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1" r:id="rId4"/>
    <p:sldId id="272" r:id="rId5"/>
    <p:sldId id="267" r:id="rId6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1446" y="96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-2358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73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19.8.2016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19.8.2016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 userDrawn="1"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Ing.</a:t>
            </a:r>
            <a:r>
              <a:rPr lang="cs-CZ" sz="900" baseline="0" dirty="0" smtClean="0">
                <a:solidFill>
                  <a:schemeClr val="bg1"/>
                </a:solidFill>
              </a:rPr>
              <a:t> Petr Kulovaný</a:t>
            </a:r>
          </a:p>
          <a:p>
            <a:r>
              <a:rPr lang="cs-CZ" sz="900" baseline="0" dirty="0" smtClean="0">
                <a:solidFill>
                  <a:schemeClr val="bg1"/>
                </a:solidFill>
              </a:rPr>
              <a:t>vedoucí oddělení Afriky, Asie </a:t>
            </a:r>
            <a:br>
              <a:rPr lang="cs-CZ" sz="900" baseline="0" dirty="0" smtClean="0">
                <a:solidFill>
                  <a:schemeClr val="bg1"/>
                </a:solidFill>
              </a:rPr>
            </a:br>
            <a:r>
              <a:rPr lang="cs-CZ" sz="900" baseline="0" dirty="0" smtClean="0">
                <a:solidFill>
                  <a:schemeClr val="bg1"/>
                </a:solidFill>
              </a:rPr>
              <a:t>a Austrálie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ČESKÁ</a:t>
            </a:r>
            <a:r>
              <a:rPr lang="cs-CZ" sz="900" baseline="0" dirty="0" smtClean="0">
                <a:solidFill>
                  <a:schemeClr val="bg1"/>
                </a:solidFill>
              </a:rPr>
              <a:t> REPUBLIKA A ETIOPIE:</a:t>
            </a:r>
            <a:br>
              <a:rPr lang="cs-CZ" sz="900" baseline="0" dirty="0" smtClean="0">
                <a:solidFill>
                  <a:schemeClr val="bg1"/>
                </a:solidFill>
              </a:rPr>
            </a:br>
            <a:r>
              <a:rPr lang="cs-CZ" sz="900" baseline="0" dirty="0" smtClean="0">
                <a:solidFill>
                  <a:schemeClr val="bg1"/>
                </a:solidFill>
              </a:rPr>
              <a:t>Vzájemné obchodně-ekonomické vztahy a jejich perspektivy</a:t>
            </a:r>
            <a:endParaRPr lang="cs-CZ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ČESKÁ REPUBLIKA A ETIOPIE: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Vzájemné obchodně-ekonomické </a:t>
            </a:r>
            <a:r>
              <a:rPr lang="cs-CZ" dirty="0" smtClean="0"/>
              <a:t>vztahy 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jejich perspektivy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Důležitý partner na Africkém rohu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527" y="1804579"/>
            <a:ext cx="3407327" cy="3407327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050122"/>
              </p:ext>
            </p:extLst>
          </p:nvPr>
        </p:nvGraphicFramePr>
        <p:xfrm>
          <a:off x="325120" y="356789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Etiopie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Keňa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Tanzanie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Súdán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Egypt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12 543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</a:t>
                      </a:r>
                      <a:r>
                        <a:rPr lang="cs-CZ" baseline="0" dirty="0" smtClean="0"/>
                        <a:t> 055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18 967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11 761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296 143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10 353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29 104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14 763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15 797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379 376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34 403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33 996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21 570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14 662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550 282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45 162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26 919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18 590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12 394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447 369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ástupný symbol pro text 2"/>
          <p:cNvSpPr txBox="1">
            <a:spLocks/>
          </p:cNvSpPr>
          <p:nvPr/>
        </p:nvSpPr>
        <p:spPr>
          <a:xfrm>
            <a:off x="2799987" y="5090239"/>
            <a:ext cx="5041900" cy="77243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>
            <a:lvl1pPr marL="3603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725" indent="-360363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73150" indent="-35242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35100" indent="-3619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954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1600" i="1" dirty="0" smtClean="0"/>
              <a:t>Obrat ČR s vybranými státy Afriky, tis. USD</a:t>
            </a:r>
            <a:endParaRPr lang="cs-CZ" sz="1600" i="1" dirty="0" smtClean="0"/>
          </a:p>
        </p:txBody>
      </p:sp>
      <p:sp>
        <p:nvSpPr>
          <p:cNvPr id="7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992777" y="1222233"/>
            <a:ext cx="4720046" cy="222636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1918: ustavení diplomatických vztahů s Etiopií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70. a 80. léta: rozvoj ekonomické spolupráce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90. léta: stagnace vztahů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v novém tisíciletí snaha rozvíjet obchodní i politické vazby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8433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 smtClean="0"/>
              <a:t>Česko-etiopská obchodní výměna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128688"/>
              </p:ext>
            </p:extLst>
          </p:nvPr>
        </p:nvGraphicFramePr>
        <p:xfrm>
          <a:off x="4511039" y="1275666"/>
          <a:ext cx="437170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926"/>
                <a:gridCol w="1092926"/>
                <a:gridCol w="1092926"/>
                <a:gridCol w="1092926"/>
              </a:tblGrid>
              <a:tr h="53377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Vývoz z ČR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Dovoz do ČR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Obrat</a:t>
                      </a:r>
                      <a:endParaRPr lang="cs-CZ" dirty="0"/>
                    </a:p>
                  </a:txBody>
                  <a:tcPr/>
                </a:tc>
              </a:tr>
              <a:tr h="30501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15 112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4 703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19 815</a:t>
                      </a:r>
                      <a:endParaRPr lang="cs-CZ" dirty="0"/>
                    </a:p>
                  </a:txBody>
                  <a:tcPr/>
                </a:tc>
              </a:tr>
              <a:tr h="30501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12 978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4 540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17 518</a:t>
                      </a:r>
                      <a:endParaRPr lang="cs-CZ" dirty="0"/>
                    </a:p>
                  </a:txBody>
                  <a:tcPr/>
                </a:tc>
              </a:tr>
              <a:tr h="30501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13 225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3 181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16 406</a:t>
                      </a:r>
                      <a:endParaRPr lang="cs-CZ" dirty="0"/>
                    </a:p>
                  </a:txBody>
                  <a:tcPr/>
                </a:tc>
              </a:tr>
              <a:tr h="30501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4 105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4 970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9 075</a:t>
                      </a:r>
                      <a:endParaRPr lang="cs-CZ" dirty="0"/>
                    </a:p>
                  </a:txBody>
                  <a:tcPr/>
                </a:tc>
              </a:tr>
              <a:tr h="30501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6 049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7 321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13 370</a:t>
                      </a:r>
                      <a:endParaRPr lang="cs-CZ" dirty="0"/>
                    </a:p>
                  </a:txBody>
                  <a:tcPr/>
                </a:tc>
              </a:tr>
              <a:tr h="30501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5 655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6 888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12 543</a:t>
                      </a:r>
                      <a:endParaRPr lang="cs-CZ" dirty="0"/>
                    </a:p>
                  </a:txBody>
                  <a:tcPr/>
                </a:tc>
              </a:tr>
              <a:tr h="30501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5 401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4 952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10 353</a:t>
                      </a:r>
                      <a:endParaRPr lang="cs-CZ" dirty="0"/>
                    </a:p>
                  </a:txBody>
                  <a:tcPr/>
                </a:tc>
              </a:tr>
              <a:tr h="30501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27 754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6 649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34 403</a:t>
                      </a:r>
                      <a:endParaRPr lang="cs-CZ" dirty="0"/>
                    </a:p>
                  </a:txBody>
                  <a:tcPr/>
                </a:tc>
              </a:tr>
              <a:tr h="30501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r>
                        <a:rPr lang="cs-CZ" baseline="0" dirty="0" smtClean="0"/>
                        <a:t> 910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30 252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45 162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ástupný symbol pro text 8"/>
          <p:cNvSpPr txBox="1">
            <a:spLocks/>
          </p:cNvSpPr>
          <p:nvPr/>
        </p:nvSpPr>
        <p:spPr>
          <a:xfrm>
            <a:off x="444500" y="1000086"/>
            <a:ext cx="3935911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>
            <a:lvl1pPr marL="3603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725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73150" indent="-35242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35100" indent="-3619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954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Obrat vzájemného obchodu je nestálý, s výkyvy v objemu exportu i importu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2014 – 2015: čes. realizace pivovaru </a:t>
            </a:r>
            <a:r>
              <a:rPr lang="cs-CZ" sz="1600" dirty="0" err="1" smtClean="0"/>
              <a:t>Raya</a:t>
            </a:r>
            <a:endParaRPr lang="cs-CZ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2015: nárůst importu etiopské kávy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0" indent="0">
              <a:buFontTx/>
              <a:buNone/>
            </a:pPr>
            <a:r>
              <a:rPr lang="cs-CZ" sz="1600" u="sng" dirty="0" smtClean="0"/>
              <a:t>Důležité exportní položky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mosty, části mostů ze železa a oceli (31%)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procesorové jednotky (29%)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cisterny, sudy (9%)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0" indent="0">
              <a:buFontTx/>
              <a:buNone/>
            </a:pPr>
            <a:r>
              <a:rPr lang="cs-CZ" sz="1600" u="sng" dirty="0" smtClean="0"/>
              <a:t>Důležité importní položky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pražená káva (83%)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fazole (6,5%)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nepražená káva (6,5%)</a:t>
            </a:r>
            <a:endParaRPr lang="cs-CZ" sz="1600" dirty="0" smtClean="0"/>
          </a:p>
        </p:txBody>
      </p:sp>
      <p:sp>
        <p:nvSpPr>
          <p:cNvPr id="7" name="Zástupný symbol pro text 8"/>
          <p:cNvSpPr txBox="1">
            <a:spLocks/>
          </p:cNvSpPr>
          <p:nvPr/>
        </p:nvSpPr>
        <p:spPr>
          <a:xfrm>
            <a:off x="4946832" y="4910667"/>
            <a:ext cx="3935911" cy="1001477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>
            <a:lvl1pPr marL="3603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725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73150" indent="-35242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35100" indent="-3619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954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 smtClean="0"/>
          </a:p>
        </p:txBody>
      </p:sp>
      <p:sp>
        <p:nvSpPr>
          <p:cNvPr id="8" name="Zástupný symbol pro text 8"/>
          <p:cNvSpPr txBox="1">
            <a:spLocks/>
          </p:cNvSpPr>
          <p:nvPr/>
        </p:nvSpPr>
        <p:spPr>
          <a:xfrm>
            <a:off x="5350933" y="4997858"/>
            <a:ext cx="3531810" cy="677835"/>
          </a:xfrm>
          <a:prstGeom prst="rect">
            <a:avLst/>
          </a:prstGeom>
        </p:spPr>
        <p:txBody>
          <a:bodyPr vert="horz" lIns="0" tIns="360000" rIns="0" bIns="0" rtlCol="0">
            <a:noAutofit/>
          </a:bodyPr>
          <a:lstStyle>
            <a:lvl1pPr marL="3603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725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73150" indent="-35242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35100" indent="-3619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954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i="1" dirty="0" smtClean="0"/>
              <a:t>Česko-etiopská obchodní výměna, tis. USD</a:t>
            </a:r>
            <a:endParaRPr lang="cs-CZ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20320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pPr algn="ctr"/>
            <a:r>
              <a:rPr lang="cs-CZ" dirty="0" smtClean="0"/>
              <a:t>Perspektivní obory</a:t>
            </a:r>
            <a:endParaRPr lang="cs-CZ" dirty="0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Energetika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800" dirty="0" smtClean="0"/>
              <a:t>možnost dodávek vodních elektráren i elektráren využívajících jiných obnovitelných zdrojů, </a:t>
            </a:r>
            <a:r>
              <a:rPr lang="cs-CZ" sz="1800" dirty="0" err="1" smtClean="0"/>
              <a:t>off-grid</a:t>
            </a:r>
            <a:r>
              <a:rPr lang="cs-CZ" sz="1800" dirty="0" smtClean="0"/>
              <a:t> elektráren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Obranný průmysl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800" dirty="0" smtClean="0"/>
              <a:t>možnost podílet se na modernizaci etiopské armády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Železniční doprava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800" dirty="0" smtClean="0"/>
              <a:t>možnosti při rozvoji tramvajových linek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800" dirty="0" smtClean="0"/>
              <a:t>možnosti při budování železniční sítě (plánováno 3 – 5 tisíc km železnic)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Automobilový průmysl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800" dirty="0" smtClean="0"/>
              <a:t>rozvíjí se osobní i nákladní automobilová doprava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Farmaceutický průmysl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800" dirty="0" smtClean="0"/>
              <a:t>možnosti v licencované výrobě léků i v dovozu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6137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ředloha V1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</Template>
  <TotalTime>5</TotalTime>
  <Words>322</Words>
  <Application>Microsoft Office PowerPoint</Application>
  <PresentationFormat>Předvádění na obrazovce (4:3)</PresentationFormat>
  <Paragraphs>104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Předloha V1</vt:lpstr>
      <vt:lpstr>ČESKÁ REPUBLIKA A ETIOPIE:</vt:lpstr>
      <vt:lpstr>Důležitý partner na Africkém rohu</vt:lpstr>
      <vt:lpstr>Prezentace aplikace PowerPoint</vt:lpstr>
      <vt:lpstr>Perspektivní obory</vt:lpstr>
      <vt:lpstr>Děkuji za pozornost</vt:lpstr>
    </vt:vector>
  </TitlesOfParts>
  <Company>Ministerstvo průmyslu a obchodu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REPUBLIKA A ETIOPIE:</dc:title>
  <dc:creator>Blinka Jan</dc:creator>
  <cp:lastModifiedBy>Blinka Jan</cp:lastModifiedBy>
  <cp:revision>1</cp:revision>
  <dcterms:created xsi:type="dcterms:W3CDTF">2016-08-19T12:06:13Z</dcterms:created>
  <dcterms:modified xsi:type="dcterms:W3CDTF">2016-08-19T12:11:52Z</dcterms:modified>
</cp:coreProperties>
</file>