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1" r:id="rId6"/>
    <p:sldId id="257" r:id="rId7"/>
    <p:sldId id="264" r:id="rId8"/>
    <p:sldId id="260" r:id="rId9"/>
    <p:sldId id="263" r:id="rId10"/>
    <p:sldId id="262" r:id="rId11"/>
    <p:sldId id="265" r:id="rId12"/>
    <p:sldId id="258" r:id="rId13"/>
  </p:sldIdLst>
  <p:sldSz cx="9144000" cy="6858000" type="screen4x3"/>
  <p:notesSz cx="6669088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18" d="100"/>
          <a:sy n="118" d="100"/>
        </p:scale>
        <p:origin x="-1434" y="-72"/>
      </p:cViewPr>
      <p:guideLst>
        <p:guide orient="horz" pos="1417"/>
        <p:guide orient="horz" pos="1599"/>
        <p:guide pos="2933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A0BC5-0C1C-2C4A-AFF6-3E4424818DEB}" type="datetimeFigureOut">
              <a:rPr lang="en-US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70060-54F8-BC46-84E7-C162D1AC30AD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63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43C95-5183-4704-960B-F338E8AB5FFF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2024C-7778-423C-83BC-D9E8F20AF51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021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Fppt-BG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343" y="4137687"/>
            <a:ext cx="7692519" cy="1470025"/>
          </a:xfrm>
        </p:spPr>
        <p:txBody>
          <a:bodyPr>
            <a:noAutofit/>
          </a:bodyPr>
          <a:lstStyle>
            <a:lvl1pPr>
              <a:lnSpc>
                <a:spcPts val="48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40165" y="5697781"/>
            <a:ext cx="6284697" cy="427588"/>
          </a:xfrm>
        </p:spPr>
        <p:txBody>
          <a:bodyPr lIns="0" rIns="0">
            <a:noAutofit/>
          </a:bodyPr>
          <a:lstStyle>
            <a:lvl1pPr marL="0" indent="0" algn="l">
              <a:lnSpc>
                <a:spcPts val="11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buClrTx/>
              <a:buFont typeface="Calibri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EA71-348A-AB4D-92DC-8C05C458B734}" type="datetime1">
              <a:rPr lang="en-US"/>
              <a:pPr/>
              <a:t>11/24/2016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Team Finland &gt; ohjeet PowerPoint-presentaation tekoon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empi leipätekstiko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defRPr sz="1700">
                <a:solidFill>
                  <a:schemeClr val="tx1"/>
                </a:solidFill>
              </a:defRPr>
            </a:lvl1pPr>
            <a:lvl2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Font typeface="Calibri" pitchFamily="34" charset="0"/>
              <a:buChar char="–"/>
              <a:defRPr sz="1700">
                <a:solidFill>
                  <a:schemeClr val="tx1"/>
                </a:solidFill>
              </a:defRPr>
            </a:lvl2pPr>
            <a:lvl3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3pPr>
            <a:lvl4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4pPr>
            <a:lvl5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2C1E-AE7E-F644-843D-EF8A91A3549B}" type="datetime1">
              <a:rPr lang="en-US"/>
              <a:pPr/>
              <a:t>11/24/2016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Team Finland &gt; ohjeet PowerPoint-presentaation tekoon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aalautuva tekstiko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tIns="0">
            <a:normAutofit/>
          </a:bodyPr>
          <a:lstStyle>
            <a:lvl1pPr>
              <a:lnSpc>
                <a:spcPct val="100000"/>
              </a:lnSpc>
              <a:spcBef>
                <a:spcPts val="576"/>
              </a:spcBef>
              <a:defRPr baseline="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spcBef>
                <a:spcPts val="576"/>
              </a:spcBef>
              <a:spcAft>
                <a:spcPts val="600"/>
              </a:spcAft>
              <a:buClrTx/>
              <a:buFont typeface="Calibri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lnSpc>
                <a:spcPct val="80000"/>
              </a:lnSpc>
              <a:spcBef>
                <a:spcPts val="576"/>
              </a:spcBef>
              <a:spcAft>
                <a:spcPts val="600"/>
              </a:spcAft>
              <a:defRPr/>
            </a:lvl3pPr>
            <a:lvl4pPr>
              <a:lnSpc>
                <a:spcPct val="80000"/>
              </a:lnSpc>
              <a:spcBef>
                <a:spcPts val="576"/>
              </a:spcBef>
              <a:spcAft>
                <a:spcPts val="600"/>
              </a:spcAft>
              <a:defRPr/>
            </a:lvl4pPr>
            <a:lvl5pPr>
              <a:lnSpc>
                <a:spcPct val="80000"/>
              </a:lnSpc>
              <a:spcBef>
                <a:spcPts val="576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fi-FI" smtClean="0"/>
              <a:t>Muokkaa tekstin perustyylejä napsauttamalla tässä on tekstiä parissa rivissä että näkee miltä se näyttää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7430-5BFC-EF4F-9DB3-700945D1C984}" type="datetime1">
              <a:rPr lang="en-US"/>
              <a:pPr/>
              <a:t>11/24/2016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Team Finland &gt; ohjeet PowerPoint-presentaation tekoon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30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45" y="1932939"/>
            <a:ext cx="3768218" cy="419163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buClrTx/>
              <a:buFont typeface="Calibri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EA71-348A-AB4D-92DC-8C05C458B734}" type="datetime1">
              <a:rPr lang="en-US"/>
              <a:pPr/>
              <a:t>11/24/2016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Team Finland &gt; ohjeet PowerPoint-presentaation tekoon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6289" y="1932939"/>
            <a:ext cx="3768218" cy="419163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buClrTx/>
              <a:buFont typeface="Calibri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050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alstaa pienempi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45" y="1932939"/>
            <a:ext cx="3767647" cy="4191636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defRPr sz="1700">
                <a:solidFill>
                  <a:schemeClr val="tx1"/>
                </a:solidFill>
              </a:defRPr>
            </a:lvl1pPr>
            <a:lvl2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Font typeface="Calibri" pitchFamily="34" charset="0"/>
              <a:buChar char="–"/>
              <a:defRPr sz="1700">
                <a:solidFill>
                  <a:schemeClr val="tx1"/>
                </a:solidFill>
              </a:defRPr>
            </a:lvl2pPr>
            <a:lvl3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3pPr>
            <a:lvl4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4pPr>
            <a:lvl5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877B-4C0D-CC41-9331-ACDF1CB640CE}" type="datetime1">
              <a:rPr lang="en-US"/>
              <a:pPr/>
              <a:t>11/24/2016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Team Finland &gt; ohjeet PowerPoint-presentaation tekoon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1016" y="1932939"/>
            <a:ext cx="3767647" cy="4191636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defRPr sz="1700">
                <a:solidFill>
                  <a:schemeClr val="tx1"/>
                </a:solidFill>
              </a:defRPr>
            </a:lvl1pPr>
            <a:lvl2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Font typeface="Calibri" pitchFamily="34" charset="0"/>
              <a:buChar char="–"/>
              <a:defRPr sz="1700">
                <a:solidFill>
                  <a:schemeClr val="tx1"/>
                </a:solidFill>
              </a:defRPr>
            </a:lvl2pPr>
            <a:lvl3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3pPr>
            <a:lvl4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4pPr>
            <a:lvl5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60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E002-CC18-AC41-8DE6-086EA3EE993F}" type="datetime1">
              <a:rPr lang="en-US"/>
              <a:pPr/>
              <a:t>11/24/2016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Team Finland &gt; ohjeet PowerPoint-presentaation tekoon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 descr="TFppt-BG3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32920" y="2384884"/>
            <a:ext cx="7688549" cy="2088232"/>
          </a:xfrm>
        </p:spPr>
        <p:txBody>
          <a:bodyPr anchor="b" anchorCtr="0"/>
          <a:lstStyle>
            <a:lvl1pPr algn="ctr">
              <a:lnSpc>
                <a:spcPts val="4800"/>
              </a:lnSpc>
              <a:defRPr lang="fi-FI" sz="4800" b="0" dirty="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44ED-C02E-C244-B2F9-56137579266B}" type="datetime1">
              <a:rPr lang="en-US"/>
              <a:pPr/>
              <a:t>11/24/2016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Team Finland &gt; ohjeet PowerPoint-presentaation tekoon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 descr="TFppt-BG5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32920" y="2070084"/>
            <a:ext cx="7693025" cy="2088232"/>
          </a:xfrm>
        </p:spPr>
        <p:txBody>
          <a:bodyPr anchor="b" anchorCtr="0"/>
          <a:lstStyle>
            <a:lvl1pPr algn="ctr">
              <a:lnSpc>
                <a:spcPts val="4800"/>
              </a:lnSpc>
              <a:defRPr lang="fi-FI" sz="4800" b="0" dirty="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Fppt-BG2.jp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321101"/>
            <a:ext cx="971284" cy="365125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fld id="{DFBE922F-2692-5E4F-8514-B0241E55EB8B}" type="datetime1">
              <a:rPr lang="en-US"/>
              <a:pPr/>
              <a:t>11/24/2016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5828" y="6321101"/>
            <a:ext cx="6570667" cy="36512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Team Finland &gt; ohjeet PowerPoint-presentaation tekoon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0621" y="170757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2"/>
                </a:solidFill>
              </a:defRPr>
            </a:lvl1pPr>
          </a:lstStyle>
          <a:p>
            <a:fld id="{898365DF-A05F-47DB-BC7D-0974F70D974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3425" y="721519"/>
            <a:ext cx="7691438" cy="98047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45" y="1932939"/>
            <a:ext cx="7692518" cy="41916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893" y="145257"/>
            <a:ext cx="0" cy="421481"/>
          </a:xfrm>
          <a:prstGeom prst="line">
            <a:avLst/>
          </a:prstGeom>
          <a:ln w="127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1" r:id="rId5"/>
    <p:sldLayoutId id="2147483660" r:id="rId6"/>
    <p:sldLayoutId id="2147483656" r:id="rId7"/>
    <p:sldLayoutId id="2147483657" r:id="rId8"/>
  </p:sldLayoutIdLst>
  <p:hf hdr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6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ts val="2400"/>
        </a:lnSpc>
        <a:spcBef>
          <a:spcPct val="20000"/>
        </a:spcBef>
        <a:spcAft>
          <a:spcPts val="600"/>
        </a:spcAft>
        <a:buClrTx/>
        <a:buFont typeface="Calibri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400"/>
        </a:lnSpc>
        <a:spcBef>
          <a:spcPct val="20000"/>
        </a:spcBef>
        <a:spcAft>
          <a:spcPts val="600"/>
        </a:spcAft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400"/>
        </a:lnSpc>
        <a:spcBef>
          <a:spcPct val="20000"/>
        </a:spcBef>
        <a:spcAft>
          <a:spcPts val="600"/>
        </a:spcAft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400"/>
        </a:lnSpc>
        <a:spcBef>
          <a:spcPct val="20000"/>
        </a:spcBef>
        <a:spcAft>
          <a:spcPts val="600"/>
        </a:spcAft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400"/>
        </a:lnSpc>
        <a:spcBef>
          <a:spcPct val="20000"/>
        </a:spcBef>
        <a:spcAft>
          <a:spcPts val="600"/>
        </a:spcAft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Finnish-Czech</a:t>
            </a:r>
            <a:r>
              <a:rPr lang="fi-FI" dirty="0" smtClean="0"/>
              <a:t> </a:t>
            </a:r>
            <a:r>
              <a:rPr lang="fi-FI" dirty="0" err="1" smtClean="0"/>
              <a:t>Relations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83708" y="5697781"/>
            <a:ext cx="6284697" cy="427588"/>
          </a:xfrm>
        </p:spPr>
        <p:txBody>
          <a:bodyPr/>
          <a:lstStyle/>
          <a:p>
            <a:r>
              <a:rPr lang="fi-FI" dirty="0" smtClean="0"/>
              <a:t>Helena Tuuri, Ambassador of Finland to the </a:t>
            </a:r>
            <a:r>
              <a:rPr lang="fi-FI" dirty="0" err="1" smtClean="0"/>
              <a:t>Czech</a:t>
            </a:r>
            <a:r>
              <a:rPr lang="fi-FI" dirty="0" smtClean="0"/>
              <a:t> </a:t>
            </a:r>
            <a:r>
              <a:rPr lang="fi-FI" dirty="0" err="1" smtClean="0"/>
              <a:t>Republic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Finnish-Czech</a:t>
            </a:r>
            <a:r>
              <a:rPr lang="fi-FI" dirty="0" smtClean="0"/>
              <a:t> </a:t>
            </a:r>
            <a:r>
              <a:rPr lang="fi-FI" dirty="0" err="1" smtClean="0"/>
              <a:t>relations</a:t>
            </a:r>
            <a:r>
              <a:rPr lang="fi-FI" dirty="0" smtClean="0"/>
              <a:t>: </a:t>
            </a:r>
            <a:r>
              <a:rPr lang="fi-FI" dirty="0" err="1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relations between our countries are good and we have many shared interests. But, there is also room to further deepen our relations </a:t>
            </a:r>
          </a:p>
          <a:p>
            <a:r>
              <a:rPr lang="en-US" dirty="0" smtClean="0"/>
              <a:t>We have common views </a:t>
            </a:r>
            <a:r>
              <a:rPr lang="en-US" dirty="0"/>
              <a:t>on the </a:t>
            </a:r>
            <a:r>
              <a:rPr lang="en-US" dirty="0" smtClean="0"/>
              <a:t>EU and the importance of its unity</a:t>
            </a:r>
          </a:p>
          <a:p>
            <a:r>
              <a:rPr lang="en-US" dirty="0" smtClean="0"/>
              <a:t>Both countries are friends of free trade and support the development of the internal market</a:t>
            </a:r>
          </a:p>
          <a:p>
            <a:r>
              <a:rPr lang="en-US" dirty="0"/>
              <a:t>Both countries are very much export oriented – the Czech Republic even more than Finland </a:t>
            </a:r>
            <a:endParaRPr lang="fi-FI" dirty="0" smtClean="0"/>
          </a:p>
          <a:p>
            <a:r>
              <a:rPr lang="fi-FI" dirty="0" err="1" smtClean="0"/>
              <a:t>Historical</a:t>
            </a:r>
            <a:r>
              <a:rPr lang="fi-FI" dirty="0" smtClean="0"/>
              <a:t> </a:t>
            </a:r>
            <a:r>
              <a:rPr lang="fi-FI" dirty="0" err="1" smtClean="0"/>
              <a:t>unity</a:t>
            </a:r>
            <a:r>
              <a:rPr lang="fi-FI" dirty="0" smtClean="0"/>
              <a:t>: the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years</a:t>
            </a:r>
            <a:r>
              <a:rPr lang="fi-FI" dirty="0" smtClean="0"/>
              <a:t> </a:t>
            </a:r>
            <a:r>
              <a:rPr lang="fi-FI" dirty="0" err="1" smtClean="0"/>
              <a:t>mark</a:t>
            </a:r>
            <a:r>
              <a:rPr lang="fi-FI" dirty="0" smtClean="0"/>
              <a:t> the </a:t>
            </a:r>
            <a:r>
              <a:rPr lang="fi-FI" dirty="0" err="1" smtClean="0"/>
              <a:t>centenaries</a:t>
            </a:r>
            <a:r>
              <a:rPr lang="fi-FI" dirty="0" smtClean="0"/>
              <a:t> of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independent</a:t>
            </a:r>
            <a:r>
              <a:rPr lang="fi-FI" dirty="0" smtClean="0"/>
              <a:t> Finland and </a:t>
            </a:r>
            <a:r>
              <a:rPr lang="fi-FI" dirty="0" err="1" smtClean="0"/>
              <a:t>Czechoslovakia</a:t>
            </a:r>
            <a:endParaRPr lang="fi-FI" dirty="0" smtClean="0"/>
          </a:p>
          <a:p>
            <a:r>
              <a:rPr lang="fi-FI" dirty="0" err="1" smtClean="0"/>
              <a:t>Cultural</a:t>
            </a:r>
            <a:r>
              <a:rPr lang="fi-FI" dirty="0" smtClean="0"/>
              <a:t> </a:t>
            </a:r>
            <a:r>
              <a:rPr lang="fi-FI" dirty="0" err="1" smtClean="0"/>
              <a:t>unity</a:t>
            </a:r>
            <a:r>
              <a:rPr lang="fi-FI" dirty="0" smtClean="0"/>
              <a:t>: </a:t>
            </a:r>
            <a:r>
              <a:rPr lang="fi-FI" dirty="0" err="1" smtClean="0"/>
              <a:t>strong</a:t>
            </a:r>
            <a:r>
              <a:rPr lang="fi-FI" dirty="0" smtClean="0"/>
              <a:t> ice hockey </a:t>
            </a:r>
            <a:r>
              <a:rPr lang="fi-FI" dirty="0" err="1" smtClean="0"/>
              <a:t>nations</a:t>
            </a:r>
            <a:r>
              <a:rPr lang="fi-FI" dirty="0" smtClean="0"/>
              <a:t>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28.11.2016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12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Trade </a:t>
            </a:r>
            <a:r>
              <a:rPr lang="fi-FI" dirty="0" err="1" smtClean="0"/>
              <a:t>relations</a:t>
            </a:r>
            <a:r>
              <a:rPr lang="fi-FI" dirty="0" smtClean="0"/>
              <a:t>: </a:t>
            </a:r>
            <a:r>
              <a:rPr lang="fi-FI" dirty="0" err="1" smtClean="0"/>
              <a:t>overview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volume</a:t>
            </a:r>
            <a:r>
              <a:rPr lang="fi-FI" dirty="0" smtClean="0"/>
              <a:t> of </a:t>
            </a:r>
            <a:r>
              <a:rPr lang="fi-FI" dirty="0" err="1" smtClean="0"/>
              <a:t>trade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countries</a:t>
            </a:r>
            <a:r>
              <a:rPr lang="fi-FI" dirty="0" smtClean="0"/>
              <a:t> is on the </a:t>
            </a:r>
            <a:r>
              <a:rPr lang="fi-FI" dirty="0" err="1" smtClean="0"/>
              <a:t>rise</a:t>
            </a:r>
            <a:r>
              <a:rPr lang="fi-FI" dirty="0" smtClean="0"/>
              <a:t> (2014: 963 MEUR, 2015: 1 035,7 MEUR)</a:t>
            </a:r>
          </a:p>
          <a:p>
            <a:r>
              <a:rPr lang="fi-FI" dirty="0" err="1" smtClean="0"/>
              <a:t>Since</a:t>
            </a:r>
            <a:r>
              <a:rPr lang="fi-FI" dirty="0" smtClean="0"/>
              <a:t> the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crisis</a:t>
            </a:r>
            <a:r>
              <a:rPr lang="fi-FI" dirty="0" smtClean="0"/>
              <a:t> the </a:t>
            </a:r>
            <a:r>
              <a:rPr lang="fi-FI" dirty="0" err="1" smtClean="0"/>
              <a:t>trade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strongly</a:t>
            </a:r>
            <a:r>
              <a:rPr lang="fi-FI" dirty="0" smtClean="0"/>
              <a:t> </a:t>
            </a:r>
            <a:r>
              <a:rPr lang="fi-FI" dirty="0" err="1" smtClean="0"/>
              <a:t>favoured</a:t>
            </a:r>
            <a:r>
              <a:rPr lang="fi-FI" dirty="0" smtClean="0"/>
              <a:t> </a:t>
            </a:r>
            <a:r>
              <a:rPr lang="fi-FI" dirty="0" err="1" smtClean="0"/>
              <a:t>Czech</a:t>
            </a:r>
            <a:r>
              <a:rPr lang="fi-FI" dirty="0" smtClean="0"/>
              <a:t> </a:t>
            </a:r>
            <a:r>
              <a:rPr lang="fi-FI" dirty="0" err="1" smtClean="0"/>
              <a:t>exports</a:t>
            </a:r>
            <a:endParaRPr lang="fi-FI" dirty="0" smtClean="0"/>
          </a:p>
          <a:p>
            <a:r>
              <a:rPr lang="fi-FI" dirty="0" err="1" smtClean="0"/>
              <a:t>Over</a:t>
            </a:r>
            <a:r>
              <a:rPr lang="fi-FI" dirty="0" smtClean="0"/>
              <a:t> 100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companies</a:t>
            </a:r>
            <a:r>
              <a:rPr lang="fi-FI" dirty="0" smtClean="0"/>
              <a:t> </a:t>
            </a:r>
            <a:r>
              <a:rPr lang="fi-FI" dirty="0" err="1" smtClean="0"/>
              <a:t>operate</a:t>
            </a:r>
            <a:r>
              <a:rPr lang="fi-FI" dirty="0" smtClean="0"/>
              <a:t> in the </a:t>
            </a:r>
            <a:r>
              <a:rPr lang="fi-FI" dirty="0" err="1" smtClean="0"/>
              <a:t>Czech</a:t>
            </a:r>
            <a:r>
              <a:rPr lang="fi-FI" dirty="0" smtClean="0"/>
              <a:t> </a:t>
            </a:r>
            <a:r>
              <a:rPr lang="fi-FI" dirty="0" err="1" smtClean="0"/>
              <a:t>Republic</a:t>
            </a:r>
            <a:r>
              <a:rPr lang="fi-FI" dirty="0" smtClean="0"/>
              <a:t>.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dozen</a:t>
            </a:r>
            <a:r>
              <a:rPr lang="fi-FI" dirty="0" smtClean="0"/>
              <a:t> of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production</a:t>
            </a:r>
            <a:r>
              <a:rPr lang="fi-FI" dirty="0" smtClean="0"/>
              <a:t> in the </a:t>
            </a:r>
            <a:r>
              <a:rPr lang="fi-FI" dirty="0" err="1" smtClean="0"/>
              <a:t>Czech</a:t>
            </a:r>
            <a:r>
              <a:rPr lang="fi-FI" dirty="0" smtClean="0"/>
              <a:t> </a:t>
            </a:r>
            <a:r>
              <a:rPr lang="fi-FI" dirty="0" err="1" smtClean="0"/>
              <a:t>Republic</a:t>
            </a:r>
            <a:endParaRPr lang="fi-FI" dirty="0" smtClean="0"/>
          </a:p>
          <a:p>
            <a:r>
              <a:rPr lang="en-US" dirty="0" smtClean="0"/>
              <a:t>The </a:t>
            </a:r>
            <a:r>
              <a:rPr lang="en-US" dirty="0"/>
              <a:t>biggest </a:t>
            </a:r>
            <a:r>
              <a:rPr lang="en-US" dirty="0" smtClean="0"/>
              <a:t>players </a:t>
            </a:r>
            <a:r>
              <a:rPr lang="en-US" dirty="0"/>
              <a:t>operate in the industries of </a:t>
            </a:r>
            <a:r>
              <a:rPr lang="en-US" dirty="0" smtClean="0"/>
              <a:t>IT services, </a:t>
            </a:r>
            <a:r>
              <a:rPr lang="en-US" dirty="0"/>
              <a:t>engineering, construction, manufacturing, chemicals, industrial machinery and consumer </a:t>
            </a:r>
            <a:r>
              <a:rPr lang="en-US" dirty="0" smtClean="0"/>
              <a:t>products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28.11.2016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Trade </a:t>
            </a:r>
            <a:r>
              <a:rPr lang="fi-FI" dirty="0" err="1"/>
              <a:t>relations</a:t>
            </a:r>
            <a:r>
              <a:rPr lang="fi-FI" dirty="0"/>
              <a:t>: </a:t>
            </a:r>
            <a:r>
              <a:rPr lang="fi-FI" dirty="0" err="1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/>
              <a:t>exports</a:t>
            </a:r>
            <a:r>
              <a:rPr lang="fi-FI" dirty="0"/>
              <a:t> to the </a:t>
            </a:r>
            <a:r>
              <a:rPr lang="fi-FI" dirty="0" err="1"/>
              <a:t>Czech</a:t>
            </a:r>
            <a:r>
              <a:rPr lang="fi-FI" dirty="0"/>
              <a:t> </a:t>
            </a:r>
            <a:r>
              <a:rPr lang="fi-FI" dirty="0" err="1"/>
              <a:t>Republic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en-US" dirty="0"/>
              <a:t>dominated by the products of paper, steel and chemical </a:t>
            </a:r>
            <a:r>
              <a:rPr lang="en-US" dirty="0" smtClean="0"/>
              <a:t>industries</a:t>
            </a:r>
          </a:p>
          <a:p>
            <a:r>
              <a:rPr lang="en-US" dirty="0" smtClean="0"/>
              <a:t>Important </a:t>
            </a:r>
            <a:r>
              <a:rPr lang="en-US" dirty="0"/>
              <a:t>Czech exports to Finland include cars, television and radio equipment, industrial machinery and iron and </a:t>
            </a:r>
            <a:r>
              <a:rPr lang="en-US" dirty="0" smtClean="0"/>
              <a:t>steel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28.11.2016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4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Trade </a:t>
            </a:r>
            <a:r>
              <a:rPr lang="fi-FI" dirty="0" err="1" smtClean="0"/>
              <a:t>between</a:t>
            </a:r>
            <a:r>
              <a:rPr lang="fi-FI" dirty="0" smtClean="0"/>
              <a:t> Finland and the </a:t>
            </a:r>
            <a:r>
              <a:rPr lang="fi-FI" dirty="0" err="1" smtClean="0"/>
              <a:t>Czech</a:t>
            </a:r>
            <a:r>
              <a:rPr lang="fi-FI" dirty="0" smtClean="0"/>
              <a:t> </a:t>
            </a:r>
            <a:r>
              <a:rPr lang="fi-FI" dirty="0" err="1" smtClean="0"/>
              <a:t>Republic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503834"/>
              </p:ext>
            </p:extLst>
          </p:nvPr>
        </p:nvGraphicFramePr>
        <p:xfrm>
          <a:off x="772298" y="2859560"/>
          <a:ext cx="7748615" cy="1769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9723"/>
                <a:gridCol w="1549723"/>
                <a:gridCol w="1549723"/>
                <a:gridCol w="1549723"/>
                <a:gridCol w="1549723"/>
              </a:tblGrid>
              <a:tr h="442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FI-CZ </a:t>
                      </a:r>
                      <a:r>
                        <a:rPr lang="en-US" sz="900" dirty="0" smtClean="0">
                          <a:effectLst/>
                        </a:rPr>
                        <a:t>trade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2014 </a:t>
                      </a:r>
                      <a:r>
                        <a:rPr lang="en-US" sz="900" dirty="0" smtClean="0">
                          <a:effectLst/>
                        </a:rPr>
                        <a:t>(million </a:t>
                      </a:r>
                      <a:r>
                        <a:rPr lang="en-US" sz="900" dirty="0">
                          <a:effectLst/>
                        </a:rPr>
                        <a:t>€)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2015 </a:t>
                      </a:r>
                      <a:r>
                        <a:rPr lang="en-US" sz="900" dirty="0" smtClean="0">
                          <a:effectLst/>
                        </a:rPr>
                        <a:t>(million </a:t>
                      </a:r>
                      <a:r>
                        <a:rPr lang="en-US" sz="900" dirty="0">
                          <a:effectLst/>
                        </a:rPr>
                        <a:t>€)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Change (million </a:t>
                      </a:r>
                      <a:r>
                        <a:rPr lang="en-US" sz="900" dirty="0">
                          <a:effectLst/>
                        </a:rPr>
                        <a:t>€)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Change </a:t>
                      </a:r>
                      <a:r>
                        <a:rPr lang="en-US" sz="9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442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FI </a:t>
                      </a:r>
                      <a:r>
                        <a:rPr lang="en-US" sz="900" dirty="0" smtClean="0">
                          <a:effectLst/>
                        </a:rPr>
                        <a:t>export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442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FI </a:t>
                      </a:r>
                      <a:r>
                        <a:rPr lang="en-US" sz="900" dirty="0" smtClean="0">
                          <a:effectLst/>
                        </a:rPr>
                        <a:t>import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8,3</a:t>
                      </a:r>
                    </a:p>
                  </a:txBody>
                  <a:tcPr marL="47625" marR="47625" marT="47625" marB="47625"/>
                </a:tc>
              </a:tr>
              <a:tr h="442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FI </a:t>
                      </a:r>
                      <a:r>
                        <a:rPr lang="en-US" sz="900" dirty="0" smtClean="0">
                          <a:effectLst/>
                        </a:rPr>
                        <a:t>trade balance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-431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9,9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28.11.2016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Recent</a:t>
            </a:r>
            <a:r>
              <a:rPr lang="fi-FI" dirty="0" smtClean="0"/>
              <a:t> </a:t>
            </a:r>
            <a:r>
              <a:rPr lang="fi-FI" dirty="0" err="1" smtClean="0"/>
              <a:t>examples</a:t>
            </a:r>
            <a:r>
              <a:rPr lang="fi-FI" dirty="0" smtClean="0"/>
              <a:t> of </a:t>
            </a:r>
            <a:r>
              <a:rPr lang="fi-FI" dirty="0" err="1" smtClean="0"/>
              <a:t>co-operation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Czech</a:t>
            </a:r>
            <a:r>
              <a:rPr lang="fi-FI" dirty="0" smtClean="0"/>
              <a:t> </a:t>
            </a:r>
            <a:r>
              <a:rPr lang="fi-FI" dirty="0" err="1" smtClean="0"/>
              <a:t>construction</a:t>
            </a:r>
            <a:r>
              <a:rPr lang="fi-FI" dirty="0" smtClean="0"/>
              <a:t> </a:t>
            </a:r>
            <a:r>
              <a:rPr lang="fi-FI" dirty="0" err="1" smtClean="0"/>
              <a:t>company</a:t>
            </a:r>
            <a:r>
              <a:rPr lang="fi-FI" dirty="0" smtClean="0"/>
              <a:t> </a:t>
            </a:r>
            <a:r>
              <a:rPr lang="fi-FI" dirty="0" err="1" smtClean="0"/>
              <a:t>Metrostav</a:t>
            </a:r>
            <a:r>
              <a:rPr lang="fi-FI" dirty="0" smtClean="0"/>
              <a:t> is </a:t>
            </a:r>
            <a:r>
              <a:rPr lang="fi-FI" dirty="0" err="1" smtClean="0"/>
              <a:t>one</a:t>
            </a:r>
            <a:r>
              <a:rPr lang="fi-FI" dirty="0" smtClean="0"/>
              <a:t> of the </a:t>
            </a:r>
            <a:r>
              <a:rPr lang="fi-FI" dirty="0" err="1" smtClean="0"/>
              <a:t>contractors</a:t>
            </a:r>
            <a:r>
              <a:rPr lang="fi-FI" dirty="0" smtClean="0"/>
              <a:t> of the Western </a:t>
            </a:r>
            <a:r>
              <a:rPr lang="fi-FI" dirty="0" err="1" smtClean="0"/>
              <a:t>expansion</a:t>
            </a:r>
            <a:r>
              <a:rPr lang="fi-FI" dirty="0" smtClean="0"/>
              <a:t> of the Helsinki metro</a:t>
            </a:r>
          </a:p>
          <a:p>
            <a:r>
              <a:rPr lang="fi-FI" dirty="0" err="1"/>
              <a:t>Škoda</a:t>
            </a:r>
            <a:r>
              <a:rPr lang="fi-FI" dirty="0"/>
              <a:t> </a:t>
            </a:r>
            <a:r>
              <a:rPr lang="fi-FI" dirty="0" err="1" smtClean="0"/>
              <a:t>Transportation</a:t>
            </a:r>
            <a:r>
              <a:rPr lang="fi-FI" dirty="0" smtClean="0"/>
              <a:t> </a:t>
            </a:r>
            <a:r>
              <a:rPr lang="fi-FI" dirty="0" err="1" smtClean="0"/>
              <a:t>purchased</a:t>
            </a:r>
            <a:r>
              <a:rPr lang="fi-FI" dirty="0" smtClean="0"/>
              <a:t> the </a:t>
            </a:r>
            <a:r>
              <a:rPr lang="fi-FI" dirty="0" err="1" smtClean="0"/>
              <a:t>majority</a:t>
            </a:r>
            <a:r>
              <a:rPr lang="fi-FI" dirty="0" smtClean="0"/>
              <a:t> of </a:t>
            </a:r>
            <a:r>
              <a:rPr lang="fi-FI" dirty="0" err="1" smtClean="0"/>
              <a:t>shares</a:t>
            </a:r>
            <a:r>
              <a:rPr lang="fi-FI" dirty="0" smtClean="0"/>
              <a:t> of a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railway</a:t>
            </a:r>
            <a:r>
              <a:rPr lang="fi-FI" dirty="0" smtClean="0"/>
              <a:t> </a:t>
            </a:r>
            <a:r>
              <a:rPr lang="fi-FI" dirty="0" err="1" smtClean="0"/>
              <a:t>manufacturer</a:t>
            </a:r>
            <a:r>
              <a:rPr lang="fi-FI" dirty="0" smtClean="0"/>
              <a:t> in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28.11.2016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9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Potential</a:t>
            </a:r>
            <a:r>
              <a:rPr lang="fi-FI" dirty="0" smtClean="0"/>
              <a:t> </a:t>
            </a:r>
            <a:r>
              <a:rPr lang="fi-FI" dirty="0" err="1" smtClean="0"/>
              <a:t>sectors</a:t>
            </a:r>
            <a:r>
              <a:rPr lang="fi-FI" dirty="0" smtClean="0"/>
              <a:t> for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co-operation</a:t>
            </a:r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promising</a:t>
            </a:r>
            <a:r>
              <a:rPr lang="fi-FI" dirty="0" smtClean="0"/>
              <a:t> </a:t>
            </a:r>
            <a:r>
              <a:rPr lang="fi-FI" dirty="0" err="1" smtClean="0"/>
              <a:t>sectors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, </a:t>
            </a:r>
            <a:r>
              <a:rPr lang="fi-FI" dirty="0" err="1" smtClean="0"/>
              <a:t>energy</a:t>
            </a:r>
            <a:r>
              <a:rPr lang="fi-FI" dirty="0" smtClean="0"/>
              <a:t> and the </a:t>
            </a:r>
            <a:r>
              <a:rPr lang="fi-FI" dirty="0" err="1" smtClean="0"/>
              <a:t>environment</a:t>
            </a:r>
            <a:r>
              <a:rPr lang="fi-FI" dirty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cleantech</a:t>
            </a:r>
            <a:r>
              <a:rPr lang="fi-FI" dirty="0" smtClean="0"/>
              <a:t>) and ICT</a:t>
            </a:r>
          </a:p>
          <a:p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consumer</a:t>
            </a:r>
            <a:r>
              <a:rPr lang="fi-FI" dirty="0" smtClean="0"/>
              <a:t> </a:t>
            </a:r>
            <a:r>
              <a:rPr lang="fi-FI" dirty="0" err="1" smtClean="0"/>
              <a:t>goods</a:t>
            </a:r>
            <a:r>
              <a:rPr lang="fi-FI" dirty="0" smtClean="0"/>
              <a:t> and design products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concrete</a:t>
            </a:r>
            <a:r>
              <a:rPr lang="fi-FI" dirty="0" smtClean="0"/>
              <a:t> </a:t>
            </a:r>
            <a:r>
              <a:rPr lang="fi-FI" dirty="0" err="1" smtClean="0"/>
              <a:t>opportunities</a:t>
            </a:r>
            <a:r>
              <a:rPr lang="fi-FI" dirty="0" smtClean="0"/>
              <a:t> </a:t>
            </a:r>
            <a:r>
              <a:rPr lang="en-US" dirty="0" smtClean="0"/>
              <a:t>in the Czech Republic</a:t>
            </a:r>
          </a:p>
          <a:p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countries</a:t>
            </a:r>
            <a:r>
              <a:rPr lang="fi-FI" dirty="0" smtClean="0"/>
              <a:t>’ </a:t>
            </a:r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investments</a:t>
            </a:r>
            <a:r>
              <a:rPr lang="fi-FI" dirty="0" smtClean="0"/>
              <a:t> in </a:t>
            </a:r>
            <a:r>
              <a:rPr lang="fi-FI" dirty="0" err="1" smtClean="0"/>
              <a:t>nuclear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new business </a:t>
            </a:r>
            <a:r>
              <a:rPr lang="fi-FI" dirty="0" err="1" smtClean="0"/>
              <a:t>opportunities</a:t>
            </a:r>
            <a:r>
              <a:rPr lang="fi-FI" dirty="0" smtClean="0"/>
              <a:t> for </a:t>
            </a:r>
            <a:r>
              <a:rPr lang="fi-FI" dirty="0" err="1" smtClean="0"/>
              <a:t>both</a:t>
            </a:r>
            <a:r>
              <a:rPr lang="fi-FI" dirty="0" smtClean="0"/>
              <a:t> in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field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28.11.2016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50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Why</a:t>
            </a:r>
            <a:r>
              <a:rPr lang="fi-FI" dirty="0" smtClean="0"/>
              <a:t> Finland and the </a:t>
            </a:r>
            <a:r>
              <a:rPr lang="fi-FI" dirty="0" err="1" smtClean="0"/>
              <a:t>Czech</a:t>
            </a:r>
            <a:r>
              <a:rPr lang="fi-FI" dirty="0" smtClean="0"/>
              <a:t> </a:t>
            </a:r>
            <a:r>
              <a:rPr lang="fi-FI" dirty="0" err="1" smtClean="0"/>
              <a:t>Republic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natural</a:t>
            </a:r>
            <a:r>
              <a:rPr lang="fi-FI" dirty="0" smtClean="0"/>
              <a:t> </a:t>
            </a:r>
            <a:r>
              <a:rPr lang="fi-FI" dirty="0" err="1" smtClean="0"/>
              <a:t>trading</a:t>
            </a:r>
            <a:r>
              <a:rPr lang="fi-FI" dirty="0" smtClean="0"/>
              <a:t> </a:t>
            </a:r>
            <a:r>
              <a:rPr lang="fi-FI" dirty="0" err="1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Common </a:t>
            </a:r>
            <a:r>
              <a:rPr lang="fi-FI" dirty="0" err="1" smtClean="0"/>
              <a:t>market</a:t>
            </a:r>
            <a:endParaRPr lang="fi-FI" dirty="0"/>
          </a:p>
          <a:p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hour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endParaRPr lang="fi-FI" dirty="0" smtClean="0"/>
          </a:p>
          <a:p>
            <a:r>
              <a:rPr lang="fi-FI" dirty="0" err="1" smtClean="0"/>
              <a:t>Relatively</a:t>
            </a:r>
            <a:r>
              <a:rPr lang="fi-FI" dirty="0" smtClean="0"/>
              <a:t> 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distance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the </a:t>
            </a:r>
            <a:r>
              <a:rPr lang="fi-FI" dirty="0" err="1" smtClean="0"/>
              <a:t>countries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Same</a:t>
            </a:r>
            <a:r>
              <a:rPr lang="fi-FI" dirty="0" smtClean="0"/>
              <a:t> </a:t>
            </a:r>
            <a:r>
              <a:rPr lang="fi-FI" dirty="0" err="1" smtClean="0"/>
              <a:t>kind</a:t>
            </a:r>
            <a:r>
              <a:rPr lang="fi-FI" dirty="0" smtClean="0"/>
              <a:t> of </a:t>
            </a:r>
            <a:r>
              <a:rPr lang="fi-FI" dirty="0" err="1" smtClean="0"/>
              <a:t>perception</a:t>
            </a:r>
            <a:r>
              <a:rPr lang="fi-FI" dirty="0" smtClean="0"/>
              <a:t> of </a:t>
            </a:r>
            <a:r>
              <a:rPr lang="fi-FI" dirty="0" err="1" smtClean="0"/>
              <a:t>quality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28.11.2016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3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28.11.2016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DF-A05F-47DB-BC7D-0974F70D9742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for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attention</a:t>
            </a:r>
            <a:r>
              <a:rPr lang="fi-FI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_PPT_Template_pc150">
  <a:themeElements>
    <a:clrScheme name="Team Finland">
      <a:dk1>
        <a:sysClr val="windowText" lastClr="000000"/>
      </a:dk1>
      <a:lt1>
        <a:sysClr val="window" lastClr="FFFFFF"/>
      </a:lt1>
      <a:dk2>
        <a:srgbClr val="006FB9"/>
      </a:dk2>
      <a:lt2>
        <a:srgbClr val="FFFFFF"/>
      </a:lt2>
      <a:accent1>
        <a:srgbClr val="0ABBEF"/>
      </a:accent1>
      <a:accent2>
        <a:srgbClr val="006FB9"/>
      </a:accent2>
      <a:accent3>
        <a:srgbClr val="C0504D"/>
      </a:accent3>
      <a:accent4>
        <a:srgbClr val="9BBB59"/>
      </a:accent4>
      <a:accent5>
        <a:srgbClr val="8064A2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ic document" ma:contentTypeID="0x01010028207BABF8E049C7922260085C83CE7C007F473B55A41E3949809FBC4B16187E53" ma:contentTypeVersion="3" ma:contentTypeDescription="" ma:contentTypeScope="" ma:versionID="0de45d2e90864f4d678c074862727a3d">
  <xsd:schema xmlns:xsd="http://www.w3.org/2001/XMLSchema" xmlns:xs="http://www.w3.org/2001/XMLSchema" xmlns:p="http://schemas.microsoft.com/office/2006/metadata/properties" xmlns:ns2="a1c008f6-33d2-4923-912d-85a350b6d2f8" xmlns:ns3="916d454b-a8e6-4363-8d74-6cb0c685bca2" targetNamespace="http://schemas.microsoft.com/office/2006/metadata/properties" ma:root="true" ma:fieldsID="022d6fc9be53ab09dafa11301455a66f" ns2:_="" ns3:_="">
    <xsd:import namespace="a1c008f6-33d2-4923-912d-85a350b6d2f8"/>
    <xsd:import namespace="916d454b-a8e6-4363-8d74-6cb0c685bca2"/>
    <xsd:element name="properties">
      <xsd:complexType>
        <xsd:sequence>
          <xsd:element name="documentManagement">
            <xsd:complexType>
              <xsd:all>
                <xsd:element ref="ns2:UMUnitTaxHTField0_B" minOccurs="0"/>
                <xsd:element ref="ns2:UMContentClassificationTaxHTField0_B" minOccurs="0"/>
                <xsd:element ref="ns3:TaxKeywordTaxHTField" minOccurs="0"/>
                <xsd:element ref="ns2:UMEmbassyTaxHTField0_B" minOccurs="0"/>
                <xsd:element ref="ns3:TaxCatchAll" minOccurs="0"/>
                <xsd:element ref="ns3:TaxCatchAllLabel" minOccurs="0"/>
                <xsd:element ref="ns2:UMKiekuTaxHTField0_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c008f6-33d2-4923-912d-85a350b6d2f8" elementFormDefault="qualified">
    <xsd:import namespace="http://schemas.microsoft.com/office/2006/documentManagement/types"/>
    <xsd:import namespace="http://schemas.microsoft.com/office/infopath/2007/PartnerControls"/>
    <xsd:element name="UMUnitTaxHTField0_B" ma:index="8" nillable="true" ma:taxonomy="true" ma:internalName="UMUnitTaxHTField0" ma:taxonomyFieldName="UMUnit" ma:displayName="Units and Organizations" ma:default="2;#EUR-30|0f5f66f6-327d-43fb-b215-5f34bfce56a6" ma:fieldId="{de110bbb-309f-42e4-b6c0-8a7466d6e589}" ma:taxonomyMulti="true" ma:sspId="d27bd7a4-e460-4fbe-8186-4ee3f394ea36" ma:termSetId="d456a4f5-1553-4366-8057-aacf9e3313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MContentClassificationTaxHTField0_B" ma:index="10" nillable="true" ma:taxonomy="true" ma:internalName="UMContentClassificationTaxHTField0_B" ma:taxonomyFieldName="UMContentClassification" ma:displayName="Content Classification" ma:fieldId="{032a78cb-77a5-44e3-9f7a-ddfe8105d47e}" ma:taxonomyMulti="true" ma:sspId="d27bd7a4-e460-4fbe-8186-4ee3f394ea36" ma:termSetId="887e002f-30b5-46e6-8c13-b8303070d4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MEmbassyTaxHTField0_B" ma:index="14" nillable="true" ma:taxonomy="true" ma:internalName="UMEmbassyTaxHTField0_B" ma:taxonomyFieldName="UMEmbassy" ma:displayName="Embassy" ma:default="1;#PRA|19276fa1-19fd-469c-90b8-9ea528cc9228" ma:fieldId="{f15e76ed-559b-4f7d-bb90-55fbe3771c36}" ma:taxonomyMulti="true" ma:sspId="d27bd7a4-e460-4fbe-8186-4ee3f394ea36" ma:termSetId="4f643975-0edc-47ca-b243-1057080a21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MKiekuTaxHTField0_B" ma:index="18" nillable="true" ma:taxonomy="true" ma:internalName="UMKiekuTaxHTField0_B" ma:taxonomyFieldName="UMKieku" ma:displayName="Core Activity" ma:fieldId="{7149eb66-34d0-4939-bce8-d2b70b033c96}" ma:taxonomyMulti="true" ma:sspId="d27bd7a4-e460-4fbe-8186-4ee3f394ea36" ma:termSetId="9e9cc3cd-d849-4a06-be80-00657131b80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d454b-a8e6-4363-8d74-6cb0c685bca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Keywords" ma:default="3;#Praha|35e5896b-fceb-4b7d-a445-5ffff84cfca3;#4;#edustusto|6a14f31e-5ca6-4db4-b4c2-80c85bcc6b17" ma:fieldId="{23f27201-bee3-471e-b2e7-b64fd8b7ca38}" ma:taxonomyMulti="true" ma:sspId="d27bd7a4-e460-4fbe-8186-4ee3f394ea3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e5648ffe-4d07-454e-bd03-790c83c90ebf}" ma:internalName="TaxCatchAll" ma:showField="CatchAllData" ma:web="916d454b-a8e6-4363-8d74-6cb0c685bc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e5648ffe-4d07-454e-bd03-790c83c90ebf}" ma:internalName="TaxCatchAllLabel" ma:readOnly="true" ma:showField="CatchAllDataLabel" ma:web="916d454b-a8e6-4363-8d74-6cb0c685bc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MKiekuTaxHTField0_B xmlns="a1c008f6-33d2-4923-912d-85a350b6d2f8">
      <Terms xmlns="http://schemas.microsoft.com/office/infopath/2007/PartnerControls"/>
    </UMKiekuTaxHTField0_B>
    <TaxKeywordTaxHTField xmlns="916d454b-a8e6-4363-8d74-6cb0c685bca2">
      <Terms xmlns="http://schemas.microsoft.com/office/infopath/2007/PartnerControls"/>
    </TaxKeywordTaxHTField>
    <UMContentClassificationTaxHTField0_B xmlns="a1c008f6-33d2-4923-912d-85a350b6d2f8">
      <Terms xmlns="http://schemas.microsoft.com/office/infopath/2007/PartnerControls"/>
    </UMContentClassificationTaxHTField0_B>
    <UMUnitTaxHTField0_B xmlns="a1c008f6-33d2-4923-912d-85a350b6d2f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EUR-30</TermName>
          <TermId xmlns="http://schemas.microsoft.com/office/infopath/2007/PartnerControls">0f5f66f6-327d-43fb-b215-5f34bfce56a6</TermId>
        </TermInfo>
      </Terms>
    </UMUnitTaxHTField0_B>
    <TaxCatchAll xmlns="916d454b-a8e6-4363-8d74-6cb0c685bca2">
      <Value>4</Value>
      <Value>3</Value>
      <Value>2</Value>
      <Value>1</Value>
    </TaxCatchAll>
    <UMEmbassyTaxHTField0_B xmlns="a1c008f6-33d2-4923-912d-85a350b6d2f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PRA</TermName>
          <TermId xmlns="http://schemas.microsoft.com/office/infopath/2007/PartnerControls">19276fa1-19fd-469c-90b8-9ea528cc9228</TermId>
        </TermInfo>
      </Terms>
    </UMEmbassyTaxHTField0_B>
  </documentManagement>
</p:properties>
</file>

<file path=customXml/itemProps1.xml><?xml version="1.0" encoding="utf-8"?>
<ds:datastoreItem xmlns:ds="http://schemas.openxmlformats.org/officeDocument/2006/customXml" ds:itemID="{8DF472F2-CDB3-4CCD-B60C-173AFDDCC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c008f6-33d2-4923-912d-85a350b6d2f8"/>
    <ds:schemaRef ds:uri="916d454b-a8e6-4363-8d74-6cb0c685bc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A517F3-9420-4B9A-BD30-5909A5F6F2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02FF99-44D1-4E7A-9744-2BBC0691ECC8}">
  <ds:schemaRefs>
    <ds:schemaRef ds:uri="http://purl.org/dc/terms/"/>
    <ds:schemaRef ds:uri="http://schemas.microsoft.com/office/2006/documentManagement/types"/>
    <ds:schemaRef ds:uri="916d454b-a8e6-4363-8d74-6cb0c685bca2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a1c008f6-33d2-4923-912d-85a350b6d2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TF_PPT_Template_pc150</Template>
  <TotalTime>870</TotalTime>
  <Words>418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TF_PPT_Template_pc150</vt:lpstr>
      <vt:lpstr>Finnish-Czech Relations</vt:lpstr>
      <vt:lpstr>Finnish-Czech relations: overview</vt:lpstr>
      <vt:lpstr>Trade relations: overview</vt:lpstr>
      <vt:lpstr>Trade relations: overview</vt:lpstr>
      <vt:lpstr>Trade between Finland and the Czech Republic</vt:lpstr>
      <vt:lpstr>Recent examples of co-operation</vt:lpstr>
      <vt:lpstr>Potential sectors for future co-operation </vt:lpstr>
      <vt:lpstr>Why Finland and the Czech Republic are natural trading partners</vt:lpstr>
      <vt:lpstr>Thank you for your attention!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vnkwagell</dc:creator>
  <cp:lastModifiedBy>Eloranta Timo</cp:lastModifiedBy>
  <cp:revision>57</cp:revision>
  <cp:lastPrinted>2016-11-24T14:44:26Z</cp:lastPrinted>
  <dcterms:created xsi:type="dcterms:W3CDTF">2013-01-31T08:20:27Z</dcterms:created>
  <dcterms:modified xsi:type="dcterms:W3CDTF">2016-11-24T15:10:33Z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0x01010028207BABF8E049C7922260085C83CE7C007F473B55A41E3949809FBC4B16187E53</vt:lpwstr>
  </property>
</Properties>
</file>