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  <p:sldMasterId id="2147483764" r:id="rId3"/>
    <p:sldMasterId id="2147483770" r:id="rId4"/>
    <p:sldMasterId id="2147483807" r:id="rId5"/>
  </p:sldMasterIdLst>
  <p:notesMasterIdLst>
    <p:notesMasterId r:id="rId9"/>
  </p:notesMasterIdLst>
  <p:handoutMasterIdLst>
    <p:handoutMasterId r:id="rId10"/>
  </p:handoutMasterIdLst>
  <p:sldIdLst>
    <p:sldId id="270" r:id="rId6"/>
    <p:sldId id="296" r:id="rId7"/>
    <p:sldId id="298" r:id="rId8"/>
  </p:sldIdLst>
  <p:sldSz cx="9144000" cy="6858000" type="screen4x3"/>
  <p:notesSz cx="7102475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BFD6"/>
    <a:srgbClr val="0064A8"/>
    <a:srgbClr val="63656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6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1620"/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3006" y="-114"/>
      </p:cViewPr>
      <p:guideLst>
        <p:guide orient="horz" pos="3223"/>
        <p:guide pos="223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style val="3"/>
  <c:chart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12510126859142628"/>
                  <c:y val="2.777777777777785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Agriculture 2,5%</a:t>
                    </a:r>
                  </a:p>
                </c:rich>
              </c:tx>
              <c:showVal val="1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69D-4FBB-BDC2-F8F38A1C41F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2140529308836479E-2"/>
                  <c:y val="1.945064158646836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Industry</a:t>
                    </a:r>
                    <a:r>
                      <a:rPr lang="en-US" baseline="0"/>
                      <a:t> </a:t>
                    </a:r>
                    <a:r>
                      <a:rPr lang="en-US"/>
                      <a:t>28,6%</a:t>
                    </a:r>
                  </a:p>
                </c:rich>
              </c:tx>
              <c:showVal val="1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69D-4FBB-BDC2-F8F38A1C41F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3849518810148734E-2"/>
                  <c:y val="1.288677456984545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Services 70,6%</a:t>
                    </a:r>
                  </a:p>
                </c:rich>
              </c:tx>
              <c:showVal val="1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69D-4FBB-BDC2-F8F38A1C41F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List1!$D$4:$D$6</c:f>
              <c:strCache>
                <c:ptCount val="3"/>
                <c:pt idx="0">
                  <c:v>Agriculture</c:v>
                </c:pt>
                <c:pt idx="1">
                  <c:v>Industry</c:v>
                </c:pt>
                <c:pt idx="2">
                  <c:v>Services</c:v>
                </c:pt>
              </c:strCache>
            </c:strRef>
          </c:cat>
          <c:val>
            <c:numRef>
              <c:f>List1!$E$4:$E$6</c:f>
              <c:numCache>
                <c:formatCode>General</c:formatCode>
                <c:ptCount val="3"/>
                <c:pt idx="0">
                  <c:v>2.5</c:v>
                </c:pt>
                <c:pt idx="1">
                  <c:v>28.6</c:v>
                </c:pt>
                <c:pt idx="2">
                  <c:v>70.599999999999994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69D-4FBB-BDC2-F8F38A1C41FB}"/>
            </c:ext>
          </c:extLst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81003517417465676"/>
          <c:y val="0.34662795275590585"/>
          <c:w val="0.18316210473690794"/>
          <c:h val="0.45444291338582715"/>
        </c:manualLayout>
      </c:layout>
    </c:legend>
    <c:plotVisOnly val="1"/>
    <c:dispBlanksAs val="zero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DD31B057-1303-45AA-B558-60817D018432}" type="datetimeFigureOut">
              <a:rPr lang="cs-CZ" smtClean="0"/>
              <a:pPr/>
              <a:t>28.11.2016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AE3ABB09-8183-47BA-86CD-04D2B50B0C7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11964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8B68D63E-EF97-4B69-AEAA-8684DD51F8D7}" type="datetimeFigureOut">
              <a:rPr lang="cs-CZ" smtClean="0"/>
              <a:pPr/>
              <a:t>28.11.2016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AFF94D7E-DA4D-4CBF-80D6-727AD9D0CDD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51741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5763064"/>
            <a:ext cx="2590800" cy="7901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649713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tex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3600000" cy="3960440"/>
          </a:xfrm>
        </p:spPr>
        <p:txBody>
          <a:bodyPr/>
          <a:lstStyle>
            <a:lvl1pPr>
              <a:buClr>
                <a:srgbClr val="CE352B"/>
              </a:buClr>
              <a:buFont typeface="Arial" pitchFamily="34" charset="0"/>
              <a:buChar char="•"/>
              <a:defRPr/>
            </a:lvl1pPr>
            <a:lvl2pPr>
              <a:buClr>
                <a:srgbClr val="CE352B"/>
              </a:buClr>
              <a:buFont typeface="Arial" pitchFamily="34" charset="0"/>
              <a:buChar char="•"/>
              <a:defRPr/>
            </a:lvl2pPr>
            <a:lvl3pPr>
              <a:buClr>
                <a:srgbClr val="CE352B"/>
              </a:buClr>
              <a:buFont typeface="Arial" pitchFamily="34" charset="0"/>
              <a:buChar char="•"/>
              <a:defRPr/>
            </a:lvl3pPr>
            <a:lvl4pPr>
              <a:buClr>
                <a:srgbClr val="CE352B"/>
              </a:buClr>
              <a:buFont typeface="Arial" pitchFamily="34" charset="0"/>
              <a:buChar char="•"/>
              <a:defRPr/>
            </a:lvl4pPr>
            <a:lvl5pPr>
              <a:buClr>
                <a:srgbClr val="CE352B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Zástupný symbol pro obsah 6"/>
          <p:cNvSpPr>
            <a:spLocks noGrp="1"/>
          </p:cNvSpPr>
          <p:nvPr>
            <p:ph sz="quarter" idx="18"/>
          </p:nvPr>
        </p:nvSpPr>
        <p:spPr>
          <a:xfrm>
            <a:off x="5004048" y="1988840"/>
            <a:ext cx="3600000" cy="3960440"/>
          </a:xfrm>
        </p:spPr>
        <p:txBody>
          <a:bodyPr/>
          <a:lstStyle>
            <a:lvl1pPr>
              <a:buClr>
                <a:srgbClr val="CE352B"/>
              </a:buClr>
              <a:buFont typeface="Arial" pitchFamily="34" charset="0"/>
              <a:buChar char="•"/>
              <a:defRPr/>
            </a:lvl1pPr>
            <a:lvl2pPr>
              <a:buClr>
                <a:srgbClr val="CE352B"/>
              </a:buClr>
              <a:buFont typeface="Arial" pitchFamily="34" charset="0"/>
              <a:buChar char="•"/>
              <a:defRPr/>
            </a:lvl2pPr>
            <a:lvl3pPr>
              <a:buClr>
                <a:srgbClr val="CE352B"/>
              </a:buClr>
              <a:buFont typeface="Arial" pitchFamily="34" charset="0"/>
              <a:buChar char="•"/>
              <a:defRPr/>
            </a:lvl3pPr>
            <a:lvl4pPr>
              <a:buClr>
                <a:srgbClr val="CE352B"/>
              </a:buClr>
              <a:buFont typeface="Arial" pitchFamily="34" charset="0"/>
              <a:buChar char="•"/>
              <a:defRPr/>
            </a:lvl4pPr>
            <a:lvl5pPr>
              <a:buClr>
                <a:srgbClr val="CE352B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2339752" y="836715"/>
            <a:ext cx="6264696" cy="595759"/>
          </a:xfrm>
        </p:spPr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2BA59-B77F-49D1-AFAF-F3B1338A6BF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www.egap.cz</a:t>
            </a:r>
          </a:p>
        </p:txBody>
      </p:sp>
    </p:spTree>
    <p:extLst>
      <p:ext uri="{BB962C8B-B14F-4D97-AF65-F5344CB8AC3E}">
        <p14:creationId xmlns:p14="http://schemas.microsoft.com/office/powerpoint/2010/main" xmlns="" val="382987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ext a graf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8" name="Zástupný symbol pro graf 7"/>
          <p:cNvSpPr>
            <a:spLocks noGrp="1"/>
          </p:cNvSpPr>
          <p:nvPr>
            <p:ph type="chart" sz="quarter" idx="14"/>
          </p:nvPr>
        </p:nvSpPr>
        <p:spPr>
          <a:xfrm>
            <a:off x="5004048" y="1988840"/>
            <a:ext cx="3600000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dirty="0"/>
          </a:p>
        </p:txBody>
      </p:sp>
      <p:sp>
        <p:nvSpPr>
          <p:cNvPr id="10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3600000" cy="3960440"/>
          </a:xfrm>
        </p:spPr>
        <p:txBody>
          <a:bodyPr/>
          <a:lstStyle>
            <a:lvl1pPr>
              <a:buClr>
                <a:srgbClr val="CE352B"/>
              </a:buClr>
              <a:buFont typeface="Arial" pitchFamily="34" charset="0"/>
              <a:buChar char="•"/>
              <a:defRPr/>
            </a:lvl1pPr>
            <a:lvl2pPr>
              <a:buClr>
                <a:srgbClr val="CE352B"/>
              </a:buClr>
              <a:buFont typeface="Arial" pitchFamily="34" charset="0"/>
              <a:buChar char="•"/>
              <a:defRPr/>
            </a:lvl2pPr>
            <a:lvl3pPr>
              <a:buClr>
                <a:srgbClr val="CE352B"/>
              </a:buClr>
              <a:buFont typeface="Arial" pitchFamily="34" charset="0"/>
              <a:buChar char="•"/>
              <a:defRPr/>
            </a:lvl3pPr>
            <a:lvl4pPr>
              <a:buClr>
                <a:srgbClr val="CE352B"/>
              </a:buClr>
              <a:buFont typeface="Arial" pitchFamily="34" charset="0"/>
              <a:buChar char="•"/>
              <a:defRPr/>
            </a:lvl4pPr>
            <a:lvl5pPr>
              <a:buClr>
                <a:srgbClr val="CE352B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E4AB7-01A3-413A-AF91-35A2F87561F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www.egap.cz</a:t>
            </a:r>
          </a:p>
        </p:txBody>
      </p:sp>
    </p:spTree>
    <p:extLst>
      <p:ext uri="{BB962C8B-B14F-4D97-AF65-F5344CB8AC3E}">
        <p14:creationId xmlns:p14="http://schemas.microsoft.com/office/powerpoint/2010/main" xmlns="" val="2073134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graf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10" name="Zástupný symbol pro graf 7"/>
          <p:cNvSpPr>
            <a:spLocks noGrp="1"/>
          </p:cNvSpPr>
          <p:nvPr>
            <p:ph type="chart" sz="quarter" idx="19"/>
          </p:nvPr>
        </p:nvSpPr>
        <p:spPr>
          <a:xfrm>
            <a:off x="5004048" y="1988840"/>
            <a:ext cx="3600000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dirty="0"/>
          </a:p>
        </p:txBody>
      </p:sp>
      <p:sp>
        <p:nvSpPr>
          <p:cNvPr id="11" name="Zástupný symbol pro graf 7"/>
          <p:cNvSpPr>
            <a:spLocks noGrp="1"/>
          </p:cNvSpPr>
          <p:nvPr>
            <p:ph type="chart" sz="quarter" idx="14"/>
          </p:nvPr>
        </p:nvSpPr>
        <p:spPr>
          <a:xfrm>
            <a:off x="827584" y="1988840"/>
            <a:ext cx="3600000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dirty="0"/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C3442-9AD8-458D-9C32-84BB349591C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www.egap.cz</a:t>
            </a:r>
          </a:p>
        </p:txBody>
      </p:sp>
    </p:spTree>
    <p:extLst>
      <p:ext uri="{BB962C8B-B14F-4D97-AF65-F5344CB8AC3E}">
        <p14:creationId xmlns:p14="http://schemas.microsoft.com/office/powerpoint/2010/main" xmlns="" val="4250474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7" name="Zástupný symbol pro graf 6"/>
          <p:cNvSpPr>
            <a:spLocks noGrp="1"/>
          </p:cNvSpPr>
          <p:nvPr>
            <p:ph type="chart" sz="quarter" idx="13"/>
          </p:nvPr>
        </p:nvSpPr>
        <p:spPr>
          <a:xfrm>
            <a:off x="827584" y="1988840"/>
            <a:ext cx="7772816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dirty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8C993-11E6-421A-B456-EC7D2FF04D19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www.egap.cz</a:t>
            </a:r>
          </a:p>
        </p:txBody>
      </p:sp>
    </p:spTree>
    <p:extLst>
      <p:ext uri="{BB962C8B-B14F-4D97-AF65-F5344CB8AC3E}">
        <p14:creationId xmlns:p14="http://schemas.microsoft.com/office/powerpoint/2010/main" xmlns="" val="2320129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tabulk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8" name="Zástupný symbol pro tabulku 7"/>
          <p:cNvSpPr>
            <a:spLocks noGrp="1"/>
          </p:cNvSpPr>
          <p:nvPr>
            <p:ph type="tbl" sz="quarter" idx="14"/>
          </p:nvPr>
        </p:nvSpPr>
        <p:spPr>
          <a:xfrm>
            <a:off x="5004048" y="1988840"/>
            <a:ext cx="3600000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dirty="0"/>
          </a:p>
        </p:txBody>
      </p:sp>
      <p:sp>
        <p:nvSpPr>
          <p:cNvPr id="10" name="Zástupný symbol pro obsah 6"/>
          <p:cNvSpPr>
            <a:spLocks noGrp="1"/>
          </p:cNvSpPr>
          <p:nvPr>
            <p:ph sz="quarter" idx="18"/>
          </p:nvPr>
        </p:nvSpPr>
        <p:spPr>
          <a:xfrm>
            <a:off x="827584" y="1988840"/>
            <a:ext cx="3672008" cy="3960440"/>
          </a:xfrm>
        </p:spPr>
        <p:txBody>
          <a:bodyPr/>
          <a:lstStyle>
            <a:lvl1pPr>
              <a:buClr>
                <a:srgbClr val="CE352B"/>
              </a:buClr>
              <a:buFont typeface="Arial" pitchFamily="34" charset="0"/>
              <a:buChar char="•"/>
              <a:defRPr/>
            </a:lvl1pPr>
            <a:lvl2pPr>
              <a:buClr>
                <a:srgbClr val="CE352B"/>
              </a:buClr>
              <a:buFont typeface="Arial" pitchFamily="34" charset="0"/>
              <a:buChar char="•"/>
              <a:defRPr/>
            </a:lvl2pPr>
            <a:lvl3pPr>
              <a:buClr>
                <a:srgbClr val="CE352B"/>
              </a:buClr>
              <a:buFont typeface="Arial" pitchFamily="34" charset="0"/>
              <a:buChar char="•"/>
              <a:defRPr/>
            </a:lvl3pPr>
            <a:lvl4pPr>
              <a:buClr>
                <a:srgbClr val="CE352B"/>
              </a:buClr>
              <a:buFont typeface="Arial" pitchFamily="34" charset="0"/>
              <a:buChar char="•"/>
              <a:defRPr/>
            </a:lvl4pPr>
            <a:lvl5pPr>
              <a:buClr>
                <a:srgbClr val="CE352B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90BAB-BA1D-4D39-8087-80D4679F80D3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www.egap.cz</a:t>
            </a:r>
          </a:p>
        </p:txBody>
      </p:sp>
    </p:spTree>
    <p:extLst>
      <p:ext uri="{BB962C8B-B14F-4D97-AF65-F5344CB8AC3E}">
        <p14:creationId xmlns:p14="http://schemas.microsoft.com/office/powerpoint/2010/main" xmlns="" val="3813301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7" name="Zástupný symbol pro tabulku 6"/>
          <p:cNvSpPr>
            <a:spLocks noGrp="1"/>
          </p:cNvSpPr>
          <p:nvPr>
            <p:ph type="tbl" sz="quarter" idx="13"/>
          </p:nvPr>
        </p:nvSpPr>
        <p:spPr>
          <a:xfrm>
            <a:off x="827584" y="1988840"/>
            <a:ext cx="7772816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dirty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27905-CD1A-45FC-89B5-9C707DC263F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www.egap.cz</a:t>
            </a:r>
          </a:p>
        </p:txBody>
      </p:sp>
    </p:spTree>
    <p:extLst>
      <p:ext uri="{BB962C8B-B14F-4D97-AF65-F5344CB8AC3E}">
        <p14:creationId xmlns:p14="http://schemas.microsoft.com/office/powerpoint/2010/main" xmlns="" val="3729551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obráz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6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3600000" cy="396044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4"/>
          </p:nvPr>
        </p:nvSpPr>
        <p:spPr>
          <a:xfrm>
            <a:off x="5004048" y="1988840"/>
            <a:ext cx="3600000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dirty="0"/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A3F5C-C613-48B4-9F4B-3E2B9D27247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www.egap.cz</a:t>
            </a:r>
          </a:p>
        </p:txBody>
      </p:sp>
    </p:spTree>
    <p:extLst>
      <p:ext uri="{BB962C8B-B14F-4D97-AF65-F5344CB8AC3E}">
        <p14:creationId xmlns:p14="http://schemas.microsoft.com/office/powerpoint/2010/main" xmlns="" val="4282003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7" name="Zástupný symbol pro obrázek 6"/>
          <p:cNvSpPr>
            <a:spLocks noGrp="1"/>
          </p:cNvSpPr>
          <p:nvPr>
            <p:ph type="pic" sz="quarter" idx="13"/>
          </p:nvPr>
        </p:nvSpPr>
        <p:spPr>
          <a:xfrm>
            <a:off x="827584" y="1988840"/>
            <a:ext cx="7772816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dirty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1E545-3025-4125-BBEC-44EC5FA594A8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www.egap.cz</a:t>
            </a:r>
          </a:p>
        </p:txBody>
      </p:sp>
    </p:spTree>
    <p:extLst>
      <p:ext uri="{BB962C8B-B14F-4D97-AF65-F5344CB8AC3E}">
        <p14:creationId xmlns:p14="http://schemas.microsoft.com/office/powerpoint/2010/main" xmlns="" val="1656477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ext a graf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8" name="Zástupný symbol pro graf 7"/>
          <p:cNvSpPr>
            <a:spLocks noGrp="1"/>
          </p:cNvSpPr>
          <p:nvPr>
            <p:ph type="chart" sz="quarter" idx="14"/>
          </p:nvPr>
        </p:nvSpPr>
        <p:spPr>
          <a:xfrm>
            <a:off x="5004048" y="1988840"/>
            <a:ext cx="3600000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dirty="0"/>
          </a:p>
        </p:txBody>
      </p:sp>
      <p:sp>
        <p:nvSpPr>
          <p:cNvPr id="10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3600000" cy="3960440"/>
          </a:xfrm>
        </p:spPr>
        <p:txBody>
          <a:bodyPr/>
          <a:lstStyle>
            <a:lvl1pPr>
              <a:buClr>
                <a:srgbClr val="CE352B"/>
              </a:buClr>
              <a:buFont typeface="Arial" pitchFamily="34" charset="0"/>
              <a:buChar char="•"/>
              <a:defRPr/>
            </a:lvl1pPr>
            <a:lvl2pPr>
              <a:buClr>
                <a:srgbClr val="CE352B"/>
              </a:buClr>
              <a:buFont typeface="Arial" pitchFamily="34" charset="0"/>
              <a:buChar char="•"/>
              <a:defRPr/>
            </a:lvl2pPr>
            <a:lvl3pPr>
              <a:buClr>
                <a:srgbClr val="CE352B"/>
              </a:buClr>
              <a:buFont typeface="Arial" pitchFamily="34" charset="0"/>
              <a:buChar char="•"/>
              <a:defRPr/>
            </a:lvl3pPr>
            <a:lvl4pPr>
              <a:buClr>
                <a:srgbClr val="CE352B"/>
              </a:buClr>
              <a:buFont typeface="Arial" pitchFamily="34" charset="0"/>
              <a:buChar char="•"/>
              <a:defRPr/>
            </a:lvl4pPr>
            <a:lvl5pPr>
              <a:buClr>
                <a:srgbClr val="CE352B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D4ADA-9EA1-48FD-9584-E22934E7456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www.egap.cz</a:t>
            </a:r>
          </a:p>
        </p:txBody>
      </p:sp>
    </p:spTree>
    <p:extLst>
      <p:ext uri="{BB962C8B-B14F-4D97-AF65-F5344CB8AC3E}">
        <p14:creationId xmlns:p14="http://schemas.microsoft.com/office/powerpoint/2010/main" xmlns="" val="3387281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6206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Obdélník 7"/>
          <p:cNvSpPr/>
          <p:nvPr userDrawn="1"/>
        </p:nvSpPr>
        <p:spPr>
          <a:xfrm>
            <a:off x="4851400" y="2844800"/>
            <a:ext cx="4293313" cy="4013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Obdélník 8"/>
          <p:cNvSpPr/>
          <p:nvPr userDrawn="1"/>
        </p:nvSpPr>
        <p:spPr>
          <a:xfrm>
            <a:off x="0" y="5654675"/>
            <a:ext cx="2320925" cy="1203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4500" y="446088"/>
            <a:ext cx="8242300" cy="615553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>
                <a:solidFill>
                  <a:srgbClr val="004B8D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44500" y="1061640"/>
            <a:ext cx="8242300" cy="1800000"/>
          </a:xfrm>
        </p:spPr>
        <p:txBody>
          <a:bodyPr wrap="square" lIns="0" tIns="360000" rIns="0" bIns="0">
            <a:noAutofit/>
          </a:bodyPr>
          <a:lstStyle>
            <a:lvl1pPr marL="0" indent="0" algn="l">
              <a:buNone/>
              <a:defRPr sz="2800">
                <a:solidFill>
                  <a:srgbClr val="004B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00" y="5806746"/>
            <a:ext cx="16986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1113" y="3636829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E8840746-E84D-450F-9CEF-85632363BC31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97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74637"/>
            <a:ext cx="6629400" cy="715963"/>
          </a:xfrm>
        </p:spPr>
        <p:txBody>
          <a:bodyPr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16"/>
            <a:ext cx="8229600" cy="3886199"/>
          </a:xfrm>
        </p:spPr>
        <p:txBody>
          <a:bodyPr/>
          <a:lstStyle>
            <a:lvl1pPr marL="342900" indent="-342900">
              <a:buClr>
                <a:srgbClr val="63656A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rgbClr val="63656A"/>
              </a:buClr>
              <a:buFont typeface="Arial" pitchFamily="34" charset="0"/>
              <a:buChar char="–"/>
              <a:defRPr/>
            </a:lvl2pPr>
            <a:lvl3pPr marL="1143000" indent="-228600">
              <a:buClr>
                <a:srgbClr val="63656A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63656A"/>
              </a:buClr>
              <a:buFont typeface="Arial" pitchFamily="34" charset="0"/>
              <a:buChar char="–"/>
              <a:defRPr/>
            </a:lvl4pPr>
            <a:lvl5pPr marL="2057400" indent="-228600">
              <a:buClr>
                <a:srgbClr val="63656A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5763064"/>
            <a:ext cx="2590800" cy="7901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525366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444500" y="1000086"/>
            <a:ext cx="8242300" cy="465458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číslo snímku 4"/>
          <p:cNvSpPr txBox="1">
            <a:spLocks/>
          </p:cNvSpPr>
          <p:nvPr userDrawn="1"/>
        </p:nvSpPr>
        <p:spPr>
          <a:xfrm>
            <a:off x="8244408" y="6347411"/>
            <a:ext cx="442392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E8840746-E84D-450F-9CEF-85632363BC31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8" name="Zástupný symbol pro číslo snímku 4"/>
          <p:cNvSpPr txBox="1">
            <a:spLocks/>
          </p:cNvSpPr>
          <p:nvPr userDrawn="1"/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174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1112" y="446088"/>
            <a:ext cx="3609975" cy="430887"/>
          </a:xfrm>
        </p:spPr>
        <p:txBody>
          <a:bodyPr lIns="0" tIns="0" rIns="0" bIns="0" anchor="t" anchorCtr="0">
            <a:spAutoFit/>
          </a:bodyPr>
          <a:lstStyle>
            <a:lvl1pPr algn="l">
              <a:defRPr sz="2800">
                <a:solidFill>
                  <a:srgbClr val="B9E0F7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444500" y="446088"/>
            <a:ext cx="4203700" cy="52085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5091113" y="876975"/>
            <a:ext cx="3609975" cy="47777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E8840746-E84D-450F-9CEF-85632363BC31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174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444500" y="1000085"/>
            <a:ext cx="8256588" cy="465458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E8840746-E84D-450F-9CEF-85632363BC31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5243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6206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Obdélník 7"/>
          <p:cNvSpPr/>
          <p:nvPr userDrawn="1"/>
        </p:nvSpPr>
        <p:spPr>
          <a:xfrm>
            <a:off x="4851400" y="2844800"/>
            <a:ext cx="4293313" cy="4013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Obdélník 8"/>
          <p:cNvSpPr/>
          <p:nvPr userDrawn="1"/>
        </p:nvSpPr>
        <p:spPr>
          <a:xfrm>
            <a:off x="0" y="5654675"/>
            <a:ext cx="2320925" cy="1203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00" y="5806746"/>
            <a:ext cx="16986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1113" y="3636829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44500" y="1800000"/>
            <a:ext cx="8242299" cy="615553"/>
          </a:xfrm>
        </p:spPr>
        <p:txBody>
          <a:bodyPr anchor="t" anchorCtr="0"/>
          <a:lstStyle>
            <a:lvl1pPr>
              <a:defRPr sz="4000">
                <a:solidFill>
                  <a:srgbClr val="004B8D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E8840746-E84D-450F-9CEF-85632363BC31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55864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5763064"/>
            <a:ext cx="2590800" cy="7901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649713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74637"/>
            <a:ext cx="6629400" cy="715963"/>
          </a:xfrm>
        </p:spPr>
        <p:txBody>
          <a:bodyPr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16"/>
            <a:ext cx="8229600" cy="3886199"/>
          </a:xfrm>
        </p:spPr>
        <p:txBody>
          <a:bodyPr/>
          <a:lstStyle>
            <a:lvl1pPr marL="342900" indent="-342900">
              <a:buClr>
                <a:srgbClr val="63656A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rgbClr val="63656A"/>
              </a:buClr>
              <a:buFont typeface="Arial" pitchFamily="34" charset="0"/>
              <a:buChar char="–"/>
              <a:defRPr/>
            </a:lvl2pPr>
            <a:lvl3pPr marL="1143000" indent="-228600">
              <a:buClr>
                <a:srgbClr val="63656A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63656A"/>
              </a:buClr>
              <a:buFont typeface="Arial" pitchFamily="34" charset="0"/>
              <a:buChar char="–"/>
              <a:defRPr/>
            </a:lvl4pPr>
            <a:lvl5pPr marL="2057400" indent="-228600">
              <a:buClr>
                <a:srgbClr val="63656A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5763064"/>
            <a:ext cx="2590800" cy="7901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525366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243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2414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63656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5763064"/>
            <a:ext cx="2590800" cy="7901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9506061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74637"/>
            <a:ext cx="6629400" cy="715963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6"/>
            <a:ext cx="4038600" cy="3886199"/>
          </a:xfrm>
        </p:spPr>
        <p:txBody>
          <a:bodyPr/>
          <a:lstStyle>
            <a:lvl1pPr marL="342900" indent="-342900">
              <a:buClr>
                <a:srgbClr val="63656A"/>
              </a:buClr>
              <a:buFont typeface="Wingdings" pitchFamily="2" charset="2"/>
              <a:buChar char="§"/>
              <a:defRPr sz="2800"/>
            </a:lvl1pPr>
            <a:lvl2pPr marL="742950" indent="-285750">
              <a:buClr>
                <a:srgbClr val="63656A"/>
              </a:buClr>
              <a:buFont typeface="Arial" pitchFamily="34" charset="0"/>
              <a:buChar char="–"/>
              <a:defRPr sz="2400"/>
            </a:lvl2pPr>
            <a:lvl3pPr marL="1143000" indent="-228600">
              <a:buClr>
                <a:srgbClr val="63656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63656A"/>
              </a:buClr>
              <a:buFont typeface="Arial" pitchFamily="34" charset="0"/>
              <a:buChar char="–"/>
              <a:defRPr sz="1800"/>
            </a:lvl4pPr>
            <a:lvl5pPr marL="2057400" indent="-228600">
              <a:buClr>
                <a:srgbClr val="63656A"/>
              </a:buCl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6"/>
            <a:ext cx="4038600" cy="3886199"/>
          </a:xfrm>
        </p:spPr>
        <p:txBody>
          <a:bodyPr/>
          <a:lstStyle>
            <a:lvl1pPr marL="342900" indent="-342900">
              <a:buClr>
                <a:srgbClr val="63656A"/>
              </a:buClr>
              <a:buFont typeface="Wingdings" pitchFamily="2" charset="2"/>
              <a:buChar char="§"/>
              <a:defRPr sz="2800"/>
            </a:lvl1pPr>
            <a:lvl2pPr marL="742950" indent="-285750">
              <a:buClr>
                <a:srgbClr val="63656A"/>
              </a:buClr>
              <a:buFont typeface="Arial" pitchFamily="34" charset="0"/>
              <a:buChar char="–"/>
              <a:defRPr sz="2400"/>
            </a:lvl2pPr>
            <a:lvl3pPr marL="1143000" indent="-228600">
              <a:buClr>
                <a:srgbClr val="63656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63656A"/>
              </a:buClr>
              <a:buFont typeface="Arial" pitchFamily="34" charset="0"/>
              <a:buChar char="–"/>
              <a:defRPr sz="1800"/>
            </a:lvl4pPr>
            <a:lvl5pPr marL="2057400" indent="-228600">
              <a:buClr>
                <a:srgbClr val="63656A"/>
              </a:buCl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5763064"/>
            <a:ext cx="2590800" cy="7901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2581421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74637"/>
            <a:ext cx="6629400" cy="715963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3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311525"/>
          </a:xfrm>
        </p:spPr>
        <p:txBody>
          <a:bodyPr/>
          <a:lstStyle>
            <a:lvl1pPr marL="342900" indent="-342900">
              <a:buClr>
                <a:srgbClr val="63656A"/>
              </a:buClr>
              <a:buFont typeface="Wingdings" pitchFamily="2" charset="2"/>
              <a:buChar char="§"/>
              <a:defRPr sz="2400"/>
            </a:lvl1pPr>
            <a:lvl2pPr marL="742950" indent="-285750">
              <a:buClr>
                <a:srgbClr val="63656A"/>
              </a:buClr>
              <a:buFont typeface="Arial" pitchFamily="34" charset="0"/>
              <a:buChar char="–"/>
              <a:defRPr sz="2000"/>
            </a:lvl2pPr>
            <a:lvl3pPr marL="1143000" indent="-228600">
              <a:buClr>
                <a:srgbClr val="63656A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63656A"/>
              </a:buClr>
              <a:buFont typeface="Arial" pitchFamily="34" charset="0"/>
              <a:buChar char="–"/>
              <a:defRPr sz="1600"/>
            </a:lvl4pPr>
            <a:lvl5pPr marL="2057400" indent="-228600">
              <a:buClr>
                <a:srgbClr val="63656A"/>
              </a:buClr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3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6"/>
            <a:ext cx="4041775" cy="3311525"/>
          </a:xfrm>
        </p:spPr>
        <p:txBody>
          <a:bodyPr/>
          <a:lstStyle>
            <a:lvl1pPr marL="342900" indent="-342900">
              <a:buClr>
                <a:srgbClr val="63656A"/>
              </a:buClr>
              <a:buFont typeface="Wingdings" pitchFamily="2" charset="2"/>
              <a:buChar char="§"/>
              <a:defRPr sz="2400"/>
            </a:lvl1pPr>
            <a:lvl2pPr marL="742950" indent="-285750">
              <a:buClr>
                <a:srgbClr val="63656A"/>
              </a:buClr>
              <a:buFont typeface="Arial" pitchFamily="34" charset="0"/>
              <a:buChar char="–"/>
              <a:defRPr sz="2000"/>
            </a:lvl2pPr>
            <a:lvl3pPr marL="1143000" indent="-228600">
              <a:buClr>
                <a:srgbClr val="63656A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63656A"/>
              </a:buClr>
              <a:buFont typeface="Arial" pitchFamily="34" charset="0"/>
              <a:buChar char="–"/>
              <a:defRPr sz="1600"/>
            </a:lvl4pPr>
            <a:lvl5pPr marL="2057400" indent="-228600">
              <a:buClr>
                <a:srgbClr val="63656A"/>
              </a:buClr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5763064"/>
            <a:ext cx="2590800" cy="7901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5610050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74637"/>
            <a:ext cx="6629400" cy="715963"/>
          </a:xfrm>
        </p:spPr>
        <p:txBody>
          <a:bodyPr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5763064"/>
            <a:ext cx="2590800" cy="7901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xmlns="" val="60748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243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2414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63656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5763064"/>
            <a:ext cx="2590800" cy="7901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9506061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19" y="1524000"/>
            <a:ext cx="3008313" cy="685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24017"/>
            <a:ext cx="5111750" cy="3962399"/>
          </a:xfrm>
        </p:spPr>
        <p:txBody>
          <a:bodyPr/>
          <a:lstStyle>
            <a:lvl1pPr marL="342900" indent="-342900">
              <a:buClr>
                <a:srgbClr val="63656A"/>
              </a:buClr>
              <a:buFont typeface="Wingdings" pitchFamily="2" charset="2"/>
              <a:buChar char="§"/>
              <a:defRPr sz="3200"/>
            </a:lvl1pPr>
            <a:lvl2pPr marL="742950" indent="-285750">
              <a:buClr>
                <a:srgbClr val="63656A"/>
              </a:buClr>
              <a:buFont typeface="Arial" pitchFamily="34" charset="0"/>
              <a:buChar char="–"/>
              <a:defRPr sz="2800"/>
            </a:lvl2pPr>
            <a:lvl3pPr marL="1143000" indent="-228600">
              <a:buClr>
                <a:srgbClr val="63656A"/>
              </a:buClr>
              <a:buFont typeface="Wingdings" pitchFamily="2" charset="2"/>
              <a:buChar char="§"/>
              <a:defRPr sz="2400"/>
            </a:lvl3pPr>
            <a:lvl4pPr marL="1600200" indent="-228600">
              <a:buClr>
                <a:srgbClr val="63656A"/>
              </a:buClr>
              <a:buFont typeface="Arial" pitchFamily="34" charset="0"/>
              <a:buChar char="–"/>
              <a:defRPr sz="2000"/>
            </a:lvl4pPr>
            <a:lvl5pPr marL="2057400" indent="-228600">
              <a:buClr>
                <a:srgbClr val="63656A"/>
              </a:buClr>
              <a:buFont typeface="Wingdings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2209800"/>
            <a:ext cx="3008313" cy="3276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5763064"/>
            <a:ext cx="2590800" cy="7901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110600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720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16"/>
            <a:ext cx="5486400" cy="28956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38753"/>
            <a:ext cx="5486400" cy="347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5763064"/>
            <a:ext cx="2590800" cy="7901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0493035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6206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851400" y="2844800"/>
            <a:ext cx="4293313" cy="4013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0" y="5654675"/>
            <a:ext cx="2320925" cy="1203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4500" y="446088"/>
            <a:ext cx="8242300" cy="615553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>
                <a:solidFill>
                  <a:srgbClr val="004B8D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44500" y="1061640"/>
            <a:ext cx="8242300" cy="1800000"/>
          </a:xfrm>
        </p:spPr>
        <p:txBody>
          <a:bodyPr wrap="square" lIns="0" tIns="360000" rIns="0" bIns="0">
            <a:noAutofit/>
          </a:bodyPr>
          <a:lstStyle>
            <a:lvl1pPr marL="0" indent="0" algn="l">
              <a:buNone/>
              <a:defRPr sz="2800">
                <a:solidFill>
                  <a:srgbClr val="004B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00" y="5806746"/>
            <a:ext cx="16986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1113" y="3636829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82811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444500" y="1000086"/>
            <a:ext cx="8242300" cy="465458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740333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1112" y="446088"/>
            <a:ext cx="3609975" cy="430887"/>
          </a:xfrm>
        </p:spPr>
        <p:txBody>
          <a:bodyPr lIns="0" tIns="0" rIns="0" bIns="0" anchor="t" anchorCtr="0">
            <a:spAutoFit/>
          </a:bodyPr>
          <a:lstStyle>
            <a:lvl1pPr algn="l">
              <a:defRPr sz="2800">
                <a:solidFill>
                  <a:srgbClr val="B9E0F7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444500" y="446088"/>
            <a:ext cx="4203700" cy="52085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5091113" y="876975"/>
            <a:ext cx="3609975" cy="47777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518459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444500" y="1000085"/>
            <a:ext cx="8256588" cy="465458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692984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6206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851400" y="2844800"/>
            <a:ext cx="4293313" cy="4013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0" y="5654675"/>
            <a:ext cx="2320925" cy="1203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00" y="5806746"/>
            <a:ext cx="16986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1113" y="3636829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44500" y="1800000"/>
            <a:ext cx="8242299" cy="615553"/>
          </a:xfrm>
        </p:spPr>
        <p:txBody>
          <a:bodyPr anchor="t" anchorCtr="0"/>
          <a:lstStyle>
            <a:lvl1pPr>
              <a:defRPr sz="4000">
                <a:solidFill>
                  <a:srgbClr val="004B8D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22483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74637"/>
            <a:ext cx="6629400" cy="715963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6"/>
            <a:ext cx="4038600" cy="3886199"/>
          </a:xfrm>
        </p:spPr>
        <p:txBody>
          <a:bodyPr/>
          <a:lstStyle>
            <a:lvl1pPr marL="342900" indent="-342900">
              <a:buClr>
                <a:srgbClr val="63656A"/>
              </a:buClr>
              <a:buFont typeface="Wingdings" pitchFamily="2" charset="2"/>
              <a:buChar char="§"/>
              <a:defRPr sz="2800"/>
            </a:lvl1pPr>
            <a:lvl2pPr marL="742950" indent="-285750">
              <a:buClr>
                <a:srgbClr val="63656A"/>
              </a:buClr>
              <a:buFont typeface="Arial" pitchFamily="34" charset="0"/>
              <a:buChar char="–"/>
              <a:defRPr sz="2400"/>
            </a:lvl2pPr>
            <a:lvl3pPr marL="1143000" indent="-228600">
              <a:buClr>
                <a:srgbClr val="63656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63656A"/>
              </a:buClr>
              <a:buFont typeface="Arial" pitchFamily="34" charset="0"/>
              <a:buChar char="–"/>
              <a:defRPr sz="1800"/>
            </a:lvl4pPr>
            <a:lvl5pPr marL="2057400" indent="-228600">
              <a:buClr>
                <a:srgbClr val="63656A"/>
              </a:buCl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6"/>
            <a:ext cx="4038600" cy="3886199"/>
          </a:xfrm>
        </p:spPr>
        <p:txBody>
          <a:bodyPr/>
          <a:lstStyle>
            <a:lvl1pPr marL="342900" indent="-342900">
              <a:buClr>
                <a:srgbClr val="63656A"/>
              </a:buClr>
              <a:buFont typeface="Wingdings" pitchFamily="2" charset="2"/>
              <a:buChar char="§"/>
              <a:defRPr sz="2800"/>
            </a:lvl1pPr>
            <a:lvl2pPr marL="742950" indent="-285750">
              <a:buClr>
                <a:srgbClr val="63656A"/>
              </a:buClr>
              <a:buFont typeface="Arial" pitchFamily="34" charset="0"/>
              <a:buChar char="–"/>
              <a:defRPr sz="2400"/>
            </a:lvl2pPr>
            <a:lvl3pPr marL="1143000" indent="-228600">
              <a:buClr>
                <a:srgbClr val="63656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63656A"/>
              </a:buClr>
              <a:buFont typeface="Arial" pitchFamily="34" charset="0"/>
              <a:buChar char="–"/>
              <a:defRPr sz="1800"/>
            </a:lvl4pPr>
            <a:lvl5pPr marL="2057400" indent="-228600">
              <a:buClr>
                <a:srgbClr val="63656A"/>
              </a:buCl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5763064"/>
            <a:ext cx="2590800" cy="7901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25814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74637"/>
            <a:ext cx="6629400" cy="715963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3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311525"/>
          </a:xfrm>
        </p:spPr>
        <p:txBody>
          <a:bodyPr/>
          <a:lstStyle>
            <a:lvl1pPr marL="342900" indent="-342900">
              <a:buClr>
                <a:srgbClr val="63656A"/>
              </a:buClr>
              <a:buFont typeface="Wingdings" pitchFamily="2" charset="2"/>
              <a:buChar char="§"/>
              <a:defRPr sz="2400"/>
            </a:lvl1pPr>
            <a:lvl2pPr marL="742950" indent="-285750">
              <a:buClr>
                <a:srgbClr val="63656A"/>
              </a:buClr>
              <a:buFont typeface="Arial" pitchFamily="34" charset="0"/>
              <a:buChar char="–"/>
              <a:defRPr sz="2000"/>
            </a:lvl2pPr>
            <a:lvl3pPr marL="1143000" indent="-228600">
              <a:buClr>
                <a:srgbClr val="63656A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63656A"/>
              </a:buClr>
              <a:buFont typeface="Arial" pitchFamily="34" charset="0"/>
              <a:buChar char="–"/>
              <a:defRPr sz="1600"/>
            </a:lvl4pPr>
            <a:lvl5pPr marL="2057400" indent="-228600">
              <a:buClr>
                <a:srgbClr val="63656A"/>
              </a:buClr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3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6"/>
            <a:ext cx="4041775" cy="3311525"/>
          </a:xfrm>
        </p:spPr>
        <p:txBody>
          <a:bodyPr/>
          <a:lstStyle>
            <a:lvl1pPr marL="342900" indent="-342900">
              <a:buClr>
                <a:srgbClr val="63656A"/>
              </a:buClr>
              <a:buFont typeface="Wingdings" pitchFamily="2" charset="2"/>
              <a:buChar char="§"/>
              <a:defRPr sz="2400"/>
            </a:lvl1pPr>
            <a:lvl2pPr marL="742950" indent="-285750">
              <a:buClr>
                <a:srgbClr val="63656A"/>
              </a:buClr>
              <a:buFont typeface="Arial" pitchFamily="34" charset="0"/>
              <a:buChar char="–"/>
              <a:defRPr sz="2000"/>
            </a:lvl2pPr>
            <a:lvl3pPr marL="1143000" indent="-228600">
              <a:buClr>
                <a:srgbClr val="63656A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63656A"/>
              </a:buClr>
              <a:buFont typeface="Arial" pitchFamily="34" charset="0"/>
              <a:buChar char="–"/>
              <a:defRPr sz="1600"/>
            </a:lvl4pPr>
            <a:lvl5pPr marL="2057400" indent="-228600">
              <a:buClr>
                <a:srgbClr val="63656A"/>
              </a:buClr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5763064"/>
            <a:ext cx="2590800" cy="7901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56100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74637"/>
            <a:ext cx="6629400" cy="715963"/>
          </a:xfrm>
        </p:spPr>
        <p:txBody>
          <a:bodyPr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5763064"/>
            <a:ext cx="2590800" cy="7901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xmlns="" val="6074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19" y="1524000"/>
            <a:ext cx="3008313" cy="685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24017"/>
            <a:ext cx="5111750" cy="3962399"/>
          </a:xfrm>
        </p:spPr>
        <p:txBody>
          <a:bodyPr/>
          <a:lstStyle>
            <a:lvl1pPr marL="342900" indent="-342900">
              <a:buClr>
                <a:srgbClr val="63656A"/>
              </a:buClr>
              <a:buFont typeface="Wingdings" pitchFamily="2" charset="2"/>
              <a:buChar char="§"/>
              <a:defRPr sz="3200"/>
            </a:lvl1pPr>
            <a:lvl2pPr marL="742950" indent="-285750">
              <a:buClr>
                <a:srgbClr val="63656A"/>
              </a:buClr>
              <a:buFont typeface="Arial" pitchFamily="34" charset="0"/>
              <a:buChar char="–"/>
              <a:defRPr sz="2800"/>
            </a:lvl2pPr>
            <a:lvl3pPr marL="1143000" indent="-228600">
              <a:buClr>
                <a:srgbClr val="63656A"/>
              </a:buClr>
              <a:buFont typeface="Wingdings" pitchFamily="2" charset="2"/>
              <a:buChar char="§"/>
              <a:defRPr sz="2400"/>
            </a:lvl3pPr>
            <a:lvl4pPr marL="1600200" indent="-228600">
              <a:buClr>
                <a:srgbClr val="63656A"/>
              </a:buClr>
              <a:buFont typeface="Arial" pitchFamily="34" charset="0"/>
              <a:buChar char="–"/>
              <a:defRPr sz="2000"/>
            </a:lvl4pPr>
            <a:lvl5pPr marL="2057400" indent="-228600">
              <a:buClr>
                <a:srgbClr val="63656A"/>
              </a:buClr>
              <a:buFont typeface="Wingdings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2209800"/>
            <a:ext cx="3008313" cy="3276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5763064"/>
            <a:ext cx="2590800" cy="7901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11060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720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16"/>
            <a:ext cx="5486400" cy="28956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38753"/>
            <a:ext cx="5486400" cy="347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5763064"/>
            <a:ext cx="2590800" cy="7901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04930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7772816" cy="3960440"/>
          </a:xfrm>
        </p:spPr>
        <p:txBody>
          <a:bodyPr/>
          <a:lstStyle>
            <a:lvl1pPr marL="0" algn="l">
              <a:spcAft>
                <a:spcPts val="2000"/>
              </a:spcAft>
              <a:buClr>
                <a:srgbClr val="CE352B"/>
              </a:buClr>
              <a:buFont typeface="Arial" pitchFamily="34" charset="0"/>
              <a:buChar char="•"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2339752" y="836715"/>
            <a:ext cx="6264696" cy="595759"/>
          </a:xfrm>
        </p:spPr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7B03A-CD29-475E-8635-F6B8C32EC76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www.egap.cz</a:t>
            </a:r>
          </a:p>
        </p:txBody>
      </p:sp>
    </p:spTree>
    <p:extLst>
      <p:ext uri="{BB962C8B-B14F-4D97-AF65-F5344CB8AC3E}">
        <p14:creationId xmlns:p14="http://schemas.microsoft.com/office/powerpoint/2010/main" xmlns="" val="488276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5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4051C-6113-4E77-A55A-9FDAD54A9914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D42A4-E2B4-4020-BB0C-78E6767532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043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S:\A_PROJEKTY\Pepa\Projekty\2012\EGAP_dodatečné úpravy PPT_12092\Obrázek2D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339976" y="836613"/>
            <a:ext cx="6264275" cy="595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651" y="1989139"/>
            <a:ext cx="7845425" cy="3960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467479" y="6356352"/>
            <a:ext cx="1057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82DF32-707B-4E58-A2B1-AE5C2760E884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www.egap.cz</a:t>
            </a:r>
          </a:p>
        </p:txBody>
      </p:sp>
      <p:sp>
        <p:nvSpPr>
          <p:cNvPr id="8" name="Zástupný symbol pro číslo snímku 5"/>
          <p:cNvSpPr txBox="1">
            <a:spLocks/>
          </p:cNvSpPr>
          <p:nvPr/>
        </p:nvSpPr>
        <p:spPr>
          <a:xfrm>
            <a:off x="8316917" y="6381752"/>
            <a:ext cx="517525" cy="288925"/>
          </a:xfrm>
          <a:prstGeom prst="rect">
            <a:avLst/>
          </a:prstGeom>
        </p:spPr>
        <p:txBody>
          <a:bodyPr anchor="ctr"/>
          <a:lstStyle>
            <a:lvl1pPr algn="l"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DCF30EA-BB0B-4FC7-A8DC-E18C410DB840}" type="slidenum">
              <a:rPr lang="cs-CZ" sz="1600" b="0" smtClean="0">
                <a:solidFill>
                  <a:srgbClr val="313689"/>
                </a:solidFill>
              </a:rPr>
              <a:pPr>
                <a:defRPr/>
              </a:pPr>
              <a:t>‹#›</a:t>
            </a:fld>
            <a:endParaRPr lang="cs-CZ" sz="1600" b="0" dirty="0">
              <a:solidFill>
                <a:srgbClr val="3136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71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4" r:id="rId10"/>
  </p:sldLayoutIdLst>
  <p:transition spd="med">
    <p:wipe dir="d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spc="20">
          <a:solidFill>
            <a:srgbClr val="CE352B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E352B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E352B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E352B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E352B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ct val="0"/>
        </a:spcBef>
        <a:spcAft>
          <a:spcPts val="1800"/>
        </a:spcAft>
        <a:buClr>
          <a:srgbClr val="CE352B"/>
        </a:buClr>
        <a:buFont typeface="Arial" charset="0"/>
        <a:buChar char="•"/>
        <a:defRPr spc="2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19138" indent="-358775" algn="l" rtl="0" eaLnBrk="0" fontAlgn="base" hangingPunct="0">
        <a:spcBef>
          <a:spcPct val="0"/>
        </a:spcBef>
        <a:spcAft>
          <a:spcPts val="1400"/>
        </a:spcAft>
        <a:buClr>
          <a:srgbClr val="CE352B"/>
        </a:buClr>
        <a:buFont typeface="Arial" charset="0"/>
        <a:buChar char="•"/>
        <a:defRPr sz="1400" spc="2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9500" indent="-358775" algn="l" rtl="0" eaLnBrk="0" fontAlgn="base" hangingPunct="0">
        <a:spcBef>
          <a:spcPct val="0"/>
        </a:spcBef>
        <a:spcAft>
          <a:spcPts val="1000"/>
        </a:spcAft>
        <a:buClr>
          <a:srgbClr val="CE352B"/>
        </a:buClr>
        <a:buFont typeface="Arial" charset="0"/>
        <a:buChar char="•"/>
        <a:defRPr sz="1000" spc="2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79500" indent="-358775" algn="l" rtl="0" eaLnBrk="0" fontAlgn="base" hangingPunct="0">
        <a:spcBef>
          <a:spcPct val="0"/>
        </a:spcBef>
        <a:spcAft>
          <a:spcPts val="1000"/>
        </a:spcAft>
        <a:buClr>
          <a:srgbClr val="CE352B"/>
        </a:buClr>
        <a:buFont typeface="Arial" charset="0"/>
        <a:buChar char="•"/>
        <a:defRPr sz="1000" spc="2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79500" indent="-358775" algn="l" rtl="0" eaLnBrk="0" fontAlgn="base" hangingPunct="0">
        <a:spcBef>
          <a:spcPct val="0"/>
        </a:spcBef>
        <a:spcAft>
          <a:spcPts val="1000"/>
        </a:spcAft>
        <a:buClr>
          <a:srgbClr val="CE352B"/>
        </a:buClr>
        <a:buFont typeface="Arial" charset="0"/>
        <a:buChar char="•"/>
        <a:defRPr sz="1000" spc="2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4500" y="446088"/>
            <a:ext cx="8242299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4500" y="1000086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71776" y="6100763"/>
            <a:ext cx="1800224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rgbClr val="004B8D"/>
                </a:solidFill>
              </a:rPr>
              <a:t>Matyáš Pelant</a:t>
            </a:r>
            <a:br>
              <a:rPr lang="cs-CZ" sz="900" dirty="0">
                <a:solidFill>
                  <a:srgbClr val="004B8D"/>
                </a:solidFill>
              </a:rPr>
            </a:br>
            <a:r>
              <a:rPr lang="cs-CZ" sz="900" dirty="0">
                <a:solidFill>
                  <a:srgbClr val="004B8D"/>
                </a:solidFill>
              </a:rPr>
              <a:t>vedoucí oddělení Amerik, MPO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44500" y="6100763"/>
            <a:ext cx="1876425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cs-CZ" sz="900" b="1" dirty="0">
                <a:solidFill>
                  <a:srgbClr val="004B8D"/>
                </a:solidFill>
              </a:rPr>
              <a:t>KOLUMBIE, PANAMA, KOSTARIKA – ČR PERSPEKTIVY OBCHODNÍCH VZTAHŮ</a:t>
            </a:r>
          </a:p>
        </p:txBody>
      </p:sp>
      <p:sp>
        <p:nvSpPr>
          <p:cNvPr id="9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E8840746-E84D-450F-9CEF-85632363BC31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94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B9E0F7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7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7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7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4051C-6113-4E77-A55A-9FDAD54A99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D42A4-E2B4-4020-BB0C-78E676753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043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0400" y="3632033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0" y="0"/>
            <a:ext cx="9143999" cy="610076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4500" y="446088"/>
            <a:ext cx="8242299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4500" y="1000086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71776" y="6100763"/>
            <a:ext cx="1800224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endParaRPr lang="cs-CZ" sz="900" dirty="0">
              <a:solidFill>
                <a:srgbClr val="004B8D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4500" y="6100763"/>
            <a:ext cx="1876425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rgbClr val="004B8D"/>
                </a:solidFill>
              </a:rPr>
              <a:t>NADPIS PREZENTACE (upravit v  předloze)</a:t>
            </a:r>
          </a:p>
        </p:txBody>
      </p:sp>
    </p:spTree>
    <p:extLst>
      <p:ext uri="{BB962C8B-B14F-4D97-AF65-F5344CB8AC3E}">
        <p14:creationId xmlns:p14="http://schemas.microsoft.com/office/powerpoint/2010/main" xmlns="" val="204433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B9E0F7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9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9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609600" y="3810000"/>
            <a:ext cx="6400800" cy="914400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28</a:t>
            </a:r>
            <a:r>
              <a:rPr lang="cs-CZ" sz="3200" baseline="30000" dirty="0"/>
              <a:t>th</a:t>
            </a:r>
            <a:r>
              <a:rPr lang="en-US" sz="3200" dirty="0"/>
              <a:t> </a:t>
            </a:r>
            <a:r>
              <a:rPr lang="cs-CZ" dirty="0" err="1"/>
              <a:t>November</a:t>
            </a:r>
            <a:r>
              <a:rPr lang="en-US" sz="3200" dirty="0"/>
              <a:t> 201</a:t>
            </a:r>
            <a:r>
              <a:rPr lang="cs-CZ" dirty="0"/>
              <a:t>6</a:t>
            </a:r>
            <a:endParaRPr lang="en-US" sz="3200" dirty="0"/>
          </a:p>
        </p:txBody>
      </p:sp>
      <p:pic>
        <p:nvPicPr>
          <p:cNvPr id="21" name="Obrázek 2" descr="logo ČEB_en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6001"/>
            <a:ext cx="1492211" cy="67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eg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172200"/>
            <a:ext cx="901011" cy="55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Obrázek 9" descr="HK ČR.b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096000"/>
            <a:ext cx="645205" cy="64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Obrázek 9" descr="sp_nazev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172200"/>
            <a:ext cx="645203" cy="56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Obrázek 10" descr="logo umsp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341"/>
          <a:stretch>
            <a:fillRect/>
          </a:stretch>
        </p:blipFill>
        <p:spPr bwMode="auto">
          <a:xfrm>
            <a:off x="5715000" y="6172200"/>
            <a:ext cx="1364308" cy="52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Obrázek 28" descr="asociace exportérů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91400" y="6248401"/>
            <a:ext cx="1524000" cy="437195"/>
          </a:xfrm>
          <a:prstGeom prst="rect">
            <a:avLst/>
          </a:prstGeom>
        </p:spPr>
      </p:pic>
      <p:pic>
        <p:nvPicPr>
          <p:cNvPr id="30" name="Obrázek 29" descr="MZV 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29000" y="5257800"/>
            <a:ext cx="2514600" cy="704088"/>
          </a:xfrm>
          <a:prstGeom prst="rect">
            <a:avLst/>
          </a:prstGeom>
        </p:spPr>
      </p:pic>
      <p:pic>
        <p:nvPicPr>
          <p:cNvPr id="31" name="Obrázek 30" descr="mpo-logo kopi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9800" y="5334001"/>
            <a:ext cx="1146048" cy="540071"/>
          </a:xfrm>
          <a:prstGeom prst="rect">
            <a:avLst/>
          </a:prstGeom>
        </p:spPr>
      </p:pic>
      <p:pic>
        <p:nvPicPr>
          <p:cNvPr id="34" name="Obrázek 33" descr="ICC NC WBO Horz logo_CZ_Color (2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8600" y="4953002"/>
            <a:ext cx="3124200" cy="887119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924800" cy="2438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cs-CZ" sz="8000" dirty="0">
                <a:solidFill>
                  <a:srgbClr val="0064A8"/>
                </a:solidFill>
              </a:rPr>
              <a:t>FINLAND</a:t>
            </a:r>
            <a:endParaRPr lang="en-US" sz="8000" dirty="0">
              <a:solidFill>
                <a:srgbClr val="0064A8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48400" y="1676400"/>
            <a:ext cx="2527977" cy="231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5121026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685800" y="4241800"/>
            <a:ext cx="8001000" cy="1600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Mr. </a:t>
            </a:r>
            <a:r>
              <a:rPr lang="cs-CZ" sz="2800" b="1" dirty="0">
                <a:solidFill>
                  <a:schemeClr val="tx1"/>
                </a:solidFill>
              </a:rPr>
              <a:t>Karel MACHOTKA</a:t>
            </a:r>
          </a:p>
          <a:p>
            <a:pPr algn="l"/>
            <a:r>
              <a:rPr lang="cs-CZ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Executive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Director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ICC Czech Republic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33379" y="508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2438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cs-CZ" sz="8000" dirty="0">
                <a:solidFill>
                  <a:srgbClr val="0064A8"/>
                </a:solidFill>
              </a:rPr>
              <a:t>FINLAND</a:t>
            </a:r>
            <a:endParaRPr lang="en-US" sz="8000" dirty="0">
              <a:solidFill>
                <a:srgbClr val="0064A8"/>
              </a:solidFill>
            </a:endParaRPr>
          </a:p>
        </p:txBody>
      </p:sp>
      <p:pic>
        <p:nvPicPr>
          <p:cNvPr id="7" name="Obrázek 6" descr="ICC NC WBO Horz logo_CZ_Color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5715002"/>
            <a:ext cx="3124200" cy="88711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0527" y="1823832"/>
            <a:ext cx="2352131" cy="2150521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6248400" y="6096000"/>
            <a:ext cx="2667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400" noProof="0" dirty="0">
                <a:solidFill>
                  <a:schemeClr val="tx1">
                    <a:tint val="75000"/>
                  </a:schemeClr>
                </a:solidFill>
              </a:rPr>
              <a:t>28</a:t>
            </a:r>
            <a:r>
              <a:rPr kumimoji="0" lang="cs-CZ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November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</a:t>
            </a:r>
            <a:r>
              <a:rPr lang="cs-CZ" sz="2400" dirty="0">
                <a:solidFill>
                  <a:schemeClr val="tx1">
                    <a:tint val="75000"/>
                  </a:schemeClr>
                </a:solidFill>
              </a:rPr>
              <a:t>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0839586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4724400" cy="7159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000" b="1" u="sng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FINLAND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152400" y="762000"/>
            <a:ext cx="48006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685800"/>
            <a:ext cx="4876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GB" sz="1400" b="1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GDP</a:t>
            </a:r>
            <a:r>
              <a:rPr lang="en-GB" sz="1400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 (</a:t>
            </a:r>
            <a:r>
              <a:rPr lang="cs-CZ" sz="1400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PPP, 2015</a:t>
            </a:r>
            <a:r>
              <a:rPr lang="en-GB" sz="140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): </a:t>
            </a:r>
            <a:r>
              <a:rPr lang="cs-CZ" sz="1400" dirty="0"/>
              <a:t>$225 </a:t>
            </a:r>
            <a:r>
              <a:rPr lang="cs-CZ" sz="1400" dirty="0" err="1"/>
              <a:t>billion</a:t>
            </a:r>
            <a:r>
              <a:rPr lang="cs-CZ" sz="1400" dirty="0">
                <a:solidFill>
                  <a:prstClr val="black"/>
                </a:solidFill>
              </a:rPr>
              <a:t> (CZE: </a:t>
            </a:r>
            <a:r>
              <a:rPr lang="cs-CZ" sz="1400" dirty="0"/>
              <a:t>$ 332.5 </a:t>
            </a:r>
            <a:r>
              <a:rPr lang="cs-CZ" sz="1400" dirty="0">
                <a:solidFill>
                  <a:prstClr val="black"/>
                </a:solidFill>
              </a:rPr>
              <a:t>bil.)</a:t>
            </a:r>
            <a:endParaRPr lang="en-GB" sz="1400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  <a:p>
            <a:pPr algn="ctr" defTabSz="457200">
              <a:lnSpc>
                <a:spcPct val="150000"/>
              </a:lnSpc>
            </a:pPr>
            <a:r>
              <a:rPr lang="en-GB" sz="1400" b="1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GDP</a:t>
            </a:r>
            <a:r>
              <a:rPr lang="cs-CZ" sz="1400" b="1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 per </a:t>
            </a:r>
            <a:r>
              <a:rPr lang="cs-CZ" sz="1400" b="1" dirty="0" err="1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capita</a:t>
            </a:r>
            <a:r>
              <a:rPr lang="en-GB" sz="1400" b="1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cs-CZ" sz="1400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(PPP, 2015</a:t>
            </a:r>
            <a:r>
              <a:rPr lang="en-GB" sz="140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): </a:t>
            </a:r>
            <a:r>
              <a:rPr lang="cs-CZ" sz="1400" dirty="0"/>
              <a:t>$41,100</a:t>
            </a:r>
            <a:r>
              <a:rPr lang="en-GB" sz="1400" dirty="0"/>
              <a:t> </a:t>
            </a:r>
            <a:r>
              <a:rPr lang="cs-CZ" sz="1400" dirty="0"/>
              <a:t> </a:t>
            </a:r>
            <a:r>
              <a:rPr lang="cs-CZ" sz="1400" dirty="0">
                <a:solidFill>
                  <a:prstClr val="black"/>
                </a:solidFill>
              </a:rPr>
              <a:t>(CZE: </a:t>
            </a:r>
            <a:r>
              <a:rPr lang="cs-CZ" sz="1400" dirty="0"/>
              <a:t>$ 31,600)*</a:t>
            </a:r>
            <a:r>
              <a:rPr lang="cs-CZ" sz="1400" dirty="0">
                <a:solidFill>
                  <a:prstClr val="black"/>
                </a:solidFill>
              </a:rPr>
              <a:t> </a:t>
            </a:r>
            <a:r>
              <a:rPr lang="en-GB" sz="1400" dirty="0">
                <a:solidFill>
                  <a:prstClr val="black"/>
                </a:solidFill>
              </a:rPr>
              <a:t> </a:t>
            </a:r>
            <a:endParaRPr lang="en-GB" sz="1400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914400" y="1447800"/>
            <a:ext cx="2819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500" b="1" u="sng" dirty="0">
                <a:ln w="10541" cmpd="sng">
                  <a:solidFill>
                    <a:srgbClr val="0063BE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063BE">
                        <a:tint val="40000"/>
                        <a:satMod val="250000"/>
                      </a:srgbClr>
                    </a:gs>
                    <a:gs pos="9000">
                      <a:srgbClr val="0063BE">
                        <a:tint val="52000"/>
                        <a:satMod val="300000"/>
                      </a:srgbClr>
                    </a:gs>
                    <a:gs pos="50000">
                      <a:srgbClr val="0063BE">
                        <a:shade val="20000"/>
                        <a:satMod val="300000"/>
                      </a:srgbClr>
                    </a:gs>
                    <a:gs pos="79000">
                      <a:srgbClr val="0063BE">
                        <a:tint val="52000"/>
                        <a:satMod val="300000"/>
                      </a:srgbClr>
                    </a:gs>
                    <a:gs pos="100000">
                      <a:srgbClr val="0063BE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ＭＳ Ｐゴシック" pitchFamily="34" charset="-128"/>
                <a:cs typeface="Arial" charset="0"/>
              </a:rPr>
              <a:t>Composition of GDP (201</a:t>
            </a:r>
            <a:r>
              <a:rPr lang="cs-CZ" sz="1500" b="1" u="sng" dirty="0">
                <a:ln w="10541" cmpd="sng">
                  <a:solidFill>
                    <a:srgbClr val="0063BE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063BE">
                        <a:tint val="40000"/>
                        <a:satMod val="250000"/>
                      </a:srgbClr>
                    </a:gs>
                    <a:gs pos="9000">
                      <a:srgbClr val="0063BE">
                        <a:tint val="52000"/>
                        <a:satMod val="300000"/>
                      </a:srgbClr>
                    </a:gs>
                    <a:gs pos="50000">
                      <a:srgbClr val="0063BE">
                        <a:shade val="20000"/>
                        <a:satMod val="300000"/>
                      </a:srgbClr>
                    </a:gs>
                    <a:gs pos="79000">
                      <a:srgbClr val="0063BE">
                        <a:tint val="52000"/>
                        <a:satMod val="300000"/>
                      </a:srgbClr>
                    </a:gs>
                    <a:gs pos="100000">
                      <a:srgbClr val="0063BE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ＭＳ Ｐゴシック" pitchFamily="34" charset="-128"/>
                <a:cs typeface="Arial" charset="0"/>
              </a:rPr>
              <a:t>5</a:t>
            </a:r>
            <a:r>
              <a:rPr lang="en-GB" sz="1500" b="1" u="sng" dirty="0">
                <a:ln w="10541" cmpd="sng">
                  <a:solidFill>
                    <a:srgbClr val="0063BE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063BE">
                        <a:tint val="40000"/>
                        <a:satMod val="250000"/>
                      </a:srgbClr>
                    </a:gs>
                    <a:gs pos="9000">
                      <a:srgbClr val="0063BE">
                        <a:tint val="52000"/>
                        <a:satMod val="300000"/>
                      </a:srgbClr>
                    </a:gs>
                    <a:gs pos="50000">
                      <a:srgbClr val="0063BE">
                        <a:shade val="20000"/>
                        <a:satMod val="300000"/>
                      </a:srgbClr>
                    </a:gs>
                    <a:gs pos="79000">
                      <a:srgbClr val="0063BE">
                        <a:tint val="52000"/>
                        <a:satMod val="300000"/>
                      </a:srgbClr>
                    </a:gs>
                    <a:gs pos="100000">
                      <a:srgbClr val="0063BE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ＭＳ Ｐゴシック" pitchFamily="34" charset="-128"/>
                <a:cs typeface="Arial" charset="0"/>
              </a:rPr>
              <a:t>)</a:t>
            </a:r>
          </a:p>
        </p:txBody>
      </p:sp>
      <p:sp>
        <p:nvSpPr>
          <p:cNvPr id="14" name="Obdélník 21"/>
          <p:cNvSpPr>
            <a:spLocks noChangeArrowheads="1"/>
          </p:cNvSpPr>
          <p:nvPr/>
        </p:nvSpPr>
        <p:spPr bwMode="auto">
          <a:xfrm>
            <a:off x="1219200" y="3352800"/>
            <a:ext cx="3886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12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OECD  Country Risk Classification(</a:t>
            </a:r>
            <a:r>
              <a:rPr lang="cs-CZ" sz="12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10</a:t>
            </a:r>
            <a:r>
              <a:rPr lang="en-GB" sz="12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/201</a:t>
            </a:r>
            <a:r>
              <a:rPr lang="cs-CZ" sz="12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6</a:t>
            </a:r>
            <a:r>
              <a:rPr lang="en-GB" sz="12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): </a:t>
            </a:r>
            <a:r>
              <a:rPr lang="cs-CZ" sz="1200" b="1" dirty="0">
                <a:solidFill>
                  <a:srgbClr val="1F497D"/>
                </a:solidFill>
                <a:cs typeface="Arial" pitchFamily="34" charset="0"/>
              </a:rPr>
              <a:t>0</a:t>
            </a:r>
            <a:r>
              <a:rPr lang="en-GB" sz="1200" b="1" dirty="0">
                <a:solidFill>
                  <a:srgbClr val="1F497D"/>
                </a:solidFill>
                <a:ea typeface="ＭＳ Ｐゴシック" pitchFamily="34" charset="-128"/>
                <a:cs typeface="Arial" pitchFamily="34" charset="0"/>
              </a:rPr>
              <a:t>/7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12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Global Competitiveness Index (201</a:t>
            </a:r>
            <a:r>
              <a:rPr lang="cs-CZ" sz="12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6</a:t>
            </a:r>
            <a:r>
              <a:rPr lang="en-GB" sz="12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-201</a:t>
            </a:r>
            <a:r>
              <a:rPr lang="cs-CZ" sz="12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7</a:t>
            </a:r>
            <a:r>
              <a:rPr lang="en-GB" sz="12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): </a:t>
            </a:r>
            <a:r>
              <a:rPr lang="cs-CZ" sz="1200" b="1" dirty="0">
                <a:solidFill>
                  <a:srgbClr val="1F497D"/>
                </a:solidFill>
                <a:cs typeface="Arial" pitchFamily="34" charset="0"/>
              </a:rPr>
              <a:t>10</a:t>
            </a:r>
            <a:r>
              <a:rPr lang="en-GB" sz="1200" b="1" dirty="0">
                <a:solidFill>
                  <a:srgbClr val="1F497D"/>
                </a:solidFill>
                <a:ea typeface="ＭＳ Ｐゴシック" pitchFamily="34" charset="-128"/>
                <a:cs typeface="Arial" pitchFamily="34" charset="0"/>
              </a:rPr>
              <a:t>/1</a:t>
            </a:r>
            <a:r>
              <a:rPr lang="cs-CZ" sz="1200" b="1" dirty="0">
                <a:solidFill>
                  <a:srgbClr val="1F497D"/>
                </a:solidFill>
                <a:ea typeface="ＭＳ Ｐゴシック" pitchFamily="34" charset="-128"/>
                <a:cs typeface="Arial" pitchFamily="34" charset="0"/>
              </a:rPr>
              <a:t>38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12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Doing Business (201</a:t>
            </a:r>
            <a:r>
              <a:rPr lang="cs-CZ" sz="12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6</a:t>
            </a:r>
            <a:r>
              <a:rPr lang="en-GB" sz="12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):  </a:t>
            </a:r>
            <a:r>
              <a:rPr lang="cs-CZ" sz="1200" b="1" dirty="0">
                <a:solidFill>
                  <a:srgbClr val="1F497D"/>
                </a:solidFill>
                <a:ea typeface="ＭＳ Ｐゴシック" pitchFamily="34" charset="-128"/>
                <a:cs typeface="Arial" pitchFamily="34" charset="0"/>
              </a:rPr>
              <a:t>13/190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12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IMD World Competitiveness Yearbook (201</a:t>
            </a:r>
            <a:r>
              <a:rPr lang="cs-CZ" sz="12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6</a:t>
            </a:r>
            <a:r>
              <a:rPr lang="en-GB" sz="12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): </a:t>
            </a:r>
            <a:r>
              <a:rPr lang="cs-CZ" sz="1200" b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  <a:cs typeface="Arial" pitchFamily="34" charset="0"/>
              </a:rPr>
              <a:t>20</a:t>
            </a: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  <a:cs typeface="Arial" pitchFamily="34" charset="0"/>
              </a:rPr>
              <a:t>/6</a:t>
            </a:r>
            <a:r>
              <a:rPr lang="cs-CZ" sz="1200" b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  <a:cs typeface="Arial" pitchFamily="34" charset="0"/>
              </a:rPr>
              <a:t>1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1F497D"/>
                </a:solidFill>
                <a:ea typeface="ＭＳ Ｐゴシック" pitchFamily="34" charset="-128"/>
                <a:cs typeface="Arial" pitchFamily="34" charset="0"/>
              </a:rPr>
              <a:t>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12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S&amp;P (</a:t>
            </a:r>
            <a:r>
              <a:rPr lang="cs-CZ" sz="12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7</a:t>
            </a:r>
            <a:r>
              <a:rPr lang="en-GB" sz="12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/201</a:t>
            </a:r>
            <a:r>
              <a:rPr lang="cs-CZ" sz="12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6</a:t>
            </a:r>
            <a:r>
              <a:rPr lang="en-GB" sz="12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):</a:t>
            </a:r>
            <a:r>
              <a:rPr lang="cs-CZ" sz="12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cs-CZ" sz="1200" b="1" dirty="0">
                <a:solidFill>
                  <a:srgbClr val="1F497D"/>
                </a:solidFill>
                <a:ea typeface="ＭＳ Ｐゴシック" pitchFamily="34" charset="-128"/>
                <a:cs typeface="Arial" pitchFamily="34" charset="0"/>
              </a:rPr>
              <a:t>AA+ </a:t>
            </a:r>
            <a:r>
              <a:rPr lang="en-GB" sz="1200" b="1" dirty="0">
                <a:solidFill>
                  <a:srgbClr val="1F497D"/>
                </a:solidFill>
                <a:ea typeface="ＭＳ Ｐゴシック" pitchFamily="34" charset="-128"/>
                <a:cs typeface="Arial" pitchFamily="34" charset="0"/>
              </a:rPr>
              <a:t>(</a:t>
            </a:r>
            <a:r>
              <a:rPr lang="cs-CZ" sz="1200" b="1" dirty="0" err="1">
                <a:solidFill>
                  <a:srgbClr val="1F497D"/>
                </a:solidFill>
                <a:ea typeface="ＭＳ Ｐゴシック" pitchFamily="34" charset="-128"/>
                <a:cs typeface="Arial" pitchFamily="34" charset="0"/>
              </a:rPr>
              <a:t>Stable</a:t>
            </a:r>
            <a:r>
              <a:rPr lang="en-GB" sz="1200" b="1" dirty="0">
                <a:solidFill>
                  <a:srgbClr val="1F497D"/>
                </a:solidFill>
                <a:ea typeface="ＭＳ Ｐゴシック" pitchFamily="34" charset="-128"/>
                <a:cs typeface="Arial" pitchFamily="34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12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Moody‘s (</a:t>
            </a:r>
            <a:r>
              <a:rPr lang="cs-CZ" sz="12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3</a:t>
            </a:r>
            <a:r>
              <a:rPr lang="en-GB" sz="12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/201</a:t>
            </a:r>
            <a:r>
              <a:rPr lang="cs-CZ" sz="12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6</a:t>
            </a:r>
            <a:r>
              <a:rPr lang="en-GB" sz="12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): </a:t>
            </a:r>
            <a:r>
              <a:rPr lang="cs-CZ" sz="1200" b="1" dirty="0">
                <a:solidFill>
                  <a:srgbClr val="1F497D"/>
                </a:solidFill>
                <a:ea typeface="ＭＳ Ｐゴシック" pitchFamily="34" charset="-128"/>
                <a:cs typeface="Arial" pitchFamily="34" charset="0"/>
              </a:rPr>
              <a:t>Aa1 </a:t>
            </a:r>
            <a:r>
              <a:rPr lang="en-GB" sz="1200" b="1" dirty="0">
                <a:solidFill>
                  <a:srgbClr val="1F497D"/>
                </a:solidFill>
                <a:ea typeface="ＭＳ Ｐゴシック" pitchFamily="34" charset="-128"/>
                <a:cs typeface="Arial" pitchFamily="34" charset="0"/>
              </a:rPr>
              <a:t>(</a:t>
            </a:r>
            <a:r>
              <a:rPr lang="cs-CZ" sz="1200" b="1" dirty="0" err="1">
                <a:solidFill>
                  <a:srgbClr val="1F497D"/>
                </a:solidFill>
                <a:ea typeface="ＭＳ Ｐゴシック" pitchFamily="34" charset="-128"/>
                <a:cs typeface="Arial" pitchFamily="34" charset="0"/>
              </a:rPr>
              <a:t>stable</a:t>
            </a:r>
            <a:r>
              <a:rPr lang="en-GB" sz="1200" b="1" dirty="0">
                <a:solidFill>
                  <a:srgbClr val="1F497D"/>
                </a:solidFill>
                <a:ea typeface="ＭＳ Ｐゴシック" pitchFamily="34" charset="-128"/>
                <a:cs typeface="Arial" pitchFamily="34" charset="0"/>
              </a:rPr>
              <a:t>)</a:t>
            </a:r>
            <a:endParaRPr lang="cs-CZ" sz="1200" b="1" dirty="0">
              <a:solidFill>
                <a:srgbClr val="1F497D"/>
              </a:solidFill>
              <a:ea typeface="ＭＳ Ｐゴシック" pitchFamily="34" charset="-128"/>
              <a:cs typeface="Arial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1200" b="1" dirty="0">
              <a:solidFill>
                <a:srgbClr val="1F497D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76200" y="3581401"/>
            <a:ext cx="1295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5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34" charset="-128"/>
                <a:cs typeface="Arial" pitchFamily="34" charset="0"/>
              </a:rPr>
              <a:t>Rankings</a:t>
            </a:r>
            <a:r>
              <a:rPr lang="cs-CZ" sz="15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34" charset="-128"/>
                <a:cs typeface="Arial" pitchFamily="34" charset="0"/>
              </a:rPr>
              <a:t>**</a:t>
            </a:r>
            <a:endParaRPr lang="en-GB" sz="15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0" y="4267200"/>
            <a:ext cx="1183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34" charset="-128"/>
                <a:cs typeface="Arial" pitchFamily="34" charset="0"/>
              </a:rPr>
              <a:t> </a:t>
            </a:r>
            <a:r>
              <a:rPr lang="en-GB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34" charset="-128"/>
                <a:cs typeface="Arial" pitchFamily="34" charset="0"/>
              </a:rPr>
              <a:t>Ratings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76200" y="3352800"/>
            <a:ext cx="4876800" cy="838200"/>
          </a:xfrm>
          <a:prstGeom prst="roundRect">
            <a:avLst>
              <a:gd name="adj" fmla="val 11000"/>
            </a:avLst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noFill/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76200" y="4191000"/>
            <a:ext cx="4876800" cy="609600"/>
          </a:xfrm>
          <a:prstGeom prst="round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noFill/>
            </a:endParaRPr>
          </a:p>
        </p:txBody>
      </p:sp>
      <p:sp>
        <p:nvSpPr>
          <p:cNvPr id="19" name="TextovéPole 30"/>
          <p:cNvSpPr txBox="1">
            <a:spLocks noChangeArrowheads="1"/>
          </p:cNvSpPr>
          <p:nvPr/>
        </p:nvSpPr>
        <p:spPr bwMode="auto">
          <a:xfrm>
            <a:off x="152400" y="6627168"/>
            <a:ext cx="8686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cs-CZ" sz="800" i="1" dirty="0" err="1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Sources</a:t>
            </a:r>
            <a:r>
              <a:rPr lang="cs-CZ" sz="800" i="1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: *CIA </a:t>
            </a:r>
            <a:r>
              <a:rPr lang="cs-CZ" sz="800" i="1" dirty="0" err="1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Factbook</a:t>
            </a:r>
            <a:r>
              <a:rPr lang="cs-CZ" sz="800" i="1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, **OECD, </a:t>
            </a:r>
            <a:r>
              <a:rPr lang="cs-CZ" sz="800" i="1" dirty="0" err="1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Reports.webforum.org</a:t>
            </a:r>
            <a:r>
              <a:rPr lang="cs-CZ" sz="800" i="1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, </a:t>
            </a:r>
            <a:r>
              <a:rPr lang="cs-CZ" sz="800" i="1" dirty="0" err="1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Tradingeconomics.com</a:t>
            </a:r>
            <a:r>
              <a:rPr lang="cs-CZ" sz="800" i="1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, </a:t>
            </a:r>
            <a:r>
              <a:rPr lang="cs-CZ" sz="800" i="1" dirty="0" err="1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Imd.org</a:t>
            </a:r>
            <a:r>
              <a:rPr lang="cs-CZ" sz="800" i="1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, </a:t>
            </a:r>
            <a:r>
              <a:rPr lang="cs-CZ" sz="800" i="1" dirty="0" err="1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DoingBusiness.org</a:t>
            </a:r>
            <a:r>
              <a:rPr lang="cs-CZ" sz="800" i="1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 ***</a:t>
            </a:r>
            <a:r>
              <a:rPr lang="cs-CZ" sz="800" i="1" dirty="0" err="1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BusinessInfo.cz</a:t>
            </a:r>
            <a:endParaRPr lang="cs-CZ" sz="800" i="1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5105400" y="152400"/>
            <a:ext cx="3886200" cy="4724400"/>
          </a:xfrm>
          <a:prstGeom prst="roundRect">
            <a:avLst>
              <a:gd name="adj" fmla="val 2655"/>
            </a:avLst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noFill/>
            </a:endParaRP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5105400" y="1524000"/>
            <a:ext cx="3733800" cy="33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1200" b="1" u="sng" dirty="0">
              <a:solidFill>
                <a:srgbClr val="002060"/>
              </a:solidFill>
              <a:ea typeface="ＭＳ Ｐゴシック" pitchFamily="34" charset="-128"/>
              <a:cs typeface="Arial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u="sng" dirty="0">
                <a:solidFill>
                  <a:srgbClr val="002060"/>
                </a:solidFill>
                <a:ea typeface="ＭＳ Ｐゴシック" pitchFamily="34" charset="-128"/>
                <a:cs typeface="Arial" pitchFamily="34" charset="0"/>
              </a:rPr>
              <a:t>Commodities</a:t>
            </a:r>
            <a:r>
              <a:rPr lang="cs-CZ" sz="1200" b="1" u="sng" dirty="0">
                <a:solidFill>
                  <a:srgbClr val="002060"/>
                </a:solidFill>
                <a:ea typeface="ＭＳ Ｐゴシック" pitchFamily="34" charset="-128"/>
                <a:cs typeface="Arial" pitchFamily="34" charset="0"/>
              </a:rPr>
              <a:t>:</a:t>
            </a:r>
            <a:r>
              <a:rPr lang="en-US" sz="1200" dirty="0"/>
              <a:t>electrical and optical equipment, machinery, transport equipment, paper and pulp, chemicals, basic metals; timber</a:t>
            </a:r>
            <a:endParaRPr lang="cs-CZ" sz="1200" dirty="0"/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cs-CZ" sz="1200" b="1" dirty="0"/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u="sng" dirty="0">
                <a:solidFill>
                  <a:srgbClr val="002060"/>
                </a:solidFill>
                <a:ea typeface="ＭＳ Ｐゴシック" pitchFamily="34" charset="-128"/>
                <a:cs typeface="Arial" pitchFamily="34" charset="0"/>
              </a:rPr>
              <a:t>Partners</a:t>
            </a:r>
            <a:r>
              <a:rPr lang="cs-CZ" sz="1200" b="1" u="sng" dirty="0">
                <a:solidFill>
                  <a:srgbClr val="002060"/>
                </a:solidFill>
                <a:ea typeface="ＭＳ Ｐゴシック" pitchFamily="34" charset="-128"/>
                <a:cs typeface="Arial" pitchFamily="34" charset="0"/>
              </a:rPr>
              <a:t> (2015): </a:t>
            </a:r>
            <a:r>
              <a:rPr lang="en-US" sz="1200" dirty="0"/>
              <a:t>Germany 13.9%, Sweden 10.1%, US 7%, Netherlands 6.6%, Russia 5.9%, UK 5.2%, China 4.7% </a:t>
            </a:r>
            <a:endParaRPr lang="cs-CZ" sz="1200" dirty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cs-CZ" sz="1200" dirty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cs-CZ" sz="1200" dirty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u="sng" dirty="0">
                <a:solidFill>
                  <a:srgbClr val="002060"/>
                </a:solidFill>
                <a:ea typeface="ＭＳ Ｐゴシック" pitchFamily="34" charset="-128"/>
                <a:cs typeface="Arial" pitchFamily="34" charset="0"/>
              </a:rPr>
              <a:t>Commodities</a:t>
            </a:r>
            <a:r>
              <a:rPr lang="en-GB" sz="1200" b="1" dirty="0">
                <a:solidFill>
                  <a:srgbClr val="002060"/>
                </a:solidFill>
                <a:ea typeface="ＭＳ Ｐゴシック" pitchFamily="34" charset="-128"/>
                <a:cs typeface="Arial" pitchFamily="34" charset="0"/>
              </a:rPr>
              <a:t>: </a:t>
            </a:r>
            <a:r>
              <a:rPr lang="en-US" sz="1200" dirty="0"/>
              <a:t>foodstuffs, petroleum and petroleum products, chemicals, transport equipment, iron and steel, machinery, computers, electronic industry products, textile yarn and fabrics, grains</a:t>
            </a:r>
            <a:endParaRPr lang="cs-CZ" sz="1200" dirty="0"/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5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u="sng" dirty="0">
                <a:solidFill>
                  <a:srgbClr val="002060"/>
                </a:solidFill>
                <a:ea typeface="ＭＳ Ｐゴシック" pitchFamily="34" charset="-128"/>
                <a:cs typeface="Arial" pitchFamily="34" charset="0"/>
              </a:rPr>
              <a:t>Partners</a:t>
            </a:r>
            <a:r>
              <a:rPr lang="cs-CZ" sz="1200" b="1" u="sng" dirty="0">
                <a:solidFill>
                  <a:srgbClr val="002060"/>
                </a:solidFill>
                <a:ea typeface="ＭＳ Ｐゴシック" pitchFamily="34" charset="-128"/>
                <a:cs typeface="Arial" pitchFamily="34" charset="0"/>
              </a:rPr>
              <a:t>(2015):</a:t>
            </a:r>
            <a:r>
              <a:rPr lang="de-DE" sz="1200" dirty="0"/>
              <a:t>Germany 17%, </a:t>
            </a:r>
            <a:r>
              <a:rPr lang="de-DE" sz="1200" dirty="0" err="1"/>
              <a:t>Sweden</a:t>
            </a:r>
            <a:r>
              <a:rPr lang="de-DE" sz="1200" dirty="0"/>
              <a:t> 16%, </a:t>
            </a:r>
            <a:r>
              <a:rPr lang="de-DE" sz="1200" dirty="0" err="1"/>
              <a:t>Russia</a:t>
            </a:r>
            <a:r>
              <a:rPr lang="de-DE" sz="1200" dirty="0"/>
              <a:t> 11%, </a:t>
            </a:r>
            <a:r>
              <a:rPr lang="de-DE" sz="1200" dirty="0" err="1"/>
              <a:t>Netherlands</a:t>
            </a:r>
            <a:r>
              <a:rPr lang="de-DE" sz="1200" dirty="0"/>
              <a:t> 9.1%, </a:t>
            </a:r>
            <a:r>
              <a:rPr lang="de-DE" sz="1200" dirty="0" err="1"/>
              <a:t>Denmark</a:t>
            </a:r>
            <a:r>
              <a:rPr lang="de-DE" sz="1200" dirty="0"/>
              <a:t> 4.1%</a:t>
            </a:r>
            <a:endParaRPr lang="en-GB" sz="1200" dirty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5181600" y="762000"/>
            <a:ext cx="37338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5105400" y="381000"/>
            <a:ext cx="533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u="sng" dirty="0" err="1">
                <a:ln w="10541" cmpd="sng">
                  <a:solidFill>
                    <a:srgbClr val="0063BE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063BE">
                        <a:tint val="40000"/>
                        <a:satMod val="250000"/>
                      </a:srgbClr>
                    </a:gs>
                    <a:gs pos="9000">
                      <a:srgbClr val="0063BE">
                        <a:tint val="52000"/>
                        <a:satMod val="300000"/>
                      </a:srgbClr>
                    </a:gs>
                    <a:gs pos="50000">
                      <a:srgbClr val="0063BE">
                        <a:shade val="20000"/>
                        <a:satMod val="300000"/>
                      </a:srgbClr>
                    </a:gs>
                    <a:gs pos="79000">
                      <a:srgbClr val="0063BE">
                        <a:tint val="52000"/>
                        <a:satMod val="300000"/>
                      </a:srgbClr>
                    </a:gs>
                    <a:gs pos="100000">
                      <a:srgbClr val="0063BE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ＭＳ Ｐゴシック" pitchFamily="34" charset="-128"/>
                <a:cs typeface="Arial" charset="0"/>
              </a:rPr>
              <a:t>International</a:t>
            </a:r>
            <a:r>
              <a:rPr lang="cs-CZ" sz="1400" b="1" u="sng" dirty="0">
                <a:ln w="10541" cmpd="sng">
                  <a:solidFill>
                    <a:srgbClr val="0063BE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063BE">
                        <a:tint val="40000"/>
                        <a:satMod val="250000"/>
                      </a:srgbClr>
                    </a:gs>
                    <a:gs pos="9000">
                      <a:srgbClr val="0063BE">
                        <a:tint val="52000"/>
                        <a:satMod val="300000"/>
                      </a:srgbClr>
                    </a:gs>
                    <a:gs pos="50000">
                      <a:srgbClr val="0063BE">
                        <a:shade val="20000"/>
                        <a:satMod val="300000"/>
                      </a:srgbClr>
                    </a:gs>
                    <a:gs pos="79000">
                      <a:srgbClr val="0063BE">
                        <a:tint val="52000"/>
                        <a:satMod val="300000"/>
                      </a:srgbClr>
                    </a:gs>
                    <a:gs pos="100000">
                      <a:srgbClr val="0063BE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ＭＳ Ｐゴシック" pitchFamily="34" charset="-128"/>
                <a:cs typeface="Arial" charset="0"/>
              </a:rPr>
              <a:t> </a:t>
            </a:r>
            <a:r>
              <a:rPr lang="cs-CZ" sz="1400" b="1" u="sng" dirty="0" err="1">
                <a:ln w="10541" cmpd="sng">
                  <a:solidFill>
                    <a:srgbClr val="0063BE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063BE">
                        <a:tint val="40000"/>
                        <a:satMod val="250000"/>
                      </a:srgbClr>
                    </a:gs>
                    <a:gs pos="9000">
                      <a:srgbClr val="0063BE">
                        <a:tint val="52000"/>
                        <a:satMod val="300000"/>
                      </a:srgbClr>
                    </a:gs>
                    <a:gs pos="50000">
                      <a:srgbClr val="0063BE">
                        <a:shade val="20000"/>
                        <a:satMod val="300000"/>
                      </a:srgbClr>
                    </a:gs>
                    <a:gs pos="79000">
                      <a:srgbClr val="0063BE">
                        <a:tint val="52000"/>
                        <a:satMod val="300000"/>
                      </a:srgbClr>
                    </a:gs>
                    <a:gs pos="100000">
                      <a:srgbClr val="0063BE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ＭＳ Ｐゴシック" pitchFamily="34" charset="-128"/>
                <a:cs typeface="Arial" charset="0"/>
              </a:rPr>
              <a:t>Trade</a:t>
            </a:r>
            <a:r>
              <a:rPr lang="cs-CZ" sz="1400" b="1" u="sng" dirty="0">
                <a:ln w="10541" cmpd="sng">
                  <a:solidFill>
                    <a:srgbClr val="0063BE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GB" sz="1400" b="1" u="sng" dirty="0">
                <a:ln w="10541" cmpd="sng">
                  <a:solidFill>
                    <a:srgbClr val="0063BE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063BE">
                        <a:tint val="40000"/>
                        <a:satMod val="250000"/>
                      </a:srgbClr>
                    </a:gs>
                    <a:gs pos="9000">
                      <a:srgbClr val="0063BE">
                        <a:tint val="52000"/>
                        <a:satMod val="300000"/>
                      </a:srgbClr>
                    </a:gs>
                    <a:gs pos="50000">
                      <a:srgbClr val="0063BE">
                        <a:shade val="20000"/>
                        <a:satMod val="300000"/>
                      </a:srgbClr>
                    </a:gs>
                    <a:gs pos="79000">
                      <a:srgbClr val="0063BE">
                        <a:tint val="52000"/>
                        <a:satMod val="300000"/>
                      </a:srgbClr>
                    </a:gs>
                    <a:gs pos="100000">
                      <a:srgbClr val="0063BE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ＭＳ Ｐゴシック" pitchFamily="34" charset="-128"/>
                <a:cs typeface="Arial" charset="0"/>
              </a:rPr>
              <a:t>(201</a:t>
            </a:r>
            <a:r>
              <a:rPr lang="cs-CZ" sz="1400" b="1" u="sng" dirty="0">
                <a:ln w="10541" cmpd="sng">
                  <a:solidFill>
                    <a:srgbClr val="0063BE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063BE">
                        <a:tint val="40000"/>
                        <a:satMod val="250000"/>
                      </a:srgbClr>
                    </a:gs>
                    <a:gs pos="9000">
                      <a:srgbClr val="0063BE">
                        <a:tint val="52000"/>
                        <a:satMod val="300000"/>
                      </a:srgbClr>
                    </a:gs>
                    <a:gs pos="50000">
                      <a:srgbClr val="0063BE">
                        <a:shade val="20000"/>
                        <a:satMod val="300000"/>
                      </a:srgbClr>
                    </a:gs>
                    <a:gs pos="79000">
                      <a:srgbClr val="0063BE">
                        <a:tint val="52000"/>
                        <a:satMod val="300000"/>
                      </a:srgbClr>
                    </a:gs>
                    <a:gs pos="100000">
                      <a:srgbClr val="0063BE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ＭＳ Ｐゴシック" pitchFamily="34" charset="-128"/>
                <a:cs typeface="Arial" charset="0"/>
              </a:rPr>
              <a:t>6, </a:t>
            </a:r>
            <a:r>
              <a:rPr lang="cs-CZ" sz="1400" b="1" u="sng" dirty="0" err="1">
                <a:ln w="10541" cmpd="sng">
                  <a:solidFill>
                    <a:srgbClr val="0063BE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063BE">
                        <a:tint val="40000"/>
                        <a:satMod val="250000"/>
                      </a:srgbClr>
                    </a:gs>
                    <a:gs pos="9000">
                      <a:srgbClr val="0063BE">
                        <a:tint val="52000"/>
                        <a:satMod val="300000"/>
                      </a:srgbClr>
                    </a:gs>
                    <a:gs pos="50000">
                      <a:srgbClr val="0063BE">
                        <a:shade val="20000"/>
                        <a:satMod val="300000"/>
                      </a:srgbClr>
                    </a:gs>
                    <a:gs pos="79000">
                      <a:srgbClr val="0063BE">
                        <a:tint val="52000"/>
                        <a:satMod val="300000"/>
                      </a:srgbClr>
                    </a:gs>
                    <a:gs pos="100000">
                      <a:srgbClr val="0063BE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ＭＳ Ｐゴシック" pitchFamily="34" charset="-128"/>
                <a:cs typeface="Arial" charset="0"/>
              </a:rPr>
              <a:t>billion</a:t>
            </a:r>
            <a:r>
              <a:rPr lang="cs-CZ" sz="1400" b="1" u="sng" dirty="0">
                <a:ln w="10541" cmpd="sng">
                  <a:solidFill>
                    <a:srgbClr val="0063BE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063BE">
                        <a:tint val="40000"/>
                        <a:satMod val="250000"/>
                      </a:srgbClr>
                    </a:gs>
                    <a:gs pos="9000">
                      <a:srgbClr val="0063BE">
                        <a:tint val="52000"/>
                        <a:satMod val="300000"/>
                      </a:srgbClr>
                    </a:gs>
                    <a:gs pos="50000">
                      <a:srgbClr val="0063BE">
                        <a:shade val="20000"/>
                        <a:satMod val="300000"/>
                      </a:srgbClr>
                    </a:gs>
                    <a:gs pos="79000">
                      <a:srgbClr val="0063BE">
                        <a:tint val="52000"/>
                        <a:satMod val="300000"/>
                      </a:srgbClr>
                    </a:gs>
                    <a:gs pos="100000">
                      <a:srgbClr val="0063BE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ＭＳ Ｐゴシック" pitchFamily="34" charset="-128"/>
                <a:cs typeface="Arial" charset="0"/>
              </a:rPr>
              <a:t> USD)* </a:t>
            </a:r>
            <a:endParaRPr lang="en-GB" sz="1400" b="1" u="sng" dirty="0">
              <a:ln w="10541" cmpd="sng">
                <a:solidFill>
                  <a:srgbClr val="0063BE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0063BE">
                      <a:tint val="40000"/>
                      <a:satMod val="250000"/>
                    </a:srgbClr>
                  </a:gs>
                  <a:gs pos="9000">
                    <a:srgbClr val="0063BE">
                      <a:tint val="52000"/>
                      <a:satMod val="300000"/>
                    </a:srgbClr>
                  </a:gs>
                  <a:gs pos="50000">
                    <a:srgbClr val="0063BE">
                      <a:shade val="20000"/>
                      <a:satMod val="300000"/>
                    </a:srgbClr>
                  </a:gs>
                  <a:gs pos="79000">
                    <a:srgbClr val="0063BE">
                      <a:tint val="52000"/>
                      <a:satMod val="300000"/>
                    </a:srgbClr>
                  </a:gs>
                  <a:gs pos="100000">
                    <a:srgbClr val="0063BE">
                      <a:tint val="40000"/>
                      <a:satMod val="250000"/>
                    </a:srgbClr>
                  </a:gs>
                </a:gsLst>
                <a:lin ang="5400000"/>
              </a:gradFill>
              <a:ea typeface="ＭＳ Ｐゴシック" pitchFamily="34" charset="-128"/>
              <a:cs typeface="Arial" charset="0"/>
            </a:endParaRPr>
          </a:p>
        </p:txBody>
      </p:sp>
      <p:graphicFrame>
        <p:nvGraphicFramePr>
          <p:cNvPr id="25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5968017"/>
              </p:ext>
            </p:extLst>
          </p:nvPr>
        </p:nvGraphicFramePr>
        <p:xfrm>
          <a:off x="5410200" y="762000"/>
          <a:ext cx="3352800" cy="853684"/>
        </p:xfrm>
        <a:graphic>
          <a:graphicData uri="http://schemas.openxmlformats.org/drawingml/2006/table">
            <a:tbl>
              <a:tblPr/>
              <a:tblGrid>
                <a:gridCol w="10518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33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76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01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Export</a:t>
                      </a:r>
                    </a:p>
                  </a:txBody>
                  <a:tcPr marL="91455" marR="91455" marT="45781" marB="45781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Import</a:t>
                      </a:r>
                    </a:p>
                  </a:txBody>
                  <a:tcPr marL="91455" marR="91455" marT="45781" marB="457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Balance</a:t>
                      </a:r>
                    </a:p>
                  </a:txBody>
                  <a:tcPr marL="91455" marR="91455" marT="45781" marB="457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1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61,29</a:t>
                      </a:r>
                      <a:endParaRPr kumimoji="0" lang="en-GB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55" marR="91455" marT="45781" marB="45781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58,5</a:t>
                      </a:r>
                      <a:endParaRPr kumimoji="0" lang="en-GB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55" marR="91455" marT="45781" marB="457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2,79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5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55" marR="91455" marT="45781" marB="457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Obdélník 25"/>
          <p:cNvSpPr/>
          <p:nvPr/>
        </p:nvSpPr>
        <p:spPr>
          <a:xfrm>
            <a:off x="5105400" y="1524000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34" charset="-128"/>
                <a:cs typeface="Arial" pitchFamily="34" charset="0"/>
              </a:rPr>
              <a:t>Export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5105400" y="3200400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34" charset="-128"/>
                <a:cs typeface="Arial" pitchFamily="34" charset="0"/>
              </a:rPr>
              <a:t>Import</a:t>
            </a:r>
          </a:p>
        </p:txBody>
      </p:sp>
      <p:sp>
        <p:nvSpPr>
          <p:cNvPr id="32" name="Zaoblený obdélník 31"/>
          <p:cNvSpPr/>
          <p:nvPr/>
        </p:nvSpPr>
        <p:spPr>
          <a:xfrm>
            <a:off x="152400" y="4876800"/>
            <a:ext cx="8839200" cy="1676400"/>
          </a:xfrm>
          <a:prstGeom prst="roundRect">
            <a:avLst>
              <a:gd name="adj" fmla="val 5346"/>
            </a:avLst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noFill/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381000" y="4953000"/>
            <a:ext cx="8305800" cy="8602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100" b="1" u="sng" dirty="0">
                <a:solidFill>
                  <a:srgbClr val="002060"/>
                </a:solidFill>
                <a:ea typeface="ＭＳ Ｐゴシック" pitchFamily="34" charset="-128"/>
                <a:cs typeface="Arial" pitchFamily="34" charset="0"/>
              </a:rPr>
              <a:t>To CZE</a:t>
            </a:r>
            <a:r>
              <a:rPr lang="cs-CZ" sz="1100" b="1" dirty="0">
                <a:solidFill>
                  <a:srgbClr val="002060"/>
                </a:solidFill>
                <a:ea typeface="ＭＳ Ｐゴシック" pitchFamily="34" charset="-128"/>
                <a:cs typeface="Arial" pitchFamily="34" charset="0"/>
              </a:rPr>
              <a:t>***</a:t>
            </a:r>
            <a:r>
              <a:rPr lang="en-GB" sz="1100" b="1" dirty="0">
                <a:solidFill>
                  <a:srgbClr val="002060"/>
                </a:solidFill>
                <a:ea typeface="ＭＳ Ｐゴシック" pitchFamily="34" charset="-128"/>
                <a:cs typeface="Arial" pitchFamily="34" charset="0"/>
              </a:rPr>
              <a:t>:</a:t>
            </a:r>
            <a:r>
              <a:rPr lang="en-US" sz="1100" dirty="0"/>
              <a:t>Edible offal of bovine and swine </a:t>
            </a:r>
            <a:r>
              <a:rPr lang="cs-CZ" sz="1100" dirty="0"/>
              <a:t>,</a:t>
            </a:r>
            <a:r>
              <a:rPr lang="en-US" sz="1100" dirty="0"/>
              <a:t> </a:t>
            </a:r>
            <a:r>
              <a:rPr lang="cs-CZ" sz="1100" dirty="0"/>
              <a:t>b</a:t>
            </a:r>
            <a:r>
              <a:rPr lang="en-US" sz="1100" dirty="0"/>
              <a:t>utter and other fats from milk</a:t>
            </a:r>
            <a:r>
              <a:rPr lang="cs-CZ" sz="1100" dirty="0"/>
              <a:t>,</a:t>
            </a:r>
            <a:r>
              <a:rPr lang="en-US" sz="1100" dirty="0"/>
              <a:t> </a:t>
            </a:r>
            <a:r>
              <a:rPr lang="cs-CZ" sz="1100" dirty="0"/>
              <a:t>s</a:t>
            </a:r>
            <a:r>
              <a:rPr lang="en-US" sz="1100" dirty="0" err="1"/>
              <a:t>eeds</a:t>
            </a:r>
            <a:r>
              <a:rPr lang="en-US" sz="1100" dirty="0"/>
              <a:t> of anise and star anise fennel and cumin coriander</a:t>
            </a:r>
            <a:r>
              <a:rPr lang="cs-CZ" sz="1100" dirty="0"/>
              <a:t>, </a:t>
            </a:r>
            <a:r>
              <a:rPr lang="cs-CZ" sz="1100" dirty="0" err="1"/>
              <a:t>wheat</a:t>
            </a:r>
            <a:r>
              <a:rPr lang="cs-CZ" sz="1100" dirty="0"/>
              <a:t> </a:t>
            </a:r>
            <a:r>
              <a:rPr lang="cs-CZ" sz="1100" dirty="0" err="1"/>
              <a:t>flour</a:t>
            </a:r>
            <a:r>
              <a:rPr lang="cs-CZ" sz="1100" dirty="0"/>
              <a:t> </a:t>
            </a:r>
            <a:r>
              <a:rPr lang="cs-CZ" sz="1100" dirty="0" err="1"/>
              <a:t>or</a:t>
            </a:r>
            <a:r>
              <a:rPr lang="cs-CZ" sz="1100" dirty="0"/>
              <a:t> </a:t>
            </a:r>
            <a:r>
              <a:rPr lang="cs-CZ" sz="1100" dirty="0" err="1"/>
              <a:t>meslin</a:t>
            </a:r>
            <a:r>
              <a:rPr lang="cs-CZ" sz="1100" dirty="0"/>
              <a:t>,</a:t>
            </a:r>
            <a:r>
              <a:rPr lang="en-US" sz="1100" dirty="0"/>
              <a:t> </a:t>
            </a:r>
            <a:r>
              <a:rPr lang="cs-CZ" sz="1100" dirty="0"/>
              <a:t>c</a:t>
            </a:r>
            <a:r>
              <a:rPr lang="en-US" sz="1100" dirty="0" err="1"/>
              <a:t>ereal</a:t>
            </a:r>
            <a:r>
              <a:rPr lang="en-US" sz="1100" dirty="0"/>
              <a:t> grains otherwise </a:t>
            </a:r>
            <a:r>
              <a:rPr lang="cs-CZ" sz="1100" dirty="0"/>
              <a:t> </a:t>
            </a:r>
            <a:r>
              <a:rPr lang="cs-CZ" sz="1100" dirty="0" err="1"/>
              <a:t>proccesed</a:t>
            </a:r>
            <a:r>
              <a:rPr lang="cs-CZ" sz="1100" dirty="0"/>
              <a:t>, j</a:t>
            </a:r>
            <a:r>
              <a:rPr lang="en-US" sz="1100" dirty="0" err="1"/>
              <a:t>uice</a:t>
            </a:r>
            <a:r>
              <a:rPr lang="en-US" sz="1100" dirty="0"/>
              <a:t> plant extracts </a:t>
            </a:r>
            <a:r>
              <a:rPr lang="en-US" sz="1100" dirty="0" err="1"/>
              <a:t>pectins</a:t>
            </a:r>
            <a:r>
              <a:rPr lang="en-US" sz="1100" dirty="0"/>
              <a:t> </a:t>
            </a:r>
            <a:r>
              <a:rPr lang="cs-CZ" sz="1100" dirty="0"/>
              <a:t>, a</a:t>
            </a:r>
            <a:r>
              <a:rPr lang="en-US" sz="1100" dirty="0" err="1"/>
              <a:t>nimal</a:t>
            </a:r>
            <a:r>
              <a:rPr lang="en-US" sz="1100" dirty="0"/>
              <a:t> fats, oils plant fraction chemically modified</a:t>
            </a:r>
            <a:r>
              <a:rPr lang="cs-CZ" sz="1100" dirty="0"/>
              <a:t>, s</a:t>
            </a:r>
            <a:r>
              <a:rPr lang="en-US" sz="1100" dirty="0" err="1"/>
              <a:t>ugars</a:t>
            </a:r>
            <a:r>
              <a:rPr lang="en-US" sz="1100" dirty="0"/>
              <a:t>, syrups other sugar, artificial honey, molasses</a:t>
            </a:r>
            <a:r>
              <a:rPr lang="cs-CZ" sz="1100" dirty="0"/>
              <a:t>, c</a:t>
            </a:r>
            <a:r>
              <a:rPr lang="en-US" sz="1100" dirty="0" err="1"/>
              <a:t>hocolate</a:t>
            </a:r>
            <a:r>
              <a:rPr lang="en-US" sz="1100" dirty="0"/>
              <a:t> other food preparations with cocoa</a:t>
            </a:r>
            <a:r>
              <a:rPr lang="cs-CZ" sz="1100" dirty="0"/>
              <a:t>, b</a:t>
            </a:r>
            <a:r>
              <a:rPr lang="en-US" sz="1100" dirty="0" err="1"/>
              <a:t>akery</a:t>
            </a:r>
            <a:r>
              <a:rPr lang="en-US" sz="1100" dirty="0"/>
              <a:t> goods, pastries, waffles, rice paper</a:t>
            </a:r>
            <a:r>
              <a:rPr lang="cs-CZ" sz="1100" dirty="0"/>
              <a:t>, m</a:t>
            </a:r>
            <a:r>
              <a:rPr lang="en-US" sz="1100" dirty="0" err="1"/>
              <a:t>ushrooms</a:t>
            </a:r>
            <a:r>
              <a:rPr lang="en-US" sz="1100" dirty="0"/>
              <a:t> </a:t>
            </a:r>
            <a:r>
              <a:rPr lang="cs-CZ" sz="1100" dirty="0"/>
              <a:t>,</a:t>
            </a:r>
            <a:r>
              <a:rPr lang="en-US" sz="1100" dirty="0"/>
              <a:t>canned truffles prepared no vinegar etc.</a:t>
            </a:r>
            <a:endParaRPr lang="cs-CZ" sz="1100" dirty="0"/>
          </a:p>
          <a:p>
            <a:endParaRPr lang="en-US" sz="1100" dirty="0"/>
          </a:p>
          <a:p>
            <a:pPr algn="just"/>
            <a:r>
              <a:rPr lang="en-GB" sz="1100" b="1" u="sng" dirty="0">
                <a:solidFill>
                  <a:srgbClr val="002060"/>
                </a:solidFill>
                <a:ea typeface="ＭＳ Ｐゴシック" pitchFamily="34" charset="-128"/>
                <a:cs typeface="Arial" pitchFamily="34" charset="0"/>
              </a:rPr>
              <a:t>To </a:t>
            </a:r>
            <a:r>
              <a:rPr lang="cs-CZ" sz="1100" b="1" u="sng" dirty="0">
                <a:solidFill>
                  <a:srgbClr val="002060"/>
                </a:solidFill>
                <a:ea typeface="ＭＳ Ｐゴシック" pitchFamily="34" charset="-128"/>
                <a:cs typeface="Arial" pitchFamily="34" charset="0"/>
              </a:rPr>
              <a:t>FIN</a:t>
            </a:r>
            <a:r>
              <a:rPr lang="cs-CZ" sz="1100" b="1" dirty="0">
                <a:solidFill>
                  <a:srgbClr val="002060"/>
                </a:solidFill>
                <a:ea typeface="ＭＳ Ｐゴシック" pitchFamily="34" charset="-128"/>
                <a:cs typeface="Arial" pitchFamily="34" charset="0"/>
              </a:rPr>
              <a:t>*** : </a:t>
            </a:r>
            <a:r>
              <a:rPr lang="en-US" sz="1100" dirty="0"/>
              <a:t>Bakery goods, pastries, waffles, rice paper</a:t>
            </a:r>
            <a:r>
              <a:rPr lang="cs-CZ" sz="1100" dirty="0"/>
              <a:t>,</a:t>
            </a:r>
            <a:r>
              <a:rPr lang="en-US" sz="1100" dirty="0"/>
              <a:t> sweets without cocoa (including white chocolate)</a:t>
            </a:r>
            <a:r>
              <a:rPr lang="cs-CZ" sz="1100" dirty="0"/>
              <a:t>, </a:t>
            </a:r>
            <a:r>
              <a:rPr lang="cs-CZ" sz="1100" dirty="0" err="1"/>
              <a:t>fresh</a:t>
            </a:r>
            <a:r>
              <a:rPr lang="cs-CZ" sz="1100" dirty="0"/>
              <a:t> hop </a:t>
            </a:r>
            <a:r>
              <a:rPr lang="cs-CZ" sz="1100" dirty="0" err="1"/>
              <a:t>cones</a:t>
            </a:r>
            <a:r>
              <a:rPr lang="cs-CZ" sz="1100" dirty="0"/>
              <a:t>, </a:t>
            </a:r>
            <a:r>
              <a:rPr lang="cs-CZ" sz="1100" dirty="0" err="1"/>
              <a:t>dried</a:t>
            </a:r>
            <a:r>
              <a:rPr lang="cs-CZ" sz="1100" dirty="0"/>
              <a:t>,t</a:t>
            </a:r>
            <a:r>
              <a:rPr lang="en-US" sz="1100" dirty="0" err="1"/>
              <a:t>ricycles</a:t>
            </a:r>
            <a:r>
              <a:rPr lang="en-US" sz="1100" dirty="0"/>
              <a:t>, scooters</a:t>
            </a:r>
            <a:r>
              <a:rPr lang="cs-CZ" sz="1100" dirty="0"/>
              <a:t>,d</a:t>
            </a:r>
            <a:r>
              <a:rPr lang="en-US" sz="1100" dirty="0" err="1"/>
              <a:t>olls</a:t>
            </a:r>
            <a:r>
              <a:rPr lang="en-US" sz="1100" dirty="0"/>
              <a:t>' carriages</a:t>
            </a:r>
            <a:r>
              <a:rPr lang="cs-CZ" sz="1100" dirty="0"/>
              <a:t>,</a:t>
            </a:r>
            <a:r>
              <a:rPr lang="en-US" sz="1100" dirty="0"/>
              <a:t>dolls, toys, models, puzzles</a:t>
            </a:r>
            <a:r>
              <a:rPr lang="cs-CZ" sz="1100" dirty="0"/>
              <a:t>, f</a:t>
            </a:r>
            <a:r>
              <a:rPr lang="en-US" sz="1100" dirty="0" err="1"/>
              <a:t>urniture</a:t>
            </a:r>
            <a:r>
              <a:rPr lang="en-US" sz="1100" dirty="0"/>
              <a:t> rest of the components</a:t>
            </a:r>
            <a:r>
              <a:rPr lang="cs-CZ" sz="1100" dirty="0"/>
              <a:t>,</a:t>
            </a:r>
            <a:r>
              <a:rPr lang="en-US" sz="1100" dirty="0"/>
              <a:t> </a:t>
            </a:r>
            <a:r>
              <a:rPr lang="cs-CZ" sz="1100" dirty="0"/>
              <a:t>l</a:t>
            </a:r>
            <a:r>
              <a:rPr lang="en-US" sz="1100" dirty="0"/>
              <a:t>amps advertising indicator light, </a:t>
            </a:r>
            <a:r>
              <a:rPr lang="cs-CZ" sz="1100" dirty="0" err="1"/>
              <a:t>instruments</a:t>
            </a:r>
            <a:r>
              <a:rPr lang="cs-CZ" sz="1100" dirty="0"/>
              <a:t> </a:t>
            </a:r>
            <a:r>
              <a:rPr lang="cs-CZ" sz="1100" dirty="0" err="1"/>
              <a:t>regulatory</a:t>
            </a:r>
            <a:r>
              <a:rPr lang="cs-CZ" sz="1100" dirty="0"/>
              <a:t> </a:t>
            </a:r>
            <a:r>
              <a:rPr lang="cs-CZ" sz="1100" dirty="0" err="1"/>
              <a:t>control</a:t>
            </a:r>
            <a:r>
              <a:rPr lang="cs-CZ" sz="1100" dirty="0"/>
              <a:t> </a:t>
            </a:r>
            <a:r>
              <a:rPr lang="cs-CZ" sz="1100" dirty="0" err="1"/>
              <a:t>automatic</a:t>
            </a:r>
            <a:r>
              <a:rPr lang="cs-CZ" sz="1100" dirty="0"/>
              <a:t>,</a:t>
            </a:r>
            <a:r>
              <a:rPr lang="en-US" sz="1100" dirty="0"/>
              <a:t> </a:t>
            </a:r>
            <a:r>
              <a:rPr lang="cs-CZ" sz="1100" dirty="0" err="1"/>
              <a:t>t</a:t>
            </a:r>
            <a:r>
              <a:rPr lang="en-US" sz="1100" dirty="0" err="1"/>
              <a:t>yre</a:t>
            </a:r>
            <a:r>
              <a:rPr lang="en-US" sz="1100" dirty="0"/>
              <a:t> cord fabric of high-strength thread</a:t>
            </a:r>
            <a:r>
              <a:rPr lang="cs-CZ" sz="1100" dirty="0"/>
              <a:t>,</a:t>
            </a:r>
            <a:r>
              <a:rPr lang="en-US" sz="1100" dirty="0"/>
              <a:t> </a:t>
            </a:r>
            <a:r>
              <a:rPr lang="cs-CZ" sz="1100" dirty="0"/>
              <a:t>c</a:t>
            </a:r>
            <a:r>
              <a:rPr lang="en-US" sz="1100" dirty="0" err="1"/>
              <a:t>arpets</a:t>
            </a:r>
            <a:r>
              <a:rPr lang="en-US" sz="1100" dirty="0"/>
              <a:t> and textile floor coverings, tufted</a:t>
            </a:r>
            <a:r>
              <a:rPr lang="cs-CZ" sz="1100" dirty="0"/>
              <a:t>,</a:t>
            </a:r>
            <a:r>
              <a:rPr lang="en-US" sz="1100" dirty="0"/>
              <a:t> </a:t>
            </a:r>
            <a:r>
              <a:rPr lang="cs-CZ" sz="1100" dirty="0"/>
              <a:t>m</a:t>
            </a:r>
            <a:r>
              <a:rPr lang="en-US" sz="1100" dirty="0"/>
              <a:t>ilk, buttermilk, sour cream</a:t>
            </a:r>
            <a:r>
              <a:rPr lang="cs-CZ" sz="1100" dirty="0"/>
              <a:t>,</a:t>
            </a:r>
            <a:r>
              <a:rPr lang="en-US" sz="1100" dirty="0"/>
              <a:t> </a:t>
            </a:r>
            <a:r>
              <a:rPr lang="cs-CZ" sz="1100" dirty="0"/>
              <a:t>l</a:t>
            </a:r>
            <a:r>
              <a:rPr lang="en-US" sz="1100" dirty="0" err="1"/>
              <a:t>eguminous</a:t>
            </a:r>
            <a:r>
              <a:rPr lang="en-US" sz="1100" dirty="0"/>
              <a:t> shelled and peeled crushed</a:t>
            </a:r>
          </a:p>
          <a:p>
            <a:r>
              <a:rPr lang="en-US" sz="1100" dirty="0"/>
              <a:t/>
            </a:r>
            <a:br>
              <a:rPr lang="en-US" sz="1100" dirty="0"/>
            </a:br>
            <a:endParaRPr lang="en-US" sz="1100" dirty="0"/>
          </a:p>
          <a:p>
            <a:r>
              <a:rPr lang="en-US" sz="1100" dirty="0"/>
              <a:t/>
            </a:r>
            <a:br>
              <a:rPr lang="en-US" sz="1100" dirty="0"/>
            </a:br>
            <a:endParaRPr lang="en-US" sz="1100" dirty="0"/>
          </a:p>
          <a:p>
            <a:r>
              <a:rPr lang="en-US" sz="1100" dirty="0"/>
              <a:t/>
            </a:r>
            <a:br>
              <a:rPr lang="en-US" sz="1100" dirty="0"/>
            </a:br>
            <a:endParaRPr lang="en-US" sz="1100" dirty="0"/>
          </a:p>
          <a:p>
            <a:r>
              <a:rPr lang="en-US" sz="1100" dirty="0"/>
              <a:t/>
            </a:r>
            <a:br>
              <a:rPr lang="en-US" sz="1100" dirty="0"/>
            </a:br>
            <a:endParaRPr lang="cs-CZ" sz="1100" dirty="0"/>
          </a:p>
          <a:p>
            <a:r>
              <a:rPr lang="cs-CZ" sz="1100" dirty="0"/>
              <a:t/>
            </a:r>
            <a:br>
              <a:rPr lang="cs-CZ" sz="1100" dirty="0"/>
            </a:br>
            <a:endParaRPr lang="en-US" sz="1100" dirty="0"/>
          </a:p>
          <a:p>
            <a:r>
              <a:rPr lang="en-US" sz="1100" dirty="0"/>
              <a:t/>
            </a:r>
            <a:br>
              <a:rPr lang="en-US" sz="1100" dirty="0"/>
            </a:br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 </a:t>
            </a:r>
            <a:br>
              <a:rPr lang="en-US" sz="1100" dirty="0"/>
            </a:br>
            <a:endParaRPr lang="en-US" sz="1100" dirty="0"/>
          </a:p>
          <a:p>
            <a:r>
              <a:rPr lang="en-US" sz="1100" dirty="0"/>
              <a:t/>
            </a:r>
            <a:br>
              <a:rPr lang="en-US" sz="1100" dirty="0"/>
            </a:br>
            <a:endParaRPr lang="en-US" sz="1100" dirty="0"/>
          </a:p>
          <a:p>
            <a:r>
              <a:rPr lang="en-US" sz="1100" dirty="0"/>
              <a:t/>
            </a:r>
            <a:br>
              <a:rPr lang="en-US" sz="1100" dirty="0"/>
            </a:br>
            <a:endParaRPr lang="en-US" sz="1100" dirty="0"/>
          </a:p>
          <a:p>
            <a:r>
              <a:rPr lang="en-US" sz="1100" dirty="0"/>
              <a:t/>
            </a:r>
            <a:br>
              <a:rPr lang="en-US" sz="1100" dirty="0"/>
            </a:br>
            <a:endParaRPr lang="en-US" sz="1100" dirty="0"/>
          </a:p>
          <a:p>
            <a:r>
              <a:rPr lang="en-US" sz="1100" dirty="0"/>
              <a:t/>
            </a:r>
            <a:br>
              <a:rPr lang="en-US" sz="1100" dirty="0"/>
            </a:br>
            <a:endParaRPr lang="en-US" sz="1100" dirty="0"/>
          </a:p>
          <a:p>
            <a:r>
              <a:rPr lang="en-US" sz="1100" dirty="0"/>
              <a:t/>
            </a:r>
            <a:br>
              <a:rPr lang="en-US" sz="1100" dirty="0"/>
            </a:br>
            <a:endParaRPr lang="en-US" sz="1100" dirty="0"/>
          </a:p>
          <a:p>
            <a:r>
              <a:rPr lang="en-US" sz="1100" dirty="0"/>
              <a:t/>
            </a:r>
            <a:br>
              <a:rPr lang="en-US" sz="1100" dirty="0"/>
            </a:br>
            <a:endParaRPr lang="cs-CZ" sz="1100" dirty="0"/>
          </a:p>
          <a:p>
            <a:r>
              <a:rPr lang="cs-CZ" sz="1100" dirty="0"/>
              <a:t/>
            </a:r>
            <a:br>
              <a:rPr lang="cs-CZ" sz="1100" dirty="0"/>
            </a:br>
            <a:endParaRPr lang="en-US" sz="1100" dirty="0"/>
          </a:p>
          <a:p>
            <a:r>
              <a:rPr lang="en-US" sz="1100" dirty="0"/>
              <a:t/>
            </a:r>
            <a:br>
              <a:rPr lang="en-US" sz="1100" dirty="0"/>
            </a:br>
            <a:endParaRPr lang="en-US" sz="1100" dirty="0"/>
          </a:p>
          <a:p>
            <a:r>
              <a:rPr lang="en-US" sz="1100" dirty="0"/>
              <a:t/>
            </a:r>
            <a:br>
              <a:rPr lang="en-US" sz="1100" dirty="0"/>
            </a:br>
            <a:endParaRPr lang="en-US" sz="1100" dirty="0"/>
          </a:p>
          <a:p>
            <a:r>
              <a:rPr lang="en-US" sz="1100" dirty="0"/>
              <a:t/>
            </a:r>
            <a:br>
              <a:rPr lang="en-US" sz="1100" dirty="0"/>
            </a:br>
            <a:endParaRPr lang="cs-CZ" sz="1100" dirty="0"/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1100" dirty="0">
              <a:solidFill>
                <a:srgbClr val="002060"/>
              </a:solidFill>
              <a:ea typeface="ＭＳ Ｐゴシック" pitchFamily="34" charset="-128"/>
              <a:cs typeface="Arial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100" b="1" u="sng" dirty="0">
                <a:solidFill>
                  <a:srgbClr val="002060"/>
                </a:solidFill>
                <a:ea typeface="ＭＳ Ｐゴシック" pitchFamily="34" charset="-128"/>
                <a:cs typeface="Arial" pitchFamily="34" charset="0"/>
              </a:rPr>
              <a:t>From CZE</a:t>
            </a:r>
            <a:r>
              <a:rPr lang="en-GB" sz="1100" b="1" dirty="0">
                <a:solidFill>
                  <a:srgbClr val="002060"/>
                </a:solidFill>
                <a:ea typeface="ＭＳ Ｐゴシック" pitchFamily="34" charset="-128"/>
                <a:cs typeface="Arial" pitchFamily="34" charset="0"/>
              </a:rPr>
              <a:t>:</a:t>
            </a:r>
            <a:r>
              <a:rPr lang="en-GB" sz="1100" dirty="0"/>
              <a:t>,</a:t>
            </a:r>
            <a:r>
              <a:rPr lang="en-GB" sz="1100" b="1" dirty="0">
                <a:solidFill>
                  <a:srgbClr val="002060"/>
                </a:solidFill>
                <a:ea typeface="ＭＳ Ｐゴシック" pitchFamily="34" charset="-128"/>
                <a:cs typeface="Arial" pitchFamily="34" charset="0"/>
              </a:rPr>
              <a:t> : </a:t>
            </a:r>
            <a:r>
              <a:rPr lang="en-GB" sz="1100" dirty="0">
                <a:ea typeface="ＭＳ Ｐゴシック" pitchFamily="34" charset="-128"/>
                <a:cs typeface="Arial" pitchFamily="34" charset="0"/>
              </a:rPr>
              <a:t>bulldozers,</a:t>
            </a:r>
            <a:r>
              <a:rPr lang="cs-CZ" sz="1100" dirty="0">
                <a:ea typeface="ＭＳ Ｐゴシック" pitchFamily="34" charset="-128"/>
                <a:cs typeface="Arial" pitchFamily="34" charset="0"/>
              </a:rPr>
              <a:t> r</a:t>
            </a:r>
            <a:r>
              <a:rPr lang="en-GB" sz="1100" dirty="0" err="1">
                <a:ea typeface="ＭＳ Ｐゴシック" pitchFamily="34" charset="-128"/>
                <a:cs typeface="Arial" pitchFamily="34" charset="0"/>
              </a:rPr>
              <a:t>eactors</a:t>
            </a:r>
            <a:r>
              <a:rPr lang="en-GB" sz="1100" dirty="0">
                <a:ea typeface="ＭＳ Ｐゴシック" pitchFamily="34" charset="-128"/>
                <a:cs typeface="Arial" pitchFamily="34" charset="0"/>
              </a:rPr>
              <a:t>, nuclear fuel cells</a:t>
            </a:r>
            <a:r>
              <a:rPr lang="en-GB" sz="1100" dirty="0"/>
              <a:t>,</a:t>
            </a:r>
            <a:r>
              <a:rPr lang="cs-CZ" sz="1100" dirty="0"/>
              <a:t> </a:t>
            </a:r>
            <a:r>
              <a:rPr lang="cs-CZ" sz="1100" dirty="0" err="1"/>
              <a:t>machine</a:t>
            </a:r>
            <a:r>
              <a:rPr lang="cs-CZ" sz="1100" dirty="0"/>
              <a:t> </a:t>
            </a:r>
            <a:r>
              <a:rPr lang="cs-CZ" sz="1100" dirty="0" err="1"/>
              <a:t>tools</a:t>
            </a:r>
            <a:r>
              <a:rPr lang="cs-CZ" sz="1100" dirty="0"/>
              <a:t> </a:t>
            </a:r>
            <a:r>
              <a:rPr lang="cs-CZ" sz="1100" dirty="0" err="1"/>
              <a:t>for</a:t>
            </a:r>
            <a:r>
              <a:rPr lang="cs-CZ" sz="1100" dirty="0"/>
              <a:t> </a:t>
            </a:r>
            <a:r>
              <a:rPr lang="cs-CZ" sz="1100" dirty="0" err="1"/>
              <a:t>grinding</a:t>
            </a:r>
            <a:r>
              <a:rPr lang="en-GB" sz="1100" dirty="0"/>
              <a:t>, aircraft </a:t>
            </a:r>
            <a:r>
              <a:rPr lang="en-GB" sz="1100" dirty="0" err="1"/>
              <a:t>paramotor</a:t>
            </a:r>
            <a:r>
              <a:rPr lang="en-GB" sz="1100" dirty="0"/>
              <a:t> / glider, rescue systems, avionics</a:t>
            </a:r>
            <a:r>
              <a:rPr lang="cs-CZ" sz="1100" dirty="0"/>
              <a:t>, </a:t>
            </a:r>
            <a:r>
              <a:rPr lang="en-GB" sz="1100" dirty="0"/>
              <a:t>Beer made from malt</a:t>
            </a:r>
            <a:r>
              <a:rPr lang="cs-CZ" sz="1100" dirty="0"/>
              <a:t>, w</a:t>
            </a:r>
            <a:r>
              <a:rPr lang="en-GB" sz="1100" dirty="0" err="1"/>
              <a:t>ater</a:t>
            </a:r>
            <a:r>
              <a:rPr lang="en-GB" sz="1100" dirty="0"/>
              <a:t>, mineral water, soda, containing added sugar or sweeteners, glass drawn, float, drilled </a:t>
            </a:r>
            <a:r>
              <a:rPr lang="cs-CZ" sz="1100" dirty="0"/>
              <a:t>..</a:t>
            </a:r>
            <a:r>
              <a:rPr lang="en-GB" sz="1100" dirty="0"/>
              <a:t>etc. </a:t>
            </a:r>
            <a:endParaRPr lang="cs-CZ" sz="1100" dirty="0"/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cs-CZ" sz="1100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8" name="Text Placeholder 2"/>
          <p:cNvSpPr txBox="1">
            <a:spLocks/>
          </p:cNvSpPr>
          <p:nvPr/>
        </p:nvSpPr>
        <p:spPr>
          <a:xfrm>
            <a:off x="6934200" y="6629400"/>
            <a:ext cx="1447800" cy="2286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2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28</a:t>
            </a:r>
            <a:r>
              <a:rPr kumimoji="0" lang="cs-CZ" sz="12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November</a:t>
            </a:r>
            <a:r>
              <a:rPr kumimoji="0" lang="cs-CZ" sz="1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</a:t>
            </a: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" name="Obrázek 29" descr="ICC NC WBO Horz logo_CZ_Color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5800" y="6663267"/>
            <a:ext cx="685800" cy="194733"/>
          </a:xfrm>
          <a:prstGeom prst="rect">
            <a:avLst/>
          </a:prstGeom>
        </p:spPr>
      </p:pic>
      <p:graphicFrame>
        <p:nvGraphicFramePr>
          <p:cNvPr id="31" name="Graf 30"/>
          <p:cNvGraphicFramePr/>
          <p:nvPr/>
        </p:nvGraphicFramePr>
        <p:xfrm>
          <a:off x="228600" y="1752600"/>
          <a:ext cx="4724400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Zaoblený obdélník 33"/>
          <p:cNvSpPr/>
          <p:nvPr/>
        </p:nvSpPr>
        <p:spPr>
          <a:xfrm>
            <a:off x="152400" y="1752600"/>
            <a:ext cx="4800600" cy="1524000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CC 3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3BE"/>
      </a:accent1>
      <a:accent2>
        <a:srgbClr val="00AEEF"/>
      </a:accent2>
      <a:accent3>
        <a:srgbClr val="B6D554"/>
      </a:accent3>
      <a:accent4>
        <a:srgbClr val="00B192"/>
      </a:accent4>
      <a:accent5>
        <a:srgbClr val="F26531"/>
      </a:accent5>
      <a:accent6>
        <a:srgbClr val="63656A"/>
      </a:accent6>
      <a:hlink>
        <a:srgbClr val="00A0AF"/>
      </a:hlink>
      <a:folHlink>
        <a:srgbClr val="A9218E"/>
      </a:folHlink>
    </a:clrScheme>
    <a:fontScheme name="ICC Fonts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zentace bílá A s číslováním">
  <a:themeElements>
    <a:clrScheme name="MPO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FFFFFF"/>
      </a:accent1>
      <a:accent2>
        <a:srgbClr val="B9E0F7"/>
      </a:accent2>
      <a:accent3>
        <a:srgbClr val="13B5F4"/>
      </a:accent3>
      <a:accent4>
        <a:srgbClr val="0096D6"/>
      </a:accent4>
      <a:accent5>
        <a:srgbClr val="E31B23"/>
      </a:accent5>
      <a:accent6>
        <a:srgbClr val="B5121B"/>
      </a:accent6>
      <a:hlink>
        <a:srgbClr val="B9E0F7"/>
      </a:hlink>
      <a:folHlink>
        <a:srgbClr val="13B5F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ICC 3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3BE"/>
      </a:accent1>
      <a:accent2>
        <a:srgbClr val="00AEEF"/>
      </a:accent2>
      <a:accent3>
        <a:srgbClr val="B6D554"/>
      </a:accent3>
      <a:accent4>
        <a:srgbClr val="00B192"/>
      </a:accent4>
      <a:accent5>
        <a:srgbClr val="F26531"/>
      </a:accent5>
      <a:accent6>
        <a:srgbClr val="63656A"/>
      </a:accent6>
      <a:hlink>
        <a:srgbClr val="00A0AF"/>
      </a:hlink>
      <a:folHlink>
        <a:srgbClr val="A9218E"/>
      </a:folHlink>
    </a:clrScheme>
    <a:fontScheme name="ICC Fonts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ředloha V1">
  <a:themeElements>
    <a:clrScheme name="MPO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FFFFFF"/>
      </a:accent1>
      <a:accent2>
        <a:srgbClr val="B9E0F7"/>
      </a:accent2>
      <a:accent3>
        <a:srgbClr val="13B5F4"/>
      </a:accent3>
      <a:accent4>
        <a:srgbClr val="0096D6"/>
      </a:accent4>
      <a:accent5>
        <a:srgbClr val="E31B23"/>
      </a:accent5>
      <a:accent6>
        <a:srgbClr val="B5121B"/>
      </a:accent6>
      <a:hlink>
        <a:srgbClr val="B9E0F7"/>
      </a:hlink>
      <a:folHlink>
        <a:srgbClr val="13B5F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3346</TotalTime>
  <Words>345</Words>
  <Application>Microsoft Office PowerPoint</Application>
  <PresentationFormat>Předvádění na obrazovce (4:3)</PresentationFormat>
  <Paragraphs>66</Paragraphs>
  <Slides>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5</vt:i4>
      </vt:variant>
      <vt:variant>
        <vt:lpstr>Nadpisy snímků</vt:lpstr>
      </vt:variant>
      <vt:variant>
        <vt:i4>3</vt:i4>
      </vt:variant>
    </vt:vector>
  </HeadingPairs>
  <TitlesOfParts>
    <vt:vector size="8" baseType="lpstr">
      <vt:lpstr>Office Theme</vt:lpstr>
      <vt:lpstr>5_Vlastní návrh</vt:lpstr>
      <vt:lpstr>Prezentace bílá A s číslováním</vt:lpstr>
      <vt:lpstr>1_Office Theme</vt:lpstr>
      <vt:lpstr>Předloha V1</vt:lpstr>
      <vt:lpstr>FINLAND</vt:lpstr>
      <vt:lpstr>FINLAND</vt:lpstr>
      <vt:lpstr>FINLAND</vt:lpstr>
    </vt:vector>
  </TitlesOfParts>
  <Company>Chambre de Commerce Internationale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WU Fung Fung</dc:creator>
  <cp:lastModifiedBy>Brunclikova</cp:lastModifiedBy>
  <cp:revision>410</cp:revision>
  <dcterms:created xsi:type="dcterms:W3CDTF">2013-11-18T11:48:39Z</dcterms:created>
  <dcterms:modified xsi:type="dcterms:W3CDTF">2016-11-28T17:59:38Z</dcterms:modified>
</cp:coreProperties>
</file>