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kumimoji="0" sz="2800" b="0" i="1" u="none" strike="noStrike" cap="none" spc="28" normalizeH="0" baseline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Ref idx="minor">
          <a:schemeClr val="accent2">
            <a:satOff val="-3676"/>
            <a:lumOff val="-12171"/>
          </a:schemeClr>
        </a:fontRef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C5C5C"/>
        </a:fontRef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6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image" Target="../media/image18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cs-CZ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526199999999999"/>
          <c:y val="0.16974500000000001"/>
          <c:w val="0.54947599999999996"/>
          <c:h val="0.8177550000000000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D8178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E10D-403A-83AE-1F4DAA5FDDAA}"/>
              </c:ext>
            </c:extLst>
          </c:dPt>
          <c:dPt>
            <c:idx val="1"/>
            <c:bubble3D val="0"/>
            <c:spPr>
              <a:solidFill>
                <a:srgbClr val="95BC8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0D-403A-83AE-1F4DAA5FDDAA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5C5C5C"/>
                      </a:solidFill>
                      <a:latin typeface="DIN Alternate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E10D-403A-83AE-1F4DAA5FDDAA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5C5C5C"/>
                      </a:solidFill>
                      <a:latin typeface="DIN Alternate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E10D-403A-83AE-1F4DAA5FDDAA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0" i="0" u="none" strike="noStrike">
                    <a:solidFill>
                      <a:srgbClr val="5C5C5C"/>
                    </a:solidFill>
                    <a:latin typeface="DIN Alternate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export</c:v>
                </c:pt>
                <c:pt idx="1">
                  <c:v>ČR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10D-403A-83AE-1F4DAA5FD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8.656550000000000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900" b="0" i="0" u="none" strike="noStrike">
              <a:solidFill>
                <a:srgbClr val="5C5C5C"/>
              </a:solidFill>
              <a:latin typeface="Helvetica"/>
            </a:defRPr>
          </a:pPr>
          <a:endParaRPr lang="cs-CZ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cs-CZ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526199999999999"/>
          <c:y val="0.16974500000000001"/>
          <c:w val="0.54947599999999996"/>
          <c:h val="0.8177550000000000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4D8178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2352-4E30-BC8E-E2447783B6B8}"/>
              </c:ext>
            </c:extLst>
          </c:dPt>
          <c:dPt>
            <c:idx val="1"/>
            <c:bubble3D val="0"/>
            <c:spPr>
              <a:solidFill>
                <a:srgbClr val="95BC89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2352-4E30-BC8E-E2447783B6B8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5C5C5C"/>
                      </a:solidFill>
                      <a:latin typeface="DIN Alternate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2352-4E30-BC8E-E2447783B6B8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5C5C5C"/>
                      </a:solidFill>
                      <a:latin typeface="DIN Alternate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2352-4E30-BC8E-E2447783B6B8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0" i="0" u="none" strike="noStrike">
                    <a:solidFill>
                      <a:srgbClr val="5C5C5C"/>
                    </a:solidFill>
                    <a:latin typeface="DIN Alternate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mimo EU</c:v>
                </c:pt>
                <c:pt idx="1">
                  <c:v>EU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352-4E30-BC8E-E2447783B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8.656550000000000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900" b="0" i="0" u="none" strike="noStrike">
              <a:solidFill>
                <a:srgbClr val="5C5C5C"/>
              </a:solidFill>
              <a:latin typeface="Helvetica"/>
            </a:defRPr>
          </a:pPr>
          <a:endParaRPr lang="cs-CZ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cs-CZ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526199999999999"/>
          <c:y val="0.16462299999999999"/>
          <c:w val="0.54947599999999996"/>
          <c:h val="0.82287699999999997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57C4-4BF7-B2B3-460FF1D40001}"/>
              </c:ext>
            </c:extLst>
          </c:dPt>
          <c:dPt>
            <c:idx val="1"/>
            <c:bubble3D val="0"/>
            <c:spPr>
              <a:solidFill>
                <a:srgbClr val="D44906">
                  <a:alpha val="8000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57C4-4BF7-B2B3-460FF1D40001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5C5C5C"/>
                      </a:solidFill>
                      <a:latin typeface="DIN Alternate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7C4-4BF7-B2B3-460FF1D40001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5C5C5C"/>
                      </a:solidFill>
                      <a:latin typeface="DIN Alternate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7C4-4BF7-B2B3-460FF1D40001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0" i="0" u="none" strike="noStrike">
                    <a:solidFill>
                      <a:srgbClr val="5C5C5C"/>
                    </a:solidFill>
                    <a:latin typeface="DIN Alternate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Smluvní výroba</c:v>
                </c:pt>
                <c:pt idx="1">
                  <c:v>Dr. Müller Pharma brand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52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C4-4BF7-B2B3-460FF1D40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8.6945300000000003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900" b="0" i="0" u="none" strike="noStrike">
              <a:solidFill>
                <a:srgbClr val="5C5C5C"/>
              </a:solidFill>
              <a:latin typeface="Helvetica"/>
            </a:defRPr>
          </a:pPr>
          <a:endParaRPr lang="cs-CZ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cs-CZ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2526199999999999"/>
          <c:y val="0.16974500000000001"/>
          <c:w val="0.54947599999999996"/>
          <c:h val="0.81775500000000001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30DC-4A94-B0AE-E409E68AFA7B}"/>
              </c:ext>
            </c:extLst>
          </c:dPt>
          <c:dPt>
            <c:idx val="1"/>
            <c:bubble3D val="0"/>
            <c:spPr>
              <a:solidFill>
                <a:srgbClr val="D44906">
                  <a:alpha val="80000"/>
                </a:srgbClr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30DC-4A94-B0AE-E409E68AFA7B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5C5C5C"/>
                      </a:solidFill>
                      <a:latin typeface="DIN Alternate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30DC-4A94-B0AE-E409E68AFA7B}"/>
                </c:ext>
              </c:extLst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400" b="0" i="0" u="none" strike="noStrike">
                      <a:solidFill>
                        <a:srgbClr val="5C5C5C"/>
                      </a:solidFill>
                      <a:latin typeface="DIN Alternate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30DC-4A94-B0AE-E409E68AFA7B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400" b="0" i="0" u="none" strike="noStrike">
                    <a:solidFill>
                      <a:srgbClr val="5C5C5C"/>
                    </a:solidFill>
                    <a:latin typeface="DIN Alternate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747676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Dr. Müller Pharma brand</c:v>
                </c:pt>
                <c:pt idx="1">
                  <c:v>Smluvní výroba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DC-4A94-B0AE-E409E68AFA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"/>
          <c:y val="0"/>
          <c:w val="1"/>
          <c:h val="8.6565500000000004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900" b="0" i="0" u="none" strike="noStrike">
              <a:solidFill>
                <a:srgbClr val="5C5C5C"/>
              </a:solidFill>
              <a:latin typeface="Helvetica"/>
            </a:defRPr>
          </a:pPr>
          <a:endParaRPr lang="cs-CZ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cs-CZ"/>
  <c:roundedCorners val="0"/>
  <c:style val="2"/>
  <c:chart>
    <c:autoTitleDeleted val="1"/>
    <c:view3D>
      <c:rotX val="18"/>
      <c:hPercent val="56"/>
      <c:rotY val="18"/>
      <c:depthPercent val="31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2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25400" cap="flat">
              <a:noFill/>
              <a:miter lim="400000"/>
            </a:ln>
            <a:effectLst>
              <a:outerShdw blurRad="127000" dir="7800000" algn="tl">
                <a:srgbClr val="000000">
                  <a:alpha val="50000"/>
                </a:srgbClr>
              </a:outerShdw>
            </a:effectLst>
            <a:sp3d prstMaterial="matte"/>
          </c:spPr>
          <c:invertIfNegative val="0"/>
          <c:pictureOptions>
            <c:pictureFormat val="stretch"/>
          </c:pictureOptions>
          <c:cat>
            <c:strRef>
              <c:f>Sheet1!$B$1:$F$1</c:f>
              <c:strCache>
                <c:ptCount val="5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</c:v>
                </c:pt>
                <c:pt idx="1">
                  <c:v>7</c:v>
                </c:pt>
                <c:pt idx="2">
                  <c:v>9</c:v>
                </c:pt>
                <c:pt idx="3">
                  <c:v>20</c:v>
                </c:pt>
                <c:pt idx="4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6B-44E6-AC33-ADEB04E0C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shape val="box"/>
        <c:axId val="2094734552"/>
        <c:axId val="2094734553"/>
        <c:axId val="2094734554"/>
      </c:bar3D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5C5C5C"/>
                </a:solidFill>
                <a:latin typeface="DIN Alternate"/>
              </a:defRPr>
            </a:pPr>
            <a:endParaRPr lang="cs-CZ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5C5C5C"/>
              </a:solidFill>
              <a:custDash>
                <a:ds d="1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400" b="0" i="0" u="none" strike="noStrike">
                    <a:solidFill>
                      <a:srgbClr val="747676"/>
                    </a:solidFill>
                    <a:latin typeface="DIN Alternate"/>
                  </a:defRPr>
                </a:pPr>
                <a:r>
                  <a:rPr sz="2400" b="0" i="0" u="none" strike="noStrike">
                    <a:solidFill>
                      <a:srgbClr val="747676"/>
                    </a:solidFill>
                    <a:latin typeface="DIN Alternate"/>
                  </a:rPr>
                  <a:t>Mil. Kč</a:t>
                </a:r>
              </a:p>
            </c:rich>
          </c:tx>
          <c:overlay val="1"/>
        </c:title>
        <c:numFmt formatCode="0.0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5C5C5C"/>
                </a:solidFill>
                <a:latin typeface="DIN Alternate"/>
              </a:defRPr>
            </a:pPr>
            <a:endParaRPr lang="cs-CZ"/>
          </a:p>
        </c:txPr>
        <c:crossAx val="2094734552"/>
        <c:crosses val="autoZero"/>
        <c:crossBetween val="between"/>
        <c:majorUnit val="7.5"/>
        <c:minorUnit val="3.75"/>
      </c:valAx>
      <c:serAx>
        <c:axId val="2094734554"/>
        <c:scaling>
          <c:orientation val="minMax"/>
        </c:scaling>
        <c:delete val="0"/>
        <c:axPos val="b"/>
        <c:majorTickMark val="out"/>
        <c:minorTickMark val="none"/>
        <c:tickLblPos val="none"/>
        <c:spPr>
          <a:ln w="12700" cap="flat">
            <a:noFill/>
            <a:prstDash val="solid"/>
            <a:miter lim="400000"/>
          </a:ln>
        </c:spPr>
        <c:crossAx val="2094734553"/>
        <c:crosses val="autoZero"/>
        <c:tickLblSkip val="1"/>
      </c:ser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 a 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Čára"/>
          <p:cNvSpPr>
            <a:spLocks noGrp="1"/>
          </p:cNvSpPr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" name="Text názvu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13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„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0" b="1" i="0" spc="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„</a:t>
            </a:r>
          </a:p>
        </p:txBody>
      </p:sp>
      <p:sp>
        <p:nvSpPr>
          <p:cNvPr id="102" name="Sem napište citát."/>
          <p:cNvSpPr txBox="1">
            <a:spLocks noGrp="1"/>
          </p:cNvSpPr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r>
              <a:t>Sem napište citát.</a:t>
            </a:r>
          </a:p>
        </p:txBody>
      </p:sp>
      <p:sp>
        <p:nvSpPr>
          <p:cNvPr id="103" name="-Josef Novák"/>
          <p:cNvSpPr txBox="1">
            <a:spLocks noGrp="1"/>
          </p:cNvSpPr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 i="1">
                <a:solidFill>
                  <a:srgbClr val="6B6D6D"/>
                </a:solidFill>
              </a:defRPr>
            </a:lvl1pPr>
          </a:lstStyle>
          <a:p>
            <a:r>
              <a:t>-Josef Novák</a:t>
            </a:r>
          </a:p>
        </p:txBody>
      </p:sp>
      <p:sp>
        <p:nvSpPr>
          <p:cNvPr id="10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rázek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ázek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Obdélník"/>
          <p:cNvSpPr>
            <a:spLocks noGrp="1"/>
          </p:cNvSpPr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DIN Alternate"/>
              </a:defRPr>
            </a:pPr>
            <a:endParaRPr/>
          </a:p>
        </p:txBody>
      </p:sp>
      <p:sp>
        <p:nvSpPr>
          <p:cNvPr id="23" name="Čára"/>
          <p:cNvSpPr>
            <a:spLocks noGrp="1"/>
          </p:cNvSpPr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Text názvu"/>
          <p:cNvSpPr txBox="1">
            <a:spLocks noGrp="1"/>
          </p:cNvSpPr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25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názvu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3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rázek"/>
          <p:cNvSpPr>
            <a:spLocks noGrp="1"/>
          </p:cNvSpPr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Čára"/>
          <p:cNvSpPr>
            <a:spLocks noGrp="1"/>
          </p:cNvSpPr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Text názvu"/>
          <p:cNvSpPr txBox="1">
            <a:spLocks noGrp="1"/>
          </p:cNvSpPr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r>
              <a:t>Text názvu</a:t>
            </a:r>
          </a:p>
        </p:txBody>
      </p:sp>
      <p:sp>
        <p:nvSpPr>
          <p:cNvPr id="44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 i="1">
                <a:solidFill>
                  <a:srgbClr val="747676"/>
                </a:solidFill>
              </a:defRPr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5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Čára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 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Čára"/>
          <p:cNvSpPr>
            <a:spLocks noGrp="1"/>
          </p:cNvSpPr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3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brázek"/>
          <p:cNvSpPr>
            <a:spLocks noGrp="1"/>
          </p:cNvSpPr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2" name="Čára"/>
          <p:cNvSpPr>
            <a:spLocks noGrp="1"/>
          </p:cNvSpPr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3" name="Text názvu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74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8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y –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Obrázek"/>
          <p:cNvSpPr>
            <a:spLocks noGrp="1"/>
          </p:cNvSpPr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Obrázek"/>
          <p:cNvSpPr>
            <a:spLocks noGrp="1"/>
          </p:cNvSpPr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Obrázek"/>
          <p:cNvSpPr>
            <a:spLocks noGrp="1"/>
          </p:cNvSpPr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z="2800" i="1" spc="28"/>
            </a:lvl1pPr>
            <a:lvl2pPr marL="0" indent="228600">
              <a:spcBef>
                <a:spcPts val="1400"/>
              </a:spcBef>
              <a:buSzTx/>
              <a:buFontTx/>
              <a:buNone/>
              <a:defRPr sz="2800" i="1" spc="28"/>
            </a:lvl2pPr>
            <a:lvl3pPr marL="0" indent="457200">
              <a:spcBef>
                <a:spcPts val="1400"/>
              </a:spcBef>
              <a:buSzTx/>
              <a:buFontTx/>
              <a:buNone/>
              <a:defRPr sz="2800" i="1" spc="28"/>
            </a:lvl3pPr>
            <a:lvl4pPr marL="0" indent="685800">
              <a:spcBef>
                <a:spcPts val="1400"/>
              </a:spcBef>
              <a:buSzTx/>
              <a:buFontTx/>
              <a:buNone/>
              <a:defRPr sz="2800" i="1" spc="28"/>
            </a:lvl4pPr>
            <a:lvl5pPr marL="0" indent="914400">
              <a:spcBef>
                <a:spcPts val="1400"/>
              </a:spcBef>
              <a:buSzTx/>
              <a:buFontTx/>
              <a:buNone/>
              <a:defRPr sz="2800" i="1" spc="28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z="1600" i="0" spc="0">
                <a:solidFill>
                  <a:srgbClr val="747676"/>
                </a:solidFill>
                <a:latin typeface="+mn-lt"/>
                <a:ea typeface="+mn-ea"/>
                <a:cs typeface="+mn-cs"/>
                <a:sym typeface="DIN Alternat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5200" b="0" i="0" u="none" strike="noStrike" cap="all" spc="0" baseline="0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Alternate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sz="3200" b="0" i="0" u="none" strike="noStrike" cap="none" spc="0" baseline="0">
          <a:ln>
            <a:noFill/>
          </a:ln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uller@muller-pharma.cz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Obrázek" descr="Obrázek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Obdélník"/>
          <p:cNvSpPr>
            <a:spLocks noGrp="1"/>
          </p:cNvSpPr>
          <p:nvPr>
            <p:ph type="body" idx="14"/>
          </p:nvPr>
        </p:nvSpPr>
        <p:spPr>
          <a:xfrm>
            <a:off x="0" y="6349702"/>
            <a:ext cx="13004800" cy="231497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DIN Alternate"/>
              </a:defRPr>
            </a:pPr>
            <a:endParaRPr/>
          </a:p>
        </p:txBody>
      </p:sp>
      <p:sp>
        <p:nvSpPr>
          <p:cNvPr id="130" name="Čára"/>
          <p:cNvSpPr>
            <a:spLocks noGrp="1"/>
          </p:cNvSpPr>
          <p:nvPr>
            <p:ph type="body" idx="15"/>
          </p:nvPr>
        </p:nvSpPr>
        <p:spPr>
          <a:xfrm flipV="1">
            <a:off x="565150" y="6908796"/>
            <a:ext cx="11874500" cy="4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1" name="Představení společnosti…"/>
          <p:cNvSpPr txBox="1">
            <a:spLocks noGrp="1"/>
          </p:cNvSpPr>
          <p:nvPr>
            <p:ph type="body" sz="quarter" idx="1"/>
          </p:nvPr>
        </p:nvSpPr>
        <p:spPr>
          <a:xfrm>
            <a:off x="571500" y="7011193"/>
            <a:ext cx="11861800" cy="1491457"/>
          </a:xfrm>
          <a:prstGeom prst="rect">
            <a:avLst/>
          </a:prstGeom>
        </p:spPr>
        <p:txBody>
          <a:bodyPr/>
          <a:lstStyle/>
          <a:p>
            <a:pPr defTabSz="373887">
              <a:spcBef>
                <a:spcPts val="300"/>
              </a:spcBef>
              <a:defRPr sz="352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t>Představení společnosti</a:t>
            </a:r>
          </a:p>
          <a:p>
            <a:pPr defTabSz="373887">
              <a:spcBef>
                <a:spcPts val="300"/>
              </a:spcBef>
              <a:defRPr sz="352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t>Obchodní aktivity v Kuvajtu</a:t>
            </a:r>
          </a:p>
          <a:p>
            <a:pPr defTabSz="373887">
              <a:spcBef>
                <a:spcPts val="300"/>
              </a:spcBef>
              <a:defRPr sz="3520" b="1" i="0">
                <a:latin typeface="Helvetica"/>
                <a:ea typeface="Helvetica"/>
                <a:cs typeface="Helvetica"/>
                <a:sym typeface="Helvetica"/>
              </a:defRPr>
            </a:pPr>
            <a:r>
              <a:t>24. 4. 2018</a:t>
            </a:r>
          </a:p>
        </p:txBody>
      </p:sp>
      <p:pic>
        <p:nvPicPr>
          <p:cNvPr id="132" name="fullsizeoutput_49e0.jpeg" descr="fullsizeoutput_49e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4200" y="1727200"/>
            <a:ext cx="6756400" cy="353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Čára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" name="struktura prodeje Čr / export (2017)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8630990" cy="723900"/>
          </a:xfrm>
          <a:prstGeom prst="rect">
            <a:avLst/>
          </a:prstGeom>
        </p:spPr>
        <p:txBody>
          <a:bodyPr/>
          <a:lstStyle>
            <a:lvl1pPr defTabSz="420624">
              <a:spcBef>
                <a:spcPts val="1600"/>
              </a:spcBef>
              <a:defRPr sz="3744"/>
            </a:lvl1pPr>
          </a:lstStyle>
          <a:p>
            <a:r>
              <a:t>struktura prodeje Čr / export (2017)</a:t>
            </a:r>
          </a:p>
        </p:txBody>
      </p:sp>
      <p:graphicFrame>
        <p:nvGraphicFramePr>
          <p:cNvPr id="172" name="2D koláčový graf"/>
          <p:cNvGraphicFramePr/>
          <p:nvPr/>
        </p:nvGraphicFramePr>
        <p:xfrm>
          <a:off x="1054100" y="1803400"/>
          <a:ext cx="10909300" cy="721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Čára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5" name="struktura EXPORTU EU / mimo eu (2017)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8565704" cy="723900"/>
          </a:xfrm>
          <a:prstGeom prst="rect">
            <a:avLst/>
          </a:prstGeom>
        </p:spPr>
        <p:txBody>
          <a:bodyPr/>
          <a:lstStyle>
            <a:lvl1pPr defTabSz="403097">
              <a:spcBef>
                <a:spcPts val="1500"/>
              </a:spcBef>
              <a:defRPr sz="3588"/>
            </a:lvl1pPr>
          </a:lstStyle>
          <a:p>
            <a:r>
              <a:t>struktura EXPORTU EU / mimo eu (2017)</a:t>
            </a:r>
          </a:p>
        </p:txBody>
      </p:sp>
      <p:graphicFrame>
        <p:nvGraphicFramePr>
          <p:cNvPr id="176" name="2D koláčový graf"/>
          <p:cNvGraphicFramePr/>
          <p:nvPr/>
        </p:nvGraphicFramePr>
        <p:xfrm>
          <a:off x="1054100" y="1803400"/>
          <a:ext cx="10909300" cy="721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Čára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9" name="ČR+SR: brand DMP / smluvní výroba (2017)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8788748" cy="723900"/>
          </a:xfrm>
          <a:prstGeom prst="rect">
            <a:avLst/>
          </a:prstGeom>
        </p:spPr>
        <p:txBody>
          <a:bodyPr/>
          <a:lstStyle>
            <a:lvl1pPr defTabSz="379729">
              <a:spcBef>
                <a:spcPts val="1400"/>
              </a:spcBef>
              <a:defRPr sz="3380"/>
            </a:lvl1pPr>
          </a:lstStyle>
          <a:p>
            <a:r>
              <a:t>ČR+SR: brand DMP / smluvní výroba (2017)</a:t>
            </a:r>
          </a:p>
        </p:txBody>
      </p:sp>
      <p:graphicFrame>
        <p:nvGraphicFramePr>
          <p:cNvPr id="180" name="2D koláčový graf"/>
          <p:cNvGraphicFramePr/>
          <p:nvPr/>
        </p:nvGraphicFramePr>
        <p:xfrm>
          <a:off x="1054100" y="1847667"/>
          <a:ext cx="10909300" cy="7175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Čára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3" name="EXPORT: brand DMP / smluvní výroba (2017)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9140429" cy="723900"/>
          </a:xfrm>
          <a:prstGeom prst="rect">
            <a:avLst/>
          </a:prstGeom>
        </p:spPr>
        <p:txBody>
          <a:bodyPr/>
          <a:lstStyle>
            <a:lvl1pPr defTabSz="391414">
              <a:spcBef>
                <a:spcPts val="1500"/>
              </a:spcBef>
              <a:defRPr sz="3484"/>
            </a:lvl1pPr>
          </a:lstStyle>
          <a:p>
            <a:r>
              <a:t>EXPORT: brand DMP / smluvní výroba (2017)</a:t>
            </a:r>
          </a:p>
        </p:txBody>
      </p:sp>
      <p:graphicFrame>
        <p:nvGraphicFramePr>
          <p:cNvPr id="184" name="2D koláčový graf"/>
          <p:cNvGraphicFramePr/>
          <p:nvPr/>
        </p:nvGraphicFramePr>
        <p:xfrm>
          <a:off x="1054100" y="1803400"/>
          <a:ext cx="10909300" cy="721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Expor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Export</a:t>
            </a:r>
          </a:p>
          <a:p>
            <a:r>
              <a:t>do kuvajtu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Obrázek" descr="Obrázek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xfrm>
            <a:off x="6604000" y="101600"/>
            <a:ext cx="6438900" cy="9753600"/>
          </a:xfrm>
          <a:prstGeom prst="rect">
            <a:avLst/>
          </a:prstGeom>
        </p:spPr>
      </p:pic>
      <p:sp>
        <p:nvSpPr>
          <p:cNvPr id="189" name="Čára"/>
          <p:cNvSpPr>
            <a:spLocks noGrp="1"/>
          </p:cNvSpPr>
          <p:nvPr>
            <p:ph type="body" idx="14"/>
          </p:nvPr>
        </p:nvSpPr>
        <p:spPr>
          <a:xfrm>
            <a:off x="527050" y="1679575"/>
            <a:ext cx="5397500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0" name="export do kuvajtu"/>
          <p:cNvSpPr txBox="1">
            <a:spLocks noGrp="1"/>
          </p:cNvSpPr>
          <p:nvPr>
            <p:ph type="title"/>
          </p:nvPr>
        </p:nvSpPr>
        <p:spPr>
          <a:xfrm>
            <a:off x="527050" y="822325"/>
            <a:ext cx="4072732" cy="723900"/>
          </a:xfrm>
          <a:prstGeom prst="rect">
            <a:avLst/>
          </a:prstGeom>
        </p:spPr>
        <p:txBody>
          <a:bodyPr/>
          <a:lstStyle>
            <a:lvl1pPr defTabSz="385572">
              <a:spcBef>
                <a:spcPts val="1500"/>
              </a:spcBef>
              <a:defRPr sz="3432"/>
            </a:lvl1pPr>
          </a:lstStyle>
          <a:p>
            <a:r>
              <a:t>export do kuvajtu</a:t>
            </a:r>
          </a:p>
        </p:txBody>
      </p:sp>
      <p:sp>
        <p:nvSpPr>
          <p:cNvPr id="191" name="2012 - první kontakt - nynější agent pro Kuvajt si zakoupil v lékárně v Praze naše produkty, dojednal si telefonicky návštěvu v Dr. Müller Pharma- katalog, vzorky, ceník…"/>
          <p:cNvSpPr txBox="1">
            <a:spLocks noGrp="1"/>
          </p:cNvSpPr>
          <p:nvPr>
            <p:ph type="body" sz="half" idx="1"/>
          </p:nvPr>
        </p:nvSpPr>
        <p:spPr>
          <a:xfrm>
            <a:off x="527050" y="1908175"/>
            <a:ext cx="5397500" cy="7226300"/>
          </a:xfrm>
          <a:prstGeom prst="rect">
            <a:avLst/>
          </a:prstGeom>
        </p:spPr>
        <p:txBody>
          <a:bodyPr/>
          <a:lstStyle/>
          <a:p>
            <a:pPr marL="370046" indent="-370046" defTabSz="525779">
              <a:spcBef>
                <a:spcPts val="1600"/>
              </a:spcBef>
              <a:buSzPct val="45000"/>
              <a:buFontTx/>
              <a:buBlip>
                <a:blip r:embed="rId3"/>
              </a:buBlip>
              <a:defRPr sz="2609">
                <a:latin typeface="Helvetica"/>
                <a:ea typeface="Helvetica"/>
                <a:cs typeface="Helvetica"/>
                <a:sym typeface="Helvetica"/>
              </a:defRPr>
            </a:pPr>
            <a:r>
              <a:rPr b="1"/>
              <a:t>2012</a:t>
            </a:r>
            <a:r>
              <a:t> - první kontakt - nynější agent pro Kuvajt si zakoupil v lékárně v Praze naše produkty, dojednal si telefonicky návštěvu v Dr. Müller Pharma- katalog, vzorky, ceník</a:t>
            </a:r>
          </a:p>
          <a:p>
            <a:pPr marL="370046" indent="-370046" defTabSz="525779">
              <a:spcBef>
                <a:spcPts val="1600"/>
              </a:spcBef>
              <a:buSzPct val="45000"/>
              <a:buFontTx/>
              <a:buBlip>
                <a:blip r:embed="rId3"/>
              </a:buBlip>
              <a:defRPr sz="2609">
                <a:latin typeface="Helvetica"/>
                <a:ea typeface="Helvetica"/>
                <a:cs typeface="Helvetica"/>
                <a:sym typeface="Helvetica"/>
              </a:defRPr>
            </a:pPr>
            <a:r>
              <a:t>zač. </a:t>
            </a:r>
            <a:r>
              <a:rPr b="1"/>
              <a:t>2013</a:t>
            </a:r>
            <a:r>
              <a:t> - návrhy smluv, factory tour, osobní jednání v ČR, vybrané produkty k registraci</a:t>
            </a:r>
          </a:p>
          <a:p>
            <a:pPr marL="370046" indent="-370046" defTabSz="525779">
              <a:spcBef>
                <a:spcPts val="1600"/>
              </a:spcBef>
              <a:buSzPct val="45000"/>
              <a:buFontTx/>
              <a:buBlip>
                <a:blip r:embed="rId3"/>
              </a:buBlip>
              <a:defRPr sz="2609">
                <a:latin typeface="Helvetica"/>
                <a:ea typeface="Helvetica"/>
                <a:cs typeface="Helvetica"/>
                <a:sym typeface="Helvetica"/>
              </a:defRPr>
            </a:pPr>
            <a:r>
              <a:t>kon. </a:t>
            </a:r>
            <a:r>
              <a:rPr b="1"/>
              <a:t>2013</a:t>
            </a:r>
            <a:r>
              <a:t> - první zásilka do Kuvajtu</a:t>
            </a:r>
          </a:p>
          <a:p>
            <a:pPr marL="370046" indent="-370046" defTabSz="525779">
              <a:spcBef>
                <a:spcPts val="1600"/>
              </a:spcBef>
              <a:buSzPct val="45000"/>
              <a:buFontTx/>
              <a:buBlip>
                <a:blip r:embed="rId3"/>
              </a:buBlip>
              <a:defRPr sz="2609">
                <a:latin typeface="Helvetica"/>
                <a:ea typeface="Helvetica"/>
                <a:cs typeface="Helvetica"/>
                <a:sym typeface="Helvetica"/>
              </a:defRPr>
            </a:pPr>
            <a:r>
              <a:t>zač. </a:t>
            </a:r>
            <a:r>
              <a:rPr b="1"/>
              <a:t>2014</a:t>
            </a:r>
            <a:r>
              <a:t> - druhá zásilka</a:t>
            </a:r>
          </a:p>
          <a:p>
            <a:pPr marL="370046" indent="-370046" defTabSz="525779">
              <a:spcBef>
                <a:spcPts val="1600"/>
              </a:spcBef>
              <a:buSzPct val="45000"/>
              <a:buFontTx/>
              <a:buBlip>
                <a:blip r:embed="rId3"/>
              </a:buBlip>
              <a:defRPr sz="2609">
                <a:latin typeface="Helvetica"/>
                <a:ea typeface="Helvetica"/>
                <a:cs typeface="Helvetica"/>
                <a:sym typeface="Helvetica"/>
              </a:defRPr>
            </a:pPr>
            <a:r>
              <a:t>dosud - pravidelné dodávky, účast ve státních tendrech, vysoké objemy (př. 500 tis. ks jednoho druhu produktu)</a:t>
            </a:r>
          </a:p>
        </p:txBody>
      </p:sp>
      <p:pic>
        <p:nvPicPr>
          <p:cNvPr id="192" name="VSI002.jpg" descr="VSI00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4000" y="3162300"/>
            <a:ext cx="3898900" cy="3632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Čára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5" name="export do kuvajtu - platební a jiné podmínky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9636969" cy="723900"/>
          </a:xfrm>
          <a:prstGeom prst="rect">
            <a:avLst/>
          </a:prstGeom>
        </p:spPr>
        <p:txBody>
          <a:bodyPr/>
          <a:lstStyle>
            <a:lvl1pPr defTabSz="373887">
              <a:spcBef>
                <a:spcPts val="1400"/>
              </a:spcBef>
              <a:defRPr sz="3328"/>
            </a:lvl1pPr>
          </a:lstStyle>
          <a:p>
            <a:r>
              <a:t>export do kuvajtu - platební a jiné podmínky</a:t>
            </a:r>
          </a:p>
        </p:txBody>
      </p:sp>
      <p:sp>
        <p:nvSpPr>
          <p:cNvPr id="196" name="Objednávky se 100%ní předplatbou…"/>
          <p:cNvSpPr txBox="1">
            <a:spLocks noGrp="1"/>
          </p:cNvSpPr>
          <p:nvPr>
            <p:ph type="body" idx="1"/>
          </p:nvPr>
        </p:nvSpPr>
        <p:spPr>
          <a:xfrm>
            <a:off x="571500" y="2668209"/>
            <a:ext cx="11861800" cy="5208785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Objednávky se 100%ní předplatbou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Zodpovědnost za dodržení legislativních požadavků v Kuvajtu - nutnost registrace, podklady dodává Dr. Müller Pharma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Meetingy a koordinace projektů na veletrzích i v Dr. Müller Pharma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Rozšiřování obchodovaného portfolia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Výhoda při jednání s partnery ze zemí Perského zálivu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Účast na podnikatelských misích - Irák, Írán, Katar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Vyrobky pro Kuwait.jpg" descr="Vyrobky pro Kuwa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Příklady produktů exportovaných do kuvajtu"/>
          <p:cNvSpPr txBox="1">
            <a:spLocks noGrp="1"/>
          </p:cNvSpPr>
          <p:nvPr>
            <p:ph type="title" idx="4294967295"/>
          </p:nvPr>
        </p:nvSpPr>
        <p:spPr>
          <a:xfrm>
            <a:off x="571500" y="457200"/>
            <a:ext cx="9865817" cy="723900"/>
          </a:xfrm>
          <a:prstGeom prst="rect">
            <a:avLst/>
          </a:prstGeom>
        </p:spPr>
        <p:txBody>
          <a:bodyPr/>
          <a:lstStyle>
            <a:lvl1pPr defTabSz="297941">
              <a:spcBef>
                <a:spcPts val="1100"/>
              </a:spcBef>
              <a:defRPr sz="3314">
                <a:solidFill>
                  <a:srgbClr val="000000"/>
                </a:solidFill>
              </a:defRPr>
            </a:lvl1pPr>
          </a:lstStyle>
          <a:p>
            <a:r>
              <a:t>Příklady produktů exportovaných do kuvajtu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Vyrobky do Iraku.jpg" descr="Vyrobky do Iraku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Příklady produktů exportovaných do Iráku"/>
          <p:cNvSpPr txBox="1">
            <a:spLocks noGrp="1"/>
          </p:cNvSpPr>
          <p:nvPr>
            <p:ph type="title" idx="4294967295"/>
          </p:nvPr>
        </p:nvSpPr>
        <p:spPr>
          <a:xfrm>
            <a:off x="571500" y="457200"/>
            <a:ext cx="9281716" cy="723900"/>
          </a:xfrm>
          <a:prstGeom prst="rect">
            <a:avLst/>
          </a:prstGeom>
        </p:spPr>
        <p:txBody>
          <a:bodyPr/>
          <a:lstStyle>
            <a:lvl1pPr defTabSz="297941">
              <a:spcBef>
                <a:spcPts val="1100"/>
              </a:spcBef>
              <a:defRPr sz="3314">
                <a:solidFill>
                  <a:srgbClr val="000000"/>
                </a:solidFill>
              </a:defRPr>
            </a:lvl1pPr>
          </a:lstStyle>
          <a:p>
            <a:r>
              <a:t>Příklady produktů exportovaných do Iráku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Čára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5" name="EXport do kuvajt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r>
              <a:t>EXport do kuvajtu</a:t>
            </a:r>
          </a:p>
        </p:txBody>
      </p:sp>
      <p:sp>
        <p:nvSpPr>
          <p:cNvPr id="206" name="Graf 2013-2017 - Kuvajt (cca 30% exportu)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Graf 2013-2017 - Kuvajt (cca 30% exportu)</a:t>
            </a:r>
          </a:p>
        </p:txBody>
      </p:sp>
      <p:graphicFrame>
        <p:nvGraphicFramePr>
          <p:cNvPr id="207" name="3D sloupcový graf"/>
          <p:cNvGraphicFramePr/>
          <p:nvPr/>
        </p:nvGraphicFramePr>
        <p:xfrm>
          <a:off x="488277" y="2668310"/>
          <a:ext cx="11358543" cy="6701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Čára"/>
          <p:cNvSpPr>
            <a:spLocks noGrp="1"/>
          </p:cNvSpPr>
          <p:nvPr>
            <p:ph type="body" idx="14"/>
          </p:nvPr>
        </p:nvSpPr>
        <p:spPr>
          <a:xfrm>
            <a:off x="527050" y="1562100"/>
            <a:ext cx="5397500" cy="0"/>
          </a:xfrm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DR. MÜller Pharma"/>
          <p:cNvSpPr txBox="1">
            <a:spLocks noGrp="1"/>
          </p:cNvSpPr>
          <p:nvPr>
            <p:ph type="title"/>
          </p:nvPr>
        </p:nvSpPr>
        <p:spPr>
          <a:xfrm>
            <a:off x="527050" y="717550"/>
            <a:ext cx="4269284" cy="723900"/>
          </a:xfrm>
          <a:prstGeom prst="rect">
            <a:avLst/>
          </a:prstGeom>
        </p:spPr>
        <p:txBody>
          <a:bodyPr/>
          <a:lstStyle>
            <a:lvl1pPr defTabSz="385572">
              <a:spcBef>
                <a:spcPts val="1500"/>
              </a:spcBef>
              <a:defRPr sz="3432"/>
            </a:lvl1pPr>
          </a:lstStyle>
          <a:p>
            <a:r>
              <a:t>DR. MÜller Pharma</a:t>
            </a:r>
          </a:p>
        </p:txBody>
      </p:sp>
      <p:sp>
        <p:nvSpPr>
          <p:cNvPr id="136" name="Výrobce léčiv, zdravotnických prostředků, kosmetiky a potravinových doplňků…"/>
          <p:cNvSpPr txBox="1">
            <a:spLocks noGrp="1"/>
          </p:cNvSpPr>
          <p:nvPr>
            <p:ph type="body" sz="half" idx="1"/>
          </p:nvPr>
        </p:nvSpPr>
        <p:spPr>
          <a:xfrm>
            <a:off x="527050" y="2054557"/>
            <a:ext cx="5397500" cy="7226301"/>
          </a:xfrm>
          <a:prstGeom prst="rect">
            <a:avLst/>
          </a:prstGeom>
        </p:spPr>
        <p:txBody>
          <a:bodyPr/>
          <a:lstStyle/>
          <a:p>
            <a:pPr marL="411162" indent="-411162"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Výrobce léčiv, zdravotnických prostředků, kosmetiky a potravinových doplňků</a:t>
            </a:r>
          </a:p>
          <a:p>
            <a:pPr marL="411162" indent="-411162"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Založena v r. 1995</a:t>
            </a:r>
          </a:p>
          <a:p>
            <a:pPr marL="411162" indent="-411162"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Rodinná společnost (s.r.o.)</a:t>
            </a:r>
          </a:p>
          <a:p>
            <a:pPr marL="411162" indent="-411162"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160 zaměstnanců</a:t>
            </a:r>
          </a:p>
        </p:txBody>
      </p:sp>
      <p:pic>
        <p:nvPicPr>
          <p:cNvPr id="13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rcRect l="2257" t="129" r="26205" b="129"/>
          <a:stretch>
            <a:fillRect/>
          </a:stretch>
        </p:blipFill>
        <p:spPr>
          <a:xfrm>
            <a:off x="6144666" y="391678"/>
            <a:ext cx="64389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fullsizeoutput_49df.jpeg" descr="fullsizeoutput_49df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79908" y="1230324"/>
            <a:ext cx="5168417" cy="7684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Obrázek" descr="Obrázek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94" t="7974" r="116" b="2320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0" name="Obdélník"/>
          <p:cNvSpPr>
            <a:spLocks noGrp="1"/>
          </p:cNvSpPr>
          <p:nvPr>
            <p:ph type="body" idx="14"/>
          </p:nvPr>
        </p:nvSpPr>
        <p:spPr>
          <a:xfrm>
            <a:off x="0" y="7235335"/>
            <a:ext cx="13004800" cy="19617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+mn-lt"/>
                <a:ea typeface="+mn-ea"/>
                <a:cs typeface="+mn-cs"/>
                <a:sym typeface="DIN Alternate"/>
              </a:defRPr>
            </a:pPr>
            <a:endParaRPr/>
          </a:p>
        </p:txBody>
      </p:sp>
      <p:sp>
        <p:nvSpPr>
          <p:cNvPr id="211" name="Čára"/>
          <p:cNvSpPr>
            <a:spLocks noGrp="1"/>
          </p:cNvSpPr>
          <p:nvPr>
            <p:ph type="body" idx="15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2" name="muller@muller-pharma.cz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i="0"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r>
              <a:rPr>
                <a:hlinkClick r:id="rId3"/>
              </a:rPr>
              <a:t>muller@muller-pharma.cz</a:t>
            </a:r>
          </a:p>
        </p:txBody>
      </p:sp>
      <p:sp>
        <p:nvSpPr>
          <p:cNvPr id="213" name="děkuji za pozornost…"/>
          <p:cNvSpPr txBox="1">
            <a:spLocks noGrp="1"/>
          </p:cNvSpPr>
          <p:nvPr>
            <p:ph type="title"/>
          </p:nvPr>
        </p:nvSpPr>
        <p:spPr>
          <a:xfrm>
            <a:off x="285750" y="6051550"/>
            <a:ext cx="6983363" cy="1231900"/>
          </a:xfrm>
          <a:prstGeom prst="rect">
            <a:avLst/>
          </a:prstGeom>
        </p:spPr>
        <p:txBody>
          <a:bodyPr anchor="t"/>
          <a:lstStyle>
            <a:lvl1pPr algn="l" defTabSz="438150">
              <a:lnSpc>
                <a:spcPct val="100000"/>
              </a:lnSpc>
              <a:spcBef>
                <a:spcPts val="1700"/>
              </a:spcBef>
              <a:defRPr sz="4875">
                <a:solidFill>
                  <a:srgbClr val="000000"/>
                </a:solidFill>
              </a:defRPr>
            </a:lvl1pPr>
          </a:lstStyle>
          <a:p>
            <a:r>
              <a:t>děkuji za pozornost…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Obrázek" descr="Obrázek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257" t="129" r="26205" b="1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1" name="Čára"/>
          <p:cNvSpPr>
            <a:spLocks noGrp="1"/>
          </p:cNvSpPr>
          <p:nvPr>
            <p:ph type="body" idx="14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DR. MÜller Pharma"/>
          <p:cNvSpPr txBox="1">
            <a:spLocks noGrp="1"/>
          </p:cNvSpPr>
          <p:nvPr>
            <p:ph type="title"/>
          </p:nvPr>
        </p:nvSpPr>
        <p:spPr>
          <a:xfrm>
            <a:off x="7023100" y="723900"/>
            <a:ext cx="4182170" cy="723900"/>
          </a:xfrm>
          <a:prstGeom prst="rect">
            <a:avLst/>
          </a:prstGeom>
        </p:spPr>
        <p:txBody>
          <a:bodyPr/>
          <a:lstStyle>
            <a:lvl1pPr defTabSz="379729">
              <a:spcBef>
                <a:spcPts val="1400"/>
              </a:spcBef>
              <a:defRPr sz="3380"/>
            </a:lvl1pPr>
          </a:lstStyle>
          <a:p>
            <a:r>
              <a:t>DR. MÜller Pharma</a:t>
            </a:r>
          </a:p>
        </p:txBody>
      </p:sp>
      <p:sp>
        <p:nvSpPr>
          <p:cNvPr id="143" name="Dva výrobní závody v Hradci Králové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11162" indent="-411162">
              <a:buSzPct val="45000"/>
              <a:buFontTx/>
              <a:buBlip>
                <a:blip r:embed="rId3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Dva výrobní závody v Hradci Králové</a:t>
            </a:r>
          </a:p>
          <a:p>
            <a:pPr marL="411162" indent="-411162">
              <a:buSzPct val="45000"/>
              <a:buFontTx/>
              <a:buBlip>
                <a:blip r:embed="rId3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V r. 2016 akvizice Megafyt Pharma, Vrané nad Vltavou, výroba léčivých čajů</a:t>
            </a:r>
          </a:p>
          <a:p>
            <a:pPr marL="411162" indent="-411162">
              <a:buSzPct val="45000"/>
              <a:buFontTx/>
              <a:buBlip>
                <a:blip r:embed="rId3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Distribuční sklad v SR</a:t>
            </a:r>
          </a:p>
          <a:p>
            <a:pPr marL="411162" indent="-411162">
              <a:buSzPct val="45000"/>
              <a:buFontTx/>
              <a:buBlip>
                <a:blip r:embed="rId3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Registrační kancelář v UK</a:t>
            </a:r>
          </a:p>
          <a:p>
            <a:pPr marL="411162" indent="-411162">
              <a:buSzPct val="45000"/>
              <a:buFontTx/>
              <a:buBlip>
                <a:blip r:embed="rId3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Celkem cca 40 výrobních zařízení - homogenizátory, rozplňovací linky, blistrovací a balící linky</a:t>
            </a:r>
          </a:p>
        </p:txBody>
      </p:sp>
      <p:pic>
        <p:nvPicPr>
          <p:cNvPr id="144" name="ANG005.jpg" descr="ANG00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860" y="2616093"/>
            <a:ext cx="4643180" cy="4325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7454.JPG" descr="IMG_74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02146"/>
            <a:ext cx="13004800" cy="731430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ext"/>
          <p:cNvSpPr txBox="1"/>
          <p:nvPr/>
        </p:nvSpPr>
        <p:spPr>
          <a:xfrm>
            <a:off x="6261975" y="4394200"/>
            <a:ext cx="734850" cy="584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48" name="DR. MÜller Pharma - závod i."/>
          <p:cNvSpPr txBox="1">
            <a:spLocks noGrp="1"/>
          </p:cNvSpPr>
          <p:nvPr>
            <p:ph type="title" idx="4294967295"/>
          </p:nvPr>
        </p:nvSpPr>
        <p:spPr>
          <a:xfrm>
            <a:off x="215900" y="127000"/>
            <a:ext cx="997089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r>
              <a:t>DR. MÜller Pharma - závod i.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G_7432.JPG" descr="IMG_74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02146"/>
            <a:ext cx="13004800" cy="7314308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DR. MÜller Pharma - závod iI."/>
          <p:cNvSpPr txBox="1">
            <a:spLocks noGrp="1"/>
          </p:cNvSpPr>
          <p:nvPr>
            <p:ph type="title" idx="4294967295"/>
          </p:nvPr>
        </p:nvSpPr>
        <p:spPr>
          <a:xfrm>
            <a:off x="215900" y="127000"/>
            <a:ext cx="997089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r>
              <a:t>DR. MÜller Pharma - závod iI.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7419.JPG" descr="IMG_74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902146"/>
            <a:ext cx="13004800" cy="7314308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megafyt pharma"/>
          <p:cNvSpPr txBox="1">
            <a:spLocks noGrp="1"/>
          </p:cNvSpPr>
          <p:nvPr>
            <p:ph type="title" idx="4294967295"/>
          </p:nvPr>
        </p:nvSpPr>
        <p:spPr>
          <a:xfrm>
            <a:off x="215900" y="127000"/>
            <a:ext cx="9970890" cy="723900"/>
          </a:xfrm>
          <a:prstGeom prst="rect">
            <a:avLst/>
          </a:prstGeom>
        </p:spPr>
        <p:txBody>
          <a:bodyPr/>
          <a:lstStyle>
            <a:lvl1pPr defTabSz="467359">
              <a:spcBef>
                <a:spcPts val="1800"/>
              </a:spcBef>
              <a:defRPr sz="4160"/>
            </a:lvl1pPr>
          </a:lstStyle>
          <a:p>
            <a:r>
              <a:t>megafyt pharma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21_homogenizer.jpg" descr="21_homogenizer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3076" b="13076"/>
          <a:stretch>
            <a:fillRect/>
          </a:stretch>
        </p:blipFill>
        <p:spPr>
          <a:xfrm>
            <a:off x="565150" y="571499"/>
            <a:ext cx="7378700" cy="7265183"/>
          </a:xfrm>
          <a:prstGeom prst="rect">
            <a:avLst/>
          </a:prstGeom>
        </p:spPr>
      </p:pic>
      <p:pic>
        <p:nvPicPr>
          <p:cNvPr id="157" name="2_suppository_process_equipment.jpg" descr="2_suppository_process_equipment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t="18694" b="1869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8" name="25_homogenizer.jpg" descr="25_homogenizer.jp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t="18694" b="18694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9" name="Výrobní zařízení: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 i="0" spc="29">
                <a:latin typeface="Helvetica"/>
                <a:ea typeface="Helvetica"/>
                <a:cs typeface="Helvetica"/>
                <a:sym typeface="Helvetica"/>
              </a:defRPr>
            </a:pPr>
            <a:r>
              <a:t>Výrobní zařízení:</a:t>
            </a:r>
          </a:p>
          <a:p>
            <a:pPr>
              <a:defRPr sz="2900" i="0" spc="29">
                <a:latin typeface="Helvetica"/>
                <a:ea typeface="Helvetica"/>
                <a:cs typeface="Helvetica"/>
                <a:sym typeface="Helvetica"/>
              </a:defRPr>
            </a:pPr>
            <a:r>
              <a:t>Homogenizátory - 1000l, 400l, 300l.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6_tablet_machine_checkmaster.jpg" descr="6_tablet_machine_checkmaster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3076" b="13076"/>
          <a:stretch>
            <a:fillRect/>
          </a:stretch>
        </p:blipFill>
        <p:spPr>
          <a:xfrm>
            <a:off x="4990273" y="571500"/>
            <a:ext cx="7429501" cy="7315200"/>
          </a:xfrm>
          <a:prstGeom prst="rect">
            <a:avLst/>
          </a:prstGeom>
        </p:spPr>
      </p:pic>
      <p:pic>
        <p:nvPicPr>
          <p:cNvPr id="162" name="15_tube_machine.jpg" descr="15_tube_machine.jpg"/>
          <p:cNvPicPr>
            <a:picLocks noGrp="1" noChangeAspect="1"/>
          </p:cNvPicPr>
          <p:nvPr>
            <p:ph type="pic" idx="14"/>
          </p:nvPr>
        </p:nvPicPr>
        <p:blipFill>
          <a:blip r:embed="rId3">
            <a:extLst/>
          </a:blip>
          <a:srcRect l="5079" r="5079"/>
          <a:stretch>
            <a:fillRect/>
          </a:stretch>
        </p:blipFill>
        <p:spPr>
          <a:xfrm>
            <a:off x="441047" y="552450"/>
            <a:ext cx="4305301" cy="3594100"/>
          </a:xfrm>
          <a:prstGeom prst="rect">
            <a:avLst/>
          </a:prstGeom>
        </p:spPr>
      </p:pic>
      <p:pic>
        <p:nvPicPr>
          <p:cNvPr id="163" name="1_suppository_machine.jpg" descr="1_suppository_machine.jpg"/>
          <p:cNvPicPr>
            <a:picLocks noGrp="1" noChangeAspect="1"/>
          </p:cNvPicPr>
          <p:nvPr>
            <p:ph type="pic" idx="15"/>
          </p:nvPr>
        </p:nvPicPr>
        <p:blipFill>
          <a:blip r:embed="rId4">
            <a:extLst/>
          </a:blip>
          <a:srcRect l="5079" r="5079"/>
          <a:stretch>
            <a:fillRect/>
          </a:stretch>
        </p:blipFill>
        <p:spPr>
          <a:xfrm>
            <a:off x="441047" y="4298950"/>
            <a:ext cx="4305301" cy="3594100"/>
          </a:xfrm>
          <a:prstGeom prst="rect">
            <a:avLst/>
          </a:prstGeom>
        </p:spPr>
      </p:pic>
      <p:sp>
        <p:nvSpPr>
          <p:cNvPr id="164" name="Výrobní zařízení: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900" i="0" spc="29">
                <a:latin typeface="Helvetica"/>
                <a:ea typeface="Helvetica"/>
                <a:cs typeface="Helvetica"/>
                <a:sym typeface="Helvetica"/>
              </a:defRPr>
            </a:pPr>
            <a:r>
              <a:t>Výrobní zařízení:</a:t>
            </a:r>
          </a:p>
          <a:p>
            <a:pPr>
              <a:defRPr sz="2900" i="0" spc="29">
                <a:latin typeface="Helvetica"/>
                <a:ea typeface="Helvetica"/>
                <a:cs typeface="Helvetica"/>
                <a:sym typeface="Helvetica"/>
              </a:defRPr>
            </a:pPr>
            <a:r>
              <a:t>Adjustace do tub, odlévání suppositorií, check master tablet.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Čára"/>
          <p:cNvSpPr>
            <a:spLocks noGrp="1"/>
          </p:cNvSpPr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7" name="Výrobní portfolio - lékové formy"/>
          <p:cNvSpPr txBox="1">
            <a:spLocks noGrp="1"/>
          </p:cNvSpPr>
          <p:nvPr>
            <p:ph type="title"/>
          </p:nvPr>
        </p:nvSpPr>
        <p:spPr>
          <a:xfrm>
            <a:off x="571500" y="723900"/>
            <a:ext cx="7989442" cy="723900"/>
          </a:xfrm>
          <a:prstGeom prst="rect">
            <a:avLst/>
          </a:prstGeom>
        </p:spPr>
        <p:txBody>
          <a:bodyPr/>
          <a:lstStyle>
            <a:lvl1pPr defTabSz="420624">
              <a:spcBef>
                <a:spcPts val="1600"/>
              </a:spcBef>
              <a:defRPr sz="3744"/>
            </a:lvl1pPr>
          </a:lstStyle>
          <a:p>
            <a:r>
              <a:t>Výrobní portfolio - lékové formy</a:t>
            </a:r>
          </a:p>
        </p:txBody>
      </p:sp>
      <p:sp>
        <p:nvSpPr>
          <p:cNvPr id="168" name="Nesterilní polotuhá léková forma - gely, krémy, masti…"/>
          <p:cNvSpPr txBox="1">
            <a:spLocks noGrp="1"/>
          </p:cNvSpPr>
          <p:nvPr>
            <p:ph type="body" idx="1"/>
          </p:nvPr>
        </p:nvSpPr>
        <p:spPr>
          <a:xfrm>
            <a:off x="571500" y="2655509"/>
            <a:ext cx="11861800" cy="4919182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Nesterilní polotuhá léková forma - gely, krémy, masti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Nesterilní kapalná léková forma - sirupy, roztoky, nosní a ústní spreje, šampóny, mycí pěny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Čípky a vaginální globule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Pevná léková forma - tablety, pastilky, kapsle</a:t>
            </a:r>
          </a:p>
          <a:p>
            <a:pPr>
              <a:buSzPct val="45000"/>
              <a:buFontTx/>
              <a:buBlip>
                <a:blip r:embed="rId2"/>
              </a:buBlip>
              <a:defRPr sz="2900">
                <a:latin typeface="Helvetica"/>
                <a:ea typeface="Helvetica"/>
                <a:cs typeface="Helvetica"/>
                <a:sym typeface="Helvetica"/>
              </a:defRPr>
            </a:pPr>
            <a:r>
              <a:t>Léčivé bylinné čaje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Alternate"/>
        <a:ea typeface="DIN Alternate"/>
        <a:cs typeface="DIN Alternate"/>
      </a:majorFont>
      <a:minorFont>
        <a:latin typeface="DIN Alternate"/>
        <a:ea typeface="DIN Alternate"/>
        <a:cs typeface="DIN Alternate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kumimoji="0" sz="2800" b="0" i="1" u="none" strike="noStrike" cap="none" spc="28" normalizeH="0" baseline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Vlastní</PresentationFormat>
  <Paragraphs>53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Baskerville</vt:lpstr>
      <vt:lpstr>DIN Alternate</vt:lpstr>
      <vt:lpstr>Helvetica</vt:lpstr>
      <vt:lpstr>Helvetica Neue</vt:lpstr>
      <vt:lpstr>Iowan Old Style</vt:lpstr>
      <vt:lpstr>Zapf Dingbats</vt:lpstr>
      <vt:lpstr>New_Template9</vt:lpstr>
      <vt:lpstr>Prezentace aplikace PowerPoint</vt:lpstr>
      <vt:lpstr>DR. MÜller Pharma</vt:lpstr>
      <vt:lpstr>DR. MÜller Pharma</vt:lpstr>
      <vt:lpstr>DR. MÜller Pharma - závod i.</vt:lpstr>
      <vt:lpstr>DR. MÜller Pharma - závod iI.</vt:lpstr>
      <vt:lpstr>megafyt pharma</vt:lpstr>
      <vt:lpstr>Prezentace aplikace PowerPoint</vt:lpstr>
      <vt:lpstr>Prezentace aplikace PowerPoint</vt:lpstr>
      <vt:lpstr>Výrobní portfolio - lékové formy</vt:lpstr>
      <vt:lpstr>struktura prodeje Čr / export (2017)</vt:lpstr>
      <vt:lpstr>struktura EXPORTU EU / mimo eu (2017)</vt:lpstr>
      <vt:lpstr>ČR+SR: brand DMP / smluvní výroba (2017)</vt:lpstr>
      <vt:lpstr>EXPORT: brand DMP / smluvní výroba (2017)</vt:lpstr>
      <vt:lpstr>Export do kuvajtu</vt:lpstr>
      <vt:lpstr>export do kuvajtu</vt:lpstr>
      <vt:lpstr>export do kuvajtu - platební a jiné podmínky</vt:lpstr>
      <vt:lpstr>Příklady produktů exportovaných do kuvajtu</vt:lpstr>
      <vt:lpstr>Příklady produktů exportovaných do Iráku</vt:lpstr>
      <vt:lpstr>EXport do kuvajtu</vt:lpstr>
      <vt:lpstr>děkuji za pozornost…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Müller Vladimír - Dr. Müller Pharma</dc:creator>
  <cp:lastModifiedBy>Müller Vladimír - Dr. Müller Pharma</cp:lastModifiedBy>
  <cp:revision>1</cp:revision>
  <dcterms:modified xsi:type="dcterms:W3CDTF">2018-04-20T14:24:11Z</dcterms:modified>
</cp:coreProperties>
</file>