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notesMasterIdLst>
    <p:notesMasterId r:id="rId18"/>
  </p:notesMasterIdLst>
  <p:handoutMasterIdLst>
    <p:handoutMasterId r:id="rId19"/>
  </p:handoutMasterIdLst>
  <p:sldIdLst>
    <p:sldId id="411" r:id="rId2"/>
    <p:sldId id="426" r:id="rId3"/>
    <p:sldId id="419" r:id="rId4"/>
    <p:sldId id="420" r:id="rId5"/>
    <p:sldId id="422" r:id="rId6"/>
    <p:sldId id="423" r:id="rId7"/>
    <p:sldId id="424" r:id="rId8"/>
    <p:sldId id="427" r:id="rId9"/>
    <p:sldId id="431" r:id="rId10"/>
    <p:sldId id="433" r:id="rId11"/>
    <p:sldId id="432" r:id="rId12"/>
    <p:sldId id="402" r:id="rId13"/>
    <p:sldId id="429" r:id="rId14"/>
    <p:sldId id="395" r:id="rId15"/>
    <p:sldId id="418" r:id="rId16"/>
    <p:sldId id="417" r:id="rId1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3029"/>
    <a:srgbClr val="706F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4114" autoAdjust="0"/>
  </p:normalViewPr>
  <p:slideViewPr>
    <p:cSldViewPr>
      <p:cViewPr varScale="1">
        <p:scale>
          <a:sx n="112" d="100"/>
          <a:sy n="112" d="100"/>
        </p:scale>
        <p:origin x="-1584" y="-78"/>
      </p:cViewPr>
      <p:guideLst>
        <p:guide orient="horz" pos="2160"/>
        <p:guide pos="2880"/>
      </p:guideLst>
    </p:cSldViewPr>
  </p:slideViewPr>
  <p:outlineViewPr>
    <p:cViewPr>
      <p:scale>
        <a:sx n="33" d="100"/>
        <a:sy n="33" d="100"/>
      </p:scale>
      <p:origin x="0" y="1429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2934" y="-7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98425196850399"/>
          <c:y val="6.5879220839199198E-2"/>
          <c:w val="0.746031692913386"/>
          <c:h val="0.83745378619018296"/>
        </c:manualLayout>
      </c:layout>
      <c:doughnutChart>
        <c:varyColors val="1"/>
        <c:ser>
          <c:idx val="0"/>
          <c:order val="0"/>
          <c:tx>
            <c:strRef>
              <c:f>Sheet1!$B$1</c:f>
              <c:strCache>
                <c:ptCount val="1"/>
                <c:pt idx="0">
                  <c:v>Úvěry</c:v>
                </c:pt>
              </c:strCache>
            </c:strRef>
          </c:tx>
          <c:dPt>
            <c:idx val="0"/>
            <c:bubble3D val="0"/>
          </c:dPt>
          <c:dPt>
            <c:idx val="1"/>
            <c:bubble3D val="0"/>
          </c:dPt>
          <c:dPt>
            <c:idx val="2"/>
            <c:bubble3D val="0"/>
          </c:dPt>
          <c:dPt>
            <c:idx val="3"/>
            <c:bubble3D val="0"/>
          </c:dPt>
          <c:dPt>
            <c:idx val="4"/>
            <c:bubble3D val="0"/>
          </c:dPt>
          <c:dPt>
            <c:idx val="5"/>
            <c:bubble3D val="0"/>
          </c:dPt>
          <c:dLbls>
            <c:delete val="1"/>
          </c:dLbls>
          <c:cat>
            <c:strRef>
              <c:f>Sheet1!$A$2:$A$7</c:f>
              <c:strCache>
                <c:ptCount val="6"/>
                <c:pt idx="0">
                  <c:v>Russia </c:v>
                </c:pt>
                <c:pt idx="1">
                  <c:v>Slovakia</c:v>
                </c:pt>
                <c:pt idx="2">
                  <c:v>Turkey</c:v>
                </c:pt>
                <c:pt idx="3">
                  <c:v>Azerbaijan</c:v>
                </c:pt>
                <c:pt idx="4">
                  <c:v>Georgia</c:v>
                </c:pt>
                <c:pt idx="5">
                  <c:v>Other countries</c:v>
                </c:pt>
              </c:strCache>
            </c:strRef>
          </c:cat>
          <c:val>
            <c:numRef>
              <c:f>Sheet1!$B$2:$B$7</c:f>
              <c:numCache>
                <c:formatCode>0.00%</c:formatCode>
                <c:ptCount val="6"/>
                <c:pt idx="0">
                  <c:v>0.33169999999999999</c:v>
                </c:pt>
                <c:pt idx="1">
                  <c:v>0.23089999999999999</c:v>
                </c:pt>
                <c:pt idx="2">
                  <c:v>0.2208</c:v>
                </c:pt>
                <c:pt idx="3">
                  <c:v>0.1024</c:v>
                </c:pt>
                <c:pt idx="4">
                  <c:v>4.5199999999999997E-2</c:v>
                </c:pt>
                <c:pt idx="5">
                  <c:v>6.899999999999995E-2</c:v>
                </c:pt>
              </c:numCache>
            </c:numRef>
          </c:val>
        </c:ser>
        <c:dLbls>
          <c:showLegendKey val="0"/>
          <c:showVal val="1"/>
          <c:showCatName val="0"/>
          <c:showSerName val="0"/>
          <c:showPercent val="0"/>
          <c:showBubbleSize val="0"/>
          <c:showLeaderLines val="1"/>
        </c:dLbls>
        <c:firstSliceAng val="0"/>
        <c:holeSize val="90"/>
      </c:doughnutChart>
    </c:plotArea>
    <c:plotVisOnly val="1"/>
    <c:dispBlanksAs val="gap"/>
    <c:showDLblsOverMax val="0"/>
  </c:chart>
  <c:txPr>
    <a:bodyPr/>
    <a:lstStyle/>
    <a:p>
      <a:pPr>
        <a:defRPr sz="1800"/>
      </a:pPr>
      <a:endParaRPr lang="cs-CZ"/>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List1!$B$1</c:f>
              <c:strCache>
                <c:ptCount val="1"/>
                <c:pt idx="0">
                  <c:v>Prodej</c:v>
                </c:pt>
              </c:strCache>
            </c:strRef>
          </c:tx>
          <c:dPt>
            <c:idx val="0"/>
            <c:bubble3D val="0"/>
            <c:spPr>
              <a:solidFill>
                <a:schemeClr val="accent1">
                  <a:lumMod val="20000"/>
                  <a:lumOff val="80000"/>
                </a:schemeClr>
              </a:solidFill>
            </c:spPr>
          </c:dPt>
          <c:dPt>
            <c:idx val="1"/>
            <c:bubble3D val="0"/>
            <c:spPr>
              <a:solidFill>
                <a:schemeClr val="accent1"/>
              </a:solidFill>
            </c:spPr>
          </c:dPt>
          <c:dLbls>
            <c:txPr>
              <a:bodyPr/>
              <a:lstStyle/>
              <a:p>
                <a:pPr>
                  <a:defRPr b="1">
                    <a:solidFill>
                      <a:schemeClr val="bg1"/>
                    </a:solidFill>
                  </a:defRPr>
                </a:pPr>
                <a:endParaRPr lang="cs-CZ"/>
              </a:p>
            </c:txPr>
            <c:showLegendKey val="0"/>
            <c:showVal val="0"/>
            <c:showCatName val="0"/>
            <c:showSerName val="0"/>
            <c:showPercent val="1"/>
            <c:showBubbleSize val="0"/>
            <c:showLeaderLines val="1"/>
          </c:dLbls>
          <c:cat>
            <c:strRef>
              <c:f>List1!$A$2:$A$6</c:f>
              <c:strCache>
                <c:ptCount val="5"/>
                <c:pt idx="0">
                  <c:v>Výroba elektřiny</c:v>
                </c:pt>
                <c:pt idx="1">
                  <c:v>Všeobecné činnosti veřejné správy</c:v>
                </c:pt>
                <c:pt idx="2">
                  <c:v>Výroba surového železa, oceli, feroslitin,  tváření výrobků za tepla</c:v>
                </c:pt>
                <c:pt idx="3">
                  <c:v>Přenos elektřiny</c:v>
                </c:pt>
                <c:pt idx="4">
                  <c:v>Ostatní</c:v>
                </c:pt>
              </c:strCache>
            </c:strRef>
          </c:cat>
          <c:val>
            <c:numRef>
              <c:f>List1!$B$2:$B$6</c:f>
              <c:numCache>
                <c:formatCode>General</c:formatCode>
                <c:ptCount val="5"/>
                <c:pt idx="0">
                  <c:v>51</c:v>
                </c:pt>
                <c:pt idx="1">
                  <c:v>9</c:v>
                </c:pt>
                <c:pt idx="2">
                  <c:v>7</c:v>
                </c:pt>
                <c:pt idx="3">
                  <c:v>6</c:v>
                </c:pt>
                <c:pt idx="4">
                  <c:v>27</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txPr>
    <a:bodyPr/>
    <a:lstStyle/>
    <a:p>
      <a:pPr>
        <a:defRPr sz="1800"/>
      </a:pPr>
      <a:endParaRPr lang="cs-CZ"/>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0.46001</cdr:x>
      <cdr:y>0.01256</cdr:y>
    </cdr:from>
    <cdr:to>
      <cdr:x>0.53999</cdr:x>
      <cdr:y>0.05698</cdr:y>
    </cdr:to>
    <cdr:sp macro="" textlink="">
      <cdr:nvSpPr>
        <cdr:cNvPr id="7" name="Freeform 11"/>
        <cdr:cNvSpPr/>
      </cdr:nvSpPr>
      <cdr:spPr>
        <a:xfrm xmlns:a="http://schemas.openxmlformats.org/drawingml/2006/main" flipH="1">
          <a:off x="2313464" y="56791"/>
          <a:ext cx="402271" cy="200923"/>
        </a:xfrm>
        <a:custGeom xmlns:a="http://schemas.openxmlformats.org/drawingml/2006/main">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xmlns:a="http://schemas.openxmlformats.org/drawingml/2006/main"/>
        <a:ln xmlns:a="http://schemas.openxmlformats.org/drawingml/2006/main" w="3175">
          <a:solidFill>
            <a:schemeClr val="accent5">
              <a:lumMod val="50000"/>
            </a:schemeClr>
          </a:solidFill>
          <a:headEnd type="oval"/>
          <a:tailEnd type="oval" w="med" len="med"/>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cs-CZ"/>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US" dirty="0">
            <a:solidFill>
              <a:schemeClr val="tx1"/>
            </a:solidFill>
            <a:latin typeface="Source Sans Pro"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0.85073</cdr:x>
      <cdr:y>0.36862</cdr:y>
    </cdr:from>
    <cdr:to>
      <cdr:x>0.98649</cdr:x>
      <cdr:y>0.5087</cdr:y>
    </cdr:to>
    <cdr:sp macro="" textlink="">
      <cdr:nvSpPr>
        <cdr:cNvPr id="3" name="Obdélník 2"/>
        <cdr:cNvSpPr/>
      </cdr:nvSpPr>
      <cdr:spPr>
        <a:xfrm xmlns:a="http://schemas.openxmlformats.org/drawingml/2006/main">
          <a:off x="6768752" y="1700796"/>
          <a:ext cx="1080120" cy="646331"/>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cs-CZ" b="1" dirty="0">
              <a:solidFill>
                <a:srgbClr val="706F6F"/>
              </a:solidFill>
            </a:rPr>
            <a:t>Výroba elektřiny</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BEA8809C-B814-4AD1-A842-E56C7D50C5C9}" type="datetimeFigureOut">
              <a:rPr lang="en-US" smtClean="0"/>
              <a:t>9/21/2017</a:t>
            </a:fld>
            <a:endParaRPr lang="en-US"/>
          </a:p>
        </p:txBody>
      </p:sp>
      <p:sp>
        <p:nvSpPr>
          <p:cNvPr id="4" name="Zástupný symbol pro zápatí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551F9AFC-3E7B-41E2-A5EC-B36601A6A579}" type="slidenum">
              <a:rPr lang="en-US" smtClean="0"/>
              <a:t>‹#›</a:t>
            </a:fld>
            <a:endParaRPr lang="en-US"/>
          </a:p>
        </p:txBody>
      </p:sp>
    </p:spTree>
    <p:extLst>
      <p:ext uri="{BB962C8B-B14F-4D97-AF65-F5344CB8AC3E}">
        <p14:creationId xmlns:p14="http://schemas.microsoft.com/office/powerpoint/2010/main" val="801629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1"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4" y="0"/>
            <a:ext cx="2945659" cy="496332"/>
          </a:xfrm>
          <a:prstGeom prst="rect">
            <a:avLst/>
          </a:prstGeom>
        </p:spPr>
        <p:txBody>
          <a:bodyPr vert="horz" lIns="91440" tIns="45720" rIns="91440" bIns="45720" rtlCol="0"/>
          <a:lstStyle>
            <a:lvl1pPr algn="r">
              <a:defRPr sz="1200"/>
            </a:lvl1pPr>
          </a:lstStyle>
          <a:p>
            <a:fld id="{D2537D0C-62D8-4498-9985-BFB0ED9DB7C5}" type="datetimeFigureOut">
              <a:rPr lang="cs-CZ" smtClean="0"/>
              <a:pPr/>
              <a:t>21.9.2017</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6" name="Zástupný symbol pro zápatí 5"/>
          <p:cNvSpPr>
            <a:spLocks noGrp="1"/>
          </p:cNvSpPr>
          <p:nvPr>
            <p:ph type="ftr" sz="quarter" idx="4"/>
          </p:nvPr>
        </p:nvSpPr>
        <p:spPr>
          <a:xfrm>
            <a:off x="1"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4" y="9428583"/>
            <a:ext cx="2945659" cy="496332"/>
          </a:xfrm>
          <a:prstGeom prst="rect">
            <a:avLst/>
          </a:prstGeom>
        </p:spPr>
        <p:txBody>
          <a:bodyPr vert="horz" lIns="91440" tIns="45720" rIns="91440" bIns="45720" rtlCol="0" anchor="b"/>
          <a:lstStyle>
            <a:lvl1pPr algn="r">
              <a:defRPr sz="1200"/>
            </a:lvl1pPr>
          </a:lstStyle>
          <a:p>
            <a:fld id="{CF66EA51-E4EE-4BCA-916C-98689C4925B5}" type="slidenum">
              <a:rPr lang="cs-CZ" smtClean="0"/>
              <a:pPr/>
              <a:t>‹#›</a:t>
            </a:fld>
            <a:endParaRPr lang="cs-CZ"/>
          </a:p>
        </p:txBody>
      </p:sp>
    </p:spTree>
    <p:extLst>
      <p:ext uri="{BB962C8B-B14F-4D97-AF65-F5344CB8AC3E}">
        <p14:creationId xmlns:p14="http://schemas.microsoft.com/office/powerpoint/2010/main" val="4127100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baseline="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a:t>
            </a:fld>
            <a:endParaRPr lang="cs-CZ"/>
          </a:p>
        </p:txBody>
      </p:sp>
    </p:spTree>
    <p:extLst>
      <p:ext uri="{BB962C8B-B14F-4D97-AF65-F5344CB8AC3E}">
        <p14:creationId xmlns:p14="http://schemas.microsoft.com/office/powerpoint/2010/main" val="2536266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14</a:t>
            </a:fld>
            <a:endParaRPr lang="cs-CZ"/>
          </a:p>
        </p:txBody>
      </p:sp>
    </p:spTree>
    <p:extLst>
      <p:ext uri="{BB962C8B-B14F-4D97-AF65-F5344CB8AC3E}">
        <p14:creationId xmlns:p14="http://schemas.microsoft.com/office/powerpoint/2010/main" val="1065157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nSpc>
                <a:spcPct val="100000"/>
              </a:lnSpc>
            </a:pP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15</a:t>
            </a:fld>
            <a:endParaRPr lang="cs-CZ"/>
          </a:p>
        </p:txBody>
      </p:sp>
    </p:spTree>
    <p:extLst>
      <p:ext uri="{BB962C8B-B14F-4D97-AF65-F5344CB8AC3E}">
        <p14:creationId xmlns:p14="http://schemas.microsoft.com/office/powerpoint/2010/main" val="3761449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16</a:t>
            </a:fld>
            <a:endParaRPr lang="cs-CZ"/>
          </a:p>
        </p:txBody>
      </p:sp>
    </p:spTree>
    <p:extLst>
      <p:ext uri="{BB962C8B-B14F-4D97-AF65-F5344CB8AC3E}">
        <p14:creationId xmlns:p14="http://schemas.microsoft.com/office/powerpoint/2010/main" val="267261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smtClean="0"/>
          </a:p>
          <a:p>
            <a:endParaRPr lang="en-US"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3</a:t>
            </a:fld>
            <a:endParaRPr lang="cs-CZ"/>
          </a:p>
        </p:txBody>
      </p:sp>
    </p:spTree>
    <p:extLst>
      <p:ext uri="{BB962C8B-B14F-4D97-AF65-F5344CB8AC3E}">
        <p14:creationId xmlns:p14="http://schemas.microsoft.com/office/powerpoint/2010/main" val="38934447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b="1" baseline="0" dirty="0" smtClean="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4</a:t>
            </a:fld>
            <a:endParaRPr lang="cs-CZ"/>
          </a:p>
        </p:txBody>
      </p:sp>
    </p:spTree>
    <p:extLst>
      <p:ext uri="{BB962C8B-B14F-4D97-AF65-F5344CB8AC3E}">
        <p14:creationId xmlns:p14="http://schemas.microsoft.com/office/powerpoint/2010/main" val="236735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5</a:t>
            </a:fld>
            <a:endParaRPr lang="cs-CZ"/>
          </a:p>
        </p:txBody>
      </p:sp>
    </p:spTree>
    <p:extLst>
      <p:ext uri="{BB962C8B-B14F-4D97-AF65-F5344CB8AC3E}">
        <p14:creationId xmlns:p14="http://schemas.microsoft.com/office/powerpoint/2010/main" val="2217508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6</a:t>
            </a:fld>
            <a:endParaRPr lang="cs-CZ"/>
          </a:p>
        </p:txBody>
      </p:sp>
    </p:spTree>
    <p:extLst>
      <p:ext uri="{BB962C8B-B14F-4D97-AF65-F5344CB8AC3E}">
        <p14:creationId xmlns:p14="http://schemas.microsoft.com/office/powerpoint/2010/main" val="2736747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7</a:t>
            </a:fld>
            <a:endParaRPr lang="cs-CZ"/>
          </a:p>
        </p:txBody>
      </p:sp>
    </p:spTree>
    <p:extLst>
      <p:ext uri="{BB962C8B-B14F-4D97-AF65-F5344CB8AC3E}">
        <p14:creationId xmlns:p14="http://schemas.microsoft.com/office/powerpoint/2010/main" val="16542468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aseline="0" dirty="0" smtClean="0"/>
              <a:t>Na Nigérii se SL nevztahuje </a:t>
            </a:r>
          </a:p>
          <a:p>
            <a:pPr marL="171450" indent="-171450">
              <a:buFontTx/>
              <a:buChar char="-"/>
            </a:pPr>
            <a:r>
              <a:rPr lang="cs-CZ" baseline="0" dirty="0" smtClean="0"/>
              <a:t>pro domo:</a:t>
            </a:r>
          </a:p>
          <a:p>
            <a:pPr marL="628650" lvl="1" indent="-171450">
              <a:buFontTx/>
              <a:buChar char="-"/>
            </a:pPr>
            <a:r>
              <a:rPr lang="cs-CZ" baseline="0" dirty="0" err="1" smtClean="0"/>
              <a:t>Swifty</a:t>
            </a:r>
            <a:r>
              <a:rPr lang="cs-CZ" baseline="0" dirty="0" smtClean="0"/>
              <a:t> vyměněné nemáme</a:t>
            </a:r>
          </a:p>
          <a:p>
            <a:pPr marL="628650" lvl="1" indent="-171450">
              <a:buFontTx/>
              <a:buChar char="-"/>
            </a:pPr>
            <a:r>
              <a:rPr lang="cs-CZ" baseline="0" dirty="0" smtClean="0"/>
              <a:t>Žádné memorandum o spolupráci s místními bankami taky nemáme </a:t>
            </a:r>
          </a:p>
          <a:p>
            <a:pPr marL="628650" lvl="1" indent="-171450">
              <a:buFontTx/>
              <a:buChar char="-"/>
            </a:pPr>
            <a:r>
              <a:rPr lang="cs-CZ" baseline="0" dirty="0" smtClean="0"/>
              <a:t>Realizované OP v Nigérii jsem ve statistikách taky nenašla, ale to si </a:t>
            </a:r>
            <a:r>
              <a:rPr lang="cs-CZ" baseline="0" dirty="0" err="1" smtClean="0"/>
              <a:t>pls</a:t>
            </a:r>
            <a:r>
              <a:rPr lang="cs-CZ" baseline="0" dirty="0" smtClean="0"/>
              <a:t> ověř</a:t>
            </a:r>
          </a:p>
          <a:p>
            <a:pPr marL="457200" lvl="1" indent="0">
              <a:buFontTx/>
              <a:buNone/>
            </a:pPr>
            <a:endParaRPr lang="cs-CZ" baseline="0" dirty="0" smtClean="0"/>
          </a:p>
          <a:p>
            <a:pPr marL="628650" lvl="1" indent="-171450">
              <a:buFontTx/>
              <a:buChar char="-"/>
            </a:pPr>
            <a:endParaRPr lang="cs-CZ" baseline="0" dirty="0" smtClean="0"/>
          </a:p>
          <a:p>
            <a:pPr marL="628650" lvl="1" indent="-171450">
              <a:buFontTx/>
              <a:buChar char="-"/>
            </a:pPr>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9</a:t>
            </a:fld>
            <a:endParaRPr lang="cs-CZ"/>
          </a:p>
        </p:txBody>
      </p:sp>
    </p:spTree>
    <p:extLst>
      <p:ext uri="{BB962C8B-B14F-4D97-AF65-F5344CB8AC3E}">
        <p14:creationId xmlns:p14="http://schemas.microsoft.com/office/powerpoint/2010/main" val="2473257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10</a:t>
            </a:fld>
            <a:endParaRPr lang="cs-CZ"/>
          </a:p>
        </p:txBody>
      </p:sp>
    </p:spTree>
    <p:extLst>
      <p:ext uri="{BB962C8B-B14F-4D97-AF65-F5344CB8AC3E}">
        <p14:creationId xmlns:p14="http://schemas.microsoft.com/office/powerpoint/2010/main" val="25875225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Tx/>
              <a:buNone/>
            </a:pPr>
            <a:endParaRPr lang="cs-CZ" baseline="0" dirty="0" smtClean="0"/>
          </a:p>
        </p:txBody>
      </p:sp>
      <p:sp>
        <p:nvSpPr>
          <p:cNvPr id="4" name="Zástupný symbol pro číslo snímku 3"/>
          <p:cNvSpPr>
            <a:spLocks noGrp="1"/>
          </p:cNvSpPr>
          <p:nvPr>
            <p:ph type="sldNum" sz="quarter" idx="10"/>
          </p:nvPr>
        </p:nvSpPr>
        <p:spPr/>
        <p:txBody>
          <a:bodyPr/>
          <a:lstStyle/>
          <a:p>
            <a:fld id="{CF66EA51-E4EE-4BCA-916C-98689C4925B5}" type="slidenum">
              <a:rPr lang="cs-CZ" smtClean="0"/>
              <a:pPr/>
              <a:t>11</a:t>
            </a:fld>
            <a:endParaRPr lang="cs-CZ"/>
          </a:p>
        </p:txBody>
      </p:sp>
    </p:spTree>
    <p:extLst>
      <p:ext uri="{BB962C8B-B14F-4D97-AF65-F5344CB8AC3E}">
        <p14:creationId xmlns:p14="http://schemas.microsoft.com/office/powerpoint/2010/main" val="158016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776102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fy - řádkový kombinovan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92781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585700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ělicí list">
    <p:spTree>
      <p:nvGrpSpPr>
        <p:cNvPr id="1" name=""/>
        <p:cNvGrpSpPr/>
        <p:nvPr/>
      </p:nvGrpSpPr>
      <p:grpSpPr>
        <a:xfrm>
          <a:off x="0" y="0"/>
          <a:ext cx="0" cy="0"/>
          <a:chOff x="0" y="0"/>
          <a:chExt cx="0" cy="0"/>
        </a:xfrm>
      </p:grpSpPr>
      <p:pic>
        <p:nvPicPr>
          <p:cNvPr id="8" name="Obrázek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34" y="0"/>
            <a:ext cx="9138931" cy="6858000"/>
          </a:xfrm>
          <a:prstGeom prst="rect">
            <a:avLst/>
          </a:prstGeom>
        </p:spPr>
      </p:pic>
      <p:sp>
        <p:nvSpPr>
          <p:cNvPr id="9" name="Zástupný symbol pro text 3"/>
          <p:cNvSpPr>
            <a:spLocks noGrp="1"/>
          </p:cNvSpPr>
          <p:nvPr>
            <p:ph type="body" sz="half" idx="13" hasCustomPrompt="1"/>
          </p:nvPr>
        </p:nvSpPr>
        <p:spPr>
          <a:xfrm>
            <a:off x="1151112" y="1916832"/>
            <a:ext cx="7992888" cy="1512168"/>
          </a:xfrm>
          <a:prstGeom prst="rect">
            <a:avLst/>
          </a:prstGeom>
        </p:spPr>
        <p:txBody>
          <a:bodyPr>
            <a:noAutofit/>
          </a:bodyPr>
          <a:lstStyle>
            <a:lvl1pPr marL="0" indent="0" algn="l">
              <a:buNone/>
              <a:defRPr sz="4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cxnSp>
        <p:nvCxnSpPr>
          <p:cNvPr id="5" name="Přímá spojnice 4"/>
          <p:cNvCxnSpPr/>
          <p:nvPr userDrawn="1"/>
        </p:nvCxnSpPr>
        <p:spPr>
          <a:xfrm flipV="1">
            <a:off x="960220" y="0"/>
            <a:ext cx="0" cy="242088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00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ělicí list - prázdný">
    <p:spTree>
      <p:nvGrpSpPr>
        <p:cNvPr id="1" name=""/>
        <p:cNvGrpSpPr/>
        <p:nvPr/>
      </p:nvGrpSpPr>
      <p:grpSpPr>
        <a:xfrm>
          <a:off x="0" y="0"/>
          <a:ext cx="0" cy="0"/>
          <a:chOff x="0" y="0"/>
          <a:chExt cx="0" cy="0"/>
        </a:xfrm>
      </p:grpSpPr>
      <p:sp>
        <p:nvSpPr>
          <p:cNvPr id="2" name="Obdélník 1"/>
          <p:cNvSpPr/>
          <p:nvPr userDrawn="1"/>
        </p:nvSpPr>
        <p:spPr>
          <a:xfrm>
            <a:off x="12948"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034311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brázek - team">
    <p:spTree>
      <p:nvGrpSpPr>
        <p:cNvPr id="1" name=""/>
        <p:cNvGrpSpPr/>
        <p:nvPr/>
      </p:nvGrpSpPr>
      <p:grpSpPr>
        <a:xfrm>
          <a:off x="0" y="0"/>
          <a:ext cx="0" cy="0"/>
          <a:chOff x="0" y="0"/>
          <a:chExt cx="0" cy="0"/>
        </a:xfrm>
      </p:grpSpPr>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Picture Placeholder 2"/>
          <p:cNvSpPr>
            <a:spLocks noGrp="1"/>
          </p:cNvSpPr>
          <p:nvPr>
            <p:ph type="pic" sz="quarter" idx="15" hasCustomPrompt="1"/>
          </p:nvPr>
        </p:nvSpPr>
        <p:spPr>
          <a:xfrm flipH="1">
            <a:off x="3747123" y="1645547"/>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6" name="Picture Placeholder 2"/>
          <p:cNvSpPr>
            <a:spLocks noGrp="1"/>
          </p:cNvSpPr>
          <p:nvPr>
            <p:ph type="pic" sz="quarter" idx="16" hasCustomPrompt="1"/>
          </p:nvPr>
        </p:nvSpPr>
        <p:spPr>
          <a:xfrm flipH="1">
            <a:off x="629919" y="3879059"/>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7" name="Picture Placeholder 2"/>
          <p:cNvSpPr>
            <a:spLocks noGrp="1"/>
          </p:cNvSpPr>
          <p:nvPr>
            <p:ph type="pic" sz="quarter" idx="17" hasCustomPrompt="1"/>
          </p:nvPr>
        </p:nvSpPr>
        <p:spPr>
          <a:xfrm flipH="1">
            <a:off x="219393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8" name="Picture Placeholder 2"/>
          <p:cNvSpPr>
            <a:spLocks noGrp="1"/>
          </p:cNvSpPr>
          <p:nvPr>
            <p:ph type="pic" sz="quarter" idx="18" hasCustomPrompt="1"/>
          </p:nvPr>
        </p:nvSpPr>
        <p:spPr>
          <a:xfrm flipH="1">
            <a:off x="3781376"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39" name="Picture Placeholder 2"/>
          <p:cNvSpPr>
            <a:spLocks noGrp="1"/>
          </p:cNvSpPr>
          <p:nvPr>
            <p:ph type="pic" sz="quarter" idx="19" hasCustomPrompt="1"/>
          </p:nvPr>
        </p:nvSpPr>
        <p:spPr>
          <a:xfrm flipH="1">
            <a:off x="5382762"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40" name="Picture Placeholder 2"/>
          <p:cNvSpPr>
            <a:spLocks noGrp="1"/>
          </p:cNvSpPr>
          <p:nvPr>
            <p:ph type="pic" sz="quarter" idx="20" hasCustomPrompt="1"/>
          </p:nvPr>
        </p:nvSpPr>
        <p:spPr>
          <a:xfrm flipH="1">
            <a:off x="6948264" y="3861048"/>
            <a:ext cx="1189883" cy="1189883"/>
          </a:xfrm>
          <a:prstGeom prst="ellipse">
            <a:avLst/>
          </a:prstGeom>
          <a:pattFill prst="lgCheck">
            <a:fgClr>
              <a:schemeClr val="bg2">
                <a:lumMod val="90000"/>
              </a:schemeClr>
            </a:fgClr>
            <a:bgClr>
              <a:schemeClr val="bg1"/>
            </a:bgClr>
          </a:pattFill>
        </p:spPr>
        <p:txBody>
          <a:bodyPr anchor="ctr"/>
          <a:lstStyle>
            <a:lvl1pPr marL="0" indent="0" algn="ctr">
              <a:buNone/>
              <a:defRPr sz="9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1251995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rázek - mozaika">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6981" y="515986"/>
            <a:ext cx="334088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6228184"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084168" y="980728"/>
            <a:ext cx="2664296"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622818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3" name="Picture Placeholder 2"/>
          <p:cNvSpPr>
            <a:spLocks noGrp="1"/>
          </p:cNvSpPr>
          <p:nvPr>
            <p:ph type="pic" sz="quarter" idx="17" hasCustomPrompt="1"/>
          </p:nvPr>
        </p:nvSpPr>
        <p:spPr>
          <a:xfrm>
            <a:off x="1" y="3573016"/>
            <a:ext cx="2411760"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4" name="Picture Placeholder 2"/>
          <p:cNvSpPr>
            <a:spLocks noGrp="1"/>
          </p:cNvSpPr>
          <p:nvPr>
            <p:ph type="pic" sz="quarter" idx="18" hasCustomPrompt="1"/>
          </p:nvPr>
        </p:nvSpPr>
        <p:spPr>
          <a:xfrm>
            <a:off x="3347865" y="506799"/>
            <a:ext cx="2376263" cy="3057030"/>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15" name="Picture Placeholder 2"/>
          <p:cNvSpPr>
            <a:spLocks noGrp="1"/>
          </p:cNvSpPr>
          <p:nvPr>
            <p:ph type="pic" sz="quarter" idx="19" hasCustomPrompt="1"/>
          </p:nvPr>
        </p:nvSpPr>
        <p:spPr>
          <a:xfrm>
            <a:off x="2411760" y="3573016"/>
            <a:ext cx="3312368" cy="3284984"/>
          </a:xfrm>
          <a:prstGeom prst="rect">
            <a:avLst/>
          </a:prstGeom>
          <a:pattFill prst="lgCheck">
            <a:fgClr>
              <a:schemeClr val="bg2">
                <a:lumMod val="90000"/>
              </a:schemeClr>
            </a:fgClr>
            <a:bgClr>
              <a:schemeClr val="bg1"/>
            </a:bgClr>
          </a:pattFill>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531039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decel="5000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500" fill="hold"/>
                                        <p:tgtEl>
                                          <p:spTgt spid="13"/>
                                        </p:tgtEl>
                                        <p:attrNameLst>
                                          <p:attrName>ppt_x</p:attrName>
                                        </p:attrNameLst>
                                      </p:cBhvr>
                                      <p:tavLst>
                                        <p:tav tm="0">
                                          <p:val>
                                            <p:strVal val="1+#ppt_w/2"/>
                                          </p:val>
                                        </p:tav>
                                        <p:tav tm="100000">
                                          <p:val>
                                            <p:strVal val="#ppt_x"/>
                                          </p:val>
                                        </p:tav>
                                      </p:tavLst>
                                    </p:anim>
                                    <p:anim calcmode="lin" valueType="num">
                                      <p:cBhvr additive="base">
                                        <p:cTn id="12" dur="15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decel="5000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500" fill="hold"/>
                                        <p:tgtEl>
                                          <p:spTgt spid="14"/>
                                        </p:tgtEl>
                                        <p:attrNameLst>
                                          <p:attrName>ppt_x</p:attrName>
                                        </p:attrNameLst>
                                      </p:cBhvr>
                                      <p:tavLst>
                                        <p:tav tm="0">
                                          <p:val>
                                            <p:strVal val="1+#ppt_w/2"/>
                                          </p:val>
                                        </p:tav>
                                        <p:tav tm="100000">
                                          <p:val>
                                            <p:strVal val="#ppt_x"/>
                                          </p:val>
                                        </p:tav>
                                      </p:tavLst>
                                    </p:anim>
                                    <p:anim calcmode="lin" valueType="num">
                                      <p:cBhvr additive="base">
                                        <p:cTn id="16" dur="1500" fill="hold"/>
                                        <p:tgtEl>
                                          <p:spTgt spid="14"/>
                                        </p:tgtEl>
                                        <p:attrNameLst>
                                          <p:attrName>ppt_y</p:attrName>
                                        </p:attrNameLst>
                                      </p:cBhvr>
                                      <p:tavLst>
                                        <p:tav tm="0">
                                          <p:val>
                                            <p:strVal val="#ppt_y"/>
                                          </p:val>
                                        </p:tav>
                                        <p:tav tm="100000">
                                          <p:val>
                                            <p:strVal val="#ppt_y"/>
                                          </p:val>
                                        </p:tav>
                                      </p:tavLst>
                                    </p:anim>
                                  </p:childTnLst>
                                </p:cTn>
                              </p:par>
                              <p:par>
                                <p:cTn id="17" presetID="2" presetClass="entr" presetSubtype="2" decel="5000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rázek - ořez - vpravo">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52028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Picture Placeholder 2"/>
          <p:cNvSpPr>
            <a:spLocks noGrp="1"/>
          </p:cNvSpPr>
          <p:nvPr>
            <p:ph type="pic" sz="quarter" idx="10" hasCustomPrompt="1"/>
          </p:nvPr>
        </p:nvSpPr>
        <p:spPr>
          <a:xfrm>
            <a:off x="4644008" y="1196752"/>
            <a:ext cx="4032448" cy="4464496"/>
          </a:xfrm>
          <a:prstGeom prst="rect">
            <a:avLst/>
          </a:prstGeom>
          <a:pattFill prst="lgCheck">
            <a:fgClr>
              <a:schemeClr val="bg2">
                <a:lumMod val="90000"/>
              </a:schemeClr>
            </a:fgClr>
            <a:bgClr>
              <a:schemeClr val="bg1"/>
            </a:bgClr>
          </a:pattFill>
          <a:ln w="25400" cmpd="sng">
            <a:solidFill>
              <a:schemeClr val="bg1"/>
            </a:solidFill>
          </a:ln>
          <a:effectLst>
            <a:glow rad="38100">
              <a:schemeClr val="tx1"/>
            </a:glow>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Tree>
    <p:extLst>
      <p:ext uri="{BB962C8B-B14F-4D97-AF65-F5344CB8AC3E}">
        <p14:creationId xmlns:p14="http://schemas.microsoft.com/office/powerpoint/2010/main" val="4492587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grafy - řádkový kombinovaný">
    <p:spTree>
      <p:nvGrpSpPr>
        <p:cNvPr id="1" name=""/>
        <p:cNvGrpSpPr/>
        <p:nvPr/>
      </p:nvGrpSpPr>
      <p:grpSpPr>
        <a:xfrm>
          <a:off x="0" y="0"/>
          <a:ext cx="0" cy="0"/>
          <a:chOff x="0" y="0"/>
          <a:chExt cx="0" cy="0"/>
        </a:xfrm>
      </p:grpSpPr>
      <p:sp>
        <p:nvSpPr>
          <p:cNvPr id="7" name="Picture Placeholder 2"/>
          <p:cNvSpPr>
            <a:spLocks noGrp="1"/>
          </p:cNvSpPr>
          <p:nvPr>
            <p:ph type="pic" sz="quarter" idx="10" hasCustomPrompt="1"/>
          </p:nvPr>
        </p:nvSpPr>
        <p:spPr>
          <a:xfrm>
            <a:off x="0" y="511629"/>
            <a:ext cx="4644008" cy="6346371"/>
          </a:xfrm>
          <a:prstGeom prst="rect">
            <a:avLst/>
          </a:prstGeom>
          <a:pattFill prst="lgCheck">
            <a:fgClr>
              <a:schemeClr val="bg2">
                <a:lumMod val="90000"/>
              </a:schemeClr>
            </a:fgClr>
            <a:bgClr>
              <a:schemeClr val="bg1"/>
            </a:bgClr>
          </a:pattFill>
          <a:ln w="25400" cmpd="sng">
            <a:noFill/>
          </a:ln>
          <a:effectLst/>
        </p:spPr>
        <p:txBody>
          <a:bodyPr anchor="ctr"/>
          <a:lstStyle>
            <a:lvl1pPr marL="0" indent="0" algn="ctr">
              <a:buNone/>
              <a:defRPr sz="1600" b="1" i="0" baseline="0">
                <a:latin typeface="Source Sans Pro" charset="0"/>
                <a:ea typeface="Source Sans Pro" charset="0"/>
                <a:cs typeface="Source Sans Pro" charset="0"/>
              </a:defRPr>
            </a:lvl1pPr>
          </a:lstStyle>
          <a:p>
            <a:r>
              <a:rPr lang="cs-CZ" dirty="0" smtClean="0"/>
              <a:t>Klikněte</a:t>
            </a:r>
            <a:br>
              <a:rPr lang="cs-CZ" dirty="0" smtClean="0"/>
            </a:br>
            <a:r>
              <a:rPr lang="cs-CZ" dirty="0" smtClean="0"/>
              <a:t>a vyberte obrázek</a:t>
            </a:r>
            <a:endParaRPr lang="en-US" dirty="0"/>
          </a:p>
        </p:txBody>
      </p:sp>
      <p:sp>
        <p:nvSpPr>
          <p:cNvPr id="8" name="Zástupný symbol pro text 3"/>
          <p:cNvSpPr>
            <a:spLocks noGrp="1"/>
          </p:cNvSpPr>
          <p:nvPr>
            <p:ph type="body" sz="half" idx="2" hasCustomPrompt="1"/>
          </p:nvPr>
        </p:nvSpPr>
        <p:spPr>
          <a:xfrm>
            <a:off x="5148064" y="1844824"/>
            <a:ext cx="3528392"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5004048" y="980728"/>
            <a:ext cx="3888432"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6" name="Zástupný symbol pro text 3"/>
          <p:cNvSpPr>
            <a:spLocks noGrp="1"/>
          </p:cNvSpPr>
          <p:nvPr>
            <p:ph type="body" sz="quarter" idx="16"/>
          </p:nvPr>
        </p:nvSpPr>
        <p:spPr>
          <a:xfrm>
            <a:off x="5148064"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862770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000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1+#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a:prstGeom prst="rect">
            <a:avLst/>
          </a:prstGeo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a:xfrm>
            <a:off x="457200" y="6356350"/>
            <a:ext cx="2133600" cy="365125"/>
          </a:xfrm>
          <a:prstGeom prst="rect">
            <a:avLst/>
          </a:prstGeom>
        </p:spPr>
        <p:txBody>
          <a:bodyPr/>
          <a:lstStyle/>
          <a:p>
            <a:fld id="{95EC1D4A-A796-47C3-A63E-CE236FB377E2}" type="datetimeFigureOut">
              <a:rPr lang="cs-CZ" smtClean="0">
                <a:solidFill>
                  <a:prstClr val="black">
                    <a:tint val="75000"/>
                  </a:prstClr>
                </a:solidFill>
              </a:rPr>
              <a:pPr/>
              <a:t>21.9.2017</a:t>
            </a:fld>
            <a:endParaRPr lang="cs-CZ">
              <a:solidFill>
                <a:prstClr val="black">
                  <a:tint val="75000"/>
                </a:prstClr>
              </a:solidFill>
            </a:endParaRPr>
          </a:p>
        </p:txBody>
      </p:sp>
      <p:sp>
        <p:nvSpPr>
          <p:cNvPr id="5" name="Zástupný symbol pro zápatí 4"/>
          <p:cNvSpPr>
            <a:spLocks noGrp="1"/>
          </p:cNvSpPr>
          <p:nvPr>
            <p:ph type="ftr" sz="quarter" idx="11"/>
          </p:nvPr>
        </p:nvSpPr>
        <p:spPr>
          <a:xfrm>
            <a:off x="3124200" y="6356350"/>
            <a:ext cx="2895600" cy="365125"/>
          </a:xfrm>
          <a:prstGeom prst="rect">
            <a:avLst/>
          </a:prstGeom>
        </p:spPr>
        <p:txBody>
          <a:bodyPr/>
          <a:lstStyle/>
          <a:p>
            <a:endParaRPr lang="cs-CZ">
              <a:solidFill>
                <a:prstClr val="black">
                  <a:tint val="75000"/>
                </a:prstClr>
              </a:solidFill>
            </a:endParaRPr>
          </a:p>
        </p:txBody>
      </p:sp>
      <p:sp>
        <p:nvSpPr>
          <p:cNvPr id="6" name="Zástupný symbol pro číslo snímku 5"/>
          <p:cNvSpPr>
            <a:spLocks noGrp="1"/>
          </p:cNvSpPr>
          <p:nvPr>
            <p:ph type="sldNum" sz="quarter" idx="12"/>
          </p:nvPr>
        </p:nvSpPr>
        <p:spPr>
          <a:xfrm>
            <a:off x="6553200" y="6356350"/>
            <a:ext cx="2133600" cy="365125"/>
          </a:xfrm>
          <a:prstGeom prst="rect">
            <a:avLst/>
          </a:prstGeom>
        </p:spPr>
        <p:txBody>
          <a:bodyPr/>
          <a:lstStyle/>
          <a:p>
            <a:fld id="{AC57A5DF-1266-40EA-9282-1E66B9DE06C0}" type="slidenum">
              <a:rPr lang="cs-CZ" smtClean="0">
                <a:solidFill>
                  <a:prstClr val="black">
                    <a:tint val="75000"/>
                  </a:prstClr>
                </a:solidFill>
              </a:rPr>
              <a:pPr/>
              <a:t>‹#›</a:t>
            </a:fld>
            <a:endParaRPr lang="cs-CZ">
              <a:solidFill>
                <a:prstClr val="black">
                  <a:tint val="75000"/>
                </a:prstClr>
              </a:solidFill>
            </a:endParaRPr>
          </a:p>
        </p:txBody>
      </p:sp>
    </p:spTree>
    <p:extLst>
      <p:ext uri="{BB962C8B-B14F-4D97-AF65-F5344CB8AC3E}">
        <p14:creationId xmlns:p14="http://schemas.microsoft.com/office/powerpoint/2010/main" val="4133521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pic>
        <p:nvPicPr>
          <p:cNvPr id="7" name="Obrázek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7472"/>
            <a:ext cx="9144000" cy="6885384"/>
          </a:xfrm>
          <a:prstGeom prst="rect">
            <a:avLst/>
          </a:prstGeom>
        </p:spPr>
      </p:pic>
    </p:spTree>
    <p:extLst>
      <p:ext uri="{BB962C8B-B14F-4D97-AF65-F5344CB8AC3E}">
        <p14:creationId xmlns:p14="http://schemas.microsoft.com/office/powerpoint/2010/main" val="391817404"/>
      </p:ext>
    </p:extLst>
  </p:cSld>
  <p:clrMapOvr>
    <a:masterClrMapping/>
  </p:clrMapOvr>
  <p:timing>
    <p:tnLst>
      <p:par>
        <p:cTn id="1" dur="indefinite" restart="never" nodeType="tmRoot"/>
      </p:par>
    </p:tnLst>
  </p:timing>
  <p:hf hd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jedno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1892771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ou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2628075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vou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916832"/>
            <a:ext cx="7704856" cy="388843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4" name="Zástupný symbol pro text 3"/>
          <p:cNvSpPr>
            <a:spLocks noGrp="1"/>
          </p:cNvSpPr>
          <p:nvPr>
            <p:ph type="body" sz="quarter" idx="15"/>
          </p:nvPr>
        </p:nvSpPr>
        <p:spPr>
          <a:xfrm>
            <a:off x="4693156" y="1556792"/>
            <a:ext cx="3743697"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6"/>
          </p:nvPr>
        </p:nvSpPr>
        <p:spPr>
          <a:xfrm>
            <a:off x="755576" y="1556792"/>
            <a:ext cx="3816424" cy="288057"/>
          </a:xfrm>
          <a:prstGeom prst="rect">
            <a:avLst/>
          </a:prstGeom>
        </p:spPr>
        <p:txBody>
          <a:bodyPr/>
          <a:lstStyle>
            <a:lvl1pPr marL="0" indent="0">
              <a:buNone/>
              <a:defRPr sz="14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529383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řísloupcový layout">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628800"/>
            <a:ext cx="7704856" cy="4104456"/>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Tree>
    <p:extLst>
      <p:ext uri="{BB962C8B-B14F-4D97-AF65-F5344CB8AC3E}">
        <p14:creationId xmlns:p14="http://schemas.microsoft.com/office/powerpoint/2010/main" val="4139695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řísloupcový layout s podnadpisy">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7704856" cy="3888432"/>
          </a:xfrm>
          <a:prstGeom prst="rect">
            <a:avLst/>
          </a:prstGeom>
        </p:spPr>
        <p:txBody>
          <a:bodyPr numCol="3"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 company or association of persons can be created at law as legal person so that the company in itself can accept Limited liability for civil responsibility and taxation incurred as members perform (or fail) to discharge their duty within the publicly declared "birth certificate”</a:t>
            </a:r>
            <a:r>
              <a:rPr lang="cs-CZ" dirty="0" smtClean="0"/>
              <a:t>. </a:t>
            </a:r>
            <a:r>
              <a:rPr lang="en-US" dirty="0" smtClean="0"/>
              <a:t>Because companies are legal persons, they also may associate and register themselves as companies – often known as a corporate group. When the company closes it may need a "death certificate" to avoid further legal obligations.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 </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7" name="Zástupný symbol pro text 3"/>
          <p:cNvSpPr>
            <a:spLocks noGrp="1"/>
          </p:cNvSpPr>
          <p:nvPr>
            <p:ph type="body" sz="quarter" idx="17"/>
          </p:nvPr>
        </p:nvSpPr>
        <p:spPr>
          <a:xfrm>
            <a:off x="3381772"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
        <p:nvSpPr>
          <p:cNvPr id="10" name="Zástupný symbol pro text 3"/>
          <p:cNvSpPr>
            <a:spLocks noGrp="1"/>
          </p:cNvSpPr>
          <p:nvPr>
            <p:ph type="body" sz="quarter" idx="18"/>
          </p:nvPr>
        </p:nvSpPr>
        <p:spPr>
          <a:xfrm>
            <a:off x="6012160"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363360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fy - sloupc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1844824"/>
            <a:ext cx="2880320" cy="3888432"/>
          </a:xfrm>
          <a:prstGeom prst="rect">
            <a:avLst/>
          </a:prstGeom>
        </p:spPr>
        <p:txBody>
          <a:bodyPr numCol="1" spcCol="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a:p>
            <a:pPr lvl="0"/>
            <a:endParaRPr lang="cs-CZ" dirty="0" smtClean="0"/>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1556792"/>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555269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fy - řádkový">
    <p:spTree>
      <p:nvGrpSpPr>
        <p:cNvPr id="1" name=""/>
        <p:cNvGrpSpPr/>
        <p:nvPr/>
      </p:nvGrpSpPr>
      <p:grpSpPr>
        <a:xfrm>
          <a:off x="0" y="0"/>
          <a:ext cx="0" cy="0"/>
          <a:chOff x="0" y="0"/>
          <a:chExt cx="0" cy="0"/>
        </a:xfrm>
      </p:grpSpPr>
      <p:sp>
        <p:nvSpPr>
          <p:cNvPr id="8" name="Zástupný symbol pro text 3"/>
          <p:cNvSpPr>
            <a:spLocks noGrp="1"/>
          </p:cNvSpPr>
          <p:nvPr>
            <p:ph type="body" sz="half" idx="2" hasCustomPrompt="1"/>
          </p:nvPr>
        </p:nvSpPr>
        <p:spPr>
          <a:xfrm>
            <a:off x="755576" y="4437112"/>
            <a:ext cx="7776864" cy="1368152"/>
          </a:xfrm>
          <a:prstGeom prst="rect">
            <a:avLst/>
          </a:prstGeom>
        </p:spPr>
        <p:txBody>
          <a:bodyPr numCol="2" spcCol="360000">
            <a:normAutofit/>
          </a:bodyPr>
          <a:lstStyle>
            <a:lvl1pPr marL="0" indent="0" algn="l">
              <a:lnSpc>
                <a:spcPct val="140000"/>
              </a:lnSpc>
              <a:spcBef>
                <a:spcPts val="1000"/>
              </a:spcBef>
              <a:buNone/>
              <a:defRPr sz="1050">
                <a:solidFill>
                  <a:srgbClr val="706F6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Klepnutím lze upravit styly předlohy textu. </a:t>
            </a:r>
            <a:r>
              <a:rPr lang="en-US" dirty="0" smtClean="0"/>
              <a:t>A company is an association or collection of individuals, whether natural persons, legal persons, or a mixture of both. Company members share a common purpose and unite in order to focus their various talents and organize their collectively available skills or resources to achieve specific, declared goals. A company or association of persons can be created at law as legal person so that the company in itself can accept Limited liability for civil responsibility and taxation incurred as members perform (or fail) to discharge their duty within the publicly declared "birth certificate" or published policy.</a:t>
            </a:r>
          </a:p>
        </p:txBody>
      </p:sp>
      <p:sp>
        <p:nvSpPr>
          <p:cNvPr id="9" name="Zástupný symbol pro text 3"/>
          <p:cNvSpPr>
            <a:spLocks noGrp="1"/>
          </p:cNvSpPr>
          <p:nvPr>
            <p:ph type="body" sz="half" idx="13" hasCustomPrompt="1"/>
          </p:nvPr>
        </p:nvSpPr>
        <p:spPr>
          <a:xfrm>
            <a:off x="611560" y="980728"/>
            <a:ext cx="7992888" cy="504056"/>
          </a:xfrm>
          <a:prstGeom prst="rect">
            <a:avLst/>
          </a:prstGeom>
        </p:spPr>
        <p:txBody>
          <a:bodyPr>
            <a:noAutofit/>
          </a:bodyPr>
          <a:lstStyle>
            <a:lvl1pPr marL="0" indent="0" algn="l">
              <a:buNone/>
              <a:defRPr sz="2400">
                <a:solidFill>
                  <a:srgbClr val="FF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dirty="0" smtClean="0"/>
              <a:t>Vložte nadpis</a:t>
            </a:r>
          </a:p>
        </p:txBody>
      </p:sp>
      <p:sp>
        <p:nvSpPr>
          <p:cNvPr id="3" name="Zástupný symbol pro text 2"/>
          <p:cNvSpPr>
            <a:spLocks noGrp="1"/>
          </p:cNvSpPr>
          <p:nvPr>
            <p:ph type="body" sz="quarter" idx="14" hasCustomPrompt="1"/>
          </p:nvPr>
        </p:nvSpPr>
        <p:spPr>
          <a:xfrm>
            <a:off x="251520" y="116632"/>
            <a:ext cx="6984776" cy="288032"/>
          </a:xfrm>
          <a:prstGeom prst="rect">
            <a:avLst/>
          </a:prstGeom>
        </p:spPr>
        <p:txBody>
          <a:bodyPr/>
          <a:lstStyle>
            <a:lvl1pPr marL="0" indent="0">
              <a:buNone/>
              <a:defRPr sz="1400" b="0" i="0">
                <a:solidFill>
                  <a:schemeClr val="bg1"/>
                </a:solidFill>
              </a:defRPr>
            </a:lvl1pPr>
            <a:lvl2pPr marL="457113" indent="0">
              <a:buNone/>
              <a:defRPr sz="1050">
                <a:solidFill>
                  <a:schemeClr val="bg1"/>
                </a:solidFill>
              </a:defRPr>
            </a:lvl2pPr>
            <a:lvl3pPr marL="914227" indent="0">
              <a:buNone/>
              <a:defRPr sz="1050">
                <a:solidFill>
                  <a:schemeClr val="bg1"/>
                </a:solidFill>
              </a:defRPr>
            </a:lvl3pPr>
            <a:lvl4pPr marL="1371340" indent="0">
              <a:buNone/>
              <a:defRPr sz="1050">
                <a:solidFill>
                  <a:schemeClr val="bg1"/>
                </a:solidFill>
              </a:defRPr>
            </a:lvl4pPr>
            <a:lvl5pPr marL="1828453" indent="0">
              <a:buNone/>
              <a:defRPr sz="1050">
                <a:solidFill>
                  <a:schemeClr val="bg1"/>
                </a:solidFill>
              </a:defRPr>
            </a:lvl5pPr>
          </a:lstStyle>
          <a:p>
            <a:pPr lvl="0"/>
            <a:r>
              <a:rPr lang="cs-CZ" dirty="0" smtClean="0"/>
              <a:t>Vložte téma stránky</a:t>
            </a:r>
            <a:endParaRPr lang="cs-CZ" dirty="0"/>
          </a:p>
        </p:txBody>
      </p:sp>
      <p:sp>
        <p:nvSpPr>
          <p:cNvPr id="6" name="Zástupný symbol pro text 3"/>
          <p:cNvSpPr>
            <a:spLocks noGrp="1"/>
          </p:cNvSpPr>
          <p:nvPr>
            <p:ph type="body" sz="quarter" idx="16"/>
          </p:nvPr>
        </p:nvSpPr>
        <p:spPr>
          <a:xfrm>
            <a:off x="755576" y="4149055"/>
            <a:ext cx="2376264" cy="288057"/>
          </a:xfrm>
          <a:prstGeom prst="rect">
            <a:avLst/>
          </a:prstGeom>
        </p:spPr>
        <p:txBody>
          <a:bodyPr/>
          <a:lstStyle>
            <a:lvl1pPr marL="0" indent="0">
              <a:buNone/>
              <a:defRPr sz="1200" b="0"/>
            </a:lvl1pPr>
            <a:lvl2pPr marL="457113" indent="0">
              <a:buNone/>
              <a:defRPr sz="1400" b="1"/>
            </a:lvl2pPr>
            <a:lvl3pPr marL="914227" indent="0">
              <a:buNone/>
              <a:defRPr sz="1400" b="1"/>
            </a:lvl3pPr>
            <a:lvl4pPr marL="1371340" indent="0">
              <a:buNone/>
              <a:defRPr sz="1400" b="1"/>
            </a:lvl4pPr>
            <a:lvl5pPr marL="1828453" indent="0">
              <a:buNone/>
              <a:defRPr sz="1400" b="1"/>
            </a:lvl5pPr>
          </a:lstStyle>
          <a:p>
            <a:pPr lvl="0"/>
            <a:r>
              <a:rPr lang="cs-CZ" dirty="0" smtClean="0"/>
              <a:t>Kliknutím lze upravit styly</a:t>
            </a:r>
            <a:endParaRPr lang="cs-CZ" dirty="0"/>
          </a:p>
        </p:txBody>
      </p:sp>
    </p:spTree>
    <p:extLst>
      <p:ext uri="{BB962C8B-B14F-4D97-AF65-F5344CB8AC3E}">
        <p14:creationId xmlns:p14="http://schemas.microsoft.com/office/powerpoint/2010/main" val="8945130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ounded Rectangle 2"/>
          <p:cNvSpPr/>
          <p:nvPr userDrawn="1"/>
        </p:nvSpPr>
        <p:spPr>
          <a:xfrm rot="10800000" flipV="1">
            <a:off x="251520" y="6489341"/>
            <a:ext cx="1656184" cy="216026"/>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marL="0" marR="0" lvl="0" indent="0" algn="l" defTabSz="685617" rtl="0" eaLnBrk="1" fontAlgn="auto" latinLnBrk="0" hangingPunct="1">
              <a:lnSpc>
                <a:spcPct val="100000"/>
              </a:lnSpc>
              <a:spcBef>
                <a:spcPts val="0"/>
              </a:spcBef>
              <a:spcAft>
                <a:spcPts val="0"/>
              </a:spcAft>
              <a:buClrTx/>
              <a:buSzTx/>
              <a:buFontTx/>
              <a:buNone/>
              <a:tabLst/>
              <a:defRPr/>
            </a:pPr>
            <a:fld id="{44B5E3D8-B559-49FC-84E7-900B409E63B2}" type="slidenum">
              <a:rPr kumimoji="0" lang="id-ID" sz="900" b="1" i="0" u="none" strike="noStrike" kern="1200" cap="none" spc="0" normalizeH="0" baseline="0" noProof="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pPr marL="0" marR="0" lvl="0" indent="0" algn="l" defTabSz="685617" rtl="0" eaLnBrk="1" fontAlgn="auto" latinLnBrk="0" hangingPunct="1">
                <a:lnSpc>
                  <a:spcPct val="100000"/>
                </a:lnSpc>
                <a:spcBef>
                  <a:spcPts val="0"/>
                </a:spcBef>
                <a:spcAft>
                  <a:spcPts val="0"/>
                </a:spcAft>
                <a:buClrTx/>
                <a:buSzTx/>
                <a:buFontTx/>
                <a:buNone/>
                <a:tabLst/>
                <a:defRPr/>
              </a:pPr>
              <a:t>‹#›</a:t>
            </a:fld>
            <a:r>
              <a:rPr kumimoji="0" lang="cs-CZ" sz="900" b="1"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a:t>
            </a:r>
            <a:r>
              <a:rPr kumimoji="0" lang="cs-CZ" sz="900" b="0" i="0" u="none" strike="noStrike" kern="1200" cap="none" spc="0" normalizeH="0" baseline="0" noProof="0" dirty="0" smtClean="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rPr>
              <a:t>| www.ceb.cz</a:t>
            </a:r>
            <a:endParaRPr kumimoji="0" lang="bg-BG" sz="787" b="0" i="0" u="none" strike="noStrike" kern="1200" cap="none" spc="0" normalizeH="0" baseline="0" noProof="0" dirty="0">
              <a:ln>
                <a:noFill/>
              </a:ln>
              <a:solidFill>
                <a:schemeClr val="bg1">
                  <a:lumMod val="50000"/>
                </a:schemeClr>
              </a:solidFill>
              <a:effectLst/>
              <a:uLnTx/>
              <a:uFillTx/>
              <a:latin typeface="Open Sans Condensed Light" panose="020B0306030504020204" pitchFamily="34" charset="0"/>
              <a:ea typeface="Open Sans Condensed Light" panose="020B0306030504020204" pitchFamily="34" charset="0"/>
              <a:cs typeface="Open Sans Condensed Light" panose="020B0306030504020204" pitchFamily="34" charset="0"/>
            </a:endParaRPr>
          </a:p>
        </p:txBody>
      </p:sp>
      <p:pic>
        <p:nvPicPr>
          <p:cNvPr id="9" name="Obrázek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585331" y="6093295"/>
            <a:ext cx="1271632" cy="576635"/>
          </a:xfrm>
          <a:prstGeom prst="rect">
            <a:avLst/>
          </a:prstGeom>
        </p:spPr>
      </p:pic>
      <p:pic>
        <p:nvPicPr>
          <p:cNvPr id="10" name="Obráze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0284" y="-1"/>
            <a:ext cx="9154284" cy="533111"/>
          </a:xfrm>
          <a:prstGeom prst="rect">
            <a:avLst/>
          </a:prstGeom>
        </p:spPr>
      </p:pic>
    </p:spTree>
    <p:extLst>
      <p:ext uri="{BB962C8B-B14F-4D97-AF65-F5344CB8AC3E}">
        <p14:creationId xmlns:p14="http://schemas.microsoft.com/office/powerpoint/2010/main" val="3412006324"/>
      </p:ext>
    </p:extLst>
  </p:cSld>
  <p:clrMap bg1="lt1" tx1="dk1" bg2="lt2" tx2="dk2" accent1="accent1" accent2="accent2" accent3="accent3" accent4="accent4" accent5="accent5" accent6="accent6" hlink="hlink" folHlink="folHlink"/>
  <p:sldLayoutIdLst>
    <p:sldLayoutId id="2147483745" r:id="rId1"/>
    <p:sldLayoutId id="2147483739" r:id="rId2"/>
    <p:sldLayoutId id="2147483746" r:id="rId3"/>
    <p:sldLayoutId id="2147483747" r:id="rId4"/>
    <p:sldLayoutId id="2147483749" r:id="rId5"/>
    <p:sldLayoutId id="2147483748" r:id="rId6"/>
    <p:sldLayoutId id="2147483750" r:id="rId7"/>
    <p:sldLayoutId id="2147483752" r:id="rId8"/>
    <p:sldLayoutId id="2147483753" r:id="rId9"/>
    <p:sldLayoutId id="2147483754" r:id="rId10"/>
    <p:sldLayoutId id="2147483755" r:id="rId11"/>
    <p:sldLayoutId id="2147483756" r:id="rId12"/>
    <p:sldLayoutId id="2147483761" r:id="rId13"/>
    <p:sldLayoutId id="2147483757" r:id="rId14"/>
    <p:sldLayoutId id="2147483758" r:id="rId15"/>
    <p:sldLayoutId id="2147483759" r:id="rId16"/>
    <p:sldLayoutId id="2147483760" r:id="rId17"/>
    <p:sldLayoutId id="2147483774" r:id="rId18"/>
  </p:sldLayoutIdLst>
  <p:timing>
    <p:tnLst>
      <p:par>
        <p:cTn id="1" dur="indefinite" restart="never" nodeType="tmRoot"/>
      </p:par>
    </p:tnLst>
  </p:timing>
  <p:hf hdr="0"/>
  <p:txStyles>
    <p:titleStyle>
      <a:lvl1pPr algn="ctr" defTabSz="914226" rtl="0" eaLnBrk="1" latinLnBrk="0" hangingPunct="1">
        <a:spcBef>
          <a:spcPct val="0"/>
        </a:spcBef>
        <a:buNone/>
        <a:defRPr sz="4400" kern="1200">
          <a:solidFill>
            <a:schemeClr val="tx1"/>
          </a:solidFill>
          <a:latin typeface="+mj-lt"/>
          <a:ea typeface="+mj-ea"/>
          <a:cs typeface="+mj-cs"/>
        </a:defRPr>
      </a:lvl1pPr>
    </p:titleStyle>
    <p:body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226" rtl="0" eaLnBrk="1" latinLnBrk="0" hangingPunct="1">
        <a:defRPr sz="1800" kern="1200">
          <a:solidFill>
            <a:schemeClr val="tx1"/>
          </a:solidFill>
          <a:latin typeface="+mn-lt"/>
          <a:ea typeface="+mn-ea"/>
          <a:cs typeface="+mn-cs"/>
        </a:defRPr>
      </a:lvl1pPr>
      <a:lvl2pPr marL="457113" algn="l" defTabSz="914226" rtl="0" eaLnBrk="1" latinLnBrk="0" hangingPunct="1">
        <a:defRPr sz="1800" kern="1200">
          <a:solidFill>
            <a:schemeClr val="tx1"/>
          </a:solidFill>
          <a:latin typeface="+mn-lt"/>
          <a:ea typeface="+mn-ea"/>
          <a:cs typeface="+mn-cs"/>
        </a:defRPr>
      </a:lvl2pPr>
      <a:lvl3pPr marL="914226" algn="l" defTabSz="914226" rtl="0" eaLnBrk="1" latinLnBrk="0" hangingPunct="1">
        <a:defRPr sz="1800" kern="1200">
          <a:solidFill>
            <a:schemeClr val="tx1"/>
          </a:solidFill>
          <a:latin typeface="+mn-lt"/>
          <a:ea typeface="+mn-ea"/>
          <a:cs typeface="+mn-cs"/>
        </a:defRPr>
      </a:lvl3pPr>
      <a:lvl4pPr marL="1371339" algn="l" defTabSz="914226" rtl="0" eaLnBrk="1" latinLnBrk="0" hangingPunct="1">
        <a:defRPr sz="1800" kern="1200">
          <a:solidFill>
            <a:schemeClr val="tx1"/>
          </a:solidFill>
          <a:latin typeface="+mn-lt"/>
          <a:ea typeface="+mn-ea"/>
          <a:cs typeface="+mn-cs"/>
        </a:defRPr>
      </a:lvl4pPr>
      <a:lvl5pPr marL="1828452" algn="l" defTabSz="914226" rtl="0" eaLnBrk="1" latinLnBrk="0" hangingPunct="1">
        <a:defRPr sz="1800" kern="1200">
          <a:solidFill>
            <a:schemeClr val="tx1"/>
          </a:solidFill>
          <a:latin typeface="+mn-lt"/>
          <a:ea typeface="+mn-ea"/>
          <a:cs typeface="+mn-cs"/>
        </a:defRPr>
      </a:lvl5pPr>
      <a:lvl6pPr marL="2285566" algn="l" defTabSz="914226" rtl="0" eaLnBrk="1" latinLnBrk="0" hangingPunct="1">
        <a:defRPr sz="1800" kern="1200">
          <a:solidFill>
            <a:schemeClr val="tx1"/>
          </a:solidFill>
          <a:latin typeface="+mn-lt"/>
          <a:ea typeface="+mn-ea"/>
          <a:cs typeface="+mn-cs"/>
        </a:defRPr>
      </a:lvl6pPr>
      <a:lvl7pPr marL="2742679" algn="l" defTabSz="914226" rtl="0" eaLnBrk="1" latinLnBrk="0" hangingPunct="1">
        <a:defRPr sz="1800" kern="1200">
          <a:solidFill>
            <a:schemeClr val="tx1"/>
          </a:solidFill>
          <a:latin typeface="+mn-lt"/>
          <a:ea typeface="+mn-ea"/>
          <a:cs typeface="+mn-cs"/>
        </a:defRPr>
      </a:lvl7pPr>
      <a:lvl8pPr marL="3199792" algn="l" defTabSz="914226" rtl="0" eaLnBrk="1" latinLnBrk="0" hangingPunct="1">
        <a:defRPr sz="1800" kern="1200">
          <a:solidFill>
            <a:schemeClr val="tx1"/>
          </a:solidFill>
          <a:latin typeface="+mn-lt"/>
          <a:ea typeface="+mn-ea"/>
          <a:cs typeface="+mn-cs"/>
        </a:defRPr>
      </a:lvl8pPr>
      <a:lvl9pPr marL="3656905" algn="l" defTabSz="91422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z/url?sa=i&amp;rct=j&amp;q=&amp;esrc=s&amp;source=images&amp;cd=&amp;cad=rja&amp;uact=8&amp;ved=0ahUKEwiCj_yWnfPPAhUEXRQKHSheDdsQjRwIBw&amp;url=http://buzzghana.com/shine-your-eyes-bank-of-ghana-says-these-10-micro-finance-banks-in-ghana-are-fake/&amp;bvm=bv.136593572,d.ZGg&amp;psig=AFQjCNGVSmPnXLEQFZGNmCYvob9_nRDteA&amp;ust=147739080926339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eb.cz/public/galleries/1/353/papcel.jpg?201877d898ddb7d1c2b19b9e64148ee4"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mailto:petr.krizan@ceb.cz"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hyperlink" Target="http://www.twitter.com/ceb_export" TargetMode="External"/><Relationship Id="rId5" Type="http://schemas.openxmlformats.org/officeDocument/2006/relationships/hyperlink" Target="https://www.linkedin.com/company/-esk-exportn-banka-czech-export-bank-"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microsoft.com/office/2007/relationships/hdphoto" Target="../media/hdphoto2.wdp"/><Relationship Id="rId5" Type="http://schemas.openxmlformats.org/officeDocument/2006/relationships/image" Target="../media/image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Picture 2"/>
          <p:cNvPicPr preferRelativeResize="0">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9474" y="5089931"/>
            <a:ext cx="3025052" cy="136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850" t="15339" r="11378" b="79358"/>
          <a:stretch/>
        </p:blipFill>
        <p:spPr bwMode="auto">
          <a:xfrm>
            <a:off x="0" y="4136502"/>
            <a:ext cx="9144000" cy="928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304874" y="4208021"/>
            <a:ext cx="7651502" cy="1123384"/>
          </a:xfrm>
          <a:prstGeom prst="rect">
            <a:avLst/>
          </a:prstGeom>
          <a:noFill/>
        </p:spPr>
        <p:txBody>
          <a:bodyPr wrap="square" rtlCol="0">
            <a:spAutoFit/>
          </a:bodyPr>
          <a:lstStyle/>
          <a:p>
            <a:r>
              <a:rPr lang="cs-CZ" sz="1900" b="1" cap="small" noProof="1" smtClean="0">
                <a:solidFill>
                  <a:schemeClr val="bg1"/>
                </a:solidFill>
                <a:latin typeface="Source Sans Pro"/>
              </a:rPr>
              <a:t>PODPORA ČEB PŘI EXPORTU DO AFRIKY – NIGÉRIE</a:t>
            </a:r>
          </a:p>
          <a:p>
            <a:r>
              <a:rPr lang="cs-CZ" sz="1500" b="1" cap="small" noProof="1" smtClean="0">
                <a:solidFill>
                  <a:schemeClr val="bg1"/>
                </a:solidFill>
                <a:latin typeface="Source Sans Pro"/>
              </a:rPr>
              <a:t>Marek Jeník, vedoucí oddělení exportní financování</a:t>
            </a:r>
          </a:p>
          <a:p>
            <a:r>
              <a:rPr lang="cs-CZ" sz="1500" b="1" cap="small" noProof="1">
                <a:solidFill>
                  <a:schemeClr val="bg1"/>
                </a:solidFill>
                <a:latin typeface="Source Sans Pro"/>
              </a:rPr>
              <a:t>21. 9. 2017</a:t>
            </a:r>
          </a:p>
          <a:p>
            <a:endParaRPr lang="cs-CZ" sz="1600" dirty="0">
              <a:latin typeface="Source Sans Pro"/>
            </a:endParaRPr>
          </a:p>
        </p:txBody>
      </p:sp>
      <p:pic>
        <p:nvPicPr>
          <p:cNvPr id="1026" name="Picture 2" descr="http://venturesafrica.com/wp-content/uploads/2015/12/democracy.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9153" b="8502"/>
          <a:stretch/>
        </p:blipFill>
        <p:spPr bwMode="auto">
          <a:xfrm>
            <a:off x="-12931" y="476672"/>
            <a:ext cx="9164415" cy="3659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075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ek obrázku pro ghana bank">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59" r="16557"/>
          <a:stretch/>
        </p:blipFill>
        <p:spPr bwMode="auto">
          <a:xfrm>
            <a:off x="-83248" y="477415"/>
            <a:ext cx="9329693" cy="6510917"/>
          </a:xfrm>
          <a:prstGeom prst="rect">
            <a:avLst/>
          </a:prstGeom>
          <a:noFill/>
          <a:extLst>
            <a:ext uri="{909E8E84-426E-40DD-AFC4-6F175D3DCCD1}">
              <a14:hiddenFill xmlns:a14="http://schemas.microsoft.com/office/drawing/2010/main">
                <a:solidFill>
                  <a:srgbClr val="FFFFFF"/>
                </a:solidFill>
              </a14:hiddenFill>
            </a:ext>
          </a:extLst>
        </p:spPr>
      </p:pic>
      <p:sp>
        <p:nvSpPr>
          <p:cNvPr id="10" name="Obdélník 9"/>
          <p:cNvSpPr/>
          <p:nvPr/>
        </p:nvSpPr>
        <p:spPr>
          <a:xfrm>
            <a:off x="251520" y="116632"/>
            <a:ext cx="3006913" cy="307777"/>
          </a:xfrm>
          <a:prstGeom prst="rect">
            <a:avLst/>
          </a:prstGeom>
        </p:spPr>
        <p:txBody>
          <a:bodyPr wrap="none">
            <a:spAutoFit/>
          </a:bodyPr>
          <a:lstStyle/>
          <a:p>
            <a:pPr lvl="0" defTabSz="914226">
              <a:spcBef>
                <a:spcPct val="20000"/>
              </a:spcBef>
            </a:pPr>
            <a:r>
              <a:rPr lang="cs-CZ" sz="1400" b="1" dirty="0" smtClean="0">
                <a:solidFill>
                  <a:srgbClr val="FFFFFF"/>
                </a:solidFill>
              </a:rPr>
              <a:t>Doporučené banky v regionu – výběr*</a:t>
            </a:r>
            <a:endParaRPr lang="cs-CZ" sz="1400" b="1" dirty="0">
              <a:solidFill>
                <a:srgbClr val="FFFFFF"/>
              </a:solidFill>
            </a:endParaRPr>
          </a:p>
        </p:txBody>
      </p:sp>
      <p:sp>
        <p:nvSpPr>
          <p:cNvPr id="3" name="TextovéPole 2"/>
          <p:cNvSpPr txBox="1"/>
          <p:nvPr/>
        </p:nvSpPr>
        <p:spPr>
          <a:xfrm>
            <a:off x="922960" y="6309320"/>
            <a:ext cx="7272808" cy="369332"/>
          </a:xfrm>
          <a:prstGeom prst="rect">
            <a:avLst/>
          </a:prstGeom>
          <a:noFill/>
        </p:spPr>
        <p:txBody>
          <a:bodyPr wrap="square" rtlCol="0">
            <a:spAutoFit/>
          </a:bodyPr>
          <a:lstStyle/>
          <a:p>
            <a:r>
              <a:rPr lang="cs-CZ" b="1" dirty="0" smtClean="0">
                <a:solidFill>
                  <a:schemeClr val="bg1"/>
                </a:solidFill>
              </a:rPr>
              <a:t>* V případě konkrétních OP je vhodné výběr individuálně konzultovat.</a:t>
            </a:r>
            <a:endParaRPr lang="cs-CZ" b="1" dirty="0">
              <a:solidFill>
                <a:schemeClr val="bg1"/>
              </a:solidFill>
            </a:endParaRPr>
          </a:p>
        </p:txBody>
      </p:sp>
      <p:sp>
        <p:nvSpPr>
          <p:cNvPr id="6" name="Obdélník 5"/>
          <p:cNvSpPr/>
          <p:nvPr/>
        </p:nvSpPr>
        <p:spPr>
          <a:xfrm>
            <a:off x="1611848" y="1196752"/>
            <a:ext cx="5904656" cy="4832092"/>
          </a:xfrm>
          <a:prstGeom prst="rect">
            <a:avLst/>
          </a:prstGeom>
          <a:solidFill>
            <a:schemeClr val="bg1">
              <a:alpha val="90000"/>
            </a:schemeClr>
          </a:solidFill>
        </p:spPr>
        <p:txBody>
          <a:bodyPr wrap="square">
            <a:spAutoFit/>
          </a:bodyPr>
          <a:lstStyle/>
          <a:p>
            <a:pPr algn="ctr"/>
            <a:r>
              <a:rPr lang="cs-CZ" sz="2200" b="1" dirty="0" smtClean="0">
                <a:solidFill>
                  <a:schemeClr val="accent1"/>
                </a:solidFill>
              </a:rPr>
              <a:t>Ghana</a:t>
            </a:r>
          </a:p>
          <a:p>
            <a:pPr algn="ctr"/>
            <a:r>
              <a:rPr lang="cs-CZ" sz="2000" dirty="0" err="1" smtClean="0"/>
              <a:t>Ecobank</a:t>
            </a:r>
            <a:r>
              <a:rPr lang="cs-CZ" sz="2000" dirty="0" smtClean="0"/>
              <a:t> </a:t>
            </a:r>
            <a:r>
              <a:rPr lang="cs-CZ" sz="2000" dirty="0"/>
              <a:t>Ghana Limited</a:t>
            </a:r>
          </a:p>
          <a:p>
            <a:pPr algn="ctr"/>
            <a:r>
              <a:rPr lang="cs-CZ" sz="2000" dirty="0"/>
              <a:t>Ghana </a:t>
            </a:r>
            <a:r>
              <a:rPr lang="cs-CZ" sz="2000" dirty="0" err="1"/>
              <a:t>Commercial</a:t>
            </a:r>
            <a:r>
              <a:rPr lang="cs-CZ" sz="2000" dirty="0"/>
              <a:t> Bank</a:t>
            </a:r>
          </a:p>
          <a:p>
            <a:pPr algn="ctr"/>
            <a:endParaRPr lang="cs-CZ" sz="2000" dirty="0" smtClean="0"/>
          </a:p>
          <a:p>
            <a:pPr algn="ctr"/>
            <a:r>
              <a:rPr lang="cs-CZ" sz="2200" b="1" dirty="0" smtClean="0">
                <a:solidFill>
                  <a:schemeClr val="accent1"/>
                </a:solidFill>
              </a:rPr>
              <a:t>Angola</a:t>
            </a:r>
          </a:p>
          <a:p>
            <a:pPr algn="ctr"/>
            <a:r>
              <a:rPr lang="pt-BR" sz="2000" dirty="0" smtClean="0"/>
              <a:t>Banco </a:t>
            </a:r>
            <a:r>
              <a:rPr lang="pt-BR" sz="2000" dirty="0"/>
              <a:t>Espirito Santo Angola SA-BESA</a:t>
            </a:r>
            <a:endParaRPr lang="cs-CZ" sz="2000" dirty="0"/>
          </a:p>
          <a:p>
            <a:pPr algn="ctr"/>
            <a:r>
              <a:rPr lang="pt-BR" sz="2000" dirty="0"/>
              <a:t>Banco Economico SA</a:t>
            </a:r>
            <a:endParaRPr lang="cs-CZ" sz="2000" dirty="0"/>
          </a:p>
          <a:p>
            <a:pPr algn="ctr"/>
            <a:endParaRPr lang="cs-CZ" sz="2000" dirty="0" smtClean="0"/>
          </a:p>
          <a:p>
            <a:pPr algn="ctr"/>
            <a:r>
              <a:rPr lang="cs-CZ" sz="2200" b="1" dirty="0" smtClean="0">
                <a:solidFill>
                  <a:schemeClr val="accent1"/>
                </a:solidFill>
              </a:rPr>
              <a:t>Egypt</a:t>
            </a:r>
          </a:p>
          <a:p>
            <a:pPr algn="ctr"/>
            <a:r>
              <a:rPr lang="cs-CZ" sz="2000" dirty="0" err="1" smtClean="0"/>
              <a:t>National</a:t>
            </a:r>
            <a:r>
              <a:rPr lang="cs-CZ" sz="2000" dirty="0" smtClean="0"/>
              <a:t> </a:t>
            </a:r>
            <a:r>
              <a:rPr lang="cs-CZ" sz="2000" dirty="0"/>
              <a:t>Bank </a:t>
            </a:r>
            <a:r>
              <a:rPr lang="cs-CZ" sz="2000" dirty="0" err="1"/>
              <a:t>of</a:t>
            </a:r>
            <a:r>
              <a:rPr lang="cs-CZ" sz="2000" dirty="0"/>
              <a:t> Egypt, </a:t>
            </a:r>
            <a:r>
              <a:rPr lang="cs-CZ" sz="2000" dirty="0" err="1"/>
              <a:t>Cairo</a:t>
            </a:r>
            <a:endParaRPr lang="cs-CZ" sz="2000" dirty="0"/>
          </a:p>
          <a:p>
            <a:pPr algn="ctr"/>
            <a:r>
              <a:rPr lang="cs-CZ" sz="2000" dirty="0" err="1"/>
              <a:t>Commercial</a:t>
            </a:r>
            <a:r>
              <a:rPr lang="cs-CZ" sz="2000" dirty="0"/>
              <a:t> International Bank </a:t>
            </a:r>
            <a:r>
              <a:rPr lang="cs-CZ" sz="2000" dirty="0" err="1"/>
              <a:t>of</a:t>
            </a:r>
            <a:r>
              <a:rPr lang="cs-CZ" sz="2000" dirty="0"/>
              <a:t> Egypt SAE</a:t>
            </a:r>
          </a:p>
          <a:p>
            <a:pPr algn="ctr"/>
            <a:endParaRPr lang="cs-CZ" sz="2000" dirty="0" smtClean="0"/>
          </a:p>
          <a:p>
            <a:pPr algn="ctr"/>
            <a:r>
              <a:rPr lang="cs-CZ" sz="2200" b="1" dirty="0" smtClean="0">
                <a:solidFill>
                  <a:schemeClr val="accent1"/>
                </a:solidFill>
              </a:rPr>
              <a:t>JAR</a:t>
            </a:r>
          </a:p>
          <a:p>
            <a:pPr algn="ctr"/>
            <a:r>
              <a:rPr lang="cs-CZ" sz="2000" dirty="0" smtClean="0"/>
              <a:t>Standard </a:t>
            </a:r>
            <a:r>
              <a:rPr lang="cs-CZ" sz="2000" dirty="0"/>
              <a:t>bank Group limited</a:t>
            </a:r>
          </a:p>
          <a:p>
            <a:pPr algn="ctr"/>
            <a:r>
              <a:rPr lang="cs-CZ" sz="2000" dirty="0" err="1"/>
              <a:t>Barclays</a:t>
            </a:r>
            <a:r>
              <a:rPr lang="cs-CZ" sz="2000" dirty="0"/>
              <a:t> </a:t>
            </a:r>
            <a:r>
              <a:rPr lang="cs-CZ" sz="2000" dirty="0" err="1"/>
              <a:t>Africa</a:t>
            </a:r>
            <a:r>
              <a:rPr lang="cs-CZ" sz="2000" dirty="0"/>
              <a:t> Group Limited</a:t>
            </a:r>
          </a:p>
        </p:txBody>
      </p:sp>
      <p:sp>
        <p:nvSpPr>
          <p:cNvPr id="16" name="TextovéPole 15"/>
          <p:cNvSpPr txBox="1"/>
          <p:nvPr/>
        </p:nvSpPr>
        <p:spPr>
          <a:xfrm>
            <a:off x="285428" y="6477074"/>
            <a:ext cx="288032" cy="261610"/>
          </a:xfrm>
          <a:prstGeom prst="rect">
            <a:avLst/>
          </a:prstGeom>
          <a:noFill/>
        </p:spPr>
        <p:txBody>
          <a:bodyPr wrap="square" rtlCol="0">
            <a:spAutoFit/>
          </a:bodyPr>
          <a:lstStyle/>
          <a:p>
            <a:r>
              <a:rPr lang="cs-CZ" sz="1100" b="1" dirty="0" smtClean="0">
                <a:solidFill>
                  <a:schemeClr val="bg1">
                    <a:lumMod val="75000"/>
                  </a:schemeClr>
                </a:solidFill>
              </a:rPr>
              <a:t>9</a:t>
            </a:r>
            <a:endParaRPr lang="cs-CZ" sz="1100" b="1" dirty="0">
              <a:solidFill>
                <a:schemeClr val="bg1">
                  <a:lumMod val="75000"/>
                </a:schemeClr>
              </a:solidFill>
            </a:endParaRPr>
          </a:p>
        </p:txBody>
      </p:sp>
    </p:spTree>
    <p:extLst>
      <p:ext uri="{BB962C8B-B14F-4D97-AF65-F5344CB8AC3E}">
        <p14:creationId xmlns:p14="http://schemas.microsoft.com/office/powerpoint/2010/main" val="17179578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86" r="2561"/>
          <a:stretch/>
        </p:blipFill>
        <p:spPr bwMode="auto">
          <a:xfrm>
            <a:off x="0" y="488331"/>
            <a:ext cx="9144000" cy="63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 name="Skupina 15"/>
          <p:cNvGrpSpPr/>
          <p:nvPr/>
        </p:nvGrpSpPr>
        <p:grpSpPr>
          <a:xfrm>
            <a:off x="827584" y="3501008"/>
            <a:ext cx="7488832" cy="3872270"/>
            <a:chOff x="-1738615" y="2748182"/>
            <a:chExt cx="7576714" cy="3872270"/>
          </a:xfrm>
        </p:grpSpPr>
        <p:sp>
          <p:nvSpPr>
            <p:cNvPr id="17" name="Zástupný symbol pro text 35"/>
            <p:cNvSpPr txBox="1">
              <a:spLocks/>
            </p:cNvSpPr>
            <p:nvPr/>
          </p:nvSpPr>
          <p:spPr>
            <a:xfrm>
              <a:off x="-1738615" y="3192676"/>
              <a:ext cx="7576714" cy="2074160"/>
            </a:xfrm>
            <a:prstGeom prst="rect">
              <a:avLst/>
            </a:prstGeom>
            <a:solidFill>
              <a:schemeClr val="bg1">
                <a:alpha val="97000"/>
              </a:schemeClr>
            </a:solidFill>
          </p:spPr>
          <p:txBody>
            <a:bodyPr>
              <a:normAutofit/>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spcBef>
                  <a:spcPts val="0"/>
                </a:spcBef>
                <a:spcAft>
                  <a:spcPts val="1200"/>
                </a:spcAft>
                <a:buClr>
                  <a:srgbClr val="FF0000"/>
                </a:buClr>
                <a:buNone/>
              </a:pPr>
              <a:endParaRPr lang="en-US" sz="2000" i="1" dirty="0">
                <a:solidFill>
                  <a:srgbClr val="002060"/>
                </a:solidFill>
              </a:endParaRPr>
            </a:p>
          </p:txBody>
        </p:sp>
        <p:grpSp>
          <p:nvGrpSpPr>
            <p:cNvPr id="18" name="Skupina 17"/>
            <p:cNvGrpSpPr/>
            <p:nvPr/>
          </p:nvGrpSpPr>
          <p:grpSpPr>
            <a:xfrm>
              <a:off x="-1738615" y="2748182"/>
              <a:ext cx="7576714" cy="3872270"/>
              <a:chOff x="-1738615" y="2748182"/>
              <a:chExt cx="7576714" cy="3872270"/>
            </a:xfrm>
          </p:grpSpPr>
          <p:sp>
            <p:nvSpPr>
              <p:cNvPr id="19" name="Obdélník 18"/>
              <p:cNvSpPr/>
              <p:nvPr/>
            </p:nvSpPr>
            <p:spPr>
              <a:xfrm>
                <a:off x="-1738615" y="2748182"/>
                <a:ext cx="7576714" cy="446776"/>
              </a:xfrm>
              <a:prstGeom prst="rect">
                <a:avLst/>
              </a:prstGeom>
              <a:solidFill>
                <a:schemeClr val="accent2">
                  <a:lumMod val="75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800" b="1" cap="small" dirty="0" err="1" smtClean="0">
                    <a:solidFill>
                      <a:schemeClr val="bg1"/>
                    </a:solidFill>
                  </a:rPr>
                  <a:t>mauricius</a:t>
                </a:r>
                <a:endParaRPr lang="en-US" sz="2800" b="1" cap="small" dirty="0">
                  <a:solidFill>
                    <a:schemeClr val="bg1"/>
                  </a:solidFill>
                </a:endParaRPr>
              </a:p>
            </p:txBody>
          </p:sp>
          <p:sp>
            <p:nvSpPr>
              <p:cNvPr id="20" name="TextovéPole 19"/>
              <p:cNvSpPr txBox="1"/>
              <p:nvPr/>
            </p:nvSpPr>
            <p:spPr>
              <a:xfrm>
                <a:off x="-1301497" y="3204132"/>
                <a:ext cx="6775331" cy="3416320"/>
              </a:xfrm>
              <a:prstGeom prst="rect">
                <a:avLst/>
              </a:prstGeom>
              <a:noFill/>
            </p:spPr>
            <p:txBody>
              <a:bodyPr wrap="square" rtlCol="0">
                <a:spAutoFit/>
              </a:bodyPr>
              <a:lstStyle/>
              <a:p>
                <a:pPr marL="342900" indent="-342900" algn="just">
                  <a:lnSpc>
                    <a:spcPct val="150000"/>
                  </a:lnSpc>
                  <a:buClr>
                    <a:schemeClr val="accent1"/>
                  </a:buClr>
                  <a:buFont typeface="Arial" panose="020B0604020202020204" pitchFamily="34" charset="0"/>
                  <a:buChar char="•"/>
                </a:pPr>
                <a:r>
                  <a:rPr lang="cs-CZ" sz="2400" dirty="0" smtClean="0">
                    <a:solidFill>
                      <a:srgbClr val="002060"/>
                    </a:solidFill>
                  </a:rPr>
                  <a:t>Dodávky turbovrtulových leteckých motorů </a:t>
                </a:r>
              </a:p>
              <a:p>
                <a:pPr marL="342900" indent="-342900" algn="just">
                  <a:lnSpc>
                    <a:spcPct val="150000"/>
                  </a:lnSpc>
                  <a:buClr>
                    <a:schemeClr val="accent1"/>
                  </a:buClr>
                  <a:buFont typeface="Arial" panose="020B0604020202020204" pitchFamily="34" charset="0"/>
                  <a:buChar char="•"/>
                </a:pPr>
                <a:r>
                  <a:rPr lang="cs-CZ" sz="2400" dirty="0" smtClean="0">
                    <a:solidFill>
                      <a:srgbClr val="002060"/>
                    </a:solidFill>
                  </a:rPr>
                  <a:t>Český exportér</a:t>
                </a:r>
              </a:p>
              <a:p>
                <a:pPr marL="342900" indent="-342900" algn="just">
                  <a:lnSpc>
                    <a:spcPct val="150000"/>
                  </a:lnSpc>
                  <a:buClr>
                    <a:schemeClr val="accent1"/>
                  </a:buClr>
                  <a:buFont typeface="Arial" panose="020B0604020202020204" pitchFamily="34" charset="0"/>
                  <a:buChar char="•"/>
                </a:pPr>
                <a:r>
                  <a:rPr lang="cs-CZ" sz="2400" dirty="0" smtClean="0">
                    <a:solidFill>
                      <a:srgbClr val="002060"/>
                    </a:solidFill>
                  </a:rPr>
                  <a:t>Přímý odběratelský úvěr</a:t>
                </a:r>
              </a:p>
              <a:p>
                <a:pPr marL="342900" indent="-342900">
                  <a:lnSpc>
                    <a:spcPct val="150000"/>
                  </a:lnSpc>
                  <a:buClr>
                    <a:schemeClr val="accent1"/>
                  </a:buClr>
                  <a:buFont typeface="Wingdings" panose="05000000000000000000" pitchFamily="2" charset="2"/>
                  <a:buChar char="ü"/>
                </a:pPr>
                <a:endParaRPr lang="cs-CZ" sz="2400" dirty="0" smtClean="0">
                  <a:solidFill>
                    <a:srgbClr val="002060"/>
                  </a:solidFill>
                </a:endParaRPr>
              </a:p>
              <a:p>
                <a:pPr marL="342900" indent="-342900">
                  <a:lnSpc>
                    <a:spcPct val="150000"/>
                  </a:lnSpc>
                  <a:buClr>
                    <a:schemeClr val="accent1"/>
                  </a:buClr>
                  <a:buFont typeface="Wingdings" panose="05000000000000000000" pitchFamily="2" charset="2"/>
                  <a:buChar char="ü"/>
                </a:pPr>
                <a:endParaRPr lang="cs-CZ" sz="2400" dirty="0" smtClean="0">
                  <a:solidFill>
                    <a:srgbClr val="002060"/>
                  </a:solidFill>
                </a:endParaRPr>
              </a:p>
              <a:p>
                <a:pPr>
                  <a:lnSpc>
                    <a:spcPct val="150000"/>
                  </a:lnSpc>
                  <a:buClr>
                    <a:schemeClr val="accent1"/>
                  </a:buClr>
                </a:pPr>
                <a:endParaRPr lang="cs-CZ" sz="2400" dirty="0" smtClean="0">
                  <a:solidFill>
                    <a:srgbClr val="002060"/>
                  </a:solidFill>
                </a:endParaRPr>
              </a:p>
            </p:txBody>
          </p:sp>
        </p:grpSp>
      </p:grpSp>
      <p:sp>
        <p:nvSpPr>
          <p:cNvPr id="3" name="Obdélník 2"/>
          <p:cNvSpPr/>
          <p:nvPr/>
        </p:nvSpPr>
        <p:spPr>
          <a:xfrm>
            <a:off x="251520" y="116632"/>
            <a:ext cx="3124830" cy="307777"/>
          </a:xfrm>
          <a:prstGeom prst="rect">
            <a:avLst/>
          </a:prstGeom>
        </p:spPr>
        <p:txBody>
          <a:bodyPr wrap="none">
            <a:spAutoFit/>
          </a:bodyPr>
          <a:lstStyle/>
          <a:p>
            <a:pPr lvl="0" defTabSz="914226">
              <a:spcBef>
                <a:spcPct val="20000"/>
              </a:spcBef>
            </a:pPr>
            <a:r>
              <a:rPr lang="cs-CZ" sz="1400" b="1" dirty="0" smtClean="0">
                <a:solidFill>
                  <a:srgbClr val="FFFFFF"/>
                </a:solidFill>
              </a:rPr>
              <a:t>Referenční realizovaný obchodní případ</a:t>
            </a:r>
            <a:endParaRPr lang="cs-CZ" sz="1400" b="1" dirty="0">
              <a:solidFill>
                <a:srgbClr val="FFFFFF"/>
              </a:solidFill>
            </a:endParaRPr>
          </a:p>
        </p:txBody>
      </p:sp>
      <p:sp>
        <p:nvSpPr>
          <p:cNvPr id="9" name="TextovéPole 8"/>
          <p:cNvSpPr txBox="1"/>
          <p:nvPr/>
        </p:nvSpPr>
        <p:spPr>
          <a:xfrm>
            <a:off x="285428" y="6477074"/>
            <a:ext cx="614164" cy="261610"/>
          </a:xfrm>
          <a:prstGeom prst="rect">
            <a:avLst/>
          </a:prstGeom>
          <a:noFill/>
        </p:spPr>
        <p:txBody>
          <a:bodyPr wrap="square" rtlCol="0">
            <a:spAutoFit/>
          </a:bodyPr>
          <a:lstStyle/>
          <a:p>
            <a:r>
              <a:rPr lang="cs-CZ" sz="1100" b="1" dirty="0" smtClean="0">
                <a:solidFill>
                  <a:schemeClr val="bg1">
                    <a:lumMod val="75000"/>
                  </a:schemeClr>
                </a:solidFill>
              </a:rPr>
              <a:t>10</a:t>
            </a:r>
            <a:endParaRPr lang="cs-CZ" sz="1100" b="1" dirty="0">
              <a:solidFill>
                <a:schemeClr val="bg1">
                  <a:lumMod val="75000"/>
                </a:schemeClr>
              </a:solidFill>
            </a:endParaRPr>
          </a:p>
        </p:txBody>
      </p:sp>
    </p:spTree>
    <p:extLst>
      <p:ext uri="{BB962C8B-B14F-4D97-AF65-F5344CB8AC3E}">
        <p14:creationId xmlns:p14="http://schemas.microsoft.com/office/powerpoint/2010/main" val="423207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frika, Savana, Národní Park, Strom, Přírody, Nebe"/>
          <p:cNvPicPr>
            <a:picLocks noChangeAspect="1" noChangeArrowheads="1"/>
          </p:cNvPicPr>
          <p:nvPr/>
        </p:nvPicPr>
        <p:blipFill rotWithShape="1">
          <a:blip r:embed="rId2">
            <a:extLst>
              <a:ext uri="{28A0092B-C50C-407E-A947-70E740481C1C}">
                <a14:useLocalDpi xmlns:a14="http://schemas.microsoft.com/office/drawing/2010/main" val="0"/>
              </a:ext>
            </a:extLst>
          </a:blip>
          <a:srcRect l="9670" r="15941" b="4675"/>
          <a:stretch/>
        </p:blipFill>
        <p:spPr bwMode="auto">
          <a:xfrm>
            <a:off x="-1" y="425548"/>
            <a:ext cx="9144001" cy="643245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Skupina 10"/>
          <p:cNvGrpSpPr/>
          <p:nvPr/>
        </p:nvGrpSpPr>
        <p:grpSpPr>
          <a:xfrm>
            <a:off x="650228" y="2276872"/>
            <a:ext cx="3761819" cy="2402398"/>
            <a:chOff x="2236789" y="1500596"/>
            <a:chExt cx="3761819" cy="2402398"/>
          </a:xfrm>
        </p:grpSpPr>
        <p:sp>
          <p:nvSpPr>
            <p:cNvPr id="12" name="Zástupný symbol pro text 35"/>
            <p:cNvSpPr txBox="1">
              <a:spLocks/>
            </p:cNvSpPr>
            <p:nvPr/>
          </p:nvSpPr>
          <p:spPr>
            <a:xfrm>
              <a:off x="2236789" y="1942039"/>
              <a:ext cx="3761819" cy="1960955"/>
            </a:xfrm>
            <a:prstGeom prst="rect">
              <a:avLst/>
            </a:prstGeom>
            <a:solidFill>
              <a:schemeClr val="bg1">
                <a:alpha val="90000"/>
              </a:schemeClr>
            </a:solidFill>
          </p:spPr>
          <p:txBody>
            <a:bodyPr>
              <a:normAutofit/>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spcBef>
                  <a:spcPts val="0"/>
                </a:spcBef>
                <a:spcAft>
                  <a:spcPts val="1200"/>
                </a:spcAft>
                <a:buClr>
                  <a:srgbClr val="FF0000"/>
                </a:buClr>
                <a:buNone/>
              </a:pPr>
              <a:endParaRPr lang="en-US" sz="2000" i="1" dirty="0">
                <a:solidFill>
                  <a:srgbClr val="002060"/>
                </a:solidFill>
              </a:endParaRPr>
            </a:p>
          </p:txBody>
        </p:sp>
        <p:grpSp>
          <p:nvGrpSpPr>
            <p:cNvPr id="13" name="Skupina 12"/>
            <p:cNvGrpSpPr/>
            <p:nvPr/>
          </p:nvGrpSpPr>
          <p:grpSpPr>
            <a:xfrm>
              <a:off x="2236789" y="1500596"/>
              <a:ext cx="3761819" cy="2402398"/>
              <a:chOff x="2236789" y="1500596"/>
              <a:chExt cx="3761819" cy="2402398"/>
            </a:xfrm>
          </p:grpSpPr>
          <p:sp>
            <p:nvSpPr>
              <p:cNvPr id="14" name="Obdélník 13"/>
              <p:cNvSpPr/>
              <p:nvPr/>
            </p:nvSpPr>
            <p:spPr>
              <a:xfrm>
                <a:off x="2236789" y="1500596"/>
                <a:ext cx="3761819" cy="446776"/>
              </a:xfrm>
              <a:prstGeom prst="rect">
                <a:avLst/>
              </a:prstGeom>
              <a:solidFill>
                <a:schemeClr val="accent4">
                  <a:lumMod val="60000"/>
                  <a:lumOff val="40000"/>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200" b="1" cap="small" dirty="0" smtClean="0">
                    <a:solidFill>
                      <a:schemeClr val="bg1"/>
                    </a:solidFill>
                  </a:rPr>
                  <a:t>Senegal</a:t>
                </a:r>
                <a:endParaRPr lang="en-US" sz="2200" b="1" cap="small" dirty="0">
                  <a:solidFill>
                    <a:schemeClr val="bg1"/>
                  </a:solidFill>
                </a:endParaRPr>
              </a:p>
            </p:txBody>
          </p:sp>
          <p:sp>
            <p:nvSpPr>
              <p:cNvPr id="15" name="TextovéPole 14"/>
              <p:cNvSpPr txBox="1"/>
              <p:nvPr/>
            </p:nvSpPr>
            <p:spPr>
              <a:xfrm>
                <a:off x="2523632" y="2148668"/>
                <a:ext cx="3274890" cy="1754326"/>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cs-CZ" sz="2400" dirty="0" smtClean="0">
                    <a:solidFill>
                      <a:srgbClr val="002060"/>
                    </a:solidFill>
                  </a:rPr>
                  <a:t>Výstavba letiště</a:t>
                </a:r>
              </a:p>
              <a:p>
                <a:pPr marL="342900" indent="-342900">
                  <a:lnSpc>
                    <a:spcPct val="150000"/>
                  </a:lnSpc>
                  <a:buClr>
                    <a:schemeClr val="accent1"/>
                  </a:buClr>
                  <a:buFont typeface="Wingdings" panose="05000000000000000000" pitchFamily="2" charset="2"/>
                  <a:buChar char="ü"/>
                </a:pPr>
                <a:r>
                  <a:rPr lang="cs-CZ" sz="2400" dirty="0" smtClean="0">
                    <a:solidFill>
                      <a:srgbClr val="002060"/>
                    </a:solidFill>
                  </a:rPr>
                  <a:t>Odběratelský úvěr</a:t>
                </a:r>
              </a:p>
              <a:p>
                <a:pPr>
                  <a:lnSpc>
                    <a:spcPct val="150000"/>
                  </a:lnSpc>
                  <a:buClr>
                    <a:schemeClr val="accent1"/>
                  </a:buClr>
                </a:pPr>
                <a:endParaRPr lang="cs-CZ" sz="2400" dirty="0" smtClean="0">
                  <a:solidFill>
                    <a:srgbClr val="002060"/>
                  </a:solidFill>
                </a:endParaRPr>
              </a:p>
            </p:txBody>
          </p:sp>
        </p:grpSp>
      </p:grpSp>
      <p:grpSp>
        <p:nvGrpSpPr>
          <p:cNvPr id="16" name="Skupina 15"/>
          <p:cNvGrpSpPr/>
          <p:nvPr/>
        </p:nvGrpSpPr>
        <p:grpSpPr>
          <a:xfrm>
            <a:off x="4842629" y="2276872"/>
            <a:ext cx="3761819" cy="2956240"/>
            <a:chOff x="2323547" y="1596054"/>
            <a:chExt cx="3805964" cy="2956240"/>
          </a:xfrm>
        </p:grpSpPr>
        <p:sp>
          <p:nvSpPr>
            <p:cNvPr id="17" name="Zástupný symbol pro text 35"/>
            <p:cNvSpPr txBox="1">
              <a:spLocks/>
            </p:cNvSpPr>
            <p:nvPr/>
          </p:nvSpPr>
          <p:spPr>
            <a:xfrm>
              <a:off x="2323547" y="2034276"/>
              <a:ext cx="3805964" cy="1964176"/>
            </a:xfrm>
            <a:prstGeom prst="rect">
              <a:avLst/>
            </a:prstGeom>
            <a:solidFill>
              <a:schemeClr val="bg1">
                <a:alpha val="90000"/>
              </a:schemeClr>
            </a:solidFill>
          </p:spPr>
          <p:txBody>
            <a:bodyPr>
              <a:normAutofit/>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spcBef>
                  <a:spcPts val="0"/>
                </a:spcBef>
                <a:spcAft>
                  <a:spcPts val="1200"/>
                </a:spcAft>
                <a:buClr>
                  <a:srgbClr val="FF0000"/>
                </a:buClr>
                <a:buNone/>
              </a:pPr>
              <a:endParaRPr lang="en-US" sz="2000" i="1" dirty="0">
                <a:solidFill>
                  <a:srgbClr val="002060"/>
                </a:solidFill>
              </a:endParaRPr>
            </a:p>
          </p:txBody>
        </p:sp>
        <p:grpSp>
          <p:nvGrpSpPr>
            <p:cNvPr id="18" name="Skupina 17"/>
            <p:cNvGrpSpPr/>
            <p:nvPr/>
          </p:nvGrpSpPr>
          <p:grpSpPr>
            <a:xfrm>
              <a:off x="2323547" y="1596054"/>
              <a:ext cx="3805964" cy="2956240"/>
              <a:chOff x="2323547" y="1596054"/>
              <a:chExt cx="3805964" cy="2956240"/>
            </a:xfrm>
          </p:grpSpPr>
          <p:sp>
            <p:nvSpPr>
              <p:cNvPr id="19" name="Obdélník 18"/>
              <p:cNvSpPr/>
              <p:nvPr/>
            </p:nvSpPr>
            <p:spPr>
              <a:xfrm>
                <a:off x="2323547" y="1596054"/>
                <a:ext cx="3805964" cy="446776"/>
              </a:xfrm>
              <a:prstGeom prst="rect">
                <a:avLst/>
              </a:prstGeom>
              <a:solidFill>
                <a:schemeClr val="accent4">
                  <a:lumMod val="60000"/>
                  <a:lumOff val="4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200" b="1" cap="small" dirty="0" smtClean="0">
                    <a:solidFill>
                      <a:schemeClr val="bg1"/>
                    </a:solidFill>
                  </a:rPr>
                  <a:t>Angola</a:t>
                </a:r>
                <a:endParaRPr lang="en-US" sz="2200" b="1" cap="small" dirty="0">
                  <a:solidFill>
                    <a:schemeClr val="bg1"/>
                  </a:solidFill>
                </a:endParaRPr>
              </a:p>
            </p:txBody>
          </p:sp>
          <p:sp>
            <p:nvSpPr>
              <p:cNvPr id="20" name="TextovéPole 19"/>
              <p:cNvSpPr txBox="1"/>
              <p:nvPr/>
            </p:nvSpPr>
            <p:spPr>
              <a:xfrm>
                <a:off x="2486860" y="2243970"/>
                <a:ext cx="3485300" cy="2308324"/>
              </a:xfrm>
              <a:prstGeom prst="rect">
                <a:avLst/>
              </a:prstGeom>
              <a:noFill/>
            </p:spPr>
            <p:txBody>
              <a:bodyPr wrap="square" rtlCol="0">
                <a:spAutoFit/>
              </a:bodyPr>
              <a:lstStyle/>
              <a:p>
                <a:pPr marL="342900" indent="-342900">
                  <a:lnSpc>
                    <a:spcPct val="150000"/>
                  </a:lnSpc>
                  <a:buClr>
                    <a:schemeClr val="accent1"/>
                  </a:buClr>
                  <a:buFont typeface="Wingdings" panose="05000000000000000000" pitchFamily="2" charset="2"/>
                  <a:buChar char="ü"/>
                </a:pPr>
                <a:r>
                  <a:rPr lang="cs-CZ" sz="2400" dirty="0" smtClean="0">
                    <a:solidFill>
                      <a:srgbClr val="002060"/>
                    </a:solidFill>
                  </a:rPr>
                  <a:t>Potravinářství</a:t>
                </a:r>
              </a:p>
              <a:p>
                <a:pPr marL="342900" indent="-342900">
                  <a:lnSpc>
                    <a:spcPct val="150000"/>
                  </a:lnSpc>
                  <a:buClr>
                    <a:schemeClr val="accent1"/>
                  </a:buClr>
                  <a:buFont typeface="Wingdings" panose="05000000000000000000" pitchFamily="2" charset="2"/>
                  <a:buChar char="ü"/>
                </a:pPr>
                <a:r>
                  <a:rPr lang="cs-CZ" sz="2400" dirty="0" smtClean="0">
                    <a:solidFill>
                      <a:srgbClr val="002060"/>
                    </a:solidFill>
                  </a:rPr>
                  <a:t>Nepřímý odběratelský úvěr</a:t>
                </a:r>
              </a:p>
              <a:p>
                <a:pPr>
                  <a:lnSpc>
                    <a:spcPct val="150000"/>
                  </a:lnSpc>
                  <a:buClr>
                    <a:schemeClr val="accent1"/>
                  </a:buClr>
                </a:pPr>
                <a:endParaRPr lang="cs-CZ" sz="2400" dirty="0" smtClean="0">
                  <a:solidFill>
                    <a:srgbClr val="002060"/>
                  </a:solidFill>
                </a:endParaRPr>
              </a:p>
            </p:txBody>
          </p:sp>
        </p:grpSp>
      </p:grpSp>
      <p:sp>
        <p:nvSpPr>
          <p:cNvPr id="21" name="Obdélník 20"/>
          <p:cNvSpPr/>
          <p:nvPr/>
        </p:nvSpPr>
        <p:spPr>
          <a:xfrm>
            <a:off x="251520" y="116632"/>
            <a:ext cx="2967223" cy="307777"/>
          </a:xfrm>
          <a:prstGeom prst="rect">
            <a:avLst/>
          </a:prstGeom>
        </p:spPr>
        <p:txBody>
          <a:bodyPr wrap="none">
            <a:spAutoFit/>
          </a:bodyPr>
          <a:lstStyle/>
          <a:p>
            <a:pPr lvl="0" defTabSz="914226">
              <a:spcBef>
                <a:spcPct val="20000"/>
              </a:spcBef>
            </a:pPr>
            <a:r>
              <a:rPr lang="cs-CZ" sz="1400" b="1" dirty="0" smtClean="0">
                <a:solidFill>
                  <a:srgbClr val="FFFFFF"/>
                </a:solidFill>
              </a:rPr>
              <a:t>Potenciální obchodní případy v Africe</a:t>
            </a:r>
            <a:endParaRPr lang="cs-CZ" sz="1400" b="1" dirty="0">
              <a:solidFill>
                <a:srgbClr val="FFFFFF"/>
              </a:solidFill>
            </a:endParaRPr>
          </a:p>
        </p:txBody>
      </p:sp>
      <p:sp>
        <p:nvSpPr>
          <p:cNvPr id="23" name="TextovéPole 22"/>
          <p:cNvSpPr txBox="1"/>
          <p:nvPr/>
        </p:nvSpPr>
        <p:spPr>
          <a:xfrm>
            <a:off x="285428" y="6477074"/>
            <a:ext cx="614164" cy="261610"/>
          </a:xfrm>
          <a:prstGeom prst="rect">
            <a:avLst/>
          </a:prstGeom>
          <a:noFill/>
        </p:spPr>
        <p:txBody>
          <a:bodyPr wrap="square" rtlCol="0">
            <a:spAutoFit/>
          </a:bodyPr>
          <a:lstStyle/>
          <a:p>
            <a:r>
              <a:rPr lang="cs-CZ" sz="1100" b="1" dirty="0" smtClean="0">
                <a:solidFill>
                  <a:schemeClr val="bg1">
                    <a:lumMod val="75000"/>
                  </a:schemeClr>
                </a:solidFill>
              </a:rPr>
              <a:t>11</a:t>
            </a:r>
            <a:endParaRPr lang="cs-CZ" sz="1100" b="1" dirty="0">
              <a:solidFill>
                <a:schemeClr val="bg1">
                  <a:lumMod val="75000"/>
                </a:schemeClr>
              </a:solidFill>
            </a:endParaRPr>
          </a:p>
        </p:txBody>
      </p:sp>
    </p:spTree>
    <p:extLst>
      <p:ext uri="{BB962C8B-B14F-4D97-AF65-F5344CB8AC3E}">
        <p14:creationId xmlns:p14="http://schemas.microsoft.com/office/powerpoint/2010/main" val="19609428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3"/>
          </p:nvPr>
        </p:nvSpPr>
        <p:spPr/>
        <p:txBody>
          <a:bodyPr/>
          <a:lstStyle/>
          <a:p>
            <a:r>
              <a:rPr lang="cs-CZ" dirty="0" smtClean="0"/>
              <a:t>Reference</a:t>
            </a:r>
            <a:endParaRPr lang="cs-CZ" dirty="0"/>
          </a:p>
        </p:txBody>
      </p:sp>
    </p:spTree>
    <p:extLst>
      <p:ext uri="{BB962C8B-B14F-4D97-AF65-F5344CB8AC3E}">
        <p14:creationId xmlns:p14="http://schemas.microsoft.com/office/powerpoint/2010/main" val="3090366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www.ceb.cz/public/galleries/1/353/_thbs_/800X533__papcel.jpg?78853d8a98ade223a861986836049d9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29" r="809"/>
          <a:stretch/>
        </p:blipFill>
        <p:spPr bwMode="auto">
          <a:xfrm>
            <a:off x="-13667" y="480170"/>
            <a:ext cx="9157667" cy="6404148"/>
          </a:xfrm>
          <a:prstGeom prst="rect">
            <a:avLst/>
          </a:prstGeom>
          <a:noFill/>
          <a:extLst>
            <a:ext uri="{909E8E84-426E-40DD-AFC4-6F175D3DCCD1}">
              <a14:hiddenFill xmlns:a14="http://schemas.microsoft.com/office/drawing/2010/main">
                <a:solidFill>
                  <a:srgbClr val="FFFFFF"/>
                </a:solidFill>
              </a14:hiddenFill>
            </a:ext>
          </a:extLst>
        </p:spPr>
      </p:pic>
      <p:sp>
        <p:nvSpPr>
          <p:cNvPr id="17" name="Zástupný symbol pro text 35"/>
          <p:cNvSpPr txBox="1">
            <a:spLocks/>
          </p:cNvSpPr>
          <p:nvPr/>
        </p:nvSpPr>
        <p:spPr>
          <a:xfrm>
            <a:off x="1270559" y="4354160"/>
            <a:ext cx="6973881" cy="1523112"/>
          </a:xfrm>
          <a:prstGeom prst="rect">
            <a:avLst/>
          </a:prstGeom>
          <a:solidFill>
            <a:schemeClr val="bg1">
              <a:alpha val="95000"/>
            </a:schemeClr>
          </a:solidFill>
        </p:spPr>
        <p:txBody>
          <a:bodyPr>
            <a:normAutofit/>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spcBef>
                <a:spcPts val="0"/>
              </a:spcBef>
              <a:spcAft>
                <a:spcPts val="1200"/>
              </a:spcAft>
              <a:buClr>
                <a:srgbClr val="FF0000"/>
              </a:buClr>
              <a:buNone/>
            </a:pPr>
            <a:endParaRPr lang="en-US" sz="2000" i="1" dirty="0">
              <a:solidFill>
                <a:srgbClr val="002060"/>
              </a:solidFill>
            </a:endParaRPr>
          </a:p>
        </p:txBody>
      </p:sp>
      <p:sp>
        <p:nvSpPr>
          <p:cNvPr id="18" name="Obdélník 17"/>
          <p:cNvSpPr/>
          <p:nvPr/>
        </p:nvSpPr>
        <p:spPr>
          <a:xfrm>
            <a:off x="1259632" y="3908528"/>
            <a:ext cx="6981867" cy="446776"/>
          </a:xfrm>
          <a:prstGeom prst="rect">
            <a:avLst/>
          </a:prstGeom>
          <a:solidFill>
            <a:schemeClr val="accent4">
              <a:lumMod val="60000"/>
              <a:lumOff val="4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cap="small" dirty="0" err="1">
                <a:solidFill>
                  <a:schemeClr val="bg1"/>
                </a:solidFill>
              </a:rPr>
              <a:t>g</a:t>
            </a:r>
            <a:r>
              <a:rPr lang="cs-CZ" sz="2000" b="1" cap="small" dirty="0" err="1" smtClean="0">
                <a:solidFill>
                  <a:schemeClr val="bg1"/>
                </a:solidFill>
              </a:rPr>
              <a:t>e</a:t>
            </a:r>
            <a:r>
              <a:rPr lang="cs-CZ" sz="2000" b="1" cap="small" dirty="0" smtClean="0">
                <a:solidFill>
                  <a:schemeClr val="bg1"/>
                </a:solidFill>
              </a:rPr>
              <a:t> </a:t>
            </a:r>
            <a:r>
              <a:rPr lang="cs-CZ" sz="2000" b="1" cap="small" dirty="0" err="1" smtClean="0">
                <a:solidFill>
                  <a:schemeClr val="bg1"/>
                </a:solidFill>
              </a:rPr>
              <a:t>aviation</a:t>
            </a:r>
            <a:r>
              <a:rPr lang="cs-CZ" sz="2000" b="1" cap="small" dirty="0" smtClean="0">
                <a:solidFill>
                  <a:schemeClr val="bg1"/>
                </a:solidFill>
              </a:rPr>
              <a:t> </a:t>
            </a:r>
            <a:r>
              <a:rPr lang="cs-CZ" sz="2000" b="1" cap="small" dirty="0" err="1" smtClean="0">
                <a:solidFill>
                  <a:schemeClr val="bg1"/>
                </a:solidFill>
              </a:rPr>
              <a:t>czech</a:t>
            </a:r>
            <a:endParaRPr lang="en-US" sz="2000" b="1" cap="small" dirty="0">
              <a:solidFill>
                <a:schemeClr val="bg1"/>
              </a:solidFill>
            </a:endParaRPr>
          </a:p>
        </p:txBody>
      </p:sp>
      <p:sp>
        <p:nvSpPr>
          <p:cNvPr id="5" name="TextovéPole 4"/>
          <p:cNvSpPr txBox="1"/>
          <p:nvPr/>
        </p:nvSpPr>
        <p:spPr>
          <a:xfrm>
            <a:off x="1137650" y="4458041"/>
            <a:ext cx="6696744" cy="1323439"/>
          </a:xfrm>
          <a:prstGeom prst="rect">
            <a:avLst/>
          </a:prstGeom>
          <a:noFill/>
        </p:spPr>
        <p:txBody>
          <a:bodyPr wrap="square" rtlCol="0">
            <a:spAutoFit/>
          </a:bodyPr>
          <a:lstStyle/>
          <a:p>
            <a:pPr lvl="1" algn="just">
              <a:spcAft>
                <a:spcPts val="1200"/>
              </a:spcAft>
              <a:buClr>
                <a:srgbClr val="FF0000"/>
              </a:buClr>
            </a:pPr>
            <a:r>
              <a:rPr lang="cs-CZ" sz="2000" i="1" dirty="0" smtClean="0">
                <a:solidFill>
                  <a:srgbClr val="002060"/>
                </a:solidFill>
              </a:rPr>
              <a:t>„</a:t>
            </a:r>
            <a:r>
              <a:rPr lang="cs-CZ" sz="2000" i="1" dirty="0">
                <a:solidFill>
                  <a:srgbClr val="002060"/>
                </a:solidFill>
              </a:rPr>
              <a:t>Úroveň služeb je velmi vysoká. Spolupráce umožňuje naší společnosti nabídnout zákazníkům podobné finanční služby, které nabízí konkurence, za účelem získání nových zakázek</a:t>
            </a:r>
            <a:r>
              <a:rPr lang="cs-CZ" sz="2000" i="1" dirty="0" smtClean="0">
                <a:solidFill>
                  <a:srgbClr val="002060"/>
                </a:solidFill>
              </a:rPr>
              <a:t>.“</a:t>
            </a:r>
            <a:endParaRPr lang="en-US" sz="2000" i="1" dirty="0">
              <a:solidFill>
                <a:srgbClr val="002060"/>
              </a:solidFill>
            </a:endParaRPr>
          </a:p>
        </p:txBody>
      </p:sp>
      <p:grpSp>
        <p:nvGrpSpPr>
          <p:cNvPr id="4" name="Skupina 3"/>
          <p:cNvGrpSpPr/>
          <p:nvPr/>
        </p:nvGrpSpPr>
        <p:grpSpPr>
          <a:xfrm>
            <a:off x="1155606" y="1700808"/>
            <a:ext cx="7079816" cy="2028315"/>
            <a:chOff x="1289494" y="1622968"/>
            <a:chExt cx="7079816" cy="2028315"/>
          </a:xfrm>
        </p:grpSpPr>
        <p:sp>
          <p:nvSpPr>
            <p:cNvPr id="15" name="Zástupný symbol pro text 35"/>
            <p:cNvSpPr txBox="1">
              <a:spLocks/>
            </p:cNvSpPr>
            <p:nvPr/>
          </p:nvSpPr>
          <p:spPr>
            <a:xfrm>
              <a:off x="1387443" y="2069744"/>
              <a:ext cx="6973881" cy="1353424"/>
            </a:xfrm>
            <a:prstGeom prst="rect">
              <a:avLst/>
            </a:prstGeom>
            <a:solidFill>
              <a:schemeClr val="bg1">
                <a:alpha val="95000"/>
              </a:schemeClr>
            </a:solidFill>
          </p:spPr>
          <p:txBody>
            <a:bodyPr>
              <a:normAutofit/>
            </a:bodyPr>
            <a:lstStyle>
              <a:lvl1pPr marL="342835" indent="-342835" algn="l" defTabSz="91422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09" indent="-285696" algn="l" defTabSz="91422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783" indent="-228556" algn="l" defTabSz="91422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896"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0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12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235"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49"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462" indent="-228556" algn="l" defTabSz="91422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lvl="1" indent="0" algn="just">
                <a:spcBef>
                  <a:spcPts val="0"/>
                </a:spcBef>
                <a:spcAft>
                  <a:spcPts val="1200"/>
                </a:spcAft>
                <a:buClr>
                  <a:srgbClr val="FF0000"/>
                </a:buClr>
                <a:buNone/>
              </a:pPr>
              <a:endParaRPr lang="en-US" sz="2000" i="1" dirty="0">
                <a:solidFill>
                  <a:srgbClr val="002060"/>
                </a:solidFill>
              </a:endParaRPr>
            </a:p>
          </p:txBody>
        </p:sp>
        <p:grpSp>
          <p:nvGrpSpPr>
            <p:cNvPr id="3" name="Skupina 2"/>
            <p:cNvGrpSpPr/>
            <p:nvPr/>
          </p:nvGrpSpPr>
          <p:grpSpPr>
            <a:xfrm>
              <a:off x="1289494" y="1622968"/>
              <a:ext cx="7079816" cy="2028315"/>
              <a:chOff x="1289494" y="1622968"/>
              <a:chExt cx="7079816" cy="2028315"/>
            </a:xfrm>
          </p:grpSpPr>
          <p:sp>
            <p:nvSpPr>
              <p:cNvPr id="14" name="Obdélník 13"/>
              <p:cNvSpPr/>
              <p:nvPr/>
            </p:nvSpPr>
            <p:spPr>
              <a:xfrm>
                <a:off x="1387443" y="1622968"/>
                <a:ext cx="6981867" cy="446776"/>
              </a:xfrm>
              <a:prstGeom prst="rect">
                <a:avLst/>
              </a:prstGeom>
              <a:solidFill>
                <a:schemeClr val="accent4">
                  <a:lumMod val="60000"/>
                  <a:lumOff val="4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2000" b="1" cap="small" dirty="0" err="1" smtClean="0">
                    <a:solidFill>
                      <a:schemeClr val="bg1"/>
                    </a:solidFill>
                  </a:rPr>
                  <a:t>papcel</a:t>
                </a:r>
                <a:endParaRPr lang="en-US" sz="2000" b="1" cap="small" dirty="0">
                  <a:solidFill>
                    <a:schemeClr val="bg1"/>
                  </a:solidFill>
                </a:endParaRPr>
              </a:p>
            </p:txBody>
          </p:sp>
          <p:sp>
            <p:nvSpPr>
              <p:cNvPr id="6" name="TextovéPole 5"/>
              <p:cNvSpPr txBox="1"/>
              <p:nvPr/>
            </p:nvSpPr>
            <p:spPr>
              <a:xfrm>
                <a:off x="1289494" y="2204733"/>
                <a:ext cx="6840760" cy="1446550"/>
              </a:xfrm>
              <a:prstGeom prst="rect">
                <a:avLst/>
              </a:prstGeom>
              <a:noFill/>
            </p:spPr>
            <p:txBody>
              <a:bodyPr wrap="square" rtlCol="0">
                <a:spAutoFit/>
              </a:bodyPr>
              <a:lstStyle/>
              <a:p>
                <a:pPr lvl="1" algn="just">
                  <a:spcAft>
                    <a:spcPts val="1200"/>
                  </a:spcAft>
                  <a:buClr>
                    <a:srgbClr val="FF0000"/>
                  </a:buClr>
                </a:pPr>
                <a:r>
                  <a:rPr lang="cs-CZ" sz="2000" i="1" dirty="0">
                    <a:solidFill>
                      <a:srgbClr val="002060"/>
                    </a:solidFill>
                  </a:rPr>
                  <a:t>„Díky dlouhodobé spolupráci s Českou exportní bankou se společnosti PAPCEL podařilo vstoupit na nové trhy a získat nové zakázky na evropských i jiných trzích.“ </a:t>
                </a:r>
                <a:endParaRPr lang="en-US" sz="2000" i="1" dirty="0">
                  <a:solidFill>
                    <a:srgbClr val="002060"/>
                  </a:solidFill>
                </a:endParaRPr>
              </a:p>
              <a:p>
                <a:endParaRPr lang="cs-CZ" dirty="0"/>
              </a:p>
            </p:txBody>
          </p:sp>
        </p:grpSp>
      </p:grpSp>
      <p:sp>
        <p:nvSpPr>
          <p:cNvPr id="2" name="Zástupný symbol pro text 1"/>
          <p:cNvSpPr>
            <a:spLocks noGrp="1"/>
          </p:cNvSpPr>
          <p:nvPr>
            <p:ph type="body" sz="quarter" idx="14"/>
          </p:nvPr>
        </p:nvSpPr>
        <p:spPr/>
        <p:txBody>
          <a:bodyPr/>
          <a:lstStyle/>
          <a:p>
            <a:r>
              <a:rPr lang="cs-CZ" b="1" dirty="0" smtClean="0"/>
              <a:t>Reference ČEB</a:t>
            </a:r>
            <a:endParaRPr lang="cs-CZ" b="1" dirty="0"/>
          </a:p>
        </p:txBody>
      </p:sp>
      <p:sp>
        <p:nvSpPr>
          <p:cNvPr id="13" name="TextovéPole 12"/>
          <p:cNvSpPr txBox="1"/>
          <p:nvPr/>
        </p:nvSpPr>
        <p:spPr>
          <a:xfrm>
            <a:off x="285428" y="6477074"/>
            <a:ext cx="470148" cy="261610"/>
          </a:xfrm>
          <a:prstGeom prst="rect">
            <a:avLst/>
          </a:prstGeom>
          <a:noFill/>
        </p:spPr>
        <p:txBody>
          <a:bodyPr wrap="square" rtlCol="0">
            <a:spAutoFit/>
          </a:bodyPr>
          <a:lstStyle/>
          <a:p>
            <a:r>
              <a:rPr lang="cs-CZ" sz="1100" b="1" dirty="0" smtClean="0">
                <a:solidFill>
                  <a:schemeClr val="bg1">
                    <a:lumMod val="75000"/>
                  </a:schemeClr>
                </a:solidFill>
              </a:rPr>
              <a:t>14</a:t>
            </a:r>
            <a:endParaRPr lang="cs-CZ" sz="1100" b="1" dirty="0">
              <a:solidFill>
                <a:schemeClr val="bg1">
                  <a:lumMod val="75000"/>
                </a:schemeClr>
              </a:solidFill>
            </a:endParaRPr>
          </a:p>
        </p:txBody>
      </p:sp>
    </p:spTree>
    <p:extLst>
      <p:ext uri="{BB962C8B-B14F-4D97-AF65-F5344CB8AC3E}">
        <p14:creationId xmlns:p14="http://schemas.microsoft.com/office/powerpoint/2010/main" val="2784570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ástupný symbol pro text 7"/>
          <p:cNvSpPr>
            <a:spLocks noGrp="1"/>
          </p:cNvSpPr>
          <p:nvPr>
            <p:ph type="body" sz="quarter" idx="14"/>
          </p:nvPr>
        </p:nvSpPr>
        <p:spPr/>
        <p:txBody>
          <a:bodyPr/>
          <a:lstStyle/>
          <a:p>
            <a:r>
              <a:rPr lang="cs-CZ" b="1" dirty="0"/>
              <a:t>S námi začíná export</a:t>
            </a:r>
          </a:p>
        </p:txBody>
      </p:sp>
      <p:grpSp>
        <p:nvGrpSpPr>
          <p:cNvPr id="76" name="Skupina 75"/>
          <p:cNvGrpSpPr/>
          <p:nvPr/>
        </p:nvGrpSpPr>
        <p:grpSpPr>
          <a:xfrm>
            <a:off x="-1620688" y="1709691"/>
            <a:ext cx="10489202" cy="4206924"/>
            <a:chOff x="-1971166" y="1709785"/>
            <a:chExt cx="12934831" cy="5187797"/>
          </a:xfrm>
        </p:grpSpPr>
        <p:sp>
          <p:nvSpPr>
            <p:cNvPr id="77" name="Freeform 5"/>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8" name="Freeform 6"/>
            <p:cNvSpPr>
              <a:spLocks/>
            </p:cNvSpPr>
            <p:nvPr/>
          </p:nvSpPr>
          <p:spPr bwMode="auto">
            <a:xfrm flipH="1">
              <a:off x="10483962" y="1938857"/>
              <a:ext cx="479703" cy="4958725"/>
            </a:xfrm>
            <a:custGeom>
              <a:avLst/>
              <a:gdLst>
                <a:gd name="T0" fmla="*/ 178 w 178"/>
                <a:gd name="T1" fmla="*/ 0 h 1840"/>
                <a:gd name="T2" fmla="*/ 178 w 178"/>
                <a:gd name="T3" fmla="*/ 1840 h 1840"/>
                <a:gd name="T4" fmla="*/ 0 w 178"/>
                <a:gd name="T5" fmla="*/ 1840 h 1840"/>
                <a:gd name="T6" fmla="*/ 0 w 178"/>
                <a:gd name="T7" fmla="*/ 178 h 1840"/>
                <a:gd name="T8" fmla="*/ 178 w 178"/>
                <a:gd name="T9" fmla="*/ 0 h 1840"/>
              </a:gdLst>
              <a:ahLst/>
              <a:cxnLst>
                <a:cxn ang="0">
                  <a:pos x="T0" y="T1"/>
                </a:cxn>
                <a:cxn ang="0">
                  <a:pos x="T2" y="T3"/>
                </a:cxn>
                <a:cxn ang="0">
                  <a:pos x="T4" y="T5"/>
                </a:cxn>
                <a:cxn ang="0">
                  <a:pos x="T6" y="T7"/>
                </a:cxn>
                <a:cxn ang="0">
                  <a:pos x="T8" y="T9"/>
                </a:cxn>
              </a:cxnLst>
              <a:rect l="0" t="0" r="r" b="b"/>
              <a:pathLst>
                <a:path w="178" h="1840">
                  <a:moveTo>
                    <a:pt x="178" y="0"/>
                  </a:moveTo>
                  <a:lnTo>
                    <a:pt x="178" y="1840"/>
                  </a:lnTo>
                  <a:lnTo>
                    <a:pt x="0" y="1840"/>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79" name="Freeform 8"/>
            <p:cNvSpPr>
              <a:spLocks/>
            </p:cNvSpPr>
            <p:nvPr/>
          </p:nvSpPr>
          <p:spPr bwMode="auto">
            <a:xfrm flipH="1">
              <a:off x="7859073" y="1938857"/>
              <a:ext cx="31045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Lst>
              <a:ahLst/>
              <a:cxnLst>
                <a:cxn ang="0">
                  <a:pos x="T0" y="T1"/>
                </a:cxn>
                <a:cxn ang="0">
                  <a:pos x="T2" y="T3"/>
                </a:cxn>
                <a:cxn ang="0">
                  <a:pos x="T4" y="T5"/>
                </a:cxn>
                <a:cxn ang="0">
                  <a:pos x="T6" y="T7"/>
                </a:cxn>
                <a:cxn ang="0">
                  <a:pos x="T8" y="T9"/>
                </a:cxn>
              </a:cxnLst>
              <a:rect l="0" t="0" r="r" b="b"/>
              <a:pathLst>
                <a:path w="1152" h="178">
                  <a:moveTo>
                    <a:pt x="1152" y="178"/>
                  </a:moveTo>
                  <a:lnTo>
                    <a:pt x="0" y="178"/>
                  </a:lnTo>
                  <a:lnTo>
                    <a:pt x="178" y="0"/>
                  </a:lnTo>
                  <a:lnTo>
                    <a:pt x="1152" y="0"/>
                  </a:lnTo>
                  <a:lnTo>
                    <a:pt x="1152"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0" name="Group 34"/>
            <p:cNvGrpSpPr/>
            <p:nvPr/>
          </p:nvGrpSpPr>
          <p:grpSpPr>
            <a:xfrm>
              <a:off x="3895337" y="1709785"/>
              <a:ext cx="7068327" cy="937846"/>
              <a:chOff x="3895337" y="1709785"/>
              <a:chExt cx="7068327" cy="937846"/>
            </a:xfrm>
          </p:grpSpPr>
          <p:sp>
            <p:nvSpPr>
              <p:cNvPr id="132" name="Freeform 7"/>
              <p:cNvSpPr>
                <a:spLocks/>
              </p:cNvSpPr>
              <p:nvPr/>
            </p:nvSpPr>
            <p:spPr bwMode="auto">
              <a:xfrm flipH="1">
                <a:off x="4403972" y="1938857"/>
                <a:ext cx="6559692" cy="479703"/>
              </a:xfrm>
              <a:custGeom>
                <a:avLst/>
                <a:gdLst>
                  <a:gd name="T0" fmla="*/ 1152 w 1152"/>
                  <a:gd name="T1" fmla="*/ 178 h 178"/>
                  <a:gd name="T2" fmla="*/ 0 w 1152"/>
                  <a:gd name="T3" fmla="*/ 178 h 178"/>
                  <a:gd name="T4" fmla="*/ 178 w 1152"/>
                  <a:gd name="T5" fmla="*/ 0 h 178"/>
                  <a:gd name="T6" fmla="*/ 1152 w 1152"/>
                  <a:gd name="T7" fmla="*/ 0 h 178"/>
                  <a:gd name="T8" fmla="*/ 1152 w 1152"/>
                  <a:gd name="T9" fmla="*/ 178 h 178"/>
                  <a:gd name="connsiteX0" fmla="*/ 10000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10000 w 21105"/>
                  <a:gd name="connsiteY4" fmla="*/ 10312 h 10312"/>
                  <a:gd name="connsiteX0" fmla="*/ 21105 w 21105"/>
                  <a:gd name="connsiteY0" fmla="*/ 10312 h 10312"/>
                  <a:gd name="connsiteX1" fmla="*/ 0 w 21105"/>
                  <a:gd name="connsiteY1" fmla="*/ 10312 h 10312"/>
                  <a:gd name="connsiteX2" fmla="*/ 1545 w 21105"/>
                  <a:gd name="connsiteY2" fmla="*/ 312 h 10312"/>
                  <a:gd name="connsiteX3" fmla="*/ 21105 w 21105"/>
                  <a:gd name="connsiteY3" fmla="*/ 0 h 10312"/>
                  <a:gd name="connsiteX4" fmla="*/ 21105 w 21105"/>
                  <a:gd name="connsiteY4" fmla="*/ 10312 h 10312"/>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313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57 h 10000"/>
                  <a:gd name="connsiteX4" fmla="*/ 21105 w 21129"/>
                  <a:gd name="connsiteY4" fmla="*/ 10000 h 10000"/>
                  <a:gd name="connsiteX0" fmla="*/ 21105 w 21129"/>
                  <a:gd name="connsiteY0" fmla="*/ 10000 h 10000"/>
                  <a:gd name="connsiteX1" fmla="*/ 0 w 21129"/>
                  <a:gd name="connsiteY1" fmla="*/ 10000 h 10000"/>
                  <a:gd name="connsiteX2" fmla="*/ 1545 w 21129"/>
                  <a:gd name="connsiteY2" fmla="*/ 0 h 10000"/>
                  <a:gd name="connsiteX3" fmla="*/ 21129 w 21129"/>
                  <a:gd name="connsiteY3" fmla="*/ 1 h 10000"/>
                  <a:gd name="connsiteX4" fmla="*/ 21105 w 21129"/>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29" h="10000">
                    <a:moveTo>
                      <a:pt x="21105" y="10000"/>
                    </a:moveTo>
                    <a:lnTo>
                      <a:pt x="0" y="10000"/>
                    </a:lnTo>
                    <a:lnTo>
                      <a:pt x="1545" y="0"/>
                    </a:lnTo>
                    <a:lnTo>
                      <a:pt x="21129" y="1"/>
                    </a:lnTo>
                    <a:lnTo>
                      <a:pt x="21105" y="1000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33" name="Freeform 9"/>
              <p:cNvSpPr>
                <a:spLocks/>
              </p:cNvSpPr>
              <p:nvPr/>
            </p:nvSpPr>
            <p:spPr bwMode="auto">
              <a:xfrm flipH="1">
                <a:off x="3895337"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1" name="Freeform 10"/>
            <p:cNvSpPr>
              <a:spLocks/>
            </p:cNvSpPr>
            <p:nvPr/>
          </p:nvSpPr>
          <p:spPr bwMode="auto">
            <a:xfrm flipH="1">
              <a:off x="7395540" y="1709785"/>
              <a:ext cx="520127" cy="937846"/>
            </a:xfrm>
            <a:custGeom>
              <a:avLst/>
              <a:gdLst>
                <a:gd name="T0" fmla="*/ 193 w 193"/>
                <a:gd name="T1" fmla="*/ 175 h 348"/>
                <a:gd name="T2" fmla="*/ 0 w 193"/>
                <a:gd name="T3" fmla="*/ 0 h 348"/>
                <a:gd name="T4" fmla="*/ 0 w 193"/>
                <a:gd name="T5" fmla="*/ 175 h 348"/>
                <a:gd name="T6" fmla="*/ 0 w 193"/>
                <a:gd name="T7" fmla="*/ 348 h 348"/>
                <a:gd name="T8" fmla="*/ 193 w 193"/>
                <a:gd name="T9" fmla="*/ 175 h 348"/>
              </a:gdLst>
              <a:ahLst/>
              <a:cxnLst>
                <a:cxn ang="0">
                  <a:pos x="T0" y="T1"/>
                </a:cxn>
                <a:cxn ang="0">
                  <a:pos x="T2" y="T3"/>
                </a:cxn>
                <a:cxn ang="0">
                  <a:pos x="T4" y="T5"/>
                </a:cxn>
                <a:cxn ang="0">
                  <a:pos x="T6" y="T7"/>
                </a:cxn>
                <a:cxn ang="0">
                  <a:pos x="T8" y="T9"/>
                </a:cxn>
              </a:cxnLst>
              <a:rect l="0" t="0" r="r" b="b"/>
              <a:pathLst>
                <a:path w="193" h="348">
                  <a:moveTo>
                    <a:pt x="193" y="175"/>
                  </a:moveTo>
                  <a:lnTo>
                    <a:pt x="0" y="0"/>
                  </a:lnTo>
                  <a:lnTo>
                    <a:pt x="0" y="175"/>
                  </a:lnTo>
                  <a:lnTo>
                    <a:pt x="0" y="348"/>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2" name="Freeform 13"/>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3" name="Freeform 14"/>
            <p:cNvSpPr>
              <a:spLocks/>
            </p:cNvSpPr>
            <p:nvPr/>
          </p:nvSpPr>
          <p:spPr bwMode="auto">
            <a:xfrm flipH="1">
              <a:off x="9869512" y="3084214"/>
              <a:ext cx="479703" cy="3813367"/>
            </a:xfrm>
            <a:custGeom>
              <a:avLst/>
              <a:gdLst>
                <a:gd name="T0" fmla="*/ 178 w 178"/>
                <a:gd name="T1" fmla="*/ 0 h 1415"/>
                <a:gd name="T2" fmla="*/ 178 w 178"/>
                <a:gd name="T3" fmla="*/ 1415 h 1415"/>
                <a:gd name="T4" fmla="*/ 0 w 178"/>
                <a:gd name="T5" fmla="*/ 1415 h 1415"/>
                <a:gd name="T6" fmla="*/ 0 w 178"/>
                <a:gd name="T7" fmla="*/ 177 h 1415"/>
                <a:gd name="T8" fmla="*/ 178 w 178"/>
                <a:gd name="T9" fmla="*/ 0 h 1415"/>
              </a:gdLst>
              <a:ahLst/>
              <a:cxnLst>
                <a:cxn ang="0">
                  <a:pos x="T0" y="T1"/>
                </a:cxn>
                <a:cxn ang="0">
                  <a:pos x="T2" y="T3"/>
                </a:cxn>
                <a:cxn ang="0">
                  <a:pos x="T4" y="T5"/>
                </a:cxn>
                <a:cxn ang="0">
                  <a:pos x="T6" y="T7"/>
                </a:cxn>
                <a:cxn ang="0">
                  <a:pos x="T8" y="T9"/>
                </a:cxn>
              </a:cxnLst>
              <a:rect l="0" t="0" r="r" b="b"/>
              <a:pathLst>
                <a:path w="178" h="1415">
                  <a:moveTo>
                    <a:pt x="178" y="0"/>
                  </a:moveTo>
                  <a:lnTo>
                    <a:pt x="178" y="1415"/>
                  </a:lnTo>
                  <a:lnTo>
                    <a:pt x="0" y="1415"/>
                  </a:lnTo>
                  <a:lnTo>
                    <a:pt x="0" y="177"/>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4" name="Freeform 16"/>
            <p:cNvSpPr>
              <a:spLocks/>
            </p:cNvSpPr>
            <p:nvPr/>
          </p:nvSpPr>
          <p:spPr bwMode="auto">
            <a:xfrm flipH="1">
              <a:off x="7859073" y="3084214"/>
              <a:ext cx="2490142"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Lst>
              <a:ahLst/>
              <a:cxnLst>
                <a:cxn ang="0">
                  <a:pos x="T0" y="T1"/>
                </a:cxn>
                <a:cxn ang="0">
                  <a:pos x="T2" y="T3"/>
                </a:cxn>
                <a:cxn ang="0">
                  <a:pos x="T4" y="T5"/>
                </a:cxn>
                <a:cxn ang="0">
                  <a:pos x="T6" y="T7"/>
                </a:cxn>
                <a:cxn ang="0">
                  <a:pos x="T8" y="T9"/>
                </a:cxn>
              </a:cxnLst>
              <a:rect l="0" t="0" r="r" b="b"/>
              <a:pathLst>
                <a:path w="924" h="177">
                  <a:moveTo>
                    <a:pt x="924" y="177"/>
                  </a:moveTo>
                  <a:lnTo>
                    <a:pt x="0" y="177"/>
                  </a:lnTo>
                  <a:lnTo>
                    <a:pt x="178" y="0"/>
                  </a:lnTo>
                  <a:lnTo>
                    <a:pt x="924" y="0"/>
                  </a:lnTo>
                  <a:lnTo>
                    <a:pt x="924" y="1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85" name="Group 33"/>
            <p:cNvGrpSpPr/>
            <p:nvPr/>
          </p:nvGrpSpPr>
          <p:grpSpPr>
            <a:xfrm>
              <a:off x="5062071" y="2852448"/>
              <a:ext cx="5287144" cy="940541"/>
              <a:chOff x="5062071" y="2852448"/>
              <a:chExt cx="5287144" cy="940541"/>
            </a:xfrm>
          </p:grpSpPr>
          <p:sp>
            <p:nvSpPr>
              <p:cNvPr id="130" name="Freeform 15"/>
              <p:cNvSpPr>
                <a:spLocks/>
              </p:cNvSpPr>
              <p:nvPr/>
            </p:nvSpPr>
            <p:spPr bwMode="auto">
              <a:xfrm flipH="1">
                <a:off x="5468039" y="3084214"/>
                <a:ext cx="4881176" cy="477008"/>
              </a:xfrm>
              <a:custGeom>
                <a:avLst/>
                <a:gdLst>
                  <a:gd name="T0" fmla="*/ 924 w 924"/>
                  <a:gd name="T1" fmla="*/ 177 h 177"/>
                  <a:gd name="T2" fmla="*/ 0 w 924"/>
                  <a:gd name="T3" fmla="*/ 177 h 177"/>
                  <a:gd name="T4" fmla="*/ 178 w 924"/>
                  <a:gd name="T5" fmla="*/ 0 h 177"/>
                  <a:gd name="T6" fmla="*/ 924 w 924"/>
                  <a:gd name="T7" fmla="*/ 0 h 177"/>
                  <a:gd name="T8" fmla="*/ 924 w 924"/>
                  <a:gd name="T9" fmla="*/ 177 h 177"/>
                  <a:gd name="connsiteX0" fmla="*/ 10000 w 19602"/>
                  <a:gd name="connsiteY0" fmla="*/ 10000 h 10000"/>
                  <a:gd name="connsiteX1" fmla="*/ 0 w 19602"/>
                  <a:gd name="connsiteY1" fmla="*/ 10000 h 10000"/>
                  <a:gd name="connsiteX2" fmla="*/ 1926 w 19602"/>
                  <a:gd name="connsiteY2" fmla="*/ 0 h 10000"/>
                  <a:gd name="connsiteX3" fmla="*/ 19602 w 19602"/>
                  <a:gd name="connsiteY3" fmla="*/ 0 h 10000"/>
                  <a:gd name="connsiteX4" fmla="*/ 10000 w 19602"/>
                  <a:gd name="connsiteY4" fmla="*/ 10000 h 10000"/>
                  <a:gd name="connsiteX0" fmla="*/ 19481 w 19602"/>
                  <a:gd name="connsiteY0" fmla="*/ 9843 h 10000"/>
                  <a:gd name="connsiteX1" fmla="*/ 0 w 19602"/>
                  <a:gd name="connsiteY1" fmla="*/ 10000 h 10000"/>
                  <a:gd name="connsiteX2" fmla="*/ 1926 w 19602"/>
                  <a:gd name="connsiteY2" fmla="*/ 0 h 10000"/>
                  <a:gd name="connsiteX3" fmla="*/ 19602 w 19602"/>
                  <a:gd name="connsiteY3" fmla="*/ 0 h 10000"/>
                  <a:gd name="connsiteX4" fmla="*/ 19481 w 19602"/>
                  <a:gd name="connsiteY4" fmla="*/ 9843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02" h="10000">
                    <a:moveTo>
                      <a:pt x="19481" y="9843"/>
                    </a:moveTo>
                    <a:lnTo>
                      <a:pt x="0" y="10000"/>
                    </a:lnTo>
                    <a:lnTo>
                      <a:pt x="1926" y="0"/>
                    </a:lnTo>
                    <a:lnTo>
                      <a:pt x="19602" y="0"/>
                    </a:lnTo>
                    <a:cubicBezTo>
                      <a:pt x="19562" y="3281"/>
                      <a:pt x="19521" y="6562"/>
                      <a:pt x="19481" y="9843"/>
                    </a:cubicBez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31" name="Freeform 17"/>
              <p:cNvSpPr>
                <a:spLocks/>
              </p:cNvSpPr>
              <p:nvPr/>
            </p:nvSpPr>
            <p:spPr bwMode="auto">
              <a:xfrm flipH="1">
                <a:off x="5062071"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86" name="Freeform 18"/>
            <p:cNvSpPr>
              <a:spLocks/>
            </p:cNvSpPr>
            <p:nvPr/>
          </p:nvSpPr>
          <p:spPr bwMode="auto">
            <a:xfrm flipH="1">
              <a:off x="7395540" y="2852448"/>
              <a:ext cx="520127" cy="940541"/>
            </a:xfrm>
            <a:custGeom>
              <a:avLst/>
              <a:gdLst>
                <a:gd name="T0" fmla="*/ 193 w 193"/>
                <a:gd name="T1" fmla="*/ 173 h 349"/>
                <a:gd name="T2" fmla="*/ 0 w 193"/>
                <a:gd name="T3" fmla="*/ 0 h 349"/>
                <a:gd name="T4" fmla="*/ 0 w 193"/>
                <a:gd name="T5" fmla="*/ 173 h 349"/>
                <a:gd name="T6" fmla="*/ 0 w 193"/>
                <a:gd name="T7" fmla="*/ 349 h 349"/>
                <a:gd name="T8" fmla="*/ 193 w 193"/>
                <a:gd name="T9" fmla="*/ 173 h 349"/>
              </a:gdLst>
              <a:ahLst/>
              <a:cxnLst>
                <a:cxn ang="0">
                  <a:pos x="T0" y="T1"/>
                </a:cxn>
                <a:cxn ang="0">
                  <a:pos x="T2" y="T3"/>
                </a:cxn>
                <a:cxn ang="0">
                  <a:pos x="T4" y="T5"/>
                </a:cxn>
                <a:cxn ang="0">
                  <a:pos x="T6" y="T7"/>
                </a:cxn>
                <a:cxn ang="0">
                  <a:pos x="T8" y="T9"/>
                </a:cxn>
              </a:cxnLst>
              <a:rect l="0" t="0" r="r" b="b"/>
              <a:pathLst>
                <a:path w="193" h="349">
                  <a:moveTo>
                    <a:pt x="193" y="173"/>
                  </a:moveTo>
                  <a:lnTo>
                    <a:pt x="0" y="0"/>
                  </a:lnTo>
                  <a:lnTo>
                    <a:pt x="0" y="173"/>
                  </a:lnTo>
                  <a:lnTo>
                    <a:pt x="0" y="349"/>
                  </a:lnTo>
                  <a:lnTo>
                    <a:pt x="193" y="17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7" name="Freeform 21"/>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8" name="Freeform 22"/>
            <p:cNvSpPr>
              <a:spLocks/>
            </p:cNvSpPr>
            <p:nvPr/>
          </p:nvSpPr>
          <p:spPr bwMode="auto">
            <a:xfrm flipH="1">
              <a:off x="9246976" y="4226877"/>
              <a:ext cx="479703" cy="2670704"/>
            </a:xfrm>
            <a:custGeom>
              <a:avLst/>
              <a:gdLst>
                <a:gd name="T0" fmla="*/ 178 w 178"/>
                <a:gd name="T1" fmla="*/ 0 h 991"/>
                <a:gd name="T2" fmla="*/ 178 w 178"/>
                <a:gd name="T3" fmla="*/ 991 h 991"/>
                <a:gd name="T4" fmla="*/ 0 w 178"/>
                <a:gd name="T5" fmla="*/ 991 h 991"/>
                <a:gd name="T6" fmla="*/ 0 w 178"/>
                <a:gd name="T7" fmla="*/ 178 h 991"/>
                <a:gd name="T8" fmla="*/ 178 w 178"/>
                <a:gd name="T9" fmla="*/ 0 h 991"/>
              </a:gdLst>
              <a:ahLst/>
              <a:cxnLst>
                <a:cxn ang="0">
                  <a:pos x="T0" y="T1"/>
                </a:cxn>
                <a:cxn ang="0">
                  <a:pos x="T2" y="T3"/>
                </a:cxn>
                <a:cxn ang="0">
                  <a:pos x="T4" y="T5"/>
                </a:cxn>
                <a:cxn ang="0">
                  <a:pos x="T6" y="T7"/>
                </a:cxn>
                <a:cxn ang="0">
                  <a:pos x="T8" y="T9"/>
                </a:cxn>
              </a:cxnLst>
              <a:rect l="0" t="0" r="r" b="b"/>
              <a:pathLst>
                <a:path w="178" h="991">
                  <a:moveTo>
                    <a:pt x="178" y="0"/>
                  </a:moveTo>
                  <a:lnTo>
                    <a:pt x="178" y="991"/>
                  </a:lnTo>
                  <a:lnTo>
                    <a:pt x="0" y="991"/>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89" name="Freeform 24"/>
            <p:cNvSpPr>
              <a:spLocks/>
            </p:cNvSpPr>
            <p:nvPr/>
          </p:nvSpPr>
          <p:spPr bwMode="auto">
            <a:xfrm flipH="1">
              <a:off x="7859073" y="4226877"/>
              <a:ext cx="1867606" cy="479703"/>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Lst>
              <a:ahLst/>
              <a:cxnLst>
                <a:cxn ang="0">
                  <a:pos x="T0" y="T1"/>
                </a:cxn>
                <a:cxn ang="0">
                  <a:pos x="T2" y="T3"/>
                </a:cxn>
                <a:cxn ang="0">
                  <a:pos x="T4" y="T5"/>
                </a:cxn>
                <a:cxn ang="0">
                  <a:pos x="T6" y="T7"/>
                </a:cxn>
                <a:cxn ang="0">
                  <a:pos x="T8" y="T9"/>
                </a:cxn>
              </a:cxnLst>
              <a:rect l="0" t="0" r="r" b="b"/>
              <a:pathLst>
                <a:path w="693" h="178">
                  <a:moveTo>
                    <a:pt x="693" y="178"/>
                  </a:moveTo>
                  <a:lnTo>
                    <a:pt x="0" y="178"/>
                  </a:lnTo>
                  <a:lnTo>
                    <a:pt x="178" y="0"/>
                  </a:lnTo>
                  <a:lnTo>
                    <a:pt x="693" y="0"/>
                  </a:lnTo>
                  <a:lnTo>
                    <a:pt x="693"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0" name="Group 32"/>
            <p:cNvGrpSpPr/>
            <p:nvPr/>
          </p:nvGrpSpPr>
          <p:grpSpPr>
            <a:xfrm>
              <a:off x="6228805" y="3989720"/>
              <a:ext cx="3497873" cy="945931"/>
              <a:chOff x="6228805" y="3989720"/>
              <a:chExt cx="3497873" cy="945931"/>
            </a:xfrm>
          </p:grpSpPr>
          <p:sp>
            <p:nvSpPr>
              <p:cNvPr id="128" name="Freeform 23"/>
              <p:cNvSpPr>
                <a:spLocks/>
              </p:cNvSpPr>
              <p:nvPr/>
            </p:nvSpPr>
            <p:spPr bwMode="auto">
              <a:xfrm flipH="1">
                <a:off x="6727303" y="4219394"/>
                <a:ext cx="2999375" cy="494669"/>
              </a:xfrm>
              <a:custGeom>
                <a:avLst/>
                <a:gdLst>
                  <a:gd name="T0" fmla="*/ 693 w 693"/>
                  <a:gd name="T1" fmla="*/ 178 h 178"/>
                  <a:gd name="T2" fmla="*/ 0 w 693"/>
                  <a:gd name="T3" fmla="*/ 178 h 178"/>
                  <a:gd name="T4" fmla="*/ 178 w 693"/>
                  <a:gd name="T5" fmla="*/ 0 h 178"/>
                  <a:gd name="T6" fmla="*/ 693 w 693"/>
                  <a:gd name="T7" fmla="*/ 0 h 178"/>
                  <a:gd name="T8" fmla="*/ 693 w 693"/>
                  <a:gd name="T9" fmla="*/ 178 h 178"/>
                  <a:gd name="connsiteX0" fmla="*/ 10000 w 16060"/>
                  <a:gd name="connsiteY0" fmla="*/ 10156 h 10156"/>
                  <a:gd name="connsiteX1" fmla="*/ 0 w 16060"/>
                  <a:gd name="connsiteY1" fmla="*/ 10156 h 10156"/>
                  <a:gd name="connsiteX2" fmla="*/ 2569 w 16060"/>
                  <a:gd name="connsiteY2" fmla="*/ 156 h 10156"/>
                  <a:gd name="connsiteX3" fmla="*/ 16060 w 16060"/>
                  <a:gd name="connsiteY3" fmla="*/ 0 h 10156"/>
                  <a:gd name="connsiteX4" fmla="*/ 10000 w 16060"/>
                  <a:gd name="connsiteY4" fmla="*/ 10156 h 10156"/>
                  <a:gd name="connsiteX0" fmla="*/ 16060 w 16060"/>
                  <a:gd name="connsiteY0" fmla="*/ 10312 h 10312"/>
                  <a:gd name="connsiteX1" fmla="*/ 0 w 16060"/>
                  <a:gd name="connsiteY1" fmla="*/ 10156 h 10312"/>
                  <a:gd name="connsiteX2" fmla="*/ 2569 w 16060"/>
                  <a:gd name="connsiteY2" fmla="*/ 156 h 10312"/>
                  <a:gd name="connsiteX3" fmla="*/ 16060 w 16060"/>
                  <a:gd name="connsiteY3" fmla="*/ 0 h 10312"/>
                  <a:gd name="connsiteX4" fmla="*/ 16060 w 16060"/>
                  <a:gd name="connsiteY4" fmla="*/ 10312 h 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60" h="10312">
                    <a:moveTo>
                      <a:pt x="16060" y="10312"/>
                    </a:moveTo>
                    <a:lnTo>
                      <a:pt x="0" y="10156"/>
                    </a:lnTo>
                    <a:lnTo>
                      <a:pt x="2569" y="156"/>
                    </a:lnTo>
                    <a:lnTo>
                      <a:pt x="16060" y="0"/>
                    </a:lnTo>
                    <a:lnTo>
                      <a:pt x="16060" y="1031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29" name="Freeform 25"/>
              <p:cNvSpPr>
                <a:spLocks/>
              </p:cNvSpPr>
              <p:nvPr/>
            </p:nvSpPr>
            <p:spPr bwMode="auto">
              <a:xfrm flipH="1">
                <a:off x="6228805"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1" name="Freeform 26"/>
            <p:cNvSpPr>
              <a:spLocks/>
            </p:cNvSpPr>
            <p:nvPr/>
          </p:nvSpPr>
          <p:spPr bwMode="auto">
            <a:xfrm flipH="1">
              <a:off x="7395540" y="3989720"/>
              <a:ext cx="520127" cy="945931"/>
            </a:xfrm>
            <a:custGeom>
              <a:avLst/>
              <a:gdLst>
                <a:gd name="T0" fmla="*/ 193 w 193"/>
                <a:gd name="T1" fmla="*/ 176 h 351"/>
                <a:gd name="T2" fmla="*/ 0 w 193"/>
                <a:gd name="T3" fmla="*/ 0 h 351"/>
                <a:gd name="T4" fmla="*/ 0 w 193"/>
                <a:gd name="T5" fmla="*/ 176 h 351"/>
                <a:gd name="T6" fmla="*/ 0 w 193"/>
                <a:gd name="T7" fmla="*/ 351 h 351"/>
                <a:gd name="T8" fmla="*/ 193 w 193"/>
                <a:gd name="T9" fmla="*/ 176 h 351"/>
              </a:gdLst>
              <a:ahLst/>
              <a:cxnLst>
                <a:cxn ang="0">
                  <a:pos x="T0" y="T1"/>
                </a:cxn>
                <a:cxn ang="0">
                  <a:pos x="T2" y="T3"/>
                </a:cxn>
                <a:cxn ang="0">
                  <a:pos x="T4" y="T5"/>
                </a:cxn>
                <a:cxn ang="0">
                  <a:pos x="T6" y="T7"/>
                </a:cxn>
                <a:cxn ang="0">
                  <a:pos x="T8" y="T9"/>
                </a:cxn>
              </a:cxnLst>
              <a:rect l="0" t="0" r="r" b="b"/>
              <a:pathLst>
                <a:path w="193" h="351">
                  <a:moveTo>
                    <a:pt x="193" y="176"/>
                  </a:moveTo>
                  <a:lnTo>
                    <a:pt x="0" y="0"/>
                  </a:lnTo>
                  <a:lnTo>
                    <a:pt x="0" y="176"/>
                  </a:lnTo>
                  <a:lnTo>
                    <a:pt x="0" y="351"/>
                  </a:lnTo>
                  <a:lnTo>
                    <a:pt x="193" y="17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2" name="Freeform 29"/>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3" name="Freeform 30"/>
            <p:cNvSpPr>
              <a:spLocks/>
            </p:cNvSpPr>
            <p:nvPr/>
          </p:nvSpPr>
          <p:spPr bwMode="auto">
            <a:xfrm flipH="1">
              <a:off x="8632526" y="5356065"/>
              <a:ext cx="479703" cy="1541517"/>
            </a:xfrm>
            <a:custGeom>
              <a:avLst/>
              <a:gdLst>
                <a:gd name="T0" fmla="*/ 178 w 178"/>
                <a:gd name="T1" fmla="*/ 0 h 572"/>
                <a:gd name="T2" fmla="*/ 178 w 178"/>
                <a:gd name="T3" fmla="*/ 572 h 572"/>
                <a:gd name="T4" fmla="*/ 0 w 178"/>
                <a:gd name="T5" fmla="*/ 572 h 572"/>
                <a:gd name="T6" fmla="*/ 0 w 178"/>
                <a:gd name="T7" fmla="*/ 178 h 572"/>
                <a:gd name="T8" fmla="*/ 178 w 178"/>
                <a:gd name="T9" fmla="*/ 0 h 572"/>
              </a:gdLst>
              <a:ahLst/>
              <a:cxnLst>
                <a:cxn ang="0">
                  <a:pos x="T0" y="T1"/>
                </a:cxn>
                <a:cxn ang="0">
                  <a:pos x="T2" y="T3"/>
                </a:cxn>
                <a:cxn ang="0">
                  <a:pos x="T4" y="T5"/>
                </a:cxn>
                <a:cxn ang="0">
                  <a:pos x="T6" y="T7"/>
                </a:cxn>
                <a:cxn ang="0">
                  <a:pos x="T8" y="T9"/>
                </a:cxn>
              </a:cxnLst>
              <a:rect l="0" t="0" r="r" b="b"/>
              <a:pathLst>
                <a:path w="178" h="572">
                  <a:moveTo>
                    <a:pt x="178" y="0"/>
                  </a:moveTo>
                  <a:lnTo>
                    <a:pt x="178" y="572"/>
                  </a:lnTo>
                  <a:lnTo>
                    <a:pt x="0" y="572"/>
                  </a:lnTo>
                  <a:lnTo>
                    <a:pt x="0" y="178"/>
                  </a:lnTo>
                  <a:lnTo>
                    <a:pt x="1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4" name="Freeform 32"/>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grpSp>
          <p:nvGrpSpPr>
            <p:cNvPr id="95" name="Group 35"/>
            <p:cNvGrpSpPr/>
            <p:nvPr/>
          </p:nvGrpSpPr>
          <p:grpSpPr>
            <a:xfrm>
              <a:off x="7395540" y="5106656"/>
              <a:ext cx="1716689" cy="943236"/>
              <a:chOff x="7395540" y="5106656"/>
              <a:chExt cx="1716689" cy="943236"/>
            </a:xfrm>
          </p:grpSpPr>
          <p:sp>
            <p:nvSpPr>
              <p:cNvPr id="101" name="Freeform 31"/>
              <p:cNvSpPr>
                <a:spLocks/>
              </p:cNvSpPr>
              <p:nvPr/>
            </p:nvSpPr>
            <p:spPr bwMode="auto">
              <a:xfrm flipH="1">
                <a:off x="7859073" y="5356065"/>
                <a:ext cx="1253156" cy="479703"/>
              </a:xfrm>
              <a:custGeom>
                <a:avLst/>
                <a:gdLst>
                  <a:gd name="T0" fmla="*/ 465 w 465"/>
                  <a:gd name="T1" fmla="*/ 178 h 178"/>
                  <a:gd name="T2" fmla="*/ 0 w 465"/>
                  <a:gd name="T3" fmla="*/ 178 h 178"/>
                  <a:gd name="T4" fmla="*/ 178 w 465"/>
                  <a:gd name="T5" fmla="*/ 0 h 178"/>
                  <a:gd name="T6" fmla="*/ 465 w 465"/>
                  <a:gd name="T7" fmla="*/ 0 h 178"/>
                  <a:gd name="T8" fmla="*/ 465 w 465"/>
                  <a:gd name="T9" fmla="*/ 178 h 178"/>
                </a:gdLst>
                <a:ahLst/>
                <a:cxnLst>
                  <a:cxn ang="0">
                    <a:pos x="T0" y="T1"/>
                  </a:cxn>
                  <a:cxn ang="0">
                    <a:pos x="T2" y="T3"/>
                  </a:cxn>
                  <a:cxn ang="0">
                    <a:pos x="T4" y="T5"/>
                  </a:cxn>
                  <a:cxn ang="0">
                    <a:pos x="T6" y="T7"/>
                  </a:cxn>
                  <a:cxn ang="0">
                    <a:pos x="T8" y="T9"/>
                  </a:cxn>
                </a:cxnLst>
                <a:rect l="0" t="0" r="r" b="b"/>
                <a:pathLst>
                  <a:path w="465" h="178">
                    <a:moveTo>
                      <a:pt x="465" y="178"/>
                    </a:moveTo>
                    <a:lnTo>
                      <a:pt x="0" y="178"/>
                    </a:lnTo>
                    <a:lnTo>
                      <a:pt x="178" y="0"/>
                    </a:lnTo>
                    <a:lnTo>
                      <a:pt x="465" y="0"/>
                    </a:lnTo>
                    <a:lnTo>
                      <a:pt x="465" y="178"/>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a:solidFill>
                    <a:srgbClr val="FFFFFF"/>
                  </a:solidFill>
                  <a:latin typeface="+mj-lt"/>
                  <a:ea typeface="linea-basic-10" charset="0"/>
                  <a:cs typeface="linea-basic-10" charset="0"/>
                </a:endParaRPr>
              </a:p>
            </p:txBody>
          </p:sp>
          <p:sp>
            <p:nvSpPr>
              <p:cNvPr id="127" name="Freeform 33"/>
              <p:cNvSpPr>
                <a:spLocks/>
              </p:cNvSpPr>
              <p:nvPr/>
            </p:nvSpPr>
            <p:spPr bwMode="auto">
              <a:xfrm flipH="1">
                <a:off x="7395540" y="5106656"/>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close/>
                  </a:path>
                </a:pathLst>
              </a:custGeom>
              <a:solidFill>
                <a:schemeClr val="accent3">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0" rIns="0" bIns="0" numCol="1" anchor="ctr" anchorCtr="0" compatLnSpc="1">
                <a:prstTxWarp prst="textNoShape">
                  <a:avLst/>
                </a:prstTxWarp>
              </a:bodyPr>
              <a:lstStyle/>
              <a:p>
                <a:endParaRPr lang="en-US" sz="2800" dirty="0">
                  <a:solidFill>
                    <a:srgbClr val="FFFFFF"/>
                  </a:solidFill>
                  <a:latin typeface="+mj-lt"/>
                  <a:ea typeface="linea-basic-10" charset="0"/>
                  <a:cs typeface="linea-basic-10" charset="0"/>
                </a:endParaRPr>
              </a:p>
            </p:txBody>
          </p:sp>
        </p:grpSp>
        <p:sp>
          <p:nvSpPr>
            <p:cNvPr id="96" name="Freeform 34"/>
            <p:cNvSpPr>
              <a:spLocks/>
            </p:cNvSpPr>
            <p:nvPr/>
          </p:nvSpPr>
          <p:spPr bwMode="auto">
            <a:xfrm flipH="1">
              <a:off x="7395540" y="5121603"/>
              <a:ext cx="520127" cy="943236"/>
            </a:xfrm>
            <a:custGeom>
              <a:avLst/>
              <a:gdLst>
                <a:gd name="T0" fmla="*/ 193 w 193"/>
                <a:gd name="T1" fmla="*/ 175 h 350"/>
                <a:gd name="T2" fmla="*/ 0 w 193"/>
                <a:gd name="T3" fmla="*/ 0 h 350"/>
                <a:gd name="T4" fmla="*/ 0 w 193"/>
                <a:gd name="T5" fmla="*/ 175 h 350"/>
                <a:gd name="T6" fmla="*/ 0 w 193"/>
                <a:gd name="T7" fmla="*/ 350 h 350"/>
                <a:gd name="T8" fmla="*/ 193 w 193"/>
                <a:gd name="T9" fmla="*/ 175 h 350"/>
              </a:gdLst>
              <a:ahLst/>
              <a:cxnLst>
                <a:cxn ang="0">
                  <a:pos x="T0" y="T1"/>
                </a:cxn>
                <a:cxn ang="0">
                  <a:pos x="T2" y="T3"/>
                </a:cxn>
                <a:cxn ang="0">
                  <a:pos x="T4" y="T5"/>
                </a:cxn>
                <a:cxn ang="0">
                  <a:pos x="T6" y="T7"/>
                </a:cxn>
                <a:cxn ang="0">
                  <a:pos x="T8" y="T9"/>
                </a:cxn>
              </a:cxnLst>
              <a:rect l="0" t="0" r="r" b="b"/>
              <a:pathLst>
                <a:path w="193" h="350">
                  <a:moveTo>
                    <a:pt x="193" y="175"/>
                  </a:moveTo>
                  <a:lnTo>
                    <a:pt x="0" y="0"/>
                  </a:lnTo>
                  <a:lnTo>
                    <a:pt x="0" y="175"/>
                  </a:lnTo>
                  <a:lnTo>
                    <a:pt x="0" y="350"/>
                  </a:lnTo>
                  <a:lnTo>
                    <a:pt x="193" y="1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mj-lt"/>
              </a:endParaRPr>
            </a:p>
          </p:txBody>
        </p:sp>
        <p:sp>
          <p:nvSpPr>
            <p:cNvPr id="97" name="Rectangle 30"/>
            <p:cNvSpPr/>
            <p:nvPr/>
          </p:nvSpPr>
          <p:spPr>
            <a:xfrm>
              <a:off x="-1971166" y="1894054"/>
              <a:ext cx="5689271"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Nejrůznější teritoria</a:t>
              </a:r>
              <a:endParaRPr lang="cs-CZ" sz="2400" b="1" dirty="0">
                <a:solidFill>
                  <a:srgbClr val="002060"/>
                </a:solidFill>
                <a:latin typeface="+mj-lt"/>
                <a:ea typeface="Bebas Neue" charset="0"/>
                <a:cs typeface="Bebas Neue" charset="0"/>
              </a:endParaRPr>
            </a:p>
          </p:txBody>
        </p:sp>
        <p:sp>
          <p:nvSpPr>
            <p:cNvPr id="98" name="Rectangle 31"/>
            <p:cNvSpPr/>
            <p:nvPr/>
          </p:nvSpPr>
          <p:spPr>
            <a:xfrm>
              <a:off x="426358" y="3038065"/>
              <a:ext cx="4461458"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Podniky všech velikostí</a:t>
              </a:r>
              <a:endParaRPr lang="en-US" sz="2400" b="1" dirty="0" smtClean="0">
                <a:solidFill>
                  <a:srgbClr val="002060"/>
                </a:solidFill>
                <a:latin typeface="+mj-lt"/>
                <a:ea typeface="Bebas Neue" charset="0"/>
                <a:cs typeface="Bebas Neue" charset="0"/>
              </a:endParaRPr>
            </a:p>
          </p:txBody>
        </p:sp>
        <p:sp>
          <p:nvSpPr>
            <p:cNvPr id="99" name="Rectangle 36"/>
            <p:cNvSpPr/>
            <p:nvPr/>
          </p:nvSpPr>
          <p:spPr>
            <a:xfrm>
              <a:off x="873469" y="4133566"/>
              <a:ext cx="5184057"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Kompletní produktová řada</a:t>
              </a:r>
              <a:endParaRPr lang="en-US" sz="2400" b="1" dirty="0" smtClean="0">
                <a:solidFill>
                  <a:srgbClr val="002060"/>
                </a:solidFill>
                <a:latin typeface="+mj-lt"/>
                <a:ea typeface="Bebas Neue" charset="0"/>
                <a:cs typeface="Bebas Neue" charset="0"/>
              </a:endParaRPr>
            </a:p>
          </p:txBody>
        </p:sp>
        <p:sp>
          <p:nvSpPr>
            <p:cNvPr id="100" name="Rectangle 37"/>
            <p:cNvSpPr/>
            <p:nvPr/>
          </p:nvSpPr>
          <p:spPr>
            <a:xfrm>
              <a:off x="2291098" y="5293620"/>
              <a:ext cx="4936138" cy="569305"/>
            </a:xfrm>
            <a:prstGeom prst="rect">
              <a:avLst/>
            </a:prstGeom>
          </p:spPr>
          <p:txBody>
            <a:bodyPr wrap="square">
              <a:spAutoFit/>
            </a:bodyPr>
            <a:lstStyle/>
            <a:p>
              <a:pPr algn="r"/>
              <a:r>
                <a:rPr lang="cs-CZ" sz="2400" b="1" dirty="0" smtClean="0">
                  <a:solidFill>
                    <a:srgbClr val="002060"/>
                  </a:solidFill>
                  <a:latin typeface="+mj-lt"/>
                  <a:ea typeface="Bebas Neue" charset="0"/>
                  <a:cs typeface="Bebas Neue" charset="0"/>
                </a:rPr>
                <a:t>Expertíza a flexibilita</a:t>
              </a:r>
              <a:endParaRPr lang="en-US" sz="2400" b="1" dirty="0" smtClean="0">
                <a:solidFill>
                  <a:srgbClr val="002060"/>
                </a:solidFill>
                <a:latin typeface="+mj-lt"/>
                <a:ea typeface="Bebas Neue" charset="0"/>
                <a:cs typeface="Bebas Neue" charset="0"/>
              </a:endParaRPr>
            </a:p>
          </p:txBody>
        </p:sp>
      </p:grpSp>
      <p:sp>
        <p:nvSpPr>
          <p:cNvPr id="38" name="Zástupný symbol pro text 9"/>
          <p:cNvSpPr>
            <a:spLocks noGrp="1"/>
          </p:cNvSpPr>
          <p:nvPr>
            <p:ph type="body" sz="half" idx="13"/>
          </p:nvPr>
        </p:nvSpPr>
        <p:spPr>
          <a:xfrm>
            <a:off x="323528" y="980728"/>
            <a:ext cx="8496944" cy="504056"/>
          </a:xfrm>
          <a:solidFill>
            <a:schemeClr val="accent2">
              <a:lumMod val="75000"/>
              <a:alpha val="71000"/>
            </a:schemeClr>
          </a:solidFill>
        </p:spPr>
        <p:txBody>
          <a:bodyPr/>
          <a:lstStyle/>
          <a:p>
            <a:pPr algn="ctr"/>
            <a:r>
              <a:rPr lang="cs-CZ" b="1" dirty="0" smtClean="0">
                <a:solidFill>
                  <a:schemeClr val="bg1"/>
                </a:solidFill>
              </a:rPr>
              <a:t>Exportujte s ČEB!</a:t>
            </a:r>
            <a:endParaRPr lang="cs-CZ" b="1" dirty="0">
              <a:solidFill>
                <a:schemeClr val="bg1"/>
              </a:solidFill>
            </a:endParaRPr>
          </a:p>
        </p:txBody>
      </p:sp>
    </p:spTree>
    <p:extLst>
      <p:ext uri="{BB962C8B-B14F-4D97-AF65-F5344CB8AC3E}">
        <p14:creationId xmlns:p14="http://schemas.microsoft.com/office/powerpoint/2010/main" val="4160453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6"/>
          <p:cNvSpPr/>
          <p:nvPr/>
        </p:nvSpPr>
        <p:spPr>
          <a:xfrm>
            <a:off x="5364088" y="14591"/>
            <a:ext cx="3779912" cy="6858000"/>
          </a:xfrm>
          <a:prstGeom prst="rect">
            <a:avLst/>
          </a:prstGeom>
          <a:solidFill>
            <a:schemeClr val="bg1"/>
          </a:solidFill>
          <a:ln>
            <a:noFill/>
          </a:ln>
          <a:effectLst>
            <a:outerShdw blurRad="38100" sx="102000" sy="102000" algn="ctr"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latin typeface="+mj-lt"/>
            </a:endParaRPr>
          </a:p>
        </p:txBody>
      </p:sp>
      <p:sp>
        <p:nvSpPr>
          <p:cNvPr id="15" name="Title 3"/>
          <p:cNvSpPr txBox="1">
            <a:spLocks/>
          </p:cNvSpPr>
          <p:nvPr/>
        </p:nvSpPr>
        <p:spPr>
          <a:xfrm>
            <a:off x="5685573" y="2780928"/>
            <a:ext cx="3098703" cy="480605"/>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80000"/>
              </a:lnSpc>
            </a:pPr>
            <a:r>
              <a:rPr lang="cs-CZ" sz="2400" dirty="0" smtClean="0">
                <a:solidFill>
                  <a:srgbClr val="002060"/>
                </a:solidFill>
                <a:latin typeface="+mn-lt"/>
              </a:rPr>
              <a:t>Ing. Marek Jeník</a:t>
            </a:r>
            <a:endParaRPr lang="cs-CZ" sz="2400" dirty="0">
              <a:solidFill>
                <a:srgbClr val="002060"/>
              </a:solidFill>
              <a:latin typeface="+mn-lt"/>
            </a:endParaRPr>
          </a:p>
        </p:txBody>
      </p:sp>
      <p:sp>
        <p:nvSpPr>
          <p:cNvPr id="16" name="Title 3"/>
          <p:cNvSpPr txBox="1">
            <a:spLocks/>
          </p:cNvSpPr>
          <p:nvPr/>
        </p:nvSpPr>
        <p:spPr>
          <a:xfrm>
            <a:off x="5765773" y="5206843"/>
            <a:ext cx="2938301" cy="1080120"/>
          </a:xfrm>
          <a:prstGeom prst="rect">
            <a:avLst/>
          </a:prstGeom>
        </p:spPr>
        <p:txBody>
          <a:bodyPr>
            <a:normAutofit/>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90000"/>
              </a:lnSpc>
            </a:pPr>
            <a:r>
              <a:rPr lang="cs-CZ" sz="1600" dirty="0" smtClean="0">
                <a:solidFill>
                  <a:srgbClr val="002060"/>
                </a:solidFill>
              </a:rPr>
              <a:t>Sledujte nás</a:t>
            </a:r>
          </a:p>
          <a:p>
            <a:pPr algn="ctr">
              <a:lnSpc>
                <a:spcPct val="90000"/>
              </a:lnSpc>
            </a:pPr>
            <a:endParaRPr lang="cs-CZ" sz="1600" dirty="0" smtClean="0">
              <a:solidFill>
                <a:schemeClr val="tx1">
                  <a:lumMod val="60000"/>
                  <a:lumOff val="40000"/>
                </a:schemeClr>
              </a:solidFill>
            </a:endParaRPr>
          </a:p>
          <a:p>
            <a:pPr algn="ctr">
              <a:lnSpc>
                <a:spcPct val="120000"/>
              </a:lnSpc>
            </a:pPr>
            <a:endParaRPr lang="cs-CZ" sz="1200" b="0" dirty="0">
              <a:solidFill>
                <a:schemeClr val="tx1">
                  <a:alpha val="70000"/>
                </a:schemeClr>
              </a:solidFill>
              <a:latin typeface="+mj-lt"/>
              <a:ea typeface="Source Sans Pro" charset="0"/>
              <a:cs typeface="Source Sans Pro" charset="0"/>
            </a:endParaRPr>
          </a:p>
        </p:txBody>
      </p:sp>
      <p:sp>
        <p:nvSpPr>
          <p:cNvPr id="17" name="Title 3"/>
          <p:cNvSpPr txBox="1">
            <a:spLocks/>
          </p:cNvSpPr>
          <p:nvPr/>
        </p:nvSpPr>
        <p:spPr>
          <a:xfrm>
            <a:off x="5685573" y="3234936"/>
            <a:ext cx="3098703" cy="730888"/>
          </a:xfrm>
          <a:prstGeom prst="rect">
            <a:avLst/>
          </a:prstGeom>
        </p:spPr>
        <p:txBody>
          <a:bodyPr/>
          <a:lstStyle>
            <a:lvl1pPr algn="l" defTabSz="914400" rtl="0" eaLnBrk="1" latinLnBrk="0" hangingPunct="1">
              <a:lnSpc>
                <a:spcPct val="75000"/>
              </a:lnSpc>
              <a:spcBef>
                <a:spcPct val="0"/>
              </a:spcBef>
              <a:buNone/>
              <a:defRPr sz="4800" b="1" i="0" kern="1200">
                <a:solidFill>
                  <a:schemeClr val="tx1"/>
                </a:solidFill>
                <a:latin typeface="Bebas Neue" charset="0"/>
                <a:ea typeface="Bebas Neue" charset="0"/>
                <a:cs typeface="Bebas Neue" charset="0"/>
              </a:defRPr>
            </a:lvl1pPr>
          </a:lstStyle>
          <a:p>
            <a:pPr algn="ctr">
              <a:lnSpc>
                <a:spcPct val="100000"/>
              </a:lnSpc>
              <a:spcBef>
                <a:spcPts val="0"/>
              </a:spcBef>
            </a:pPr>
            <a:r>
              <a:rPr lang="cs-CZ" sz="1200" dirty="0" smtClean="0">
                <a:solidFill>
                  <a:srgbClr val="002060"/>
                </a:solidFill>
                <a:latin typeface="+mj-lt"/>
              </a:rPr>
              <a:t>vedoucí oddělení </a:t>
            </a:r>
            <a:r>
              <a:rPr lang="cs-CZ" sz="1200" smtClean="0">
                <a:solidFill>
                  <a:srgbClr val="002060"/>
                </a:solidFill>
                <a:latin typeface="+mj-lt"/>
              </a:rPr>
              <a:t>Exportní financování</a:t>
            </a:r>
            <a:endParaRPr lang="cs-CZ" sz="1200" dirty="0" smtClean="0">
              <a:solidFill>
                <a:srgbClr val="002060"/>
              </a:solidFill>
              <a:latin typeface="+mj-lt"/>
            </a:endParaRPr>
          </a:p>
          <a:p>
            <a:pPr algn="ctr">
              <a:lnSpc>
                <a:spcPct val="100000"/>
              </a:lnSpc>
              <a:spcBef>
                <a:spcPts val="0"/>
              </a:spcBef>
            </a:pPr>
            <a:endParaRPr lang="cs-CZ" sz="1200" dirty="0">
              <a:solidFill>
                <a:srgbClr val="002060"/>
              </a:solidFill>
              <a:latin typeface="+mj-lt"/>
            </a:endParaRPr>
          </a:p>
          <a:p>
            <a:pPr algn="ctr">
              <a:lnSpc>
                <a:spcPct val="100000"/>
              </a:lnSpc>
              <a:spcBef>
                <a:spcPts val="0"/>
              </a:spcBef>
            </a:pPr>
            <a:r>
              <a:rPr lang="cs-CZ" sz="1200" dirty="0">
                <a:solidFill>
                  <a:srgbClr val="002060"/>
                </a:solidFill>
                <a:latin typeface="+mn-lt"/>
                <a:hlinkClick r:id="rId3"/>
              </a:rPr>
              <a:t>m</a:t>
            </a:r>
            <a:r>
              <a:rPr lang="cs-CZ" sz="1200" dirty="0" smtClean="0">
                <a:solidFill>
                  <a:srgbClr val="002060"/>
                </a:solidFill>
                <a:latin typeface="+mn-lt"/>
                <a:hlinkClick r:id="rId3"/>
              </a:rPr>
              <a:t>arek.jenik@ceb.cz</a:t>
            </a:r>
            <a:endParaRPr lang="cs-CZ" sz="1200" dirty="0" smtClean="0">
              <a:solidFill>
                <a:srgbClr val="002060"/>
              </a:solidFill>
              <a:latin typeface="+mn-lt"/>
            </a:endParaRPr>
          </a:p>
          <a:p>
            <a:pPr algn="ctr">
              <a:lnSpc>
                <a:spcPct val="100000"/>
              </a:lnSpc>
              <a:spcBef>
                <a:spcPts val="0"/>
              </a:spcBef>
            </a:pPr>
            <a:endParaRPr lang="cs-CZ" sz="1200" dirty="0" smtClean="0">
              <a:solidFill>
                <a:srgbClr val="002060"/>
              </a:solidFill>
              <a:latin typeface="+mn-lt"/>
            </a:endParaRPr>
          </a:p>
          <a:p>
            <a:pPr algn="ctr">
              <a:lnSpc>
                <a:spcPct val="100000"/>
              </a:lnSpc>
              <a:spcBef>
                <a:spcPts val="0"/>
              </a:spcBef>
            </a:pPr>
            <a:r>
              <a:rPr lang="cs-CZ" sz="1200" dirty="0">
                <a:solidFill>
                  <a:srgbClr val="002060"/>
                </a:solidFill>
                <a:latin typeface="+mj-lt"/>
              </a:rPr>
              <a:t> 111 21 Praha 1, P.O. Box 870</a:t>
            </a:r>
          </a:p>
          <a:p>
            <a:pPr algn="ctr">
              <a:lnSpc>
                <a:spcPct val="100000"/>
              </a:lnSpc>
              <a:spcBef>
                <a:spcPts val="0"/>
              </a:spcBef>
            </a:pPr>
            <a:r>
              <a:rPr lang="cs-CZ" sz="1200" dirty="0">
                <a:solidFill>
                  <a:srgbClr val="002060"/>
                </a:solidFill>
                <a:latin typeface="+mj-lt"/>
              </a:rPr>
              <a:t>Vodičkova </a:t>
            </a:r>
            <a:r>
              <a:rPr lang="cs-CZ" sz="1200" dirty="0" smtClean="0">
                <a:solidFill>
                  <a:srgbClr val="002060"/>
                </a:solidFill>
                <a:latin typeface="+mj-lt"/>
              </a:rPr>
              <a:t>34</a:t>
            </a:r>
          </a:p>
          <a:p>
            <a:pPr algn="ctr">
              <a:lnSpc>
                <a:spcPct val="100000"/>
              </a:lnSpc>
              <a:spcBef>
                <a:spcPts val="0"/>
              </a:spcBef>
            </a:pPr>
            <a:endParaRPr lang="cs-CZ" sz="1200" dirty="0">
              <a:solidFill>
                <a:srgbClr val="002060"/>
              </a:solidFill>
              <a:latin typeface="+mj-lt"/>
            </a:endParaRPr>
          </a:p>
          <a:p>
            <a:pPr algn="ctr">
              <a:lnSpc>
                <a:spcPct val="100000"/>
              </a:lnSpc>
              <a:spcBef>
                <a:spcPts val="0"/>
              </a:spcBef>
            </a:pPr>
            <a:r>
              <a:rPr lang="cs-CZ" sz="1200" dirty="0" smtClean="0">
                <a:solidFill>
                  <a:srgbClr val="002060"/>
                </a:solidFill>
                <a:latin typeface="+mj-lt"/>
              </a:rPr>
              <a:t>www.ceb.cz</a:t>
            </a:r>
            <a:endParaRPr lang="cs-CZ" sz="1200" dirty="0">
              <a:solidFill>
                <a:srgbClr val="002060"/>
              </a:solidFill>
              <a:latin typeface="+mj-lt"/>
            </a:endParaRPr>
          </a:p>
        </p:txBody>
      </p:sp>
      <p:pic>
        <p:nvPicPr>
          <p:cNvPr id="22" name="Obrázek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68143" y="1052736"/>
            <a:ext cx="2693857" cy="1221559"/>
          </a:xfrm>
          <a:prstGeom prst="rect">
            <a:avLst/>
          </a:prstGeom>
        </p:spPr>
      </p:pic>
      <p:sp>
        <p:nvSpPr>
          <p:cNvPr id="8" name="Freeform 49">
            <a:hlinkClick r:id="rId5"/>
          </p:cNvPr>
          <p:cNvSpPr>
            <a:spLocks noChangeArrowheads="1"/>
          </p:cNvSpPr>
          <p:nvPr/>
        </p:nvSpPr>
        <p:spPr bwMode="auto">
          <a:xfrm>
            <a:off x="7308304" y="5586695"/>
            <a:ext cx="370191" cy="362585"/>
          </a:xfrm>
          <a:custGeom>
            <a:avLst/>
            <a:gdLst>
              <a:gd name="T0" fmla="*/ 239 w 479"/>
              <a:gd name="T1" fmla="*/ 0 h 471"/>
              <a:gd name="T2" fmla="*/ 239 w 479"/>
              <a:gd name="T3" fmla="*/ 0 h 471"/>
              <a:gd name="T4" fmla="*/ 0 w 479"/>
              <a:gd name="T5" fmla="*/ 231 h 471"/>
              <a:gd name="T6" fmla="*/ 239 w 479"/>
              <a:gd name="T7" fmla="*/ 470 h 471"/>
              <a:gd name="T8" fmla="*/ 478 w 479"/>
              <a:gd name="T9" fmla="*/ 231 h 471"/>
              <a:gd name="T10" fmla="*/ 239 w 479"/>
              <a:gd name="T11" fmla="*/ 0 h 471"/>
              <a:gd name="T12" fmla="*/ 177 w 479"/>
              <a:gd name="T13" fmla="*/ 338 h 471"/>
              <a:gd name="T14" fmla="*/ 177 w 479"/>
              <a:gd name="T15" fmla="*/ 338 h 471"/>
              <a:gd name="T16" fmla="*/ 133 w 479"/>
              <a:gd name="T17" fmla="*/ 338 h 471"/>
              <a:gd name="T18" fmla="*/ 133 w 479"/>
              <a:gd name="T19" fmla="*/ 178 h 471"/>
              <a:gd name="T20" fmla="*/ 177 w 479"/>
              <a:gd name="T21" fmla="*/ 178 h 471"/>
              <a:gd name="T22" fmla="*/ 177 w 479"/>
              <a:gd name="T23" fmla="*/ 338 h 471"/>
              <a:gd name="T24" fmla="*/ 159 w 479"/>
              <a:gd name="T25" fmla="*/ 160 h 471"/>
              <a:gd name="T26" fmla="*/ 159 w 479"/>
              <a:gd name="T27" fmla="*/ 160 h 471"/>
              <a:gd name="T28" fmla="*/ 133 w 479"/>
              <a:gd name="T29" fmla="*/ 134 h 471"/>
              <a:gd name="T30" fmla="*/ 159 w 479"/>
              <a:gd name="T31" fmla="*/ 107 h 471"/>
              <a:gd name="T32" fmla="*/ 186 w 479"/>
              <a:gd name="T33" fmla="*/ 134 h 471"/>
              <a:gd name="T34" fmla="*/ 159 w 479"/>
              <a:gd name="T35" fmla="*/ 160 h 471"/>
              <a:gd name="T36" fmla="*/ 354 w 479"/>
              <a:gd name="T37" fmla="*/ 338 h 471"/>
              <a:gd name="T38" fmla="*/ 354 w 479"/>
              <a:gd name="T39" fmla="*/ 338 h 471"/>
              <a:gd name="T40" fmla="*/ 310 w 479"/>
              <a:gd name="T41" fmla="*/ 338 h 471"/>
              <a:gd name="T42" fmla="*/ 310 w 479"/>
              <a:gd name="T43" fmla="*/ 249 h 471"/>
              <a:gd name="T44" fmla="*/ 284 w 479"/>
              <a:gd name="T45" fmla="*/ 213 h 471"/>
              <a:gd name="T46" fmla="*/ 256 w 479"/>
              <a:gd name="T47" fmla="*/ 231 h 471"/>
              <a:gd name="T48" fmla="*/ 256 w 479"/>
              <a:gd name="T49" fmla="*/ 240 h 471"/>
              <a:gd name="T50" fmla="*/ 256 w 479"/>
              <a:gd name="T51" fmla="*/ 338 h 471"/>
              <a:gd name="T52" fmla="*/ 212 w 479"/>
              <a:gd name="T53" fmla="*/ 338 h 471"/>
              <a:gd name="T54" fmla="*/ 212 w 479"/>
              <a:gd name="T55" fmla="*/ 231 h 471"/>
              <a:gd name="T56" fmla="*/ 203 w 479"/>
              <a:gd name="T57" fmla="*/ 178 h 471"/>
              <a:gd name="T58" fmla="*/ 247 w 479"/>
              <a:gd name="T59" fmla="*/ 178 h 471"/>
              <a:gd name="T60" fmla="*/ 247 w 479"/>
              <a:gd name="T61" fmla="*/ 196 h 471"/>
              <a:gd name="T62" fmla="*/ 256 w 479"/>
              <a:gd name="T63" fmla="*/ 196 h 471"/>
              <a:gd name="T64" fmla="*/ 300 w 479"/>
              <a:gd name="T65" fmla="*/ 178 h 471"/>
              <a:gd name="T66" fmla="*/ 354 w 479"/>
              <a:gd name="T67" fmla="*/ 240 h 471"/>
              <a:gd name="T68" fmla="*/ 354 w 479"/>
              <a:gd name="T69" fmla="*/ 338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79" h="471">
                <a:moveTo>
                  <a:pt x="239" y="0"/>
                </a:moveTo>
                <a:lnTo>
                  <a:pt x="239" y="0"/>
                </a:lnTo>
                <a:cubicBezTo>
                  <a:pt x="106" y="0"/>
                  <a:pt x="0" y="107"/>
                  <a:pt x="0" y="231"/>
                </a:cubicBezTo>
                <a:cubicBezTo>
                  <a:pt x="0" y="364"/>
                  <a:pt x="106" y="470"/>
                  <a:pt x="239" y="470"/>
                </a:cubicBezTo>
                <a:cubicBezTo>
                  <a:pt x="372" y="470"/>
                  <a:pt x="478" y="364"/>
                  <a:pt x="478" y="231"/>
                </a:cubicBezTo>
                <a:cubicBezTo>
                  <a:pt x="478" y="107"/>
                  <a:pt x="372" y="0"/>
                  <a:pt x="239" y="0"/>
                </a:cubicBezTo>
                <a:close/>
                <a:moveTo>
                  <a:pt x="177" y="338"/>
                </a:moveTo>
                <a:lnTo>
                  <a:pt x="177" y="338"/>
                </a:lnTo>
                <a:cubicBezTo>
                  <a:pt x="133" y="338"/>
                  <a:pt x="133" y="338"/>
                  <a:pt x="133" y="338"/>
                </a:cubicBezTo>
                <a:cubicBezTo>
                  <a:pt x="133" y="178"/>
                  <a:pt x="133" y="178"/>
                  <a:pt x="133" y="178"/>
                </a:cubicBezTo>
                <a:cubicBezTo>
                  <a:pt x="177" y="178"/>
                  <a:pt x="177" y="178"/>
                  <a:pt x="177" y="178"/>
                </a:cubicBezTo>
                <a:lnTo>
                  <a:pt x="177" y="338"/>
                </a:lnTo>
                <a:close/>
                <a:moveTo>
                  <a:pt x="159" y="160"/>
                </a:moveTo>
                <a:lnTo>
                  <a:pt x="159" y="160"/>
                </a:lnTo>
                <a:cubicBezTo>
                  <a:pt x="141" y="160"/>
                  <a:pt x="133" y="151"/>
                  <a:pt x="133" y="134"/>
                </a:cubicBezTo>
                <a:cubicBezTo>
                  <a:pt x="133" y="125"/>
                  <a:pt x="141" y="107"/>
                  <a:pt x="159" y="107"/>
                </a:cubicBezTo>
                <a:cubicBezTo>
                  <a:pt x="168" y="107"/>
                  <a:pt x="177" y="125"/>
                  <a:pt x="186" y="134"/>
                </a:cubicBezTo>
                <a:cubicBezTo>
                  <a:pt x="186" y="151"/>
                  <a:pt x="168" y="160"/>
                  <a:pt x="159" y="160"/>
                </a:cubicBezTo>
                <a:close/>
                <a:moveTo>
                  <a:pt x="354" y="338"/>
                </a:moveTo>
                <a:lnTo>
                  <a:pt x="354" y="338"/>
                </a:lnTo>
                <a:cubicBezTo>
                  <a:pt x="310" y="338"/>
                  <a:pt x="310" y="338"/>
                  <a:pt x="310" y="338"/>
                </a:cubicBezTo>
                <a:cubicBezTo>
                  <a:pt x="310" y="249"/>
                  <a:pt x="310" y="249"/>
                  <a:pt x="310" y="249"/>
                </a:cubicBezTo>
                <a:cubicBezTo>
                  <a:pt x="310" y="231"/>
                  <a:pt x="300" y="213"/>
                  <a:pt x="284" y="213"/>
                </a:cubicBezTo>
                <a:cubicBezTo>
                  <a:pt x="275" y="213"/>
                  <a:pt x="265" y="222"/>
                  <a:pt x="256" y="231"/>
                </a:cubicBezTo>
                <a:lnTo>
                  <a:pt x="256" y="240"/>
                </a:lnTo>
                <a:cubicBezTo>
                  <a:pt x="256" y="338"/>
                  <a:pt x="256" y="338"/>
                  <a:pt x="256" y="338"/>
                </a:cubicBezTo>
                <a:cubicBezTo>
                  <a:pt x="212" y="338"/>
                  <a:pt x="212" y="338"/>
                  <a:pt x="212" y="338"/>
                </a:cubicBezTo>
                <a:cubicBezTo>
                  <a:pt x="212" y="231"/>
                  <a:pt x="212" y="231"/>
                  <a:pt x="212" y="231"/>
                </a:cubicBezTo>
                <a:cubicBezTo>
                  <a:pt x="212" y="205"/>
                  <a:pt x="212" y="196"/>
                  <a:pt x="203" y="178"/>
                </a:cubicBezTo>
                <a:cubicBezTo>
                  <a:pt x="247" y="178"/>
                  <a:pt x="247" y="178"/>
                  <a:pt x="247" y="178"/>
                </a:cubicBezTo>
                <a:cubicBezTo>
                  <a:pt x="247" y="196"/>
                  <a:pt x="247" y="196"/>
                  <a:pt x="247" y="196"/>
                </a:cubicBezTo>
                <a:cubicBezTo>
                  <a:pt x="256" y="196"/>
                  <a:pt x="256" y="196"/>
                  <a:pt x="256" y="196"/>
                </a:cubicBezTo>
                <a:cubicBezTo>
                  <a:pt x="256" y="187"/>
                  <a:pt x="275" y="178"/>
                  <a:pt x="300" y="178"/>
                </a:cubicBezTo>
                <a:cubicBezTo>
                  <a:pt x="337" y="178"/>
                  <a:pt x="354" y="196"/>
                  <a:pt x="354" y="240"/>
                </a:cubicBezTo>
                <a:lnTo>
                  <a:pt x="354" y="338"/>
                </a:ln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
        <p:nvSpPr>
          <p:cNvPr id="9" name="Freeform 86">
            <a:hlinkClick r:id="rId6"/>
          </p:cNvPr>
          <p:cNvSpPr>
            <a:spLocks noChangeArrowheads="1"/>
          </p:cNvSpPr>
          <p:nvPr/>
        </p:nvSpPr>
        <p:spPr bwMode="auto">
          <a:xfrm>
            <a:off x="6804248" y="5584160"/>
            <a:ext cx="371881" cy="365120"/>
          </a:xfrm>
          <a:custGeom>
            <a:avLst/>
            <a:gdLst>
              <a:gd name="T0" fmla="*/ 239 w 480"/>
              <a:gd name="T1" fmla="*/ 0 h 471"/>
              <a:gd name="T2" fmla="*/ 239 w 480"/>
              <a:gd name="T3" fmla="*/ 0 h 471"/>
              <a:gd name="T4" fmla="*/ 0 w 480"/>
              <a:gd name="T5" fmla="*/ 231 h 471"/>
              <a:gd name="T6" fmla="*/ 239 w 480"/>
              <a:gd name="T7" fmla="*/ 470 h 471"/>
              <a:gd name="T8" fmla="*/ 479 w 480"/>
              <a:gd name="T9" fmla="*/ 231 h 471"/>
              <a:gd name="T10" fmla="*/ 239 w 480"/>
              <a:gd name="T11" fmla="*/ 0 h 471"/>
              <a:gd name="T12" fmla="*/ 337 w 480"/>
              <a:gd name="T13" fmla="*/ 195 h 471"/>
              <a:gd name="T14" fmla="*/ 337 w 480"/>
              <a:gd name="T15" fmla="*/ 195 h 471"/>
              <a:gd name="T16" fmla="*/ 337 w 480"/>
              <a:gd name="T17" fmla="*/ 195 h 471"/>
              <a:gd name="T18" fmla="*/ 204 w 480"/>
              <a:gd name="T19" fmla="*/ 328 h 471"/>
              <a:gd name="T20" fmla="*/ 133 w 480"/>
              <a:gd name="T21" fmla="*/ 310 h 471"/>
              <a:gd name="T22" fmla="*/ 142 w 480"/>
              <a:gd name="T23" fmla="*/ 310 h 471"/>
              <a:gd name="T24" fmla="*/ 204 w 480"/>
              <a:gd name="T25" fmla="*/ 293 h 471"/>
              <a:gd name="T26" fmla="*/ 160 w 480"/>
              <a:gd name="T27" fmla="*/ 257 h 471"/>
              <a:gd name="T28" fmla="*/ 169 w 480"/>
              <a:gd name="T29" fmla="*/ 257 h 471"/>
              <a:gd name="T30" fmla="*/ 178 w 480"/>
              <a:gd name="T31" fmla="*/ 257 h 471"/>
              <a:gd name="T32" fmla="*/ 142 w 480"/>
              <a:gd name="T33" fmla="*/ 213 h 471"/>
              <a:gd name="T34" fmla="*/ 142 w 480"/>
              <a:gd name="T35" fmla="*/ 213 h 471"/>
              <a:gd name="T36" fmla="*/ 160 w 480"/>
              <a:gd name="T37" fmla="*/ 213 h 471"/>
              <a:gd name="T38" fmla="*/ 142 w 480"/>
              <a:gd name="T39" fmla="*/ 178 h 471"/>
              <a:gd name="T40" fmla="*/ 151 w 480"/>
              <a:gd name="T41" fmla="*/ 151 h 471"/>
              <a:gd name="T42" fmla="*/ 239 w 480"/>
              <a:gd name="T43" fmla="*/ 204 h 471"/>
              <a:gd name="T44" fmla="*/ 239 w 480"/>
              <a:gd name="T45" fmla="*/ 195 h 471"/>
              <a:gd name="T46" fmla="*/ 292 w 480"/>
              <a:gd name="T47" fmla="*/ 142 h 471"/>
              <a:gd name="T48" fmla="*/ 319 w 480"/>
              <a:gd name="T49" fmla="*/ 160 h 471"/>
              <a:gd name="T50" fmla="*/ 355 w 480"/>
              <a:gd name="T51" fmla="*/ 151 h 471"/>
              <a:gd name="T52" fmla="*/ 337 w 480"/>
              <a:gd name="T53" fmla="*/ 178 h 471"/>
              <a:gd name="T54" fmla="*/ 364 w 480"/>
              <a:gd name="T55" fmla="*/ 169 h 471"/>
              <a:gd name="T56" fmla="*/ 337 w 480"/>
              <a:gd name="T57" fmla="*/ 1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0" h="471">
                <a:moveTo>
                  <a:pt x="239" y="0"/>
                </a:moveTo>
                <a:lnTo>
                  <a:pt x="239" y="0"/>
                </a:lnTo>
                <a:cubicBezTo>
                  <a:pt x="107" y="0"/>
                  <a:pt x="0" y="107"/>
                  <a:pt x="0" y="231"/>
                </a:cubicBezTo>
                <a:cubicBezTo>
                  <a:pt x="0" y="363"/>
                  <a:pt x="107" y="470"/>
                  <a:pt x="239" y="470"/>
                </a:cubicBezTo>
                <a:cubicBezTo>
                  <a:pt x="372" y="470"/>
                  <a:pt x="479" y="363"/>
                  <a:pt x="479" y="231"/>
                </a:cubicBezTo>
                <a:cubicBezTo>
                  <a:pt x="479" y="107"/>
                  <a:pt x="372" y="0"/>
                  <a:pt x="239" y="0"/>
                </a:cubicBezTo>
                <a:close/>
                <a:moveTo>
                  <a:pt x="337" y="195"/>
                </a:moveTo>
                <a:lnTo>
                  <a:pt x="337" y="195"/>
                </a:lnTo>
                <a:lnTo>
                  <a:pt x="337" y="195"/>
                </a:lnTo>
                <a:cubicBezTo>
                  <a:pt x="337" y="257"/>
                  <a:pt x="292" y="328"/>
                  <a:pt x="204" y="328"/>
                </a:cubicBezTo>
                <a:cubicBezTo>
                  <a:pt x="178" y="328"/>
                  <a:pt x="151" y="319"/>
                  <a:pt x="133" y="310"/>
                </a:cubicBezTo>
                <a:lnTo>
                  <a:pt x="142" y="310"/>
                </a:lnTo>
                <a:cubicBezTo>
                  <a:pt x="160" y="310"/>
                  <a:pt x="186" y="301"/>
                  <a:pt x="204" y="293"/>
                </a:cubicBezTo>
                <a:cubicBezTo>
                  <a:pt x="178" y="293"/>
                  <a:pt x="160" y="275"/>
                  <a:pt x="160" y="257"/>
                </a:cubicBezTo>
                <a:cubicBezTo>
                  <a:pt x="160" y="257"/>
                  <a:pt x="160" y="257"/>
                  <a:pt x="169" y="257"/>
                </a:cubicBezTo>
                <a:lnTo>
                  <a:pt x="178" y="257"/>
                </a:lnTo>
                <a:cubicBezTo>
                  <a:pt x="160" y="248"/>
                  <a:pt x="142" y="231"/>
                  <a:pt x="142" y="213"/>
                </a:cubicBezTo>
                <a:lnTo>
                  <a:pt x="142" y="213"/>
                </a:lnTo>
                <a:cubicBezTo>
                  <a:pt x="142" y="213"/>
                  <a:pt x="151" y="213"/>
                  <a:pt x="160" y="213"/>
                </a:cubicBezTo>
                <a:cubicBezTo>
                  <a:pt x="151" y="204"/>
                  <a:pt x="142" y="195"/>
                  <a:pt x="142" y="178"/>
                </a:cubicBezTo>
                <a:cubicBezTo>
                  <a:pt x="142" y="169"/>
                  <a:pt x="142" y="160"/>
                  <a:pt x="151" y="151"/>
                </a:cubicBezTo>
                <a:cubicBezTo>
                  <a:pt x="169" y="178"/>
                  <a:pt x="204" y="204"/>
                  <a:pt x="239" y="204"/>
                </a:cubicBezTo>
                <a:cubicBezTo>
                  <a:pt x="239" y="195"/>
                  <a:pt x="239" y="195"/>
                  <a:pt x="239" y="195"/>
                </a:cubicBezTo>
                <a:cubicBezTo>
                  <a:pt x="239" y="169"/>
                  <a:pt x="266" y="142"/>
                  <a:pt x="292" y="142"/>
                </a:cubicBezTo>
                <a:cubicBezTo>
                  <a:pt x="301" y="142"/>
                  <a:pt x="319" y="151"/>
                  <a:pt x="319" y="160"/>
                </a:cubicBezTo>
                <a:cubicBezTo>
                  <a:pt x="337" y="160"/>
                  <a:pt x="346" y="151"/>
                  <a:pt x="355" y="151"/>
                </a:cubicBezTo>
                <a:cubicBezTo>
                  <a:pt x="346" y="160"/>
                  <a:pt x="346" y="169"/>
                  <a:pt x="337" y="178"/>
                </a:cubicBezTo>
                <a:cubicBezTo>
                  <a:pt x="346" y="178"/>
                  <a:pt x="355" y="169"/>
                  <a:pt x="364" y="169"/>
                </a:cubicBezTo>
                <a:cubicBezTo>
                  <a:pt x="355" y="178"/>
                  <a:pt x="346" y="187"/>
                  <a:pt x="337" y="195"/>
                </a:cubicBezTo>
                <a:close/>
              </a:path>
            </a:pathLst>
          </a:custGeom>
          <a:solidFill>
            <a:srgbClr val="E73029"/>
          </a:solidFill>
          <a:ln>
            <a:noFill/>
          </a:ln>
          <a:effectLst/>
          <a:extLst/>
        </p:spPr>
        <p:txBody>
          <a:bodyPr wrap="none" lIns="91424" tIns="45712" rIns="91424" bIns="45712" anchor="ctr"/>
          <a:lstStyle/>
          <a:p>
            <a:pPr defTabSz="1218987" fontAlgn="auto">
              <a:spcBef>
                <a:spcPts val="0"/>
              </a:spcBef>
              <a:spcAft>
                <a:spcPts val="0"/>
              </a:spcAft>
              <a:defRPr/>
            </a:pPr>
            <a:endParaRPr lang="en-US" dirty="0">
              <a:latin typeface="Poppins Light" charset="0"/>
              <a:ea typeface="+mn-ea"/>
            </a:endParaRPr>
          </a:p>
        </p:txBody>
      </p:sp>
    </p:spTree>
    <p:extLst>
      <p:ext uri="{BB962C8B-B14F-4D97-AF65-F5344CB8AC3E}">
        <p14:creationId xmlns:p14="http://schemas.microsoft.com/office/powerpoint/2010/main" val="392146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3"/>
          </p:nvPr>
        </p:nvSpPr>
        <p:spPr/>
        <p:txBody>
          <a:bodyPr/>
          <a:lstStyle/>
          <a:p>
            <a:r>
              <a:rPr lang="cs-CZ" dirty="0" smtClean="0"/>
              <a:t>ČEB v kostce</a:t>
            </a:r>
            <a:endParaRPr lang="cs-CZ" dirty="0"/>
          </a:p>
        </p:txBody>
      </p:sp>
    </p:spTree>
    <p:extLst>
      <p:ext uri="{BB962C8B-B14F-4D97-AF65-F5344CB8AC3E}">
        <p14:creationId xmlns:p14="http://schemas.microsoft.com/office/powerpoint/2010/main" val="281657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Skupina 50"/>
          <p:cNvGrpSpPr/>
          <p:nvPr/>
        </p:nvGrpSpPr>
        <p:grpSpPr>
          <a:xfrm>
            <a:off x="3796383" y="4522208"/>
            <a:ext cx="5029277" cy="1512000"/>
            <a:chOff x="3796383" y="4522208"/>
            <a:chExt cx="5029277" cy="1512000"/>
          </a:xfrm>
        </p:grpSpPr>
        <p:sp>
          <p:nvSpPr>
            <p:cNvPr id="11" name="Zaoblený obdélník 10"/>
            <p:cNvSpPr/>
            <p:nvPr/>
          </p:nvSpPr>
          <p:spPr>
            <a:xfrm>
              <a:off x="3796383" y="4522208"/>
              <a:ext cx="1512000" cy="1512000"/>
            </a:xfrm>
            <a:prstGeom prst="roundRect">
              <a:avLst>
                <a:gd name="adj" fmla="val 0"/>
              </a:avLst>
            </a:prstGeom>
            <a:solidFill>
              <a:schemeClr val="accent4">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5">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rPr>
                <a:t>84</a:t>
              </a:r>
              <a:endParaRPr lang="en-US" sz="3600" b="1" dirty="0">
                <a:solidFill>
                  <a:schemeClr val="bg1"/>
                </a:solidFill>
              </a:endParaRPr>
            </a:p>
          </p:txBody>
        </p:sp>
        <p:sp>
          <p:nvSpPr>
            <p:cNvPr id="39" name="TextovéPole 38"/>
            <p:cNvSpPr txBox="1"/>
            <p:nvPr/>
          </p:nvSpPr>
          <p:spPr>
            <a:xfrm>
              <a:off x="5925032" y="5048598"/>
              <a:ext cx="2895440" cy="646331"/>
            </a:xfrm>
            <a:prstGeom prst="rect">
              <a:avLst/>
            </a:prstGeom>
            <a:noFill/>
          </p:spPr>
          <p:txBody>
            <a:bodyPr wrap="square" rtlCol="0">
              <a:spAutoFit/>
            </a:bodyPr>
            <a:lstStyle/>
            <a:p>
              <a:pPr algn="r"/>
              <a:r>
                <a:rPr lang="cs-CZ" dirty="0" smtClean="0">
                  <a:solidFill>
                    <a:srgbClr val="002060"/>
                  </a:solidFill>
                </a:rPr>
                <a:t>Cílových zemí podpořeného financování</a:t>
              </a:r>
              <a:endParaRPr lang="en-US" dirty="0">
                <a:solidFill>
                  <a:srgbClr val="002060"/>
                </a:solidFill>
              </a:endParaRPr>
            </a:p>
          </p:txBody>
        </p:sp>
        <p:cxnSp>
          <p:nvCxnSpPr>
            <p:cNvPr id="26" name="Přímá spojnice 25"/>
            <p:cNvCxnSpPr/>
            <p:nvPr/>
          </p:nvCxnSpPr>
          <p:spPr>
            <a:xfrm>
              <a:off x="5945660" y="5371764"/>
              <a:ext cx="288000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50" name="Skupina 49"/>
          <p:cNvGrpSpPr/>
          <p:nvPr/>
        </p:nvGrpSpPr>
        <p:grpSpPr>
          <a:xfrm>
            <a:off x="329047" y="3971418"/>
            <a:ext cx="5017453" cy="1512000"/>
            <a:chOff x="279073" y="4446246"/>
            <a:chExt cx="5017453" cy="1512000"/>
          </a:xfrm>
        </p:grpSpPr>
        <p:sp>
          <p:nvSpPr>
            <p:cNvPr id="12" name="Zaoblený obdélník 11"/>
            <p:cNvSpPr/>
            <p:nvPr/>
          </p:nvSpPr>
          <p:spPr>
            <a:xfrm>
              <a:off x="3784526" y="4446246"/>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1386</a:t>
              </a:r>
              <a:endParaRPr lang="en-US" sz="3600" b="1" dirty="0"/>
            </a:p>
          </p:txBody>
        </p:sp>
        <p:sp>
          <p:nvSpPr>
            <p:cNvPr id="38" name="TextovéPole 37"/>
            <p:cNvSpPr txBox="1"/>
            <p:nvPr/>
          </p:nvSpPr>
          <p:spPr>
            <a:xfrm>
              <a:off x="279073" y="4889632"/>
              <a:ext cx="2789244" cy="369332"/>
            </a:xfrm>
            <a:prstGeom prst="rect">
              <a:avLst/>
            </a:prstGeom>
            <a:noFill/>
          </p:spPr>
          <p:txBody>
            <a:bodyPr wrap="square" rtlCol="0">
              <a:spAutoFit/>
            </a:bodyPr>
            <a:lstStyle/>
            <a:p>
              <a:r>
                <a:rPr lang="cs-CZ" dirty="0" smtClean="0">
                  <a:solidFill>
                    <a:srgbClr val="002060"/>
                  </a:solidFill>
                </a:rPr>
                <a:t>Obchodních případů</a:t>
              </a:r>
              <a:endParaRPr lang="en-US" dirty="0">
                <a:solidFill>
                  <a:srgbClr val="002060"/>
                </a:solidFill>
              </a:endParaRPr>
            </a:p>
          </p:txBody>
        </p:sp>
      </p:grpSp>
      <p:grpSp>
        <p:nvGrpSpPr>
          <p:cNvPr id="49" name="Skupina 48"/>
          <p:cNvGrpSpPr/>
          <p:nvPr/>
        </p:nvGrpSpPr>
        <p:grpSpPr>
          <a:xfrm>
            <a:off x="3834500" y="3439284"/>
            <a:ext cx="5011148" cy="1512000"/>
            <a:chOff x="3816000" y="3987104"/>
            <a:chExt cx="5011148" cy="1512000"/>
          </a:xfrm>
        </p:grpSpPr>
        <p:sp>
          <p:nvSpPr>
            <p:cNvPr id="13" name="Zaoblený obdélník 12"/>
            <p:cNvSpPr/>
            <p:nvPr/>
          </p:nvSpPr>
          <p:spPr>
            <a:xfrm>
              <a:off x="3816000" y="398710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rPr>
                <a:t>382</a:t>
              </a:r>
              <a:endParaRPr lang="en-US" sz="3600" b="1" dirty="0">
                <a:solidFill>
                  <a:schemeClr val="bg1"/>
                </a:solidFill>
              </a:endParaRPr>
            </a:p>
          </p:txBody>
        </p:sp>
        <p:sp>
          <p:nvSpPr>
            <p:cNvPr id="37" name="TextovéPole 36"/>
            <p:cNvSpPr txBox="1"/>
            <p:nvPr/>
          </p:nvSpPr>
          <p:spPr>
            <a:xfrm>
              <a:off x="5700935" y="4547533"/>
              <a:ext cx="3126213" cy="369332"/>
            </a:xfrm>
            <a:prstGeom prst="rect">
              <a:avLst/>
            </a:prstGeom>
            <a:noFill/>
          </p:spPr>
          <p:txBody>
            <a:bodyPr wrap="square" rtlCol="0">
              <a:spAutoFit/>
            </a:bodyPr>
            <a:lstStyle/>
            <a:p>
              <a:pPr algn="r"/>
              <a:r>
                <a:rPr lang="cs-CZ" dirty="0" smtClean="0">
                  <a:solidFill>
                    <a:srgbClr val="002060"/>
                  </a:solidFill>
                </a:rPr>
                <a:t>Podpořeného exportu (mld. Kč)</a:t>
              </a:r>
              <a:endParaRPr lang="en-US" sz="1000" dirty="0">
                <a:solidFill>
                  <a:srgbClr val="002060"/>
                </a:solidFill>
              </a:endParaRPr>
            </a:p>
          </p:txBody>
        </p:sp>
        <p:cxnSp>
          <p:nvCxnSpPr>
            <p:cNvPr id="25" name="Přímá spojnice 24"/>
            <p:cNvCxnSpPr/>
            <p:nvPr/>
          </p:nvCxnSpPr>
          <p:spPr>
            <a:xfrm>
              <a:off x="5927160" y="4870700"/>
              <a:ext cx="2887792"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grpSp>
      <p:grpSp>
        <p:nvGrpSpPr>
          <p:cNvPr id="47" name="Skupina 46"/>
          <p:cNvGrpSpPr/>
          <p:nvPr/>
        </p:nvGrpSpPr>
        <p:grpSpPr>
          <a:xfrm>
            <a:off x="323528" y="2889024"/>
            <a:ext cx="5004472" cy="1512000"/>
            <a:chOff x="323528" y="2889024"/>
            <a:chExt cx="5004472" cy="1512000"/>
          </a:xfrm>
        </p:grpSpPr>
        <p:sp>
          <p:nvSpPr>
            <p:cNvPr id="15" name="Zaoblený obdélník 14"/>
            <p:cNvSpPr/>
            <p:nvPr/>
          </p:nvSpPr>
          <p:spPr>
            <a:xfrm>
              <a:off x="3816000" y="2889024"/>
              <a:ext cx="1512000" cy="1512000"/>
            </a:xfrm>
            <a:prstGeom prst="roundRect">
              <a:avLst>
                <a:gd name="adj" fmla="val 0"/>
              </a:avLst>
            </a:prstGeom>
            <a:solidFill>
              <a:schemeClr val="accent1">
                <a:lumMod val="5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5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81</a:t>
              </a:r>
              <a:endParaRPr lang="en-US" sz="3600" b="1" dirty="0"/>
            </a:p>
          </p:txBody>
        </p:sp>
        <p:cxnSp>
          <p:nvCxnSpPr>
            <p:cNvPr id="24" name="Přímá spojnice 23"/>
            <p:cNvCxnSpPr/>
            <p:nvPr/>
          </p:nvCxnSpPr>
          <p:spPr>
            <a:xfrm flipH="1">
              <a:off x="323528" y="3721224"/>
              <a:ext cx="2880320" cy="0"/>
            </a:xfrm>
            <a:prstGeom prst="line">
              <a:avLst/>
            </a:prstGeom>
            <a:ln>
              <a:solidFill>
                <a:schemeClr val="accent1">
                  <a:lumMod val="5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5" name="TextovéPole 34"/>
            <p:cNvSpPr txBox="1"/>
            <p:nvPr/>
          </p:nvSpPr>
          <p:spPr>
            <a:xfrm>
              <a:off x="323684" y="3387264"/>
              <a:ext cx="2390013" cy="369332"/>
            </a:xfrm>
            <a:prstGeom prst="rect">
              <a:avLst/>
            </a:prstGeom>
            <a:noFill/>
          </p:spPr>
          <p:txBody>
            <a:bodyPr wrap="none" rtlCol="0">
              <a:spAutoFit/>
            </a:bodyPr>
            <a:lstStyle/>
            <a:p>
              <a:r>
                <a:rPr lang="cs-CZ" dirty="0" smtClean="0">
                  <a:solidFill>
                    <a:srgbClr val="002060"/>
                  </a:solidFill>
                </a:rPr>
                <a:t>Celková aktiva </a:t>
              </a:r>
              <a:r>
                <a:rPr lang="en-US" dirty="0" smtClean="0">
                  <a:solidFill>
                    <a:srgbClr val="002060"/>
                  </a:solidFill>
                </a:rPr>
                <a:t>(</a:t>
              </a:r>
              <a:r>
                <a:rPr lang="cs-CZ" dirty="0" smtClean="0">
                  <a:solidFill>
                    <a:srgbClr val="002060"/>
                  </a:solidFill>
                </a:rPr>
                <a:t>mld. Kč</a:t>
              </a:r>
              <a:r>
                <a:rPr lang="en-US" dirty="0" smtClean="0">
                  <a:solidFill>
                    <a:srgbClr val="002060"/>
                  </a:solidFill>
                </a:rPr>
                <a:t>)</a:t>
              </a:r>
              <a:endParaRPr lang="en-US" sz="1000" dirty="0">
                <a:solidFill>
                  <a:srgbClr val="002060"/>
                </a:solidFill>
              </a:endParaRPr>
            </a:p>
          </p:txBody>
        </p:sp>
      </p:grpSp>
      <p:grpSp>
        <p:nvGrpSpPr>
          <p:cNvPr id="46" name="Skupina 45"/>
          <p:cNvGrpSpPr/>
          <p:nvPr/>
        </p:nvGrpSpPr>
        <p:grpSpPr>
          <a:xfrm>
            <a:off x="3816000" y="2339984"/>
            <a:ext cx="5019796" cy="1512000"/>
            <a:chOff x="3816000" y="2339984"/>
            <a:chExt cx="5019796" cy="1512000"/>
          </a:xfrm>
        </p:grpSpPr>
        <p:sp>
          <p:nvSpPr>
            <p:cNvPr id="16" name="Zaoblený obdélník 15"/>
            <p:cNvSpPr/>
            <p:nvPr/>
          </p:nvSpPr>
          <p:spPr>
            <a:xfrm>
              <a:off x="3816000" y="2339984"/>
              <a:ext cx="1512000" cy="1512000"/>
            </a:xfrm>
            <a:prstGeom prst="roundRect">
              <a:avLst>
                <a:gd name="adj" fmla="val 0"/>
              </a:avLst>
            </a:prstGeom>
            <a:solidFill>
              <a:schemeClr val="accent1">
                <a:lumMod val="75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75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AA-</a:t>
              </a:r>
              <a:endParaRPr lang="en-US" sz="3600" b="1" dirty="0"/>
            </a:p>
          </p:txBody>
        </p:sp>
        <p:cxnSp>
          <p:nvCxnSpPr>
            <p:cNvPr id="28" name="Přímá spojnice 27"/>
            <p:cNvCxnSpPr/>
            <p:nvPr/>
          </p:nvCxnSpPr>
          <p:spPr>
            <a:xfrm flipH="1">
              <a:off x="5940152" y="3203724"/>
              <a:ext cx="2880320" cy="0"/>
            </a:xfrm>
            <a:prstGeom prst="line">
              <a:avLst/>
            </a:prstGeom>
            <a:ln>
              <a:solidFill>
                <a:schemeClr val="accent1">
                  <a:lumMod val="75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4" name="TextovéPole 33"/>
            <p:cNvSpPr txBox="1"/>
            <p:nvPr/>
          </p:nvSpPr>
          <p:spPr>
            <a:xfrm>
              <a:off x="6046552" y="2834144"/>
              <a:ext cx="2789244" cy="677108"/>
            </a:xfrm>
            <a:prstGeom prst="rect">
              <a:avLst/>
            </a:prstGeom>
            <a:noFill/>
          </p:spPr>
          <p:txBody>
            <a:bodyPr wrap="square" rtlCol="0">
              <a:spAutoFit/>
            </a:bodyPr>
            <a:lstStyle/>
            <a:p>
              <a:pPr algn="r"/>
              <a:r>
                <a:rPr lang="cs-CZ" dirty="0" smtClean="0">
                  <a:solidFill>
                    <a:srgbClr val="002060"/>
                  </a:solidFill>
                </a:rPr>
                <a:t>Rating S </a:t>
              </a:r>
              <a:r>
                <a:rPr lang="en-US" dirty="0" smtClean="0">
                  <a:solidFill>
                    <a:srgbClr val="002060"/>
                  </a:solidFill>
                </a:rPr>
                <a:t>&amp; </a:t>
              </a:r>
              <a:r>
                <a:rPr lang="ru-RU" dirty="0" smtClean="0">
                  <a:solidFill>
                    <a:srgbClr val="002060"/>
                  </a:solidFill>
                </a:rPr>
                <a:t>Р</a:t>
              </a:r>
              <a:endParaRPr lang="en-US" dirty="0" smtClean="0">
                <a:solidFill>
                  <a:srgbClr val="002060"/>
                </a:solidFill>
              </a:endParaRPr>
            </a:p>
            <a:p>
              <a:pPr algn="r"/>
              <a:endParaRPr lang="cs-CZ" sz="1000" dirty="0" smtClean="0">
                <a:solidFill>
                  <a:srgbClr val="002060"/>
                </a:solidFill>
              </a:endParaRPr>
            </a:p>
            <a:p>
              <a:pPr algn="r"/>
              <a:r>
                <a:rPr lang="cs-CZ" sz="1000" dirty="0" smtClean="0">
                  <a:solidFill>
                    <a:srgbClr val="002060"/>
                  </a:solidFill>
                </a:rPr>
                <a:t>Stabilní výhled</a:t>
              </a:r>
              <a:endParaRPr lang="en-US" sz="1000" dirty="0">
                <a:solidFill>
                  <a:srgbClr val="002060"/>
                </a:solidFill>
              </a:endParaRPr>
            </a:p>
          </p:txBody>
        </p:sp>
      </p:grpSp>
      <p:grpSp>
        <p:nvGrpSpPr>
          <p:cNvPr id="45" name="Skupina 44"/>
          <p:cNvGrpSpPr/>
          <p:nvPr/>
        </p:nvGrpSpPr>
        <p:grpSpPr>
          <a:xfrm>
            <a:off x="323528" y="1790944"/>
            <a:ext cx="5004472" cy="1512000"/>
            <a:chOff x="323528" y="1790944"/>
            <a:chExt cx="5004472" cy="1512000"/>
          </a:xfrm>
        </p:grpSpPr>
        <p:sp>
          <p:nvSpPr>
            <p:cNvPr id="17" name="Zaoblený obdélník 16"/>
            <p:cNvSpPr/>
            <p:nvPr/>
          </p:nvSpPr>
          <p:spPr>
            <a:xfrm>
              <a:off x="3816000" y="1790944"/>
              <a:ext cx="1512000" cy="1512000"/>
            </a:xfrm>
            <a:prstGeom prst="roundRect">
              <a:avLst>
                <a:gd name="adj" fmla="val 0"/>
              </a:avLst>
            </a:prstGeom>
            <a:solidFill>
              <a:schemeClr val="accent1">
                <a:lumMod val="60000"/>
                <a:lumOff val="4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60000"/>
                  <a:lumOff val="4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A1</a:t>
              </a:r>
              <a:endParaRPr lang="en-US" sz="3600" b="1" dirty="0"/>
            </a:p>
          </p:txBody>
        </p:sp>
        <p:cxnSp>
          <p:nvCxnSpPr>
            <p:cNvPr id="23" name="Přímá spojnice 22"/>
            <p:cNvCxnSpPr/>
            <p:nvPr/>
          </p:nvCxnSpPr>
          <p:spPr>
            <a:xfrm flipH="1">
              <a:off x="323528" y="2627288"/>
              <a:ext cx="2880320" cy="0"/>
            </a:xfrm>
            <a:prstGeom prst="line">
              <a:avLst/>
            </a:prstGeom>
            <a:ln>
              <a:solidFill>
                <a:schemeClr val="accent1">
                  <a:lumMod val="60000"/>
                  <a:lumOff val="4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3" name="TextovéPole 32"/>
            <p:cNvSpPr txBox="1"/>
            <p:nvPr/>
          </p:nvSpPr>
          <p:spPr>
            <a:xfrm>
              <a:off x="323528" y="2257956"/>
              <a:ext cx="1638975" cy="677108"/>
            </a:xfrm>
            <a:prstGeom prst="rect">
              <a:avLst/>
            </a:prstGeom>
            <a:noFill/>
          </p:spPr>
          <p:txBody>
            <a:bodyPr wrap="none" rtlCol="0">
              <a:spAutoFit/>
            </a:bodyPr>
            <a:lstStyle/>
            <a:p>
              <a:r>
                <a:rPr lang="cs-CZ" dirty="0" smtClean="0">
                  <a:solidFill>
                    <a:srgbClr val="002060"/>
                  </a:solidFill>
                </a:rPr>
                <a:t>Rating </a:t>
              </a:r>
              <a:r>
                <a:rPr lang="en-US" dirty="0" smtClean="0">
                  <a:solidFill>
                    <a:srgbClr val="002060"/>
                  </a:solidFill>
                </a:rPr>
                <a:t>Moody’</a:t>
              </a:r>
              <a:r>
                <a:rPr lang="cs-CZ" dirty="0" smtClean="0">
                  <a:solidFill>
                    <a:srgbClr val="002060"/>
                  </a:solidFill>
                </a:rPr>
                <a:t>s</a:t>
              </a:r>
            </a:p>
            <a:p>
              <a:endParaRPr lang="cs-CZ" sz="1000" dirty="0" smtClean="0"/>
            </a:p>
            <a:p>
              <a:r>
                <a:rPr lang="cs-CZ" sz="1000" dirty="0" smtClean="0">
                  <a:solidFill>
                    <a:srgbClr val="002060"/>
                  </a:solidFill>
                </a:rPr>
                <a:t>Stabilní výhled</a:t>
              </a:r>
              <a:endParaRPr lang="en-US" sz="1000" dirty="0">
                <a:solidFill>
                  <a:srgbClr val="002060"/>
                </a:solidFill>
              </a:endParaRPr>
            </a:p>
          </p:txBody>
        </p:sp>
      </p:grpSp>
      <p:grpSp>
        <p:nvGrpSpPr>
          <p:cNvPr id="44" name="Skupina 43"/>
          <p:cNvGrpSpPr/>
          <p:nvPr/>
        </p:nvGrpSpPr>
        <p:grpSpPr>
          <a:xfrm>
            <a:off x="3816000" y="1241904"/>
            <a:ext cx="5017564" cy="1512000"/>
            <a:chOff x="3816000" y="1241904"/>
            <a:chExt cx="5017564" cy="1512000"/>
          </a:xfrm>
        </p:grpSpPr>
        <p:sp>
          <p:nvSpPr>
            <p:cNvPr id="18" name="Zaoblený obdélník 17"/>
            <p:cNvSpPr/>
            <p:nvPr/>
          </p:nvSpPr>
          <p:spPr>
            <a:xfrm>
              <a:off x="3816000" y="1241904"/>
              <a:ext cx="1512000" cy="1512000"/>
            </a:xfrm>
            <a:prstGeom prst="roundRect">
              <a:avLst>
                <a:gd name="adj" fmla="val 0"/>
              </a:avLst>
            </a:prstGeom>
            <a:solidFill>
              <a:schemeClr val="accent1">
                <a:lumMod val="40000"/>
                <a:lumOff val="6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40000"/>
                  <a:lumOff val="6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t>100%</a:t>
              </a:r>
              <a:endParaRPr lang="en-US" sz="3600" b="1" dirty="0"/>
            </a:p>
          </p:txBody>
        </p:sp>
        <p:cxnSp>
          <p:nvCxnSpPr>
            <p:cNvPr id="27" name="Přímá spojnice 26"/>
            <p:cNvCxnSpPr/>
            <p:nvPr/>
          </p:nvCxnSpPr>
          <p:spPr>
            <a:xfrm flipH="1">
              <a:off x="5940152" y="2113744"/>
              <a:ext cx="288032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2" name="TextovéPole 31"/>
            <p:cNvSpPr txBox="1"/>
            <p:nvPr/>
          </p:nvSpPr>
          <p:spPr>
            <a:xfrm>
              <a:off x="6044320" y="1759822"/>
              <a:ext cx="2789244" cy="369332"/>
            </a:xfrm>
            <a:prstGeom prst="rect">
              <a:avLst/>
            </a:prstGeom>
            <a:noFill/>
          </p:spPr>
          <p:txBody>
            <a:bodyPr wrap="square" rtlCol="0">
              <a:spAutoFit/>
            </a:bodyPr>
            <a:lstStyle/>
            <a:p>
              <a:pPr algn="r">
                <a:tabLst>
                  <a:tab pos="2603500" algn="l"/>
                </a:tabLst>
              </a:pPr>
              <a:r>
                <a:rPr lang="cs-CZ" dirty="0" smtClean="0">
                  <a:solidFill>
                    <a:srgbClr val="002060"/>
                  </a:solidFill>
                </a:rPr>
                <a:t>Vlastněna státem</a:t>
              </a:r>
              <a:endParaRPr lang="en-US" dirty="0">
                <a:solidFill>
                  <a:srgbClr val="002060"/>
                </a:solidFill>
              </a:endParaRPr>
            </a:p>
          </p:txBody>
        </p:sp>
      </p:grpSp>
      <p:grpSp>
        <p:nvGrpSpPr>
          <p:cNvPr id="43" name="Skupina 42"/>
          <p:cNvGrpSpPr/>
          <p:nvPr/>
        </p:nvGrpSpPr>
        <p:grpSpPr>
          <a:xfrm>
            <a:off x="323528" y="692864"/>
            <a:ext cx="5004472" cy="1512000"/>
            <a:chOff x="323528" y="692864"/>
            <a:chExt cx="5004472" cy="1512000"/>
          </a:xfrm>
        </p:grpSpPr>
        <p:sp>
          <p:nvSpPr>
            <p:cNvPr id="19" name="Zaoblený obdélník 18"/>
            <p:cNvSpPr/>
            <p:nvPr/>
          </p:nvSpPr>
          <p:spPr>
            <a:xfrm>
              <a:off x="3816000" y="692864"/>
              <a:ext cx="1512000" cy="1512000"/>
            </a:xfrm>
            <a:prstGeom prst="roundRect">
              <a:avLst>
                <a:gd name="adj" fmla="val 0"/>
              </a:avLst>
            </a:prstGeom>
            <a:solidFill>
              <a:schemeClr val="accent1">
                <a:lumMod val="20000"/>
                <a:lumOff val="80000"/>
              </a:schemeClr>
            </a:solidFill>
            <a:ln w="0">
              <a:noFill/>
            </a:ln>
            <a:effectLst>
              <a:outerShdw blurRad="215900" dist="88900" dir="5400000" rotWithShape="0">
                <a:srgbClr val="000000">
                  <a:alpha val="35000"/>
                </a:srgbClr>
              </a:outerShdw>
            </a:effectLst>
            <a:scene3d>
              <a:camera prst="isometricOffAxis2Top">
                <a:rot lat="19658049" lon="3579355" rev="17428614"/>
              </a:camera>
              <a:lightRig rig="soft" dir="t"/>
            </a:scene3d>
            <a:sp3d z="25400" extrusionH="127000">
              <a:bevelT/>
              <a:extrusionClr>
                <a:schemeClr val="accent1">
                  <a:lumMod val="20000"/>
                  <a:lumOff val="80000"/>
                </a:schemeClr>
              </a:extrusionClr>
            </a:sp3d>
          </p:spPr>
          <p:style>
            <a:lnRef idx="1">
              <a:schemeClr val="accent1"/>
            </a:lnRef>
            <a:fillRef idx="3">
              <a:schemeClr val="accent1"/>
            </a:fillRef>
            <a:effectRef idx="2">
              <a:schemeClr val="accent1"/>
            </a:effectRef>
            <a:fontRef idx="minor">
              <a:schemeClr val="lt1"/>
            </a:fontRef>
          </p:style>
          <p:txBody>
            <a:bodyPr vert="vert270" tIns="108000" bIns="108000" rtlCol="0" anchor="b" anchorCtr="0"/>
            <a:lstStyle/>
            <a:p>
              <a:r>
                <a:rPr lang="cs-CZ" sz="3600" b="1" dirty="0" smtClean="0">
                  <a:solidFill>
                    <a:schemeClr val="bg1"/>
                  </a:solidFill>
                </a:rPr>
                <a:t>1995</a:t>
              </a:r>
              <a:endParaRPr lang="en-US" sz="3600" b="1" dirty="0">
                <a:solidFill>
                  <a:schemeClr val="bg1"/>
                </a:solidFill>
              </a:endParaRPr>
            </a:p>
          </p:txBody>
        </p:sp>
        <p:cxnSp>
          <p:nvCxnSpPr>
            <p:cNvPr id="21" name="Přímá spojnice 20"/>
            <p:cNvCxnSpPr/>
            <p:nvPr/>
          </p:nvCxnSpPr>
          <p:spPr>
            <a:xfrm flipH="1">
              <a:off x="323528" y="1535584"/>
              <a:ext cx="2880320" cy="0"/>
            </a:xfrm>
            <a:prstGeom prst="line">
              <a:avLst/>
            </a:prstGeom>
            <a:ln>
              <a:solidFill>
                <a:schemeClr val="accent1">
                  <a:lumMod val="20000"/>
                  <a:lumOff val="80000"/>
                </a:schemeClr>
              </a:solidFill>
              <a:headEnd type="none"/>
              <a:tailEnd type="oval"/>
            </a:ln>
          </p:spPr>
          <p:style>
            <a:lnRef idx="2">
              <a:schemeClr val="accent1"/>
            </a:lnRef>
            <a:fillRef idx="0">
              <a:schemeClr val="accent1"/>
            </a:fillRef>
            <a:effectRef idx="1">
              <a:schemeClr val="accent1"/>
            </a:effectRef>
            <a:fontRef idx="minor">
              <a:schemeClr val="tx1"/>
            </a:fontRef>
          </p:style>
        </p:cxnSp>
        <p:sp>
          <p:nvSpPr>
            <p:cNvPr id="31" name="TextovéPole 30"/>
            <p:cNvSpPr txBox="1"/>
            <p:nvPr/>
          </p:nvSpPr>
          <p:spPr>
            <a:xfrm>
              <a:off x="323528" y="1196752"/>
              <a:ext cx="2998513" cy="369332"/>
            </a:xfrm>
            <a:prstGeom prst="rect">
              <a:avLst/>
            </a:prstGeom>
            <a:noFill/>
          </p:spPr>
          <p:txBody>
            <a:bodyPr wrap="none" rtlCol="0">
              <a:spAutoFit/>
            </a:bodyPr>
            <a:lstStyle/>
            <a:p>
              <a:r>
                <a:rPr lang="cs-CZ" dirty="0" smtClean="0">
                  <a:solidFill>
                    <a:srgbClr val="002060"/>
                  </a:solidFill>
                </a:rPr>
                <a:t>Založení České exportní banky</a:t>
              </a:r>
              <a:endParaRPr lang="en-US" dirty="0">
                <a:solidFill>
                  <a:srgbClr val="002060"/>
                </a:solidFill>
              </a:endParaRPr>
            </a:p>
          </p:txBody>
        </p:sp>
      </p:grpSp>
      <p:sp>
        <p:nvSpPr>
          <p:cNvPr id="42" name="Zástupný symbol pro text 41"/>
          <p:cNvSpPr>
            <a:spLocks noGrp="1"/>
          </p:cNvSpPr>
          <p:nvPr>
            <p:ph type="body" sz="quarter" idx="14"/>
          </p:nvPr>
        </p:nvSpPr>
        <p:spPr/>
        <p:txBody>
          <a:bodyPr/>
          <a:lstStyle/>
          <a:p>
            <a:r>
              <a:rPr lang="cs-CZ" b="1" dirty="0" smtClean="0"/>
              <a:t>ČEB v kostce</a:t>
            </a:r>
            <a:endParaRPr lang="cs-CZ" b="1" dirty="0"/>
          </a:p>
        </p:txBody>
      </p:sp>
      <p:cxnSp>
        <p:nvCxnSpPr>
          <p:cNvPr id="52" name="Přímá spojnice 51"/>
          <p:cNvCxnSpPr/>
          <p:nvPr/>
        </p:nvCxnSpPr>
        <p:spPr>
          <a:xfrm>
            <a:off x="291590" y="4784136"/>
            <a:ext cx="2880000" cy="0"/>
          </a:xfrm>
          <a:prstGeom prst="line">
            <a:avLst/>
          </a:prstGeom>
          <a:ln>
            <a:solidFill>
              <a:schemeClr val="accent1">
                <a:lumMod val="40000"/>
                <a:lumOff val="60000"/>
              </a:schemeClr>
            </a:solidFill>
            <a:headEnd type="oval"/>
            <a:tailEnd type="none"/>
          </a:ln>
        </p:spPr>
        <p:style>
          <a:lnRef idx="2">
            <a:schemeClr val="accent1"/>
          </a:lnRef>
          <a:fillRef idx="0">
            <a:schemeClr val="accent1"/>
          </a:fillRef>
          <a:effectRef idx="1">
            <a:schemeClr val="accent1"/>
          </a:effectRef>
          <a:fontRef idx="minor">
            <a:schemeClr val="tx1"/>
          </a:fontRef>
        </p:style>
      </p:cxnSp>
      <p:sp>
        <p:nvSpPr>
          <p:cNvPr id="36" name="Rectangle 23"/>
          <p:cNvSpPr/>
          <p:nvPr/>
        </p:nvSpPr>
        <p:spPr>
          <a:xfrm>
            <a:off x="323528" y="692864"/>
            <a:ext cx="3833388" cy="230832"/>
          </a:xfrm>
          <a:prstGeom prst="rect">
            <a:avLst/>
          </a:prstGeom>
          <a:noFill/>
        </p:spPr>
        <p:txBody>
          <a:bodyPr wrap="square">
            <a:spAutoFit/>
          </a:bodyPr>
          <a:lstStyle/>
          <a:p>
            <a:pPr>
              <a:lnSpc>
                <a:spcPct val="90000"/>
              </a:lnSpc>
            </a:pPr>
            <a:r>
              <a:rPr lang="cs-CZ" sz="1000" dirty="0" smtClean="0">
                <a:latin typeface="+mj-lt"/>
              </a:rPr>
              <a:t>*Data k 31. 12. 2016.</a:t>
            </a:r>
          </a:p>
        </p:txBody>
      </p:sp>
    </p:spTree>
    <p:extLst>
      <p:ext uri="{BB962C8B-B14F-4D97-AF65-F5344CB8AC3E}">
        <p14:creationId xmlns:p14="http://schemas.microsoft.com/office/powerpoint/2010/main" val="27300809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Obdélník 73"/>
          <p:cNvSpPr/>
          <p:nvPr/>
        </p:nvSpPr>
        <p:spPr>
          <a:xfrm>
            <a:off x="5104869" y="3980871"/>
            <a:ext cx="2664296" cy="943058"/>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3" name="Obdélník 72"/>
          <p:cNvSpPr/>
          <p:nvPr/>
        </p:nvSpPr>
        <p:spPr>
          <a:xfrm>
            <a:off x="699028" y="3879138"/>
            <a:ext cx="2664296" cy="1382847"/>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2" name="Obdélník 71"/>
          <p:cNvSpPr/>
          <p:nvPr/>
        </p:nvSpPr>
        <p:spPr>
          <a:xfrm>
            <a:off x="462695" y="1882982"/>
            <a:ext cx="2664296" cy="921585"/>
          </a:xfrm>
          <a:prstGeom prst="rect">
            <a:avLst/>
          </a:prstGeom>
          <a:solidFill>
            <a:schemeClr val="accent4">
              <a:lumMod val="20000"/>
              <a:lumOff val="80000"/>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2" name="Group 61"/>
          <p:cNvGrpSpPr/>
          <p:nvPr/>
        </p:nvGrpSpPr>
        <p:grpSpPr>
          <a:xfrm>
            <a:off x="4504230" y="2238037"/>
            <a:ext cx="1591200" cy="1589479"/>
            <a:chOff x="6174725" y="2751841"/>
            <a:chExt cx="1282700" cy="1287463"/>
          </a:xfrm>
        </p:grpSpPr>
        <p:sp>
          <p:nvSpPr>
            <p:cNvPr id="3" name="Freeform 11"/>
            <p:cNvSpPr>
              <a:spLocks/>
            </p:cNvSpPr>
            <p:nvPr/>
          </p:nvSpPr>
          <p:spPr bwMode="auto">
            <a:xfrm>
              <a:off x="6181075" y="2751841"/>
              <a:ext cx="1276350" cy="1287463"/>
            </a:xfrm>
            <a:custGeom>
              <a:avLst/>
              <a:gdLst>
                <a:gd name="T0" fmla="*/ 38 w 191"/>
                <a:gd name="T1" fmla="*/ 173 h 193"/>
                <a:gd name="T2" fmla="*/ 33 w 191"/>
                <a:gd name="T3" fmla="*/ 169 h 193"/>
                <a:gd name="T4" fmla="*/ 26 w 191"/>
                <a:gd name="T5" fmla="*/ 162 h 193"/>
                <a:gd name="T6" fmla="*/ 17 w 191"/>
                <a:gd name="T7" fmla="*/ 151 h 193"/>
                <a:gd name="T8" fmla="*/ 12 w 191"/>
                <a:gd name="T9" fmla="*/ 143 h 193"/>
                <a:gd name="T10" fmla="*/ 6 w 191"/>
                <a:gd name="T11" fmla="*/ 129 h 193"/>
                <a:gd name="T12" fmla="*/ 0 w 191"/>
                <a:gd name="T13" fmla="*/ 105 h 193"/>
                <a:gd name="T14" fmla="*/ 0 w 191"/>
                <a:gd name="T15" fmla="*/ 90 h 193"/>
                <a:gd name="T16" fmla="*/ 2 w 191"/>
                <a:gd name="T17" fmla="*/ 76 h 193"/>
                <a:gd name="T18" fmla="*/ 5 w 191"/>
                <a:gd name="T19" fmla="*/ 68 h 193"/>
                <a:gd name="T20" fmla="*/ 7 w 191"/>
                <a:gd name="T21" fmla="*/ 61 h 193"/>
                <a:gd name="T22" fmla="*/ 11 w 191"/>
                <a:gd name="T23" fmla="*/ 53 h 193"/>
                <a:gd name="T24" fmla="*/ 14 w 191"/>
                <a:gd name="T25" fmla="*/ 47 h 193"/>
                <a:gd name="T26" fmla="*/ 19 w 191"/>
                <a:gd name="T27" fmla="*/ 40 h 193"/>
                <a:gd name="T28" fmla="*/ 29 w 191"/>
                <a:gd name="T29" fmla="*/ 28 h 193"/>
                <a:gd name="T30" fmla="*/ 40 w 191"/>
                <a:gd name="T31" fmla="*/ 19 h 193"/>
                <a:gd name="T32" fmla="*/ 52 w 191"/>
                <a:gd name="T33" fmla="*/ 12 h 193"/>
                <a:gd name="T34" fmla="*/ 60 w 191"/>
                <a:gd name="T35" fmla="*/ 8 h 193"/>
                <a:gd name="T36" fmla="*/ 66 w 191"/>
                <a:gd name="T37" fmla="*/ 6 h 193"/>
                <a:gd name="T38" fmla="*/ 83 w 191"/>
                <a:gd name="T39" fmla="*/ 2 h 193"/>
                <a:gd name="T40" fmla="*/ 120 w 191"/>
                <a:gd name="T41" fmla="*/ 4 h 193"/>
                <a:gd name="T42" fmla="*/ 138 w 191"/>
                <a:gd name="T43" fmla="*/ 11 h 193"/>
                <a:gd name="T44" fmla="*/ 154 w 191"/>
                <a:gd name="T45" fmla="*/ 21 h 193"/>
                <a:gd name="T46" fmla="*/ 154 w 191"/>
                <a:gd name="T47" fmla="*/ 21 h 193"/>
                <a:gd name="T48" fmla="*/ 154 w 191"/>
                <a:gd name="T49" fmla="*/ 21 h 193"/>
                <a:gd name="T50" fmla="*/ 163 w 191"/>
                <a:gd name="T51" fmla="*/ 29 h 193"/>
                <a:gd name="T52" fmla="*/ 174 w 191"/>
                <a:gd name="T53" fmla="*/ 41 h 193"/>
                <a:gd name="T54" fmla="*/ 182 w 191"/>
                <a:gd name="T55" fmla="*/ 55 h 193"/>
                <a:gd name="T56" fmla="*/ 185 w 191"/>
                <a:gd name="T57" fmla="*/ 63 h 193"/>
                <a:gd name="T58" fmla="*/ 187 w 191"/>
                <a:gd name="T59" fmla="*/ 70 h 193"/>
                <a:gd name="T60" fmla="*/ 189 w 191"/>
                <a:gd name="T61" fmla="*/ 78 h 193"/>
                <a:gd name="T62" fmla="*/ 191 w 191"/>
                <a:gd name="T63" fmla="*/ 85 h 193"/>
                <a:gd name="T64" fmla="*/ 191 w 191"/>
                <a:gd name="T65" fmla="*/ 93 h 193"/>
                <a:gd name="T66" fmla="*/ 191 w 191"/>
                <a:gd name="T67" fmla="*/ 101 h 193"/>
                <a:gd name="T68" fmla="*/ 190 w 191"/>
                <a:gd name="T69" fmla="*/ 110 h 193"/>
                <a:gd name="T70" fmla="*/ 187 w 191"/>
                <a:gd name="T71" fmla="*/ 125 h 193"/>
                <a:gd name="T72" fmla="*/ 184 w 191"/>
                <a:gd name="T73" fmla="*/ 133 h 193"/>
                <a:gd name="T74" fmla="*/ 177 w 191"/>
                <a:gd name="T75" fmla="*/ 147 h 193"/>
                <a:gd name="T76" fmla="*/ 173 w 191"/>
                <a:gd name="T77" fmla="*/ 153 h 193"/>
                <a:gd name="T78" fmla="*/ 168 w 191"/>
                <a:gd name="T79" fmla="*/ 160 h 193"/>
                <a:gd name="T80" fmla="*/ 156 w 191"/>
                <a:gd name="T81" fmla="*/ 170 h 193"/>
                <a:gd name="T82" fmla="*/ 144 w 191"/>
                <a:gd name="T83" fmla="*/ 179 h 193"/>
                <a:gd name="T84" fmla="*/ 138 w 191"/>
                <a:gd name="T85" fmla="*/ 182 h 193"/>
                <a:gd name="T86" fmla="*/ 130 w 191"/>
                <a:gd name="T87" fmla="*/ 186 h 193"/>
                <a:gd name="T88" fmla="*/ 119 w 191"/>
                <a:gd name="T89" fmla="*/ 189 h 193"/>
                <a:gd name="T90" fmla="*/ 104 w 191"/>
                <a:gd name="T91" fmla="*/ 192 h 193"/>
                <a:gd name="T92" fmla="*/ 69 w 191"/>
                <a:gd name="T93" fmla="*/ 189 h 193"/>
                <a:gd name="T94" fmla="*/ 38 w 191"/>
                <a:gd name="T95" fmla="*/ 17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193">
                  <a:moveTo>
                    <a:pt x="38" y="173"/>
                  </a:moveTo>
                  <a:cubicBezTo>
                    <a:pt x="36" y="172"/>
                    <a:pt x="34" y="170"/>
                    <a:pt x="33" y="169"/>
                  </a:cubicBezTo>
                  <a:cubicBezTo>
                    <a:pt x="31" y="167"/>
                    <a:pt x="28" y="164"/>
                    <a:pt x="26" y="162"/>
                  </a:cubicBezTo>
                  <a:cubicBezTo>
                    <a:pt x="23" y="159"/>
                    <a:pt x="19" y="154"/>
                    <a:pt x="17" y="151"/>
                  </a:cubicBezTo>
                  <a:cubicBezTo>
                    <a:pt x="15" y="149"/>
                    <a:pt x="13" y="146"/>
                    <a:pt x="12" y="143"/>
                  </a:cubicBezTo>
                  <a:cubicBezTo>
                    <a:pt x="8" y="135"/>
                    <a:pt x="8" y="135"/>
                    <a:pt x="6" y="129"/>
                  </a:cubicBezTo>
                  <a:cubicBezTo>
                    <a:pt x="1" y="117"/>
                    <a:pt x="0" y="105"/>
                    <a:pt x="0" y="105"/>
                  </a:cubicBezTo>
                  <a:cubicBezTo>
                    <a:pt x="0" y="101"/>
                    <a:pt x="0" y="95"/>
                    <a:pt x="0" y="90"/>
                  </a:cubicBezTo>
                  <a:cubicBezTo>
                    <a:pt x="1" y="86"/>
                    <a:pt x="1" y="80"/>
                    <a:pt x="2" y="76"/>
                  </a:cubicBezTo>
                  <a:cubicBezTo>
                    <a:pt x="3" y="74"/>
                    <a:pt x="4" y="70"/>
                    <a:pt x="5" y="68"/>
                  </a:cubicBezTo>
                  <a:cubicBezTo>
                    <a:pt x="5" y="66"/>
                    <a:pt x="6" y="63"/>
                    <a:pt x="7" y="61"/>
                  </a:cubicBezTo>
                  <a:cubicBezTo>
                    <a:pt x="8" y="59"/>
                    <a:pt x="9" y="56"/>
                    <a:pt x="11" y="53"/>
                  </a:cubicBezTo>
                  <a:cubicBezTo>
                    <a:pt x="12" y="51"/>
                    <a:pt x="13" y="49"/>
                    <a:pt x="14" y="47"/>
                  </a:cubicBezTo>
                  <a:cubicBezTo>
                    <a:pt x="15" y="45"/>
                    <a:pt x="17" y="42"/>
                    <a:pt x="19" y="40"/>
                  </a:cubicBezTo>
                  <a:cubicBezTo>
                    <a:pt x="24" y="33"/>
                    <a:pt x="29" y="28"/>
                    <a:pt x="29" y="28"/>
                  </a:cubicBezTo>
                  <a:cubicBezTo>
                    <a:pt x="32" y="25"/>
                    <a:pt x="36" y="22"/>
                    <a:pt x="40" y="19"/>
                  </a:cubicBezTo>
                  <a:cubicBezTo>
                    <a:pt x="40" y="19"/>
                    <a:pt x="47" y="14"/>
                    <a:pt x="52" y="12"/>
                  </a:cubicBezTo>
                  <a:cubicBezTo>
                    <a:pt x="55" y="10"/>
                    <a:pt x="58" y="9"/>
                    <a:pt x="60" y="8"/>
                  </a:cubicBezTo>
                  <a:cubicBezTo>
                    <a:pt x="62" y="7"/>
                    <a:pt x="64" y="7"/>
                    <a:pt x="66" y="6"/>
                  </a:cubicBezTo>
                  <a:cubicBezTo>
                    <a:pt x="70" y="5"/>
                    <a:pt x="75" y="3"/>
                    <a:pt x="83" y="2"/>
                  </a:cubicBezTo>
                  <a:cubicBezTo>
                    <a:pt x="95" y="0"/>
                    <a:pt x="108" y="1"/>
                    <a:pt x="120" y="4"/>
                  </a:cubicBezTo>
                  <a:cubicBezTo>
                    <a:pt x="126" y="6"/>
                    <a:pt x="132" y="8"/>
                    <a:pt x="138" y="11"/>
                  </a:cubicBezTo>
                  <a:cubicBezTo>
                    <a:pt x="145" y="15"/>
                    <a:pt x="150" y="18"/>
                    <a:pt x="154" y="21"/>
                  </a:cubicBezTo>
                  <a:cubicBezTo>
                    <a:pt x="141" y="11"/>
                    <a:pt x="141" y="11"/>
                    <a:pt x="154" y="21"/>
                  </a:cubicBezTo>
                  <a:cubicBezTo>
                    <a:pt x="154" y="21"/>
                    <a:pt x="154" y="21"/>
                    <a:pt x="154" y="21"/>
                  </a:cubicBezTo>
                  <a:cubicBezTo>
                    <a:pt x="157" y="23"/>
                    <a:pt x="161" y="26"/>
                    <a:pt x="163" y="29"/>
                  </a:cubicBezTo>
                  <a:cubicBezTo>
                    <a:pt x="166" y="32"/>
                    <a:pt x="170" y="36"/>
                    <a:pt x="174" y="41"/>
                  </a:cubicBezTo>
                  <a:cubicBezTo>
                    <a:pt x="176" y="45"/>
                    <a:pt x="179" y="49"/>
                    <a:pt x="182" y="55"/>
                  </a:cubicBezTo>
                  <a:cubicBezTo>
                    <a:pt x="183" y="57"/>
                    <a:pt x="184" y="60"/>
                    <a:pt x="185" y="63"/>
                  </a:cubicBezTo>
                  <a:cubicBezTo>
                    <a:pt x="186" y="65"/>
                    <a:pt x="187" y="68"/>
                    <a:pt x="187" y="70"/>
                  </a:cubicBezTo>
                  <a:cubicBezTo>
                    <a:pt x="188" y="72"/>
                    <a:pt x="189" y="75"/>
                    <a:pt x="189" y="78"/>
                  </a:cubicBezTo>
                  <a:cubicBezTo>
                    <a:pt x="190" y="80"/>
                    <a:pt x="190" y="83"/>
                    <a:pt x="191" y="85"/>
                  </a:cubicBezTo>
                  <a:cubicBezTo>
                    <a:pt x="191" y="88"/>
                    <a:pt x="191" y="91"/>
                    <a:pt x="191" y="93"/>
                  </a:cubicBezTo>
                  <a:cubicBezTo>
                    <a:pt x="191" y="96"/>
                    <a:pt x="191" y="99"/>
                    <a:pt x="191" y="101"/>
                  </a:cubicBezTo>
                  <a:cubicBezTo>
                    <a:pt x="191" y="104"/>
                    <a:pt x="191" y="107"/>
                    <a:pt x="190" y="110"/>
                  </a:cubicBezTo>
                  <a:cubicBezTo>
                    <a:pt x="190" y="114"/>
                    <a:pt x="188" y="120"/>
                    <a:pt x="187" y="125"/>
                  </a:cubicBezTo>
                  <a:cubicBezTo>
                    <a:pt x="186" y="127"/>
                    <a:pt x="185" y="131"/>
                    <a:pt x="184" y="133"/>
                  </a:cubicBezTo>
                  <a:cubicBezTo>
                    <a:pt x="181" y="140"/>
                    <a:pt x="179" y="143"/>
                    <a:pt x="177" y="147"/>
                  </a:cubicBezTo>
                  <a:cubicBezTo>
                    <a:pt x="176" y="149"/>
                    <a:pt x="174" y="152"/>
                    <a:pt x="173" y="153"/>
                  </a:cubicBezTo>
                  <a:cubicBezTo>
                    <a:pt x="171" y="155"/>
                    <a:pt x="169" y="158"/>
                    <a:pt x="168" y="160"/>
                  </a:cubicBezTo>
                  <a:cubicBezTo>
                    <a:pt x="163" y="165"/>
                    <a:pt x="159" y="168"/>
                    <a:pt x="156" y="170"/>
                  </a:cubicBezTo>
                  <a:cubicBezTo>
                    <a:pt x="154" y="173"/>
                    <a:pt x="150" y="176"/>
                    <a:pt x="144" y="179"/>
                  </a:cubicBezTo>
                  <a:cubicBezTo>
                    <a:pt x="142" y="180"/>
                    <a:pt x="140" y="181"/>
                    <a:pt x="138" y="182"/>
                  </a:cubicBezTo>
                  <a:cubicBezTo>
                    <a:pt x="136" y="183"/>
                    <a:pt x="133" y="185"/>
                    <a:pt x="130" y="186"/>
                  </a:cubicBezTo>
                  <a:cubicBezTo>
                    <a:pt x="126" y="187"/>
                    <a:pt x="120" y="189"/>
                    <a:pt x="119" y="189"/>
                  </a:cubicBezTo>
                  <a:cubicBezTo>
                    <a:pt x="116" y="190"/>
                    <a:pt x="111" y="191"/>
                    <a:pt x="104" y="192"/>
                  </a:cubicBezTo>
                  <a:cubicBezTo>
                    <a:pt x="93" y="193"/>
                    <a:pt x="81" y="192"/>
                    <a:pt x="69" y="189"/>
                  </a:cubicBezTo>
                  <a:cubicBezTo>
                    <a:pt x="54" y="184"/>
                    <a:pt x="43" y="177"/>
                    <a:pt x="38" y="173"/>
                  </a:cubicBezTo>
                  <a:close/>
                </a:path>
              </a:pathLst>
            </a:custGeom>
            <a:solidFill>
              <a:srgbClr val="002060">
                <a:alpha val="77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 name="Freeform 13"/>
            <p:cNvSpPr>
              <a:spLocks/>
            </p:cNvSpPr>
            <p:nvPr/>
          </p:nvSpPr>
          <p:spPr bwMode="auto">
            <a:xfrm>
              <a:off x="6435075" y="2912178"/>
              <a:ext cx="6350"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0"/>
                    <a:pt x="1" y="0"/>
                    <a:pt x="1" y="0"/>
                  </a:cubicBezTo>
                  <a:cubicBezTo>
                    <a:pt x="1" y="0"/>
                    <a:pt x="1" y="0"/>
                    <a:pt x="1" y="0"/>
                  </a:cubicBezTo>
                  <a:cubicBezTo>
                    <a:pt x="1" y="0"/>
                    <a:pt x="1" y="0"/>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6" name="Freeform 14"/>
            <p:cNvSpPr>
              <a:spLocks/>
            </p:cNvSpPr>
            <p:nvPr/>
          </p:nvSpPr>
          <p:spPr bwMode="auto">
            <a:xfrm>
              <a:off x="6428725" y="2918528"/>
              <a:ext cx="6350" cy="7938"/>
            </a:xfrm>
            <a:custGeom>
              <a:avLst/>
              <a:gdLst>
                <a:gd name="T0" fmla="*/ 1 w 1"/>
                <a:gd name="T1" fmla="*/ 1 h 1"/>
                <a:gd name="T2" fmla="*/ 0 w 1"/>
                <a:gd name="T3" fmla="*/ 1 h 1"/>
                <a:gd name="T4" fmla="*/ 1 w 1"/>
                <a:gd name="T5" fmla="*/ 0 h 1"/>
                <a:gd name="T6" fmla="*/ 1 w 1"/>
                <a:gd name="T7" fmla="*/ 0 h 1"/>
                <a:gd name="T8" fmla="*/ 1 w 1"/>
                <a:gd name="T9" fmla="*/ 1 h 1"/>
              </a:gdLst>
              <a:ahLst/>
              <a:cxnLst>
                <a:cxn ang="0">
                  <a:pos x="T0" y="T1"/>
                </a:cxn>
                <a:cxn ang="0">
                  <a:pos x="T2" y="T3"/>
                </a:cxn>
                <a:cxn ang="0">
                  <a:pos x="T4" y="T5"/>
                </a:cxn>
                <a:cxn ang="0">
                  <a:pos x="T6" y="T7"/>
                </a:cxn>
                <a:cxn ang="0">
                  <a:pos x="T8" y="T9"/>
                </a:cxn>
              </a:cxnLst>
              <a:rect l="0" t="0" r="r" b="b"/>
              <a:pathLst>
                <a:path w="1" h="1">
                  <a:moveTo>
                    <a:pt x="1" y="1"/>
                  </a:moveTo>
                  <a:cubicBezTo>
                    <a:pt x="1" y="1"/>
                    <a:pt x="0" y="1"/>
                    <a:pt x="0" y="1"/>
                  </a:cubicBezTo>
                  <a:cubicBezTo>
                    <a:pt x="0" y="1"/>
                    <a:pt x="1" y="0"/>
                    <a:pt x="1" y="0"/>
                  </a:cubicBezTo>
                  <a:cubicBezTo>
                    <a:pt x="1" y="0"/>
                    <a:pt x="1" y="0"/>
                    <a:pt x="1" y="0"/>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7" name="Freeform 15"/>
            <p:cNvSpPr>
              <a:spLocks/>
            </p:cNvSpPr>
            <p:nvPr/>
          </p:nvSpPr>
          <p:spPr bwMode="auto">
            <a:xfrm>
              <a:off x="6549375" y="2799466"/>
              <a:ext cx="46038" cy="26988"/>
            </a:xfrm>
            <a:custGeom>
              <a:avLst/>
              <a:gdLst>
                <a:gd name="T0" fmla="*/ 2 w 7"/>
                <a:gd name="T1" fmla="*/ 3 h 4"/>
                <a:gd name="T2" fmla="*/ 0 w 7"/>
                <a:gd name="T3" fmla="*/ 4 h 4"/>
                <a:gd name="T4" fmla="*/ 0 w 7"/>
                <a:gd name="T5" fmla="*/ 4 h 4"/>
                <a:gd name="T6" fmla="*/ 1 w 7"/>
                <a:gd name="T7" fmla="*/ 3 h 4"/>
                <a:gd name="T8" fmla="*/ 1 w 7"/>
                <a:gd name="T9" fmla="*/ 3 h 4"/>
                <a:gd name="T10" fmla="*/ 2 w 7"/>
                <a:gd name="T11" fmla="*/ 3 h 4"/>
                <a:gd name="T12" fmla="*/ 3 w 7"/>
                <a:gd name="T13" fmla="*/ 2 h 4"/>
                <a:gd name="T14" fmla="*/ 2 w 7"/>
                <a:gd name="T15" fmla="*/ 2 h 4"/>
                <a:gd name="T16" fmla="*/ 4 w 7"/>
                <a:gd name="T17" fmla="*/ 2 h 4"/>
                <a:gd name="T18" fmla="*/ 5 w 7"/>
                <a:gd name="T19" fmla="*/ 1 h 4"/>
                <a:gd name="T20" fmla="*/ 5 w 7"/>
                <a:gd name="T21" fmla="*/ 1 h 4"/>
                <a:gd name="T22" fmla="*/ 5 w 7"/>
                <a:gd name="T23" fmla="*/ 1 h 4"/>
                <a:gd name="T24" fmla="*/ 5 w 7"/>
                <a:gd name="T25" fmla="*/ 1 h 4"/>
                <a:gd name="T26" fmla="*/ 5 w 7"/>
                <a:gd name="T27" fmla="*/ 1 h 4"/>
                <a:gd name="T28" fmla="*/ 5 w 7"/>
                <a:gd name="T29" fmla="*/ 1 h 4"/>
                <a:gd name="T30" fmla="*/ 5 w 7"/>
                <a:gd name="T31" fmla="*/ 1 h 4"/>
                <a:gd name="T32" fmla="*/ 5 w 7"/>
                <a:gd name="T33" fmla="*/ 1 h 4"/>
                <a:gd name="T34" fmla="*/ 5 w 7"/>
                <a:gd name="T35" fmla="*/ 1 h 4"/>
                <a:gd name="T36" fmla="*/ 5 w 7"/>
                <a:gd name="T37" fmla="*/ 1 h 4"/>
                <a:gd name="T38" fmla="*/ 5 w 7"/>
                <a:gd name="T39" fmla="*/ 1 h 4"/>
                <a:gd name="T40" fmla="*/ 6 w 7"/>
                <a:gd name="T41" fmla="*/ 1 h 4"/>
                <a:gd name="T42" fmla="*/ 6 w 7"/>
                <a:gd name="T43" fmla="*/ 1 h 4"/>
                <a:gd name="T44" fmla="*/ 7 w 7"/>
                <a:gd name="T45" fmla="*/ 0 h 4"/>
                <a:gd name="T46" fmla="*/ 7 w 7"/>
                <a:gd name="T47" fmla="*/ 0 h 4"/>
                <a:gd name="T48" fmla="*/ 7 w 7"/>
                <a:gd name="T49" fmla="*/ 0 h 4"/>
                <a:gd name="T50" fmla="*/ 7 w 7"/>
                <a:gd name="T51" fmla="*/ 1 h 4"/>
                <a:gd name="T52" fmla="*/ 6 w 7"/>
                <a:gd name="T53" fmla="*/ 1 h 4"/>
                <a:gd name="T54" fmla="*/ 3 w 7"/>
                <a:gd name="T55" fmla="*/ 2 h 4"/>
                <a:gd name="T56" fmla="*/ 3 w 7"/>
                <a:gd name="T57" fmla="*/ 2 h 4"/>
                <a:gd name="T58" fmla="*/ 4 w 7"/>
                <a:gd name="T59" fmla="*/ 2 h 4"/>
                <a:gd name="T60" fmla="*/ 2 w 7"/>
                <a:gd name="T61" fmla="*/ 3 h 4"/>
                <a:gd name="T62" fmla="*/ 3 w 7"/>
                <a:gd name="T63" fmla="*/ 3 h 4"/>
                <a:gd name="T64" fmla="*/ 2 w 7"/>
                <a:gd name="T65"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 h="4">
                  <a:moveTo>
                    <a:pt x="2" y="3"/>
                  </a:moveTo>
                  <a:cubicBezTo>
                    <a:pt x="1" y="4"/>
                    <a:pt x="0" y="4"/>
                    <a:pt x="0" y="4"/>
                  </a:cubicBezTo>
                  <a:cubicBezTo>
                    <a:pt x="0" y="4"/>
                    <a:pt x="0" y="4"/>
                    <a:pt x="0" y="4"/>
                  </a:cubicBezTo>
                  <a:cubicBezTo>
                    <a:pt x="0" y="4"/>
                    <a:pt x="1" y="3"/>
                    <a:pt x="1" y="3"/>
                  </a:cubicBezTo>
                  <a:cubicBezTo>
                    <a:pt x="1" y="3"/>
                    <a:pt x="1" y="3"/>
                    <a:pt x="1" y="3"/>
                  </a:cubicBezTo>
                  <a:cubicBezTo>
                    <a:pt x="1" y="3"/>
                    <a:pt x="1" y="3"/>
                    <a:pt x="2" y="3"/>
                  </a:cubicBezTo>
                  <a:cubicBezTo>
                    <a:pt x="2" y="2"/>
                    <a:pt x="3" y="2"/>
                    <a:pt x="3" y="2"/>
                  </a:cubicBezTo>
                  <a:cubicBezTo>
                    <a:pt x="3" y="2"/>
                    <a:pt x="3" y="2"/>
                    <a:pt x="2" y="2"/>
                  </a:cubicBezTo>
                  <a:cubicBezTo>
                    <a:pt x="3" y="2"/>
                    <a:pt x="3" y="2"/>
                    <a:pt x="4" y="2"/>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5" y="1"/>
                    <a:pt x="5" y="1"/>
                    <a:pt x="5" y="1"/>
                  </a:cubicBezTo>
                  <a:cubicBezTo>
                    <a:pt x="6" y="1"/>
                    <a:pt x="6" y="1"/>
                    <a:pt x="6" y="1"/>
                  </a:cubicBezTo>
                  <a:cubicBezTo>
                    <a:pt x="6" y="1"/>
                    <a:pt x="6" y="1"/>
                    <a:pt x="6" y="1"/>
                  </a:cubicBezTo>
                  <a:cubicBezTo>
                    <a:pt x="6" y="1"/>
                    <a:pt x="7" y="1"/>
                    <a:pt x="7" y="0"/>
                  </a:cubicBezTo>
                  <a:cubicBezTo>
                    <a:pt x="7" y="0"/>
                    <a:pt x="7" y="0"/>
                    <a:pt x="7" y="0"/>
                  </a:cubicBezTo>
                  <a:cubicBezTo>
                    <a:pt x="7" y="0"/>
                    <a:pt x="7" y="0"/>
                    <a:pt x="7" y="0"/>
                  </a:cubicBezTo>
                  <a:cubicBezTo>
                    <a:pt x="7" y="1"/>
                    <a:pt x="7" y="1"/>
                    <a:pt x="7" y="1"/>
                  </a:cubicBezTo>
                  <a:cubicBezTo>
                    <a:pt x="7" y="1"/>
                    <a:pt x="7" y="1"/>
                    <a:pt x="6" y="1"/>
                  </a:cubicBezTo>
                  <a:cubicBezTo>
                    <a:pt x="5" y="1"/>
                    <a:pt x="3" y="2"/>
                    <a:pt x="3" y="2"/>
                  </a:cubicBezTo>
                  <a:cubicBezTo>
                    <a:pt x="3" y="2"/>
                    <a:pt x="3" y="2"/>
                    <a:pt x="3" y="2"/>
                  </a:cubicBezTo>
                  <a:cubicBezTo>
                    <a:pt x="4" y="2"/>
                    <a:pt x="4" y="2"/>
                    <a:pt x="4" y="2"/>
                  </a:cubicBezTo>
                  <a:cubicBezTo>
                    <a:pt x="4" y="3"/>
                    <a:pt x="3" y="3"/>
                    <a:pt x="2" y="3"/>
                  </a:cubicBezTo>
                  <a:cubicBezTo>
                    <a:pt x="3" y="3"/>
                    <a:pt x="3" y="3"/>
                    <a:pt x="3" y="3"/>
                  </a:cubicBezTo>
                  <a:cubicBezTo>
                    <a:pt x="3" y="3"/>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8" name="Freeform 16"/>
            <p:cNvSpPr>
              <a:spLocks/>
            </p:cNvSpPr>
            <p:nvPr/>
          </p:nvSpPr>
          <p:spPr bwMode="auto">
            <a:xfrm>
              <a:off x="6582713" y="2805816"/>
              <a:ext cx="12700" cy="6350"/>
            </a:xfrm>
            <a:custGeom>
              <a:avLst/>
              <a:gdLst>
                <a:gd name="T0" fmla="*/ 1 w 2"/>
                <a:gd name="T1" fmla="*/ 0 h 1"/>
                <a:gd name="T2" fmla="*/ 0 w 2"/>
                <a:gd name="T3" fmla="*/ 1 h 1"/>
                <a:gd name="T4" fmla="*/ 0 w 2"/>
                <a:gd name="T5" fmla="*/ 1 h 1"/>
                <a:gd name="T6" fmla="*/ 0 w 2"/>
                <a:gd name="T7" fmla="*/ 1 h 1"/>
                <a:gd name="T8" fmla="*/ 0 w 2"/>
                <a:gd name="T9" fmla="*/ 0 h 1"/>
                <a:gd name="T10" fmla="*/ 1 w 2"/>
                <a:gd name="T11" fmla="*/ 0 h 1"/>
                <a:gd name="T12" fmla="*/ 2 w 2"/>
                <a:gd name="T13" fmla="*/ 0 h 1"/>
                <a:gd name="T14" fmla="*/ 2 w 2"/>
                <a:gd name="T15" fmla="*/ 0 h 1"/>
                <a:gd name="T16" fmla="*/ 1 w 2"/>
                <a:gd name="T17" fmla="*/ 0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1">
                  <a:moveTo>
                    <a:pt x="1" y="0"/>
                  </a:moveTo>
                  <a:cubicBezTo>
                    <a:pt x="0" y="1"/>
                    <a:pt x="0" y="1"/>
                    <a:pt x="0" y="1"/>
                  </a:cubicBezTo>
                  <a:cubicBezTo>
                    <a:pt x="0" y="1"/>
                    <a:pt x="0" y="1"/>
                    <a:pt x="0" y="1"/>
                  </a:cubicBezTo>
                  <a:cubicBezTo>
                    <a:pt x="0" y="1"/>
                    <a:pt x="0" y="1"/>
                    <a:pt x="0" y="1"/>
                  </a:cubicBezTo>
                  <a:cubicBezTo>
                    <a:pt x="0" y="0"/>
                    <a:pt x="0" y="0"/>
                    <a:pt x="0" y="0"/>
                  </a:cubicBezTo>
                  <a:cubicBezTo>
                    <a:pt x="0" y="0"/>
                    <a:pt x="1" y="0"/>
                    <a:pt x="1" y="0"/>
                  </a:cubicBezTo>
                  <a:cubicBezTo>
                    <a:pt x="2" y="0"/>
                    <a:pt x="2" y="0"/>
                    <a:pt x="2" y="0"/>
                  </a:cubicBezTo>
                  <a:cubicBezTo>
                    <a:pt x="2" y="0"/>
                    <a:pt x="2" y="0"/>
                    <a:pt x="2" y="0"/>
                  </a:cubicBezTo>
                  <a:cubicBezTo>
                    <a:pt x="2" y="0"/>
                    <a:pt x="2"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9" name="Freeform 17"/>
            <p:cNvSpPr>
              <a:spLocks/>
            </p:cNvSpPr>
            <p:nvPr/>
          </p:nvSpPr>
          <p:spPr bwMode="auto">
            <a:xfrm>
              <a:off x="6568425" y="2812166"/>
              <a:ext cx="26988" cy="6350"/>
            </a:xfrm>
            <a:custGeom>
              <a:avLst/>
              <a:gdLst>
                <a:gd name="T0" fmla="*/ 0 w 4"/>
                <a:gd name="T1" fmla="*/ 1 h 1"/>
                <a:gd name="T2" fmla="*/ 0 w 4"/>
                <a:gd name="T3" fmla="*/ 1 h 1"/>
                <a:gd name="T4" fmla="*/ 1 w 4"/>
                <a:gd name="T5" fmla="*/ 1 h 1"/>
                <a:gd name="T6" fmla="*/ 2 w 4"/>
                <a:gd name="T7" fmla="*/ 1 h 1"/>
                <a:gd name="T8" fmla="*/ 2 w 4"/>
                <a:gd name="T9" fmla="*/ 0 h 1"/>
                <a:gd name="T10" fmla="*/ 2 w 4"/>
                <a:gd name="T11" fmla="*/ 0 h 1"/>
                <a:gd name="T12" fmla="*/ 4 w 4"/>
                <a:gd name="T13" fmla="*/ 0 h 1"/>
                <a:gd name="T14" fmla="*/ 4 w 4"/>
                <a:gd name="T15" fmla="*/ 0 h 1"/>
                <a:gd name="T16" fmla="*/ 4 w 4"/>
                <a:gd name="T17" fmla="*/ 0 h 1"/>
                <a:gd name="T18" fmla="*/ 0 w 4"/>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
                  <a:moveTo>
                    <a:pt x="0" y="1"/>
                  </a:moveTo>
                  <a:cubicBezTo>
                    <a:pt x="0" y="1"/>
                    <a:pt x="0" y="1"/>
                    <a:pt x="0" y="1"/>
                  </a:cubicBezTo>
                  <a:cubicBezTo>
                    <a:pt x="0" y="1"/>
                    <a:pt x="0" y="1"/>
                    <a:pt x="1" y="1"/>
                  </a:cubicBezTo>
                  <a:cubicBezTo>
                    <a:pt x="1" y="1"/>
                    <a:pt x="1" y="1"/>
                    <a:pt x="2" y="1"/>
                  </a:cubicBezTo>
                  <a:cubicBezTo>
                    <a:pt x="2" y="0"/>
                    <a:pt x="2" y="0"/>
                    <a:pt x="2" y="0"/>
                  </a:cubicBezTo>
                  <a:cubicBezTo>
                    <a:pt x="2" y="0"/>
                    <a:pt x="2" y="0"/>
                    <a:pt x="2" y="0"/>
                  </a:cubicBezTo>
                  <a:cubicBezTo>
                    <a:pt x="2" y="0"/>
                    <a:pt x="3" y="0"/>
                    <a:pt x="4" y="0"/>
                  </a:cubicBezTo>
                  <a:cubicBezTo>
                    <a:pt x="4" y="0"/>
                    <a:pt x="4" y="0"/>
                    <a:pt x="4" y="0"/>
                  </a:cubicBezTo>
                  <a:cubicBezTo>
                    <a:pt x="4" y="0"/>
                    <a:pt x="4" y="0"/>
                    <a:pt x="4" y="0"/>
                  </a:cubicBezTo>
                  <a:cubicBezTo>
                    <a:pt x="3"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0" name="Freeform 18"/>
            <p:cNvSpPr>
              <a:spLocks/>
            </p:cNvSpPr>
            <p:nvPr/>
          </p:nvSpPr>
          <p:spPr bwMode="auto">
            <a:xfrm>
              <a:off x="6541438" y="2818516"/>
              <a:ext cx="20638" cy="14288"/>
            </a:xfrm>
            <a:custGeom>
              <a:avLst/>
              <a:gdLst>
                <a:gd name="T0" fmla="*/ 2 w 3"/>
                <a:gd name="T1" fmla="*/ 2 h 2"/>
                <a:gd name="T2" fmla="*/ 1 w 3"/>
                <a:gd name="T3" fmla="*/ 2 h 2"/>
                <a:gd name="T4" fmla="*/ 1 w 3"/>
                <a:gd name="T5" fmla="*/ 2 h 2"/>
                <a:gd name="T6" fmla="*/ 1 w 3"/>
                <a:gd name="T7" fmla="*/ 2 h 2"/>
                <a:gd name="T8" fmla="*/ 1 w 3"/>
                <a:gd name="T9" fmla="*/ 2 h 2"/>
                <a:gd name="T10" fmla="*/ 2 w 3"/>
                <a:gd name="T11" fmla="*/ 1 h 2"/>
                <a:gd name="T12" fmla="*/ 2 w 3"/>
                <a:gd name="T13" fmla="*/ 1 h 2"/>
                <a:gd name="T14" fmla="*/ 2 w 3"/>
                <a:gd name="T15" fmla="*/ 1 h 2"/>
                <a:gd name="T16" fmla="*/ 1 w 3"/>
                <a:gd name="T17" fmla="*/ 1 h 2"/>
                <a:gd name="T18" fmla="*/ 0 w 3"/>
                <a:gd name="T19" fmla="*/ 1 h 2"/>
                <a:gd name="T20" fmla="*/ 3 w 3"/>
                <a:gd name="T21" fmla="*/ 0 h 2"/>
                <a:gd name="T22" fmla="*/ 3 w 3"/>
                <a:gd name="T23" fmla="*/ 1 h 2"/>
                <a:gd name="T24" fmla="*/ 3 w 3"/>
                <a:gd name="T25" fmla="*/ 1 h 2"/>
                <a:gd name="T26" fmla="*/ 2 w 3"/>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2">
                  <a:moveTo>
                    <a:pt x="2" y="2"/>
                  </a:moveTo>
                  <a:cubicBezTo>
                    <a:pt x="1" y="2"/>
                    <a:pt x="1" y="2"/>
                    <a:pt x="1" y="2"/>
                  </a:cubicBezTo>
                  <a:cubicBezTo>
                    <a:pt x="1" y="2"/>
                    <a:pt x="1" y="2"/>
                    <a:pt x="1" y="2"/>
                  </a:cubicBezTo>
                  <a:cubicBezTo>
                    <a:pt x="1" y="2"/>
                    <a:pt x="1" y="2"/>
                    <a:pt x="1" y="2"/>
                  </a:cubicBezTo>
                  <a:cubicBezTo>
                    <a:pt x="1" y="2"/>
                    <a:pt x="1" y="2"/>
                    <a:pt x="1" y="2"/>
                  </a:cubicBezTo>
                  <a:cubicBezTo>
                    <a:pt x="1" y="2"/>
                    <a:pt x="1" y="1"/>
                    <a:pt x="2" y="1"/>
                  </a:cubicBezTo>
                  <a:cubicBezTo>
                    <a:pt x="2" y="1"/>
                    <a:pt x="2" y="1"/>
                    <a:pt x="2" y="1"/>
                  </a:cubicBezTo>
                  <a:cubicBezTo>
                    <a:pt x="2" y="1"/>
                    <a:pt x="2" y="1"/>
                    <a:pt x="2" y="1"/>
                  </a:cubicBezTo>
                  <a:cubicBezTo>
                    <a:pt x="2" y="1"/>
                    <a:pt x="2" y="1"/>
                    <a:pt x="1" y="1"/>
                  </a:cubicBezTo>
                  <a:cubicBezTo>
                    <a:pt x="1" y="1"/>
                    <a:pt x="1" y="1"/>
                    <a:pt x="0" y="1"/>
                  </a:cubicBezTo>
                  <a:cubicBezTo>
                    <a:pt x="1" y="1"/>
                    <a:pt x="3" y="0"/>
                    <a:pt x="3" y="0"/>
                  </a:cubicBezTo>
                  <a:cubicBezTo>
                    <a:pt x="3" y="0"/>
                    <a:pt x="3" y="0"/>
                    <a:pt x="3" y="1"/>
                  </a:cubicBezTo>
                  <a:cubicBezTo>
                    <a:pt x="3" y="1"/>
                    <a:pt x="3" y="1"/>
                    <a:pt x="3" y="1"/>
                  </a:cubicBezTo>
                  <a:cubicBezTo>
                    <a:pt x="3"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1" name="Freeform 19"/>
            <p:cNvSpPr>
              <a:spLocks/>
            </p:cNvSpPr>
            <p:nvPr/>
          </p:nvSpPr>
          <p:spPr bwMode="auto">
            <a:xfrm>
              <a:off x="6508100" y="2832803"/>
              <a:ext cx="26988" cy="12700"/>
            </a:xfrm>
            <a:custGeom>
              <a:avLst/>
              <a:gdLst>
                <a:gd name="T0" fmla="*/ 2 w 4"/>
                <a:gd name="T1" fmla="*/ 2 h 2"/>
                <a:gd name="T2" fmla="*/ 2 w 4"/>
                <a:gd name="T3" fmla="*/ 2 h 2"/>
                <a:gd name="T4" fmla="*/ 0 w 4"/>
                <a:gd name="T5" fmla="*/ 2 h 2"/>
                <a:gd name="T6" fmla="*/ 0 w 4"/>
                <a:gd name="T7" fmla="*/ 2 h 2"/>
                <a:gd name="T8" fmla="*/ 2 w 4"/>
                <a:gd name="T9" fmla="*/ 1 h 2"/>
                <a:gd name="T10" fmla="*/ 3 w 4"/>
                <a:gd name="T11" fmla="*/ 1 h 2"/>
                <a:gd name="T12" fmla="*/ 3 w 4"/>
                <a:gd name="T13" fmla="*/ 1 h 2"/>
                <a:gd name="T14" fmla="*/ 3 w 4"/>
                <a:gd name="T15" fmla="*/ 1 h 2"/>
                <a:gd name="T16" fmla="*/ 3 w 4"/>
                <a:gd name="T17" fmla="*/ 1 h 2"/>
                <a:gd name="T18" fmla="*/ 4 w 4"/>
                <a:gd name="T19" fmla="*/ 0 h 2"/>
                <a:gd name="T20" fmla="*/ 4 w 4"/>
                <a:gd name="T21" fmla="*/ 1 h 2"/>
                <a:gd name="T22" fmla="*/ 4 w 4"/>
                <a:gd name="T23" fmla="*/ 1 h 2"/>
                <a:gd name="T24" fmla="*/ 4 w 4"/>
                <a:gd name="T25" fmla="*/ 1 h 2"/>
                <a:gd name="T26" fmla="*/ 2 w 4"/>
                <a:gd name="T27"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
                  <a:moveTo>
                    <a:pt x="2" y="2"/>
                  </a:moveTo>
                  <a:cubicBezTo>
                    <a:pt x="2" y="2"/>
                    <a:pt x="2" y="2"/>
                    <a:pt x="2" y="2"/>
                  </a:cubicBezTo>
                  <a:cubicBezTo>
                    <a:pt x="1" y="2"/>
                    <a:pt x="1" y="2"/>
                    <a:pt x="0" y="2"/>
                  </a:cubicBezTo>
                  <a:cubicBezTo>
                    <a:pt x="0" y="2"/>
                    <a:pt x="0" y="2"/>
                    <a:pt x="0" y="2"/>
                  </a:cubicBezTo>
                  <a:cubicBezTo>
                    <a:pt x="1" y="2"/>
                    <a:pt x="1" y="2"/>
                    <a:pt x="2" y="1"/>
                  </a:cubicBezTo>
                  <a:cubicBezTo>
                    <a:pt x="2" y="1"/>
                    <a:pt x="3" y="1"/>
                    <a:pt x="3" y="1"/>
                  </a:cubicBezTo>
                  <a:cubicBezTo>
                    <a:pt x="3" y="1"/>
                    <a:pt x="3" y="1"/>
                    <a:pt x="3" y="1"/>
                  </a:cubicBezTo>
                  <a:cubicBezTo>
                    <a:pt x="3" y="1"/>
                    <a:pt x="3" y="1"/>
                    <a:pt x="3" y="1"/>
                  </a:cubicBezTo>
                  <a:cubicBezTo>
                    <a:pt x="3" y="1"/>
                    <a:pt x="3" y="1"/>
                    <a:pt x="3" y="1"/>
                  </a:cubicBezTo>
                  <a:cubicBezTo>
                    <a:pt x="3" y="1"/>
                    <a:pt x="4" y="0"/>
                    <a:pt x="4" y="0"/>
                  </a:cubicBezTo>
                  <a:cubicBezTo>
                    <a:pt x="4" y="0"/>
                    <a:pt x="4" y="0"/>
                    <a:pt x="4" y="1"/>
                  </a:cubicBezTo>
                  <a:cubicBezTo>
                    <a:pt x="4" y="1"/>
                    <a:pt x="4" y="1"/>
                    <a:pt x="4" y="1"/>
                  </a:cubicBezTo>
                  <a:cubicBezTo>
                    <a:pt x="4" y="1"/>
                    <a:pt x="4" y="1"/>
                    <a:pt x="4" y="1"/>
                  </a:cubicBezTo>
                  <a:cubicBezTo>
                    <a:pt x="4"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2" name="Freeform 20"/>
            <p:cNvSpPr>
              <a:spLocks/>
            </p:cNvSpPr>
            <p:nvPr/>
          </p:nvSpPr>
          <p:spPr bwMode="auto">
            <a:xfrm>
              <a:off x="6522388" y="2839153"/>
              <a:ext cx="12700" cy="6350"/>
            </a:xfrm>
            <a:custGeom>
              <a:avLst/>
              <a:gdLst>
                <a:gd name="T0" fmla="*/ 1 w 2"/>
                <a:gd name="T1" fmla="*/ 1 h 1"/>
                <a:gd name="T2" fmla="*/ 0 w 2"/>
                <a:gd name="T3" fmla="*/ 1 h 1"/>
                <a:gd name="T4" fmla="*/ 0 w 2"/>
                <a:gd name="T5" fmla="*/ 1 h 1"/>
                <a:gd name="T6" fmla="*/ 0 w 2"/>
                <a:gd name="T7" fmla="*/ 1 h 1"/>
                <a:gd name="T8" fmla="*/ 0 w 2"/>
                <a:gd name="T9" fmla="*/ 1 h 1"/>
                <a:gd name="T10" fmla="*/ 1 w 2"/>
                <a:gd name="T11" fmla="*/ 1 h 1"/>
                <a:gd name="T12" fmla="*/ 2 w 2"/>
                <a:gd name="T13" fmla="*/ 0 h 1"/>
                <a:gd name="T14" fmla="*/ 2 w 2"/>
                <a:gd name="T15" fmla="*/ 0 h 1"/>
                <a:gd name="T16" fmla="*/ 2 w 2"/>
                <a:gd name="T17" fmla="*/ 1 h 1"/>
                <a:gd name="T18" fmla="*/ 1 w 2"/>
                <a:gd name="T19" fmla="*/ 1 h 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1">
                  <a:moveTo>
                    <a:pt x="1" y="1"/>
                  </a:moveTo>
                  <a:cubicBezTo>
                    <a:pt x="1" y="1"/>
                    <a:pt x="1" y="1"/>
                    <a:pt x="0" y="1"/>
                  </a:cubicBezTo>
                  <a:cubicBezTo>
                    <a:pt x="0" y="1"/>
                    <a:pt x="0" y="1"/>
                    <a:pt x="0" y="1"/>
                  </a:cubicBezTo>
                  <a:cubicBezTo>
                    <a:pt x="0" y="1"/>
                    <a:pt x="0" y="1"/>
                    <a:pt x="0" y="1"/>
                  </a:cubicBezTo>
                  <a:cubicBezTo>
                    <a:pt x="0" y="1"/>
                    <a:pt x="0" y="1"/>
                    <a:pt x="0" y="1"/>
                  </a:cubicBezTo>
                  <a:cubicBezTo>
                    <a:pt x="0" y="1"/>
                    <a:pt x="1" y="1"/>
                    <a:pt x="1" y="1"/>
                  </a:cubicBezTo>
                  <a:cubicBezTo>
                    <a:pt x="1" y="0"/>
                    <a:pt x="2" y="0"/>
                    <a:pt x="2" y="0"/>
                  </a:cubicBezTo>
                  <a:cubicBezTo>
                    <a:pt x="2" y="0"/>
                    <a:pt x="2" y="0"/>
                    <a:pt x="2" y="0"/>
                  </a:cubicBezTo>
                  <a:cubicBezTo>
                    <a:pt x="2" y="0"/>
                    <a:pt x="2" y="1"/>
                    <a:pt x="2" y="1"/>
                  </a:cubicBezTo>
                  <a:cubicBezTo>
                    <a:pt x="1" y="1"/>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3" name="Freeform 21"/>
            <p:cNvSpPr>
              <a:spLocks/>
            </p:cNvSpPr>
            <p:nvPr/>
          </p:nvSpPr>
          <p:spPr bwMode="auto">
            <a:xfrm>
              <a:off x="6541438" y="2832803"/>
              <a:ext cx="7938" cy="6350"/>
            </a:xfrm>
            <a:custGeom>
              <a:avLst/>
              <a:gdLst>
                <a:gd name="T0" fmla="*/ 0 w 1"/>
                <a:gd name="T1" fmla="*/ 1 h 1"/>
                <a:gd name="T2" fmla="*/ 0 w 1"/>
                <a:gd name="T3" fmla="*/ 1 h 1"/>
                <a:gd name="T4" fmla="*/ 1 w 1"/>
                <a:gd name="T5" fmla="*/ 0 h 1"/>
                <a:gd name="T6" fmla="*/ 1 w 1"/>
                <a:gd name="T7" fmla="*/ 0 h 1"/>
                <a:gd name="T8" fmla="*/ 0 w 1"/>
                <a:gd name="T9" fmla="*/ 1 h 1"/>
              </a:gdLst>
              <a:ahLst/>
              <a:cxnLst>
                <a:cxn ang="0">
                  <a:pos x="T0" y="T1"/>
                </a:cxn>
                <a:cxn ang="0">
                  <a:pos x="T2" y="T3"/>
                </a:cxn>
                <a:cxn ang="0">
                  <a:pos x="T4" y="T5"/>
                </a:cxn>
                <a:cxn ang="0">
                  <a:pos x="T6" y="T7"/>
                </a:cxn>
                <a:cxn ang="0">
                  <a:pos x="T8" y="T9"/>
                </a:cxn>
              </a:cxnLst>
              <a:rect l="0" t="0" r="r" b="b"/>
              <a:pathLst>
                <a:path w="1" h="1">
                  <a:moveTo>
                    <a:pt x="0" y="1"/>
                  </a:moveTo>
                  <a:cubicBezTo>
                    <a:pt x="0" y="1"/>
                    <a:pt x="0" y="1"/>
                    <a:pt x="0" y="1"/>
                  </a:cubicBezTo>
                  <a:cubicBezTo>
                    <a:pt x="0" y="1"/>
                    <a:pt x="1" y="0"/>
                    <a:pt x="1" y="0"/>
                  </a:cubicBezTo>
                  <a:cubicBezTo>
                    <a:pt x="1" y="0"/>
                    <a:pt x="1" y="0"/>
                    <a:pt x="1" y="0"/>
                  </a:cubicBezTo>
                  <a:cubicBezTo>
                    <a:pt x="1" y="0"/>
                    <a:pt x="1"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4" name="Freeform 22"/>
            <p:cNvSpPr>
              <a:spLocks/>
            </p:cNvSpPr>
            <p:nvPr/>
          </p:nvSpPr>
          <p:spPr bwMode="auto">
            <a:xfrm>
              <a:off x="6535088" y="2818516"/>
              <a:ext cx="47625" cy="41275"/>
            </a:xfrm>
            <a:custGeom>
              <a:avLst/>
              <a:gdLst>
                <a:gd name="T0" fmla="*/ 1 w 7"/>
                <a:gd name="T1" fmla="*/ 6 h 6"/>
                <a:gd name="T2" fmla="*/ 1 w 7"/>
                <a:gd name="T3" fmla="*/ 5 h 6"/>
                <a:gd name="T4" fmla="*/ 1 w 7"/>
                <a:gd name="T5" fmla="*/ 4 h 6"/>
                <a:gd name="T6" fmla="*/ 1 w 7"/>
                <a:gd name="T7" fmla="*/ 4 h 6"/>
                <a:gd name="T8" fmla="*/ 1 w 7"/>
                <a:gd name="T9" fmla="*/ 3 h 6"/>
                <a:gd name="T10" fmla="*/ 3 w 7"/>
                <a:gd name="T11" fmla="*/ 2 h 6"/>
                <a:gd name="T12" fmla="*/ 4 w 7"/>
                <a:gd name="T13" fmla="*/ 2 h 6"/>
                <a:gd name="T14" fmla="*/ 4 w 7"/>
                <a:gd name="T15" fmla="*/ 1 h 6"/>
                <a:gd name="T16" fmla="*/ 7 w 7"/>
                <a:gd name="T17" fmla="*/ 0 h 6"/>
                <a:gd name="T18" fmla="*/ 6 w 7"/>
                <a:gd name="T19" fmla="*/ 0 h 6"/>
                <a:gd name="T20" fmla="*/ 5 w 7"/>
                <a:gd name="T21" fmla="*/ 1 h 6"/>
                <a:gd name="T22" fmla="*/ 2 w 7"/>
                <a:gd name="T23" fmla="*/ 3 h 6"/>
                <a:gd name="T24" fmla="*/ 2 w 7"/>
                <a:gd name="T25" fmla="*/ 3 h 6"/>
                <a:gd name="T26" fmla="*/ 2 w 7"/>
                <a:gd name="T27" fmla="*/ 5 h 6"/>
                <a:gd name="T28" fmla="*/ 1 w 7"/>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6">
                  <a:moveTo>
                    <a:pt x="1" y="6"/>
                  </a:moveTo>
                  <a:cubicBezTo>
                    <a:pt x="1" y="6"/>
                    <a:pt x="0" y="6"/>
                    <a:pt x="1" y="5"/>
                  </a:cubicBezTo>
                  <a:cubicBezTo>
                    <a:pt x="1" y="4"/>
                    <a:pt x="1" y="4"/>
                    <a:pt x="1" y="4"/>
                  </a:cubicBezTo>
                  <a:cubicBezTo>
                    <a:pt x="1" y="4"/>
                    <a:pt x="1" y="4"/>
                    <a:pt x="1" y="4"/>
                  </a:cubicBezTo>
                  <a:cubicBezTo>
                    <a:pt x="1" y="4"/>
                    <a:pt x="1" y="3"/>
                    <a:pt x="1" y="3"/>
                  </a:cubicBezTo>
                  <a:cubicBezTo>
                    <a:pt x="2" y="3"/>
                    <a:pt x="2" y="3"/>
                    <a:pt x="3" y="2"/>
                  </a:cubicBezTo>
                  <a:cubicBezTo>
                    <a:pt x="3" y="2"/>
                    <a:pt x="3" y="2"/>
                    <a:pt x="4" y="2"/>
                  </a:cubicBezTo>
                  <a:cubicBezTo>
                    <a:pt x="4" y="2"/>
                    <a:pt x="4" y="1"/>
                    <a:pt x="4" y="1"/>
                  </a:cubicBezTo>
                  <a:cubicBezTo>
                    <a:pt x="5" y="1"/>
                    <a:pt x="6" y="0"/>
                    <a:pt x="7" y="0"/>
                  </a:cubicBezTo>
                  <a:cubicBezTo>
                    <a:pt x="7" y="0"/>
                    <a:pt x="7" y="0"/>
                    <a:pt x="6" y="0"/>
                  </a:cubicBezTo>
                  <a:cubicBezTo>
                    <a:pt x="6" y="0"/>
                    <a:pt x="6" y="1"/>
                    <a:pt x="5" y="1"/>
                  </a:cubicBezTo>
                  <a:cubicBezTo>
                    <a:pt x="4" y="2"/>
                    <a:pt x="3" y="2"/>
                    <a:pt x="2" y="3"/>
                  </a:cubicBezTo>
                  <a:cubicBezTo>
                    <a:pt x="2" y="3"/>
                    <a:pt x="2" y="3"/>
                    <a:pt x="2" y="3"/>
                  </a:cubicBezTo>
                  <a:cubicBezTo>
                    <a:pt x="2" y="4"/>
                    <a:pt x="2" y="4"/>
                    <a:pt x="2" y="5"/>
                  </a:cubicBezTo>
                  <a:cubicBezTo>
                    <a:pt x="2" y="5"/>
                    <a:pt x="2" y="5"/>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5" name="Freeform 23"/>
            <p:cNvSpPr>
              <a:spLocks/>
            </p:cNvSpPr>
            <p:nvPr/>
          </p:nvSpPr>
          <p:spPr bwMode="auto">
            <a:xfrm>
              <a:off x="6601763" y="2993141"/>
              <a:ext cx="47625" cy="33338"/>
            </a:xfrm>
            <a:custGeom>
              <a:avLst/>
              <a:gdLst>
                <a:gd name="T0" fmla="*/ 7 w 7"/>
                <a:gd name="T1" fmla="*/ 3 h 5"/>
                <a:gd name="T2" fmla="*/ 5 w 7"/>
                <a:gd name="T3" fmla="*/ 4 h 5"/>
                <a:gd name="T4" fmla="*/ 5 w 7"/>
                <a:gd name="T5" fmla="*/ 4 h 5"/>
                <a:gd name="T6" fmla="*/ 4 w 7"/>
                <a:gd name="T7" fmla="*/ 4 h 5"/>
                <a:gd name="T8" fmla="*/ 3 w 7"/>
                <a:gd name="T9" fmla="*/ 5 h 5"/>
                <a:gd name="T10" fmla="*/ 1 w 7"/>
                <a:gd name="T11" fmla="*/ 4 h 5"/>
                <a:gd name="T12" fmla="*/ 1 w 7"/>
                <a:gd name="T13" fmla="*/ 3 h 5"/>
                <a:gd name="T14" fmla="*/ 0 w 7"/>
                <a:gd name="T15" fmla="*/ 3 h 5"/>
                <a:gd name="T16" fmla="*/ 0 w 7"/>
                <a:gd name="T17" fmla="*/ 2 h 5"/>
                <a:gd name="T18" fmla="*/ 2 w 7"/>
                <a:gd name="T19" fmla="*/ 0 h 5"/>
                <a:gd name="T20" fmla="*/ 3 w 7"/>
                <a:gd name="T21" fmla="*/ 1 h 5"/>
                <a:gd name="T22" fmla="*/ 3 w 7"/>
                <a:gd name="T23" fmla="*/ 1 h 5"/>
                <a:gd name="T24" fmla="*/ 5 w 7"/>
                <a:gd name="T25" fmla="*/ 2 h 5"/>
                <a:gd name="T26" fmla="*/ 6 w 7"/>
                <a:gd name="T27" fmla="*/ 2 h 5"/>
                <a:gd name="T28" fmla="*/ 7 w 7"/>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5">
                  <a:moveTo>
                    <a:pt x="7" y="3"/>
                  </a:moveTo>
                  <a:cubicBezTo>
                    <a:pt x="6" y="4"/>
                    <a:pt x="5" y="4"/>
                    <a:pt x="5" y="4"/>
                  </a:cubicBezTo>
                  <a:cubicBezTo>
                    <a:pt x="5" y="4"/>
                    <a:pt x="5" y="4"/>
                    <a:pt x="5" y="4"/>
                  </a:cubicBezTo>
                  <a:cubicBezTo>
                    <a:pt x="5" y="4"/>
                    <a:pt x="4" y="4"/>
                    <a:pt x="4" y="4"/>
                  </a:cubicBezTo>
                  <a:cubicBezTo>
                    <a:pt x="4" y="4"/>
                    <a:pt x="3" y="4"/>
                    <a:pt x="3" y="5"/>
                  </a:cubicBezTo>
                  <a:cubicBezTo>
                    <a:pt x="1" y="5"/>
                    <a:pt x="1" y="5"/>
                    <a:pt x="1" y="4"/>
                  </a:cubicBezTo>
                  <a:cubicBezTo>
                    <a:pt x="1" y="4"/>
                    <a:pt x="1" y="4"/>
                    <a:pt x="1" y="3"/>
                  </a:cubicBezTo>
                  <a:cubicBezTo>
                    <a:pt x="1" y="3"/>
                    <a:pt x="1" y="3"/>
                    <a:pt x="0" y="3"/>
                  </a:cubicBezTo>
                  <a:cubicBezTo>
                    <a:pt x="0" y="3"/>
                    <a:pt x="0" y="3"/>
                    <a:pt x="0" y="2"/>
                  </a:cubicBezTo>
                  <a:cubicBezTo>
                    <a:pt x="1" y="0"/>
                    <a:pt x="2" y="0"/>
                    <a:pt x="2" y="0"/>
                  </a:cubicBezTo>
                  <a:cubicBezTo>
                    <a:pt x="3" y="0"/>
                    <a:pt x="3" y="1"/>
                    <a:pt x="3" y="1"/>
                  </a:cubicBezTo>
                  <a:cubicBezTo>
                    <a:pt x="3" y="1"/>
                    <a:pt x="3" y="1"/>
                    <a:pt x="3" y="1"/>
                  </a:cubicBezTo>
                  <a:cubicBezTo>
                    <a:pt x="3" y="1"/>
                    <a:pt x="5" y="2"/>
                    <a:pt x="5" y="2"/>
                  </a:cubicBezTo>
                  <a:cubicBezTo>
                    <a:pt x="6" y="2"/>
                    <a:pt x="6" y="2"/>
                    <a:pt x="6" y="2"/>
                  </a:cubicBezTo>
                  <a:cubicBezTo>
                    <a:pt x="6" y="2"/>
                    <a:pt x="7" y="3"/>
                    <a:pt x="7"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7" name="Freeform 25"/>
            <p:cNvSpPr>
              <a:spLocks/>
            </p:cNvSpPr>
            <p:nvPr/>
          </p:nvSpPr>
          <p:spPr bwMode="auto">
            <a:xfrm>
              <a:off x="6208063" y="3218566"/>
              <a:ext cx="6350" cy="47625"/>
            </a:xfrm>
            <a:custGeom>
              <a:avLst/>
              <a:gdLst>
                <a:gd name="T0" fmla="*/ 1 w 1"/>
                <a:gd name="T1" fmla="*/ 7 h 7"/>
                <a:gd name="T2" fmla="*/ 1 w 1"/>
                <a:gd name="T3" fmla="*/ 7 h 7"/>
                <a:gd name="T4" fmla="*/ 0 w 1"/>
                <a:gd name="T5" fmla="*/ 6 h 7"/>
                <a:gd name="T6" fmla="*/ 0 w 1"/>
                <a:gd name="T7" fmla="*/ 5 h 7"/>
                <a:gd name="T8" fmla="*/ 1 w 1"/>
                <a:gd name="T9" fmla="*/ 3 h 7"/>
                <a:gd name="T10" fmla="*/ 0 w 1"/>
                <a:gd name="T11" fmla="*/ 2 h 7"/>
                <a:gd name="T12" fmla="*/ 0 w 1"/>
                <a:gd name="T13" fmla="*/ 1 h 7"/>
                <a:gd name="T14" fmla="*/ 1 w 1"/>
                <a:gd name="T15" fmla="*/ 0 h 7"/>
                <a:gd name="T16" fmla="*/ 1 w 1"/>
                <a:gd name="T17" fmla="*/ 0 h 7"/>
                <a:gd name="T18" fmla="*/ 1 w 1"/>
                <a:gd name="T19" fmla="*/ 1 h 7"/>
                <a:gd name="T20" fmla="*/ 1 w 1"/>
                <a:gd name="T21" fmla="*/ 2 h 7"/>
                <a:gd name="T22" fmla="*/ 1 w 1"/>
                <a:gd name="T23" fmla="*/ 4 h 7"/>
                <a:gd name="T24" fmla="*/ 1 w 1"/>
                <a:gd name="T25" fmla="*/ 6 h 7"/>
                <a:gd name="T26" fmla="*/ 1 w 1"/>
                <a:gd name="T2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 h="7">
                  <a:moveTo>
                    <a:pt x="1" y="7"/>
                  </a:moveTo>
                  <a:cubicBezTo>
                    <a:pt x="1" y="7"/>
                    <a:pt x="1" y="7"/>
                    <a:pt x="1" y="7"/>
                  </a:cubicBezTo>
                  <a:cubicBezTo>
                    <a:pt x="0" y="7"/>
                    <a:pt x="0" y="6"/>
                    <a:pt x="0" y="6"/>
                  </a:cubicBezTo>
                  <a:cubicBezTo>
                    <a:pt x="0" y="6"/>
                    <a:pt x="0" y="5"/>
                    <a:pt x="0" y="5"/>
                  </a:cubicBezTo>
                  <a:cubicBezTo>
                    <a:pt x="1" y="4"/>
                    <a:pt x="1" y="3"/>
                    <a:pt x="1" y="3"/>
                  </a:cubicBezTo>
                  <a:cubicBezTo>
                    <a:pt x="1" y="2"/>
                    <a:pt x="0" y="2"/>
                    <a:pt x="0" y="2"/>
                  </a:cubicBezTo>
                  <a:cubicBezTo>
                    <a:pt x="0" y="1"/>
                    <a:pt x="0" y="1"/>
                    <a:pt x="0" y="1"/>
                  </a:cubicBezTo>
                  <a:cubicBezTo>
                    <a:pt x="0" y="1"/>
                    <a:pt x="0" y="1"/>
                    <a:pt x="1" y="0"/>
                  </a:cubicBezTo>
                  <a:cubicBezTo>
                    <a:pt x="1" y="0"/>
                    <a:pt x="1" y="0"/>
                    <a:pt x="1" y="0"/>
                  </a:cubicBezTo>
                  <a:cubicBezTo>
                    <a:pt x="1" y="1"/>
                    <a:pt x="1" y="1"/>
                    <a:pt x="1" y="1"/>
                  </a:cubicBezTo>
                  <a:cubicBezTo>
                    <a:pt x="1" y="1"/>
                    <a:pt x="1" y="1"/>
                    <a:pt x="1" y="2"/>
                  </a:cubicBezTo>
                  <a:cubicBezTo>
                    <a:pt x="1" y="2"/>
                    <a:pt x="1" y="3"/>
                    <a:pt x="1" y="4"/>
                  </a:cubicBezTo>
                  <a:cubicBezTo>
                    <a:pt x="1" y="5"/>
                    <a:pt x="1" y="5"/>
                    <a:pt x="1" y="6"/>
                  </a:cubicBezTo>
                  <a:cubicBezTo>
                    <a:pt x="1" y="6"/>
                    <a:pt x="1" y="7"/>
                    <a:pt x="1" y="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8" name="Freeform 26"/>
            <p:cNvSpPr>
              <a:spLocks/>
            </p:cNvSpPr>
            <p:nvPr/>
          </p:nvSpPr>
          <p:spPr bwMode="auto">
            <a:xfrm>
              <a:off x="6220763" y="3212216"/>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1"/>
                    <a:pt x="0" y="0"/>
                    <a:pt x="0" y="0"/>
                  </a:cubicBezTo>
                  <a:cubicBezTo>
                    <a:pt x="0" y="0"/>
                    <a:pt x="0" y="0"/>
                    <a:pt x="0" y="0"/>
                  </a:cubicBezTo>
                  <a:cubicBezTo>
                    <a:pt x="0" y="1"/>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9" name="Freeform 27"/>
            <p:cNvSpPr>
              <a:spLocks/>
            </p:cNvSpPr>
            <p:nvPr/>
          </p:nvSpPr>
          <p:spPr bwMode="auto">
            <a:xfrm>
              <a:off x="6201713" y="3285241"/>
              <a:ext cx="0" cy="14288"/>
            </a:xfrm>
            <a:custGeom>
              <a:avLst/>
              <a:gdLst>
                <a:gd name="T0" fmla="*/ 1 h 2"/>
                <a:gd name="T1" fmla="*/ 2 h 2"/>
                <a:gd name="T2" fmla="*/ 0 h 2"/>
                <a:gd name="T3" fmla="*/ 0 h 2"/>
                <a:gd name="T4" fmla="*/ 1 h 2"/>
              </a:gdLst>
              <a:ahLst/>
              <a:cxnLst>
                <a:cxn ang="0">
                  <a:pos x="0" y="T0"/>
                </a:cxn>
                <a:cxn ang="0">
                  <a:pos x="0" y="T1"/>
                </a:cxn>
                <a:cxn ang="0">
                  <a:pos x="0" y="T2"/>
                </a:cxn>
                <a:cxn ang="0">
                  <a:pos x="0" y="T3"/>
                </a:cxn>
                <a:cxn ang="0">
                  <a:pos x="0" y="T4"/>
                </a:cxn>
              </a:cxnLst>
              <a:rect l="0" t="0" r="r" b="b"/>
              <a:pathLst>
                <a:path h="2">
                  <a:moveTo>
                    <a:pt x="0" y="1"/>
                  </a:moveTo>
                  <a:cubicBezTo>
                    <a:pt x="0" y="2"/>
                    <a:pt x="0" y="2"/>
                    <a:pt x="0" y="2"/>
                  </a:cubicBezTo>
                  <a:cubicBezTo>
                    <a:pt x="0" y="2"/>
                    <a:pt x="0" y="0"/>
                    <a:pt x="0" y="0"/>
                  </a:cubicBezTo>
                  <a:cubicBezTo>
                    <a:pt x="0" y="0"/>
                    <a:pt x="0" y="0"/>
                    <a:pt x="0" y="0"/>
                  </a:cubicBezTo>
                  <a:cubicBezTo>
                    <a:pt x="0" y="0"/>
                    <a:pt x="0" y="1"/>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0" name="Freeform 28"/>
            <p:cNvSpPr>
              <a:spLocks/>
            </p:cNvSpPr>
            <p:nvPr/>
          </p:nvSpPr>
          <p:spPr bwMode="auto">
            <a:xfrm>
              <a:off x="6220763" y="3299528"/>
              <a:ext cx="7938" cy="19050"/>
            </a:xfrm>
            <a:custGeom>
              <a:avLst/>
              <a:gdLst>
                <a:gd name="T0" fmla="*/ 1 w 1"/>
                <a:gd name="T1" fmla="*/ 2 h 3"/>
                <a:gd name="T2" fmla="*/ 0 w 1"/>
                <a:gd name="T3" fmla="*/ 3 h 3"/>
                <a:gd name="T4" fmla="*/ 1 w 1"/>
                <a:gd name="T5" fmla="*/ 1 h 3"/>
                <a:gd name="T6" fmla="*/ 1 w 1"/>
                <a:gd name="T7" fmla="*/ 1 h 3"/>
                <a:gd name="T8" fmla="*/ 1 w 1"/>
                <a:gd name="T9" fmla="*/ 2 h 3"/>
              </a:gdLst>
              <a:ahLst/>
              <a:cxnLst>
                <a:cxn ang="0">
                  <a:pos x="T0" y="T1"/>
                </a:cxn>
                <a:cxn ang="0">
                  <a:pos x="T2" y="T3"/>
                </a:cxn>
                <a:cxn ang="0">
                  <a:pos x="T4" y="T5"/>
                </a:cxn>
                <a:cxn ang="0">
                  <a:pos x="T6" y="T7"/>
                </a:cxn>
                <a:cxn ang="0">
                  <a:pos x="T8" y="T9"/>
                </a:cxn>
              </a:cxnLst>
              <a:rect l="0" t="0" r="r" b="b"/>
              <a:pathLst>
                <a:path w="1" h="3">
                  <a:moveTo>
                    <a:pt x="1" y="2"/>
                  </a:moveTo>
                  <a:cubicBezTo>
                    <a:pt x="0" y="3"/>
                    <a:pt x="0" y="3"/>
                    <a:pt x="0" y="3"/>
                  </a:cubicBezTo>
                  <a:cubicBezTo>
                    <a:pt x="0" y="2"/>
                    <a:pt x="0" y="0"/>
                    <a:pt x="1" y="1"/>
                  </a:cubicBezTo>
                  <a:cubicBezTo>
                    <a:pt x="1" y="1"/>
                    <a:pt x="1" y="1"/>
                    <a:pt x="1" y="1"/>
                  </a:cubicBezTo>
                  <a:cubicBezTo>
                    <a:pt x="1" y="1"/>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1" name="Freeform 29"/>
            <p:cNvSpPr>
              <a:spLocks/>
            </p:cNvSpPr>
            <p:nvPr/>
          </p:nvSpPr>
          <p:spPr bwMode="auto">
            <a:xfrm>
              <a:off x="6208063" y="3278891"/>
              <a:ext cx="12700" cy="26988"/>
            </a:xfrm>
            <a:custGeom>
              <a:avLst/>
              <a:gdLst>
                <a:gd name="T0" fmla="*/ 2 w 2"/>
                <a:gd name="T1" fmla="*/ 4 h 4"/>
                <a:gd name="T2" fmla="*/ 1 w 2"/>
                <a:gd name="T3" fmla="*/ 4 h 4"/>
                <a:gd name="T4" fmla="*/ 1 w 2"/>
                <a:gd name="T5" fmla="*/ 4 h 4"/>
                <a:gd name="T6" fmla="*/ 1 w 2"/>
                <a:gd name="T7" fmla="*/ 3 h 4"/>
                <a:gd name="T8" fmla="*/ 1 w 2"/>
                <a:gd name="T9" fmla="*/ 3 h 4"/>
                <a:gd name="T10" fmla="*/ 1 w 2"/>
                <a:gd name="T11" fmla="*/ 2 h 4"/>
                <a:gd name="T12" fmla="*/ 0 w 2"/>
                <a:gd name="T13" fmla="*/ 1 h 4"/>
                <a:gd name="T14" fmla="*/ 1 w 2"/>
                <a:gd name="T15" fmla="*/ 0 h 4"/>
                <a:gd name="T16" fmla="*/ 2 w 2"/>
                <a:gd name="T17" fmla="*/ 0 h 4"/>
                <a:gd name="T18" fmla="*/ 2 w 2"/>
                <a:gd name="T19"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4">
                  <a:moveTo>
                    <a:pt x="2" y="4"/>
                  </a:moveTo>
                  <a:cubicBezTo>
                    <a:pt x="1" y="4"/>
                    <a:pt x="1" y="4"/>
                    <a:pt x="1" y="4"/>
                  </a:cubicBezTo>
                  <a:cubicBezTo>
                    <a:pt x="1" y="4"/>
                    <a:pt x="1" y="4"/>
                    <a:pt x="1" y="4"/>
                  </a:cubicBezTo>
                  <a:cubicBezTo>
                    <a:pt x="1" y="4"/>
                    <a:pt x="1" y="4"/>
                    <a:pt x="1" y="3"/>
                  </a:cubicBezTo>
                  <a:cubicBezTo>
                    <a:pt x="1" y="3"/>
                    <a:pt x="1" y="4"/>
                    <a:pt x="1" y="3"/>
                  </a:cubicBezTo>
                  <a:cubicBezTo>
                    <a:pt x="1" y="3"/>
                    <a:pt x="1" y="3"/>
                    <a:pt x="1" y="2"/>
                  </a:cubicBezTo>
                  <a:cubicBezTo>
                    <a:pt x="1" y="2"/>
                    <a:pt x="0" y="1"/>
                    <a:pt x="0" y="1"/>
                  </a:cubicBezTo>
                  <a:cubicBezTo>
                    <a:pt x="1" y="0"/>
                    <a:pt x="1" y="0"/>
                    <a:pt x="1" y="0"/>
                  </a:cubicBezTo>
                  <a:cubicBezTo>
                    <a:pt x="1" y="0"/>
                    <a:pt x="2" y="0"/>
                    <a:pt x="2" y="0"/>
                  </a:cubicBezTo>
                  <a:cubicBezTo>
                    <a:pt x="2" y="0"/>
                    <a:pt x="2" y="2"/>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3" name="Freeform 31"/>
            <p:cNvSpPr>
              <a:spLocks/>
            </p:cNvSpPr>
            <p:nvPr/>
          </p:nvSpPr>
          <p:spPr bwMode="auto">
            <a:xfrm>
              <a:off x="6876400" y="3805941"/>
              <a:ext cx="73025" cy="93663"/>
            </a:xfrm>
            <a:custGeom>
              <a:avLst/>
              <a:gdLst>
                <a:gd name="T0" fmla="*/ 10 w 11"/>
                <a:gd name="T1" fmla="*/ 4 h 14"/>
                <a:gd name="T2" fmla="*/ 3 w 11"/>
                <a:gd name="T3" fmla="*/ 13 h 14"/>
                <a:gd name="T4" fmla="*/ 0 w 11"/>
                <a:gd name="T5" fmla="*/ 13 h 14"/>
                <a:gd name="T6" fmla="*/ 0 w 11"/>
                <a:gd name="T7" fmla="*/ 13 h 14"/>
                <a:gd name="T8" fmla="*/ 0 w 11"/>
                <a:gd name="T9" fmla="*/ 12 h 14"/>
                <a:gd name="T10" fmla="*/ 0 w 11"/>
                <a:gd name="T11" fmla="*/ 9 h 14"/>
                <a:gd name="T12" fmla="*/ 1 w 11"/>
                <a:gd name="T13" fmla="*/ 8 h 14"/>
                <a:gd name="T14" fmla="*/ 2 w 11"/>
                <a:gd name="T15" fmla="*/ 5 h 14"/>
                <a:gd name="T16" fmla="*/ 5 w 11"/>
                <a:gd name="T17" fmla="*/ 4 h 14"/>
                <a:gd name="T18" fmla="*/ 8 w 11"/>
                <a:gd name="T19" fmla="*/ 1 h 14"/>
                <a:gd name="T20" fmla="*/ 9 w 11"/>
                <a:gd name="T21" fmla="*/ 0 h 14"/>
                <a:gd name="T22" fmla="*/ 9 w 11"/>
                <a:gd name="T23" fmla="*/ 0 h 14"/>
                <a:gd name="T24" fmla="*/ 10 w 11"/>
                <a:gd name="T25"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14">
                  <a:moveTo>
                    <a:pt x="10" y="4"/>
                  </a:moveTo>
                  <a:cubicBezTo>
                    <a:pt x="9" y="5"/>
                    <a:pt x="4" y="12"/>
                    <a:pt x="3" y="13"/>
                  </a:cubicBezTo>
                  <a:cubicBezTo>
                    <a:pt x="2" y="14"/>
                    <a:pt x="0" y="14"/>
                    <a:pt x="0" y="13"/>
                  </a:cubicBezTo>
                  <a:cubicBezTo>
                    <a:pt x="0" y="13"/>
                    <a:pt x="0" y="13"/>
                    <a:pt x="0" y="13"/>
                  </a:cubicBezTo>
                  <a:cubicBezTo>
                    <a:pt x="0" y="13"/>
                    <a:pt x="0" y="12"/>
                    <a:pt x="0" y="12"/>
                  </a:cubicBezTo>
                  <a:cubicBezTo>
                    <a:pt x="0" y="11"/>
                    <a:pt x="0" y="10"/>
                    <a:pt x="0" y="9"/>
                  </a:cubicBezTo>
                  <a:cubicBezTo>
                    <a:pt x="1" y="9"/>
                    <a:pt x="1" y="9"/>
                    <a:pt x="1" y="8"/>
                  </a:cubicBezTo>
                  <a:cubicBezTo>
                    <a:pt x="2" y="7"/>
                    <a:pt x="1" y="6"/>
                    <a:pt x="2" y="5"/>
                  </a:cubicBezTo>
                  <a:cubicBezTo>
                    <a:pt x="3" y="4"/>
                    <a:pt x="4" y="4"/>
                    <a:pt x="5" y="4"/>
                  </a:cubicBezTo>
                  <a:cubicBezTo>
                    <a:pt x="7" y="3"/>
                    <a:pt x="7" y="2"/>
                    <a:pt x="8" y="1"/>
                  </a:cubicBezTo>
                  <a:cubicBezTo>
                    <a:pt x="8" y="1"/>
                    <a:pt x="9" y="1"/>
                    <a:pt x="9" y="0"/>
                  </a:cubicBezTo>
                  <a:cubicBezTo>
                    <a:pt x="9" y="0"/>
                    <a:pt x="9" y="0"/>
                    <a:pt x="9" y="0"/>
                  </a:cubicBezTo>
                  <a:cubicBezTo>
                    <a:pt x="11" y="0"/>
                    <a:pt x="10" y="3"/>
                    <a:pt x="10"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4" name="Freeform 32"/>
            <p:cNvSpPr>
              <a:spLocks/>
            </p:cNvSpPr>
            <p:nvPr/>
          </p:nvSpPr>
          <p:spPr bwMode="auto">
            <a:xfrm>
              <a:off x="7209775" y="3612266"/>
              <a:ext cx="14288" cy="46038"/>
            </a:xfrm>
            <a:custGeom>
              <a:avLst/>
              <a:gdLst>
                <a:gd name="T0" fmla="*/ 2 w 2"/>
                <a:gd name="T1" fmla="*/ 3 h 7"/>
                <a:gd name="T2" fmla="*/ 0 w 2"/>
                <a:gd name="T3" fmla="*/ 6 h 7"/>
                <a:gd name="T4" fmla="*/ 2 w 2"/>
                <a:gd name="T5" fmla="*/ 0 h 7"/>
                <a:gd name="T6" fmla="*/ 2 w 2"/>
                <a:gd name="T7" fmla="*/ 0 h 7"/>
                <a:gd name="T8" fmla="*/ 2 w 2"/>
                <a:gd name="T9" fmla="*/ 3 h 7"/>
              </a:gdLst>
              <a:ahLst/>
              <a:cxnLst>
                <a:cxn ang="0">
                  <a:pos x="T0" y="T1"/>
                </a:cxn>
                <a:cxn ang="0">
                  <a:pos x="T2" y="T3"/>
                </a:cxn>
                <a:cxn ang="0">
                  <a:pos x="T4" y="T5"/>
                </a:cxn>
                <a:cxn ang="0">
                  <a:pos x="T6" y="T7"/>
                </a:cxn>
                <a:cxn ang="0">
                  <a:pos x="T8" y="T9"/>
                </a:cxn>
              </a:cxnLst>
              <a:rect l="0" t="0" r="r" b="b"/>
              <a:pathLst>
                <a:path w="2" h="7">
                  <a:moveTo>
                    <a:pt x="2" y="3"/>
                  </a:moveTo>
                  <a:cubicBezTo>
                    <a:pt x="2" y="5"/>
                    <a:pt x="0" y="7"/>
                    <a:pt x="0" y="6"/>
                  </a:cubicBezTo>
                  <a:cubicBezTo>
                    <a:pt x="0" y="6"/>
                    <a:pt x="1" y="0"/>
                    <a:pt x="2" y="0"/>
                  </a:cubicBezTo>
                  <a:cubicBezTo>
                    <a:pt x="2" y="0"/>
                    <a:pt x="2" y="0"/>
                    <a:pt x="2" y="0"/>
                  </a:cubicBezTo>
                  <a:cubicBezTo>
                    <a:pt x="2" y="2"/>
                    <a:pt x="2" y="3"/>
                    <a:pt x="2"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5" name="Freeform 33"/>
            <p:cNvSpPr>
              <a:spLocks/>
            </p:cNvSpPr>
            <p:nvPr/>
          </p:nvSpPr>
          <p:spPr bwMode="auto">
            <a:xfrm>
              <a:off x="6689075" y="3259841"/>
              <a:ext cx="20638" cy="19050"/>
            </a:xfrm>
            <a:custGeom>
              <a:avLst/>
              <a:gdLst>
                <a:gd name="T0" fmla="*/ 3 w 3"/>
                <a:gd name="T1" fmla="*/ 2 h 3"/>
                <a:gd name="T2" fmla="*/ 1 w 3"/>
                <a:gd name="T3" fmla="*/ 2 h 3"/>
                <a:gd name="T4" fmla="*/ 2 w 3"/>
                <a:gd name="T5" fmla="*/ 0 h 3"/>
                <a:gd name="T6" fmla="*/ 3 w 3"/>
                <a:gd name="T7" fmla="*/ 2 h 3"/>
              </a:gdLst>
              <a:ahLst/>
              <a:cxnLst>
                <a:cxn ang="0">
                  <a:pos x="T0" y="T1"/>
                </a:cxn>
                <a:cxn ang="0">
                  <a:pos x="T2" y="T3"/>
                </a:cxn>
                <a:cxn ang="0">
                  <a:pos x="T4" y="T5"/>
                </a:cxn>
                <a:cxn ang="0">
                  <a:pos x="T6" y="T7"/>
                </a:cxn>
              </a:cxnLst>
              <a:rect l="0" t="0" r="r" b="b"/>
              <a:pathLst>
                <a:path w="3" h="3">
                  <a:moveTo>
                    <a:pt x="3" y="2"/>
                  </a:moveTo>
                  <a:cubicBezTo>
                    <a:pt x="3" y="2"/>
                    <a:pt x="1" y="3"/>
                    <a:pt x="1" y="2"/>
                  </a:cubicBezTo>
                  <a:cubicBezTo>
                    <a:pt x="0" y="1"/>
                    <a:pt x="1" y="0"/>
                    <a:pt x="2" y="0"/>
                  </a:cubicBezTo>
                  <a:cubicBezTo>
                    <a:pt x="3" y="0"/>
                    <a:pt x="3" y="1"/>
                    <a:pt x="3"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6" name="Freeform 34"/>
            <p:cNvSpPr>
              <a:spLocks/>
            </p:cNvSpPr>
            <p:nvPr/>
          </p:nvSpPr>
          <p:spPr bwMode="auto">
            <a:xfrm>
              <a:off x="6655738" y="3259841"/>
              <a:ext cx="6350" cy="6350"/>
            </a:xfrm>
            <a:custGeom>
              <a:avLst/>
              <a:gdLst>
                <a:gd name="T0" fmla="*/ 1 w 1"/>
                <a:gd name="T1" fmla="*/ 0 h 1"/>
                <a:gd name="T2" fmla="*/ 0 w 1"/>
                <a:gd name="T3" fmla="*/ 1 h 1"/>
                <a:gd name="T4" fmla="*/ 1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1"/>
                    <a:pt x="0" y="1"/>
                    <a:pt x="0" y="1"/>
                  </a:cubicBezTo>
                  <a:cubicBezTo>
                    <a:pt x="0" y="0"/>
                    <a:pt x="0"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7" name="Freeform 35"/>
            <p:cNvSpPr>
              <a:spLocks/>
            </p:cNvSpPr>
            <p:nvPr/>
          </p:nvSpPr>
          <p:spPr bwMode="auto">
            <a:xfrm>
              <a:off x="6722413" y="3285241"/>
              <a:ext cx="20638" cy="26988"/>
            </a:xfrm>
            <a:custGeom>
              <a:avLst/>
              <a:gdLst>
                <a:gd name="T0" fmla="*/ 3 w 3"/>
                <a:gd name="T1" fmla="*/ 3 h 4"/>
                <a:gd name="T2" fmla="*/ 2 w 3"/>
                <a:gd name="T3" fmla="*/ 4 h 4"/>
                <a:gd name="T4" fmla="*/ 2 w 3"/>
                <a:gd name="T5" fmla="*/ 3 h 4"/>
                <a:gd name="T6" fmla="*/ 1 w 3"/>
                <a:gd name="T7" fmla="*/ 2 h 4"/>
                <a:gd name="T8" fmla="*/ 0 w 3"/>
                <a:gd name="T9" fmla="*/ 2 h 4"/>
                <a:gd name="T10" fmla="*/ 0 w 3"/>
                <a:gd name="T11" fmla="*/ 1 h 4"/>
                <a:gd name="T12" fmla="*/ 1 w 3"/>
                <a:gd name="T13" fmla="*/ 1 h 4"/>
                <a:gd name="T14" fmla="*/ 2 w 3"/>
                <a:gd name="T15" fmla="*/ 1 h 4"/>
                <a:gd name="T16" fmla="*/ 3 w 3"/>
                <a:gd name="T17" fmla="*/ 1 h 4"/>
                <a:gd name="T18" fmla="*/ 3 w 3"/>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4">
                  <a:moveTo>
                    <a:pt x="3" y="3"/>
                  </a:moveTo>
                  <a:cubicBezTo>
                    <a:pt x="3" y="4"/>
                    <a:pt x="2" y="4"/>
                    <a:pt x="2" y="4"/>
                  </a:cubicBezTo>
                  <a:cubicBezTo>
                    <a:pt x="2" y="3"/>
                    <a:pt x="2" y="3"/>
                    <a:pt x="2" y="3"/>
                  </a:cubicBezTo>
                  <a:cubicBezTo>
                    <a:pt x="1" y="3"/>
                    <a:pt x="1" y="3"/>
                    <a:pt x="1" y="2"/>
                  </a:cubicBezTo>
                  <a:cubicBezTo>
                    <a:pt x="1" y="2"/>
                    <a:pt x="1" y="2"/>
                    <a:pt x="0" y="2"/>
                  </a:cubicBezTo>
                  <a:cubicBezTo>
                    <a:pt x="0" y="2"/>
                    <a:pt x="0" y="1"/>
                    <a:pt x="0" y="1"/>
                  </a:cubicBezTo>
                  <a:cubicBezTo>
                    <a:pt x="0" y="1"/>
                    <a:pt x="0" y="0"/>
                    <a:pt x="1" y="1"/>
                  </a:cubicBezTo>
                  <a:cubicBezTo>
                    <a:pt x="1" y="1"/>
                    <a:pt x="2" y="1"/>
                    <a:pt x="2" y="1"/>
                  </a:cubicBezTo>
                  <a:cubicBezTo>
                    <a:pt x="3" y="1"/>
                    <a:pt x="3" y="1"/>
                    <a:pt x="3" y="1"/>
                  </a:cubicBezTo>
                  <a:cubicBezTo>
                    <a:pt x="3" y="2"/>
                    <a:pt x="3" y="3"/>
                    <a:pt x="3"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8" name="Freeform 36"/>
            <p:cNvSpPr>
              <a:spLocks/>
            </p:cNvSpPr>
            <p:nvPr/>
          </p:nvSpPr>
          <p:spPr bwMode="auto">
            <a:xfrm>
              <a:off x="6616050" y="3105853"/>
              <a:ext cx="39688" cy="33338"/>
            </a:xfrm>
            <a:custGeom>
              <a:avLst/>
              <a:gdLst>
                <a:gd name="T0" fmla="*/ 4 w 6"/>
                <a:gd name="T1" fmla="*/ 3 h 5"/>
                <a:gd name="T2" fmla="*/ 2 w 6"/>
                <a:gd name="T3" fmla="*/ 4 h 5"/>
                <a:gd name="T4" fmla="*/ 0 w 6"/>
                <a:gd name="T5" fmla="*/ 4 h 5"/>
                <a:gd name="T6" fmla="*/ 0 w 6"/>
                <a:gd name="T7" fmla="*/ 3 h 5"/>
                <a:gd name="T8" fmla="*/ 0 w 6"/>
                <a:gd name="T9" fmla="*/ 3 h 5"/>
                <a:gd name="T10" fmla="*/ 1 w 6"/>
                <a:gd name="T11" fmla="*/ 2 h 5"/>
                <a:gd name="T12" fmla="*/ 1 w 6"/>
                <a:gd name="T13" fmla="*/ 1 h 5"/>
                <a:gd name="T14" fmla="*/ 1 w 6"/>
                <a:gd name="T15" fmla="*/ 0 h 5"/>
                <a:gd name="T16" fmla="*/ 2 w 6"/>
                <a:gd name="T17" fmla="*/ 0 h 5"/>
                <a:gd name="T18" fmla="*/ 4 w 6"/>
                <a:gd name="T19" fmla="*/ 0 h 5"/>
                <a:gd name="T20" fmla="*/ 4 w 6"/>
                <a:gd name="T21" fmla="*/ 0 h 5"/>
                <a:gd name="T22" fmla="*/ 4 w 6"/>
                <a:gd name="T23"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5">
                  <a:moveTo>
                    <a:pt x="4" y="3"/>
                  </a:moveTo>
                  <a:cubicBezTo>
                    <a:pt x="4" y="3"/>
                    <a:pt x="3" y="4"/>
                    <a:pt x="2" y="4"/>
                  </a:cubicBezTo>
                  <a:cubicBezTo>
                    <a:pt x="1" y="5"/>
                    <a:pt x="0" y="5"/>
                    <a:pt x="0" y="4"/>
                  </a:cubicBezTo>
                  <a:cubicBezTo>
                    <a:pt x="0" y="4"/>
                    <a:pt x="0" y="4"/>
                    <a:pt x="0" y="3"/>
                  </a:cubicBezTo>
                  <a:cubicBezTo>
                    <a:pt x="0" y="3"/>
                    <a:pt x="0" y="3"/>
                    <a:pt x="0" y="3"/>
                  </a:cubicBezTo>
                  <a:cubicBezTo>
                    <a:pt x="0" y="3"/>
                    <a:pt x="0" y="3"/>
                    <a:pt x="1" y="2"/>
                  </a:cubicBezTo>
                  <a:cubicBezTo>
                    <a:pt x="1" y="2"/>
                    <a:pt x="1" y="1"/>
                    <a:pt x="1" y="1"/>
                  </a:cubicBezTo>
                  <a:cubicBezTo>
                    <a:pt x="1" y="1"/>
                    <a:pt x="1" y="1"/>
                    <a:pt x="1" y="0"/>
                  </a:cubicBezTo>
                  <a:cubicBezTo>
                    <a:pt x="2" y="0"/>
                    <a:pt x="2" y="1"/>
                    <a:pt x="2" y="0"/>
                  </a:cubicBezTo>
                  <a:cubicBezTo>
                    <a:pt x="3" y="0"/>
                    <a:pt x="3" y="0"/>
                    <a:pt x="4" y="0"/>
                  </a:cubicBezTo>
                  <a:cubicBezTo>
                    <a:pt x="4" y="0"/>
                    <a:pt x="4" y="0"/>
                    <a:pt x="4" y="0"/>
                  </a:cubicBezTo>
                  <a:cubicBezTo>
                    <a:pt x="6" y="0"/>
                    <a:pt x="4" y="2"/>
                    <a:pt x="4" y="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9" name="Freeform 37"/>
            <p:cNvSpPr>
              <a:spLocks/>
            </p:cNvSpPr>
            <p:nvPr/>
          </p:nvSpPr>
          <p:spPr bwMode="auto">
            <a:xfrm>
              <a:off x="6635100" y="3078866"/>
              <a:ext cx="53975" cy="80963"/>
            </a:xfrm>
            <a:custGeom>
              <a:avLst/>
              <a:gdLst>
                <a:gd name="T0" fmla="*/ 7 w 8"/>
                <a:gd name="T1" fmla="*/ 11 h 12"/>
                <a:gd name="T2" fmla="*/ 6 w 8"/>
                <a:gd name="T3" fmla="*/ 12 h 12"/>
                <a:gd name="T4" fmla="*/ 3 w 8"/>
                <a:gd name="T5" fmla="*/ 11 h 12"/>
                <a:gd name="T6" fmla="*/ 1 w 8"/>
                <a:gd name="T7" fmla="*/ 11 h 12"/>
                <a:gd name="T8" fmla="*/ 1 w 8"/>
                <a:gd name="T9" fmla="*/ 11 h 12"/>
                <a:gd name="T10" fmla="*/ 2 w 8"/>
                <a:gd name="T11" fmla="*/ 10 h 12"/>
                <a:gd name="T12" fmla="*/ 0 w 8"/>
                <a:gd name="T13" fmla="*/ 9 h 12"/>
                <a:gd name="T14" fmla="*/ 2 w 8"/>
                <a:gd name="T15" fmla="*/ 8 h 12"/>
                <a:gd name="T16" fmla="*/ 4 w 8"/>
                <a:gd name="T17" fmla="*/ 7 h 12"/>
                <a:gd name="T18" fmla="*/ 3 w 8"/>
                <a:gd name="T19" fmla="*/ 6 h 12"/>
                <a:gd name="T20" fmla="*/ 2 w 8"/>
                <a:gd name="T21" fmla="*/ 2 h 12"/>
                <a:gd name="T22" fmla="*/ 3 w 8"/>
                <a:gd name="T23" fmla="*/ 1 h 12"/>
                <a:gd name="T24" fmla="*/ 3 w 8"/>
                <a:gd name="T25" fmla="*/ 1 h 12"/>
                <a:gd name="T26" fmla="*/ 4 w 8"/>
                <a:gd name="T27" fmla="*/ 1 h 12"/>
                <a:gd name="T28" fmla="*/ 6 w 8"/>
                <a:gd name="T29" fmla="*/ 0 h 12"/>
                <a:gd name="T30" fmla="*/ 6 w 8"/>
                <a:gd name="T31" fmla="*/ 0 h 12"/>
                <a:gd name="T32" fmla="*/ 6 w 8"/>
                <a:gd name="T33" fmla="*/ 0 h 12"/>
                <a:gd name="T34" fmla="*/ 6 w 8"/>
                <a:gd name="T35" fmla="*/ 1 h 12"/>
                <a:gd name="T36" fmla="*/ 7 w 8"/>
                <a:gd name="T37" fmla="*/ 1 h 12"/>
                <a:gd name="T38" fmla="*/ 8 w 8"/>
                <a:gd name="T39" fmla="*/ 2 h 12"/>
                <a:gd name="T40" fmla="*/ 7 w 8"/>
                <a:gd name="T41" fmla="*/ 3 h 12"/>
                <a:gd name="T42" fmla="*/ 6 w 8"/>
                <a:gd name="T43" fmla="*/ 4 h 12"/>
                <a:gd name="T44" fmla="*/ 7 w 8"/>
                <a:gd name="T45" fmla="*/ 6 h 12"/>
                <a:gd name="T46" fmla="*/ 7 w 8"/>
                <a:gd name="T47"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2">
                  <a:moveTo>
                    <a:pt x="7" y="11"/>
                  </a:moveTo>
                  <a:cubicBezTo>
                    <a:pt x="7" y="11"/>
                    <a:pt x="6" y="12"/>
                    <a:pt x="6" y="12"/>
                  </a:cubicBezTo>
                  <a:cubicBezTo>
                    <a:pt x="4" y="12"/>
                    <a:pt x="4" y="11"/>
                    <a:pt x="3" y="11"/>
                  </a:cubicBezTo>
                  <a:cubicBezTo>
                    <a:pt x="2" y="11"/>
                    <a:pt x="2" y="12"/>
                    <a:pt x="1" y="11"/>
                  </a:cubicBezTo>
                  <a:cubicBezTo>
                    <a:pt x="1" y="11"/>
                    <a:pt x="1" y="11"/>
                    <a:pt x="1" y="11"/>
                  </a:cubicBezTo>
                  <a:cubicBezTo>
                    <a:pt x="1" y="11"/>
                    <a:pt x="1" y="11"/>
                    <a:pt x="2" y="10"/>
                  </a:cubicBezTo>
                  <a:cubicBezTo>
                    <a:pt x="1" y="10"/>
                    <a:pt x="0" y="10"/>
                    <a:pt x="0" y="9"/>
                  </a:cubicBezTo>
                  <a:cubicBezTo>
                    <a:pt x="0" y="9"/>
                    <a:pt x="1" y="9"/>
                    <a:pt x="2" y="8"/>
                  </a:cubicBezTo>
                  <a:cubicBezTo>
                    <a:pt x="3" y="8"/>
                    <a:pt x="3" y="7"/>
                    <a:pt x="4" y="7"/>
                  </a:cubicBezTo>
                  <a:cubicBezTo>
                    <a:pt x="4" y="6"/>
                    <a:pt x="4" y="6"/>
                    <a:pt x="3" y="6"/>
                  </a:cubicBezTo>
                  <a:cubicBezTo>
                    <a:pt x="2" y="4"/>
                    <a:pt x="2" y="2"/>
                    <a:pt x="2" y="2"/>
                  </a:cubicBezTo>
                  <a:cubicBezTo>
                    <a:pt x="2" y="1"/>
                    <a:pt x="3" y="1"/>
                    <a:pt x="3" y="1"/>
                  </a:cubicBezTo>
                  <a:cubicBezTo>
                    <a:pt x="3" y="1"/>
                    <a:pt x="3" y="1"/>
                    <a:pt x="3" y="1"/>
                  </a:cubicBezTo>
                  <a:cubicBezTo>
                    <a:pt x="4" y="1"/>
                    <a:pt x="4" y="1"/>
                    <a:pt x="4" y="1"/>
                  </a:cubicBezTo>
                  <a:cubicBezTo>
                    <a:pt x="5" y="1"/>
                    <a:pt x="5" y="0"/>
                    <a:pt x="6" y="0"/>
                  </a:cubicBezTo>
                  <a:cubicBezTo>
                    <a:pt x="6" y="0"/>
                    <a:pt x="6" y="0"/>
                    <a:pt x="6" y="0"/>
                  </a:cubicBezTo>
                  <a:cubicBezTo>
                    <a:pt x="6" y="0"/>
                    <a:pt x="6" y="0"/>
                    <a:pt x="6" y="0"/>
                  </a:cubicBezTo>
                  <a:cubicBezTo>
                    <a:pt x="6" y="0"/>
                    <a:pt x="6" y="1"/>
                    <a:pt x="6" y="1"/>
                  </a:cubicBezTo>
                  <a:cubicBezTo>
                    <a:pt x="7" y="1"/>
                    <a:pt x="7" y="1"/>
                    <a:pt x="7" y="1"/>
                  </a:cubicBezTo>
                  <a:cubicBezTo>
                    <a:pt x="8" y="1"/>
                    <a:pt x="8" y="1"/>
                    <a:pt x="8" y="2"/>
                  </a:cubicBezTo>
                  <a:cubicBezTo>
                    <a:pt x="8" y="2"/>
                    <a:pt x="8" y="3"/>
                    <a:pt x="7" y="3"/>
                  </a:cubicBezTo>
                  <a:cubicBezTo>
                    <a:pt x="7" y="4"/>
                    <a:pt x="6" y="4"/>
                    <a:pt x="6" y="4"/>
                  </a:cubicBezTo>
                  <a:cubicBezTo>
                    <a:pt x="6" y="4"/>
                    <a:pt x="6" y="4"/>
                    <a:pt x="7" y="6"/>
                  </a:cubicBezTo>
                  <a:cubicBezTo>
                    <a:pt x="7" y="8"/>
                    <a:pt x="8" y="9"/>
                    <a:pt x="7"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1" name="Freeform 39"/>
            <p:cNvSpPr>
              <a:spLocks/>
            </p:cNvSpPr>
            <p:nvPr/>
          </p:nvSpPr>
          <p:spPr bwMode="auto">
            <a:xfrm>
              <a:off x="6995463" y="2978853"/>
              <a:ext cx="68263" cy="53975"/>
            </a:xfrm>
            <a:custGeom>
              <a:avLst/>
              <a:gdLst>
                <a:gd name="T0" fmla="*/ 10 w 10"/>
                <a:gd name="T1" fmla="*/ 1 h 8"/>
                <a:gd name="T2" fmla="*/ 9 w 10"/>
                <a:gd name="T3" fmla="*/ 2 h 8"/>
                <a:gd name="T4" fmla="*/ 9 w 10"/>
                <a:gd name="T5" fmla="*/ 3 h 8"/>
                <a:gd name="T6" fmla="*/ 4 w 10"/>
                <a:gd name="T7" fmla="*/ 3 h 8"/>
                <a:gd name="T8" fmla="*/ 4 w 10"/>
                <a:gd name="T9" fmla="*/ 6 h 8"/>
                <a:gd name="T10" fmla="*/ 4 w 10"/>
                <a:gd name="T11" fmla="*/ 8 h 8"/>
                <a:gd name="T12" fmla="*/ 3 w 10"/>
                <a:gd name="T13" fmla="*/ 8 h 8"/>
                <a:gd name="T14" fmla="*/ 3 w 10"/>
                <a:gd name="T15" fmla="*/ 8 h 8"/>
                <a:gd name="T16" fmla="*/ 1 w 10"/>
                <a:gd name="T17" fmla="*/ 7 h 8"/>
                <a:gd name="T18" fmla="*/ 0 w 10"/>
                <a:gd name="T19" fmla="*/ 7 h 8"/>
                <a:gd name="T20" fmla="*/ 0 w 10"/>
                <a:gd name="T21" fmla="*/ 5 h 8"/>
                <a:gd name="T22" fmla="*/ 0 w 10"/>
                <a:gd name="T23" fmla="*/ 5 h 8"/>
                <a:gd name="T24" fmla="*/ 2 w 10"/>
                <a:gd name="T25" fmla="*/ 3 h 8"/>
                <a:gd name="T26" fmla="*/ 3 w 10"/>
                <a:gd name="T27" fmla="*/ 2 h 8"/>
                <a:gd name="T28" fmla="*/ 3 w 10"/>
                <a:gd name="T29" fmla="*/ 1 h 8"/>
                <a:gd name="T30" fmla="*/ 4 w 10"/>
                <a:gd name="T31" fmla="*/ 1 h 8"/>
                <a:gd name="T32" fmla="*/ 6 w 10"/>
                <a:gd name="T33" fmla="*/ 1 h 8"/>
                <a:gd name="T34" fmla="*/ 7 w 10"/>
                <a:gd name="T35" fmla="*/ 1 h 8"/>
                <a:gd name="T36" fmla="*/ 8 w 10"/>
                <a:gd name="T37" fmla="*/ 0 h 8"/>
                <a:gd name="T38" fmla="*/ 9 w 10"/>
                <a:gd name="T39" fmla="*/ 0 h 8"/>
                <a:gd name="T40" fmla="*/ 10 w 10"/>
                <a:gd name="T41"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 h="8">
                  <a:moveTo>
                    <a:pt x="10" y="1"/>
                  </a:moveTo>
                  <a:cubicBezTo>
                    <a:pt x="10" y="1"/>
                    <a:pt x="10" y="2"/>
                    <a:pt x="9" y="2"/>
                  </a:cubicBezTo>
                  <a:cubicBezTo>
                    <a:pt x="9" y="3"/>
                    <a:pt x="9" y="3"/>
                    <a:pt x="9" y="3"/>
                  </a:cubicBezTo>
                  <a:cubicBezTo>
                    <a:pt x="9" y="3"/>
                    <a:pt x="6" y="2"/>
                    <a:pt x="4" y="3"/>
                  </a:cubicBezTo>
                  <a:cubicBezTo>
                    <a:pt x="4" y="4"/>
                    <a:pt x="2" y="5"/>
                    <a:pt x="4" y="6"/>
                  </a:cubicBezTo>
                  <a:cubicBezTo>
                    <a:pt x="4" y="6"/>
                    <a:pt x="5" y="8"/>
                    <a:pt x="4" y="8"/>
                  </a:cubicBezTo>
                  <a:cubicBezTo>
                    <a:pt x="4" y="8"/>
                    <a:pt x="3" y="8"/>
                    <a:pt x="3" y="8"/>
                  </a:cubicBezTo>
                  <a:cubicBezTo>
                    <a:pt x="3" y="8"/>
                    <a:pt x="3" y="8"/>
                    <a:pt x="3" y="8"/>
                  </a:cubicBezTo>
                  <a:cubicBezTo>
                    <a:pt x="2" y="8"/>
                    <a:pt x="2" y="7"/>
                    <a:pt x="1" y="7"/>
                  </a:cubicBezTo>
                  <a:cubicBezTo>
                    <a:pt x="1" y="7"/>
                    <a:pt x="0" y="7"/>
                    <a:pt x="0" y="7"/>
                  </a:cubicBezTo>
                  <a:cubicBezTo>
                    <a:pt x="0" y="6"/>
                    <a:pt x="0" y="5"/>
                    <a:pt x="0" y="5"/>
                  </a:cubicBezTo>
                  <a:cubicBezTo>
                    <a:pt x="0" y="5"/>
                    <a:pt x="0" y="5"/>
                    <a:pt x="0" y="5"/>
                  </a:cubicBezTo>
                  <a:cubicBezTo>
                    <a:pt x="1" y="4"/>
                    <a:pt x="1" y="4"/>
                    <a:pt x="2" y="3"/>
                  </a:cubicBezTo>
                  <a:cubicBezTo>
                    <a:pt x="2" y="3"/>
                    <a:pt x="2" y="3"/>
                    <a:pt x="3" y="2"/>
                  </a:cubicBezTo>
                  <a:cubicBezTo>
                    <a:pt x="3" y="2"/>
                    <a:pt x="3" y="2"/>
                    <a:pt x="3" y="1"/>
                  </a:cubicBezTo>
                  <a:cubicBezTo>
                    <a:pt x="3" y="1"/>
                    <a:pt x="4" y="1"/>
                    <a:pt x="4" y="1"/>
                  </a:cubicBezTo>
                  <a:cubicBezTo>
                    <a:pt x="5" y="1"/>
                    <a:pt x="5" y="1"/>
                    <a:pt x="6" y="1"/>
                  </a:cubicBezTo>
                  <a:cubicBezTo>
                    <a:pt x="7" y="1"/>
                    <a:pt x="7" y="1"/>
                    <a:pt x="7" y="1"/>
                  </a:cubicBezTo>
                  <a:cubicBezTo>
                    <a:pt x="8" y="1"/>
                    <a:pt x="8" y="1"/>
                    <a:pt x="8" y="0"/>
                  </a:cubicBezTo>
                  <a:cubicBezTo>
                    <a:pt x="8" y="0"/>
                    <a:pt x="8" y="0"/>
                    <a:pt x="9" y="0"/>
                  </a:cubicBezTo>
                  <a:cubicBezTo>
                    <a:pt x="9" y="0"/>
                    <a:pt x="10" y="0"/>
                    <a:pt x="1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2" name="Freeform 40"/>
            <p:cNvSpPr>
              <a:spLocks/>
            </p:cNvSpPr>
            <p:nvPr/>
          </p:nvSpPr>
          <p:spPr bwMode="auto">
            <a:xfrm>
              <a:off x="7370113" y="3093153"/>
              <a:ext cx="33338" cy="66675"/>
            </a:xfrm>
            <a:custGeom>
              <a:avLst/>
              <a:gdLst>
                <a:gd name="T0" fmla="*/ 3 w 5"/>
                <a:gd name="T1" fmla="*/ 6 h 10"/>
                <a:gd name="T2" fmla="*/ 5 w 5"/>
                <a:gd name="T3" fmla="*/ 10 h 10"/>
                <a:gd name="T4" fmla="*/ 4 w 5"/>
                <a:gd name="T5" fmla="*/ 9 h 10"/>
                <a:gd name="T6" fmla="*/ 1 w 5"/>
                <a:gd name="T7" fmla="*/ 2 h 10"/>
                <a:gd name="T8" fmla="*/ 0 w 5"/>
                <a:gd name="T9" fmla="*/ 0 h 10"/>
                <a:gd name="T10" fmla="*/ 1 w 5"/>
                <a:gd name="T11" fmla="*/ 1 h 10"/>
                <a:gd name="T12" fmla="*/ 1 w 5"/>
                <a:gd name="T13" fmla="*/ 3 h 10"/>
                <a:gd name="T14" fmla="*/ 3 w 5"/>
                <a:gd name="T15" fmla="*/ 6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10">
                  <a:moveTo>
                    <a:pt x="3" y="6"/>
                  </a:moveTo>
                  <a:cubicBezTo>
                    <a:pt x="5" y="10"/>
                    <a:pt x="5" y="10"/>
                    <a:pt x="5" y="10"/>
                  </a:cubicBezTo>
                  <a:cubicBezTo>
                    <a:pt x="5" y="10"/>
                    <a:pt x="5" y="10"/>
                    <a:pt x="4" y="9"/>
                  </a:cubicBezTo>
                  <a:cubicBezTo>
                    <a:pt x="2" y="5"/>
                    <a:pt x="2" y="4"/>
                    <a:pt x="1" y="2"/>
                  </a:cubicBezTo>
                  <a:cubicBezTo>
                    <a:pt x="0" y="1"/>
                    <a:pt x="0" y="1"/>
                    <a:pt x="0" y="0"/>
                  </a:cubicBezTo>
                  <a:cubicBezTo>
                    <a:pt x="0" y="0"/>
                    <a:pt x="1" y="1"/>
                    <a:pt x="1" y="1"/>
                  </a:cubicBezTo>
                  <a:cubicBezTo>
                    <a:pt x="1" y="2"/>
                    <a:pt x="1" y="2"/>
                    <a:pt x="1" y="3"/>
                  </a:cubicBezTo>
                  <a:cubicBezTo>
                    <a:pt x="2" y="4"/>
                    <a:pt x="3"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3" name="Freeform 41"/>
            <p:cNvSpPr>
              <a:spLocks/>
            </p:cNvSpPr>
            <p:nvPr/>
          </p:nvSpPr>
          <p:spPr bwMode="auto">
            <a:xfrm>
              <a:off x="7409800" y="3172528"/>
              <a:ext cx="7938" cy="26988"/>
            </a:xfrm>
            <a:custGeom>
              <a:avLst/>
              <a:gdLst>
                <a:gd name="T0" fmla="*/ 1 w 1"/>
                <a:gd name="T1" fmla="*/ 1 h 4"/>
                <a:gd name="T2" fmla="*/ 1 w 1"/>
                <a:gd name="T3" fmla="*/ 4 h 4"/>
                <a:gd name="T4" fmla="*/ 1 w 1"/>
                <a:gd name="T5" fmla="*/ 4 h 4"/>
                <a:gd name="T6" fmla="*/ 1 w 1"/>
                <a:gd name="T7" fmla="*/ 3 h 4"/>
                <a:gd name="T8" fmla="*/ 0 w 1"/>
                <a:gd name="T9" fmla="*/ 2 h 4"/>
                <a:gd name="T10" fmla="*/ 0 w 1"/>
                <a:gd name="T11" fmla="*/ 0 h 4"/>
                <a:gd name="T12" fmla="*/ 0 w 1"/>
                <a:gd name="T13" fmla="*/ 0 h 4"/>
                <a:gd name="T14" fmla="*/ 0 w 1"/>
                <a:gd name="T15" fmla="*/ 0 h 4"/>
                <a:gd name="T16" fmla="*/ 0 w 1"/>
                <a:gd name="T17" fmla="*/ 0 h 4"/>
                <a:gd name="T18" fmla="*/ 0 w 1"/>
                <a:gd name="T19" fmla="*/ 0 h 4"/>
                <a:gd name="T20" fmla="*/ 1 w 1"/>
                <a:gd name="T21"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 h="4">
                  <a:moveTo>
                    <a:pt x="1" y="1"/>
                  </a:moveTo>
                  <a:cubicBezTo>
                    <a:pt x="1" y="2"/>
                    <a:pt x="1" y="4"/>
                    <a:pt x="1" y="4"/>
                  </a:cubicBezTo>
                  <a:cubicBezTo>
                    <a:pt x="1" y="4"/>
                    <a:pt x="1" y="4"/>
                    <a:pt x="1" y="4"/>
                  </a:cubicBezTo>
                  <a:cubicBezTo>
                    <a:pt x="1" y="4"/>
                    <a:pt x="1" y="3"/>
                    <a:pt x="1" y="3"/>
                  </a:cubicBezTo>
                  <a:cubicBezTo>
                    <a:pt x="1" y="3"/>
                    <a:pt x="1" y="2"/>
                    <a:pt x="0" y="2"/>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4" name="Freeform 42"/>
            <p:cNvSpPr>
              <a:spLocks/>
            </p:cNvSpPr>
            <p:nvPr/>
          </p:nvSpPr>
          <p:spPr bwMode="auto">
            <a:xfrm>
              <a:off x="7417738" y="3199516"/>
              <a:ext cx="19050" cy="119063"/>
            </a:xfrm>
            <a:custGeom>
              <a:avLst/>
              <a:gdLst>
                <a:gd name="T0" fmla="*/ 2 w 3"/>
                <a:gd name="T1" fmla="*/ 4 h 18"/>
                <a:gd name="T2" fmla="*/ 3 w 3"/>
                <a:gd name="T3" fmla="*/ 9 h 18"/>
                <a:gd name="T4" fmla="*/ 3 w 3"/>
                <a:gd name="T5" fmla="*/ 14 h 18"/>
                <a:gd name="T6" fmla="*/ 3 w 3"/>
                <a:gd name="T7" fmla="*/ 13 h 18"/>
                <a:gd name="T8" fmla="*/ 3 w 3"/>
                <a:gd name="T9" fmla="*/ 15 h 18"/>
                <a:gd name="T10" fmla="*/ 3 w 3"/>
                <a:gd name="T11" fmla="*/ 15 h 18"/>
                <a:gd name="T12" fmla="*/ 2 w 3"/>
                <a:gd name="T13" fmla="*/ 15 h 18"/>
                <a:gd name="T14" fmla="*/ 3 w 3"/>
                <a:gd name="T15" fmla="*/ 18 h 18"/>
                <a:gd name="T16" fmla="*/ 2 w 3"/>
                <a:gd name="T17" fmla="*/ 15 h 18"/>
                <a:gd name="T18" fmla="*/ 2 w 3"/>
                <a:gd name="T19" fmla="*/ 14 h 18"/>
                <a:gd name="T20" fmla="*/ 2 w 3"/>
                <a:gd name="T21" fmla="*/ 12 h 18"/>
                <a:gd name="T22" fmla="*/ 2 w 3"/>
                <a:gd name="T23" fmla="*/ 11 h 18"/>
                <a:gd name="T24" fmla="*/ 2 w 3"/>
                <a:gd name="T25" fmla="*/ 11 h 18"/>
                <a:gd name="T26" fmla="*/ 2 w 3"/>
                <a:gd name="T27" fmla="*/ 11 h 18"/>
                <a:gd name="T28" fmla="*/ 2 w 3"/>
                <a:gd name="T29" fmla="*/ 10 h 18"/>
                <a:gd name="T30" fmla="*/ 2 w 3"/>
                <a:gd name="T31" fmla="*/ 6 h 18"/>
                <a:gd name="T32" fmla="*/ 1 w 3"/>
                <a:gd name="T33" fmla="*/ 3 h 18"/>
                <a:gd name="T34" fmla="*/ 0 w 3"/>
                <a:gd name="T35" fmla="*/ 0 h 18"/>
                <a:gd name="T36" fmla="*/ 2 w 3"/>
                <a:gd name="T37" fmla="*/ 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 h="18">
                  <a:moveTo>
                    <a:pt x="2" y="4"/>
                  </a:moveTo>
                  <a:cubicBezTo>
                    <a:pt x="2" y="6"/>
                    <a:pt x="3" y="7"/>
                    <a:pt x="3" y="9"/>
                  </a:cubicBezTo>
                  <a:cubicBezTo>
                    <a:pt x="3" y="9"/>
                    <a:pt x="3" y="14"/>
                    <a:pt x="3" y="14"/>
                  </a:cubicBezTo>
                  <a:cubicBezTo>
                    <a:pt x="3" y="14"/>
                    <a:pt x="3" y="13"/>
                    <a:pt x="3" y="13"/>
                  </a:cubicBezTo>
                  <a:cubicBezTo>
                    <a:pt x="3" y="15"/>
                    <a:pt x="3" y="15"/>
                    <a:pt x="3" y="15"/>
                  </a:cubicBezTo>
                  <a:cubicBezTo>
                    <a:pt x="3" y="15"/>
                    <a:pt x="3" y="15"/>
                    <a:pt x="3" y="15"/>
                  </a:cubicBezTo>
                  <a:cubicBezTo>
                    <a:pt x="3" y="15"/>
                    <a:pt x="3" y="15"/>
                    <a:pt x="2" y="15"/>
                  </a:cubicBezTo>
                  <a:cubicBezTo>
                    <a:pt x="2" y="16"/>
                    <a:pt x="3" y="17"/>
                    <a:pt x="3" y="18"/>
                  </a:cubicBezTo>
                  <a:cubicBezTo>
                    <a:pt x="2" y="18"/>
                    <a:pt x="2" y="15"/>
                    <a:pt x="2" y="15"/>
                  </a:cubicBezTo>
                  <a:cubicBezTo>
                    <a:pt x="1" y="14"/>
                    <a:pt x="2" y="14"/>
                    <a:pt x="2" y="14"/>
                  </a:cubicBezTo>
                  <a:cubicBezTo>
                    <a:pt x="2" y="12"/>
                    <a:pt x="2" y="12"/>
                    <a:pt x="2" y="12"/>
                  </a:cubicBezTo>
                  <a:cubicBezTo>
                    <a:pt x="2" y="11"/>
                    <a:pt x="2" y="11"/>
                    <a:pt x="2" y="11"/>
                  </a:cubicBezTo>
                  <a:cubicBezTo>
                    <a:pt x="2" y="11"/>
                    <a:pt x="2" y="11"/>
                    <a:pt x="2" y="11"/>
                  </a:cubicBezTo>
                  <a:cubicBezTo>
                    <a:pt x="2" y="11"/>
                    <a:pt x="2" y="11"/>
                    <a:pt x="2" y="11"/>
                  </a:cubicBezTo>
                  <a:cubicBezTo>
                    <a:pt x="2" y="11"/>
                    <a:pt x="2" y="11"/>
                    <a:pt x="2" y="10"/>
                  </a:cubicBezTo>
                  <a:cubicBezTo>
                    <a:pt x="2" y="7"/>
                    <a:pt x="2" y="7"/>
                    <a:pt x="2" y="6"/>
                  </a:cubicBezTo>
                  <a:cubicBezTo>
                    <a:pt x="1" y="5"/>
                    <a:pt x="1" y="4"/>
                    <a:pt x="1" y="3"/>
                  </a:cubicBezTo>
                  <a:cubicBezTo>
                    <a:pt x="0" y="1"/>
                    <a:pt x="0" y="1"/>
                    <a:pt x="0" y="0"/>
                  </a:cubicBezTo>
                  <a:cubicBezTo>
                    <a:pt x="1" y="1"/>
                    <a:pt x="2" y="4"/>
                    <a:pt x="2"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5" name="Freeform 43"/>
            <p:cNvSpPr>
              <a:spLocks/>
            </p:cNvSpPr>
            <p:nvPr/>
          </p:nvSpPr>
          <p:spPr bwMode="auto">
            <a:xfrm>
              <a:off x="7417738" y="3399541"/>
              <a:ext cx="6350" cy="33338"/>
            </a:xfrm>
            <a:custGeom>
              <a:avLst/>
              <a:gdLst>
                <a:gd name="T0" fmla="*/ 1 w 1"/>
                <a:gd name="T1" fmla="*/ 1 h 5"/>
                <a:gd name="T2" fmla="*/ 0 w 1"/>
                <a:gd name="T3" fmla="*/ 5 h 5"/>
                <a:gd name="T4" fmla="*/ 1 w 1"/>
                <a:gd name="T5" fmla="*/ 0 h 5"/>
                <a:gd name="T6" fmla="*/ 1 w 1"/>
                <a:gd name="T7" fmla="*/ 1 h 5"/>
              </a:gdLst>
              <a:ahLst/>
              <a:cxnLst>
                <a:cxn ang="0">
                  <a:pos x="T0" y="T1"/>
                </a:cxn>
                <a:cxn ang="0">
                  <a:pos x="T2" y="T3"/>
                </a:cxn>
                <a:cxn ang="0">
                  <a:pos x="T4" y="T5"/>
                </a:cxn>
                <a:cxn ang="0">
                  <a:pos x="T6" y="T7"/>
                </a:cxn>
              </a:cxnLst>
              <a:rect l="0" t="0" r="r" b="b"/>
              <a:pathLst>
                <a:path w="1" h="5">
                  <a:moveTo>
                    <a:pt x="1" y="1"/>
                  </a:moveTo>
                  <a:cubicBezTo>
                    <a:pt x="1" y="3"/>
                    <a:pt x="1" y="5"/>
                    <a:pt x="0" y="5"/>
                  </a:cubicBezTo>
                  <a:cubicBezTo>
                    <a:pt x="0" y="5"/>
                    <a:pt x="0" y="1"/>
                    <a:pt x="1" y="0"/>
                  </a:cubicBezTo>
                  <a:cubicBezTo>
                    <a:pt x="1" y="0"/>
                    <a:pt x="1"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6" name="Freeform 44"/>
            <p:cNvSpPr>
              <a:spLocks/>
            </p:cNvSpPr>
            <p:nvPr/>
          </p:nvSpPr>
          <p:spPr bwMode="auto">
            <a:xfrm>
              <a:off x="7182788" y="3724978"/>
              <a:ext cx="187325" cy="193675"/>
            </a:xfrm>
            <a:custGeom>
              <a:avLst/>
              <a:gdLst>
                <a:gd name="T0" fmla="*/ 22 w 28"/>
                <a:gd name="T1" fmla="*/ 8 h 29"/>
                <a:gd name="T2" fmla="*/ 12 w 28"/>
                <a:gd name="T3" fmla="*/ 20 h 29"/>
                <a:gd name="T4" fmla="*/ 7 w 28"/>
                <a:gd name="T5" fmla="*/ 24 h 29"/>
                <a:gd name="T6" fmla="*/ 5 w 28"/>
                <a:gd name="T7" fmla="*/ 25 h 29"/>
                <a:gd name="T8" fmla="*/ 3 w 28"/>
                <a:gd name="T9" fmla="*/ 27 h 29"/>
                <a:gd name="T10" fmla="*/ 0 w 28"/>
                <a:gd name="T11" fmla="*/ 29 h 29"/>
                <a:gd name="T12" fmla="*/ 1 w 28"/>
                <a:gd name="T13" fmla="*/ 29 h 29"/>
                <a:gd name="T14" fmla="*/ 6 w 28"/>
                <a:gd name="T15" fmla="*/ 24 h 29"/>
                <a:gd name="T16" fmla="*/ 12 w 28"/>
                <a:gd name="T17" fmla="*/ 18 h 29"/>
                <a:gd name="T18" fmla="*/ 18 w 28"/>
                <a:gd name="T19" fmla="*/ 12 h 29"/>
                <a:gd name="T20" fmla="*/ 24 w 28"/>
                <a:gd name="T21" fmla="*/ 4 h 29"/>
                <a:gd name="T22" fmla="*/ 24 w 28"/>
                <a:gd name="T23" fmla="*/ 5 h 29"/>
                <a:gd name="T24" fmla="*/ 27 w 28"/>
                <a:gd name="T25" fmla="*/ 1 h 29"/>
                <a:gd name="T26" fmla="*/ 26 w 28"/>
                <a:gd name="T27" fmla="*/ 2 h 29"/>
                <a:gd name="T28" fmla="*/ 28 w 28"/>
                <a:gd name="T29" fmla="*/ 0 h 29"/>
                <a:gd name="T30" fmla="*/ 27 w 28"/>
                <a:gd name="T31" fmla="*/ 1 h 29"/>
                <a:gd name="T32" fmla="*/ 28 w 28"/>
                <a:gd name="T33" fmla="*/ 0 h 29"/>
                <a:gd name="T34" fmla="*/ 22 w 28"/>
                <a:gd name="T35" fmla="*/ 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 h="29">
                  <a:moveTo>
                    <a:pt x="22" y="8"/>
                  </a:moveTo>
                  <a:cubicBezTo>
                    <a:pt x="16" y="16"/>
                    <a:pt x="16" y="16"/>
                    <a:pt x="12" y="20"/>
                  </a:cubicBezTo>
                  <a:cubicBezTo>
                    <a:pt x="7" y="24"/>
                    <a:pt x="7" y="24"/>
                    <a:pt x="7" y="24"/>
                  </a:cubicBezTo>
                  <a:cubicBezTo>
                    <a:pt x="6" y="24"/>
                    <a:pt x="6" y="25"/>
                    <a:pt x="5" y="25"/>
                  </a:cubicBezTo>
                  <a:cubicBezTo>
                    <a:pt x="3" y="27"/>
                    <a:pt x="3" y="27"/>
                    <a:pt x="3" y="27"/>
                  </a:cubicBezTo>
                  <a:cubicBezTo>
                    <a:pt x="2" y="27"/>
                    <a:pt x="2" y="28"/>
                    <a:pt x="0" y="29"/>
                  </a:cubicBezTo>
                  <a:cubicBezTo>
                    <a:pt x="1" y="29"/>
                    <a:pt x="1" y="29"/>
                    <a:pt x="1" y="29"/>
                  </a:cubicBezTo>
                  <a:cubicBezTo>
                    <a:pt x="2" y="27"/>
                    <a:pt x="5" y="26"/>
                    <a:pt x="6" y="24"/>
                  </a:cubicBezTo>
                  <a:cubicBezTo>
                    <a:pt x="8" y="22"/>
                    <a:pt x="10" y="19"/>
                    <a:pt x="12" y="18"/>
                  </a:cubicBezTo>
                  <a:cubicBezTo>
                    <a:pt x="14" y="16"/>
                    <a:pt x="16" y="14"/>
                    <a:pt x="18" y="12"/>
                  </a:cubicBezTo>
                  <a:cubicBezTo>
                    <a:pt x="20" y="10"/>
                    <a:pt x="22" y="7"/>
                    <a:pt x="24" y="4"/>
                  </a:cubicBezTo>
                  <a:cubicBezTo>
                    <a:pt x="24" y="4"/>
                    <a:pt x="24" y="4"/>
                    <a:pt x="24" y="5"/>
                  </a:cubicBezTo>
                  <a:cubicBezTo>
                    <a:pt x="24" y="5"/>
                    <a:pt x="25" y="3"/>
                    <a:pt x="27" y="1"/>
                  </a:cubicBezTo>
                  <a:cubicBezTo>
                    <a:pt x="27" y="1"/>
                    <a:pt x="27" y="1"/>
                    <a:pt x="26" y="2"/>
                  </a:cubicBezTo>
                  <a:cubicBezTo>
                    <a:pt x="27" y="1"/>
                    <a:pt x="27" y="1"/>
                    <a:pt x="28" y="0"/>
                  </a:cubicBezTo>
                  <a:cubicBezTo>
                    <a:pt x="27" y="0"/>
                    <a:pt x="27" y="0"/>
                    <a:pt x="27" y="1"/>
                  </a:cubicBezTo>
                  <a:cubicBezTo>
                    <a:pt x="27" y="0"/>
                    <a:pt x="27" y="0"/>
                    <a:pt x="28" y="0"/>
                  </a:cubicBezTo>
                  <a:cubicBezTo>
                    <a:pt x="26" y="2"/>
                    <a:pt x="24" y="6"/>
                    <a:pt x="22"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7" name="Freeform 45"/>
            <p:cNvSpPr>
              <a:spLocks/>
            </p:cNvSpPr>
            <p:nvPr/>
          </p:nvSpPr>
          <p:spPr bwMode="auto">
            <a:xfrm>
              <a:off x="7297088" y="3632903"/>
              <a:ext cx="33338" cy="92075"/>
            </a:xfrm>
            <a:custGeom>
              <a:avLst/>
              <a:gdLst>
                <a:gd name="T0" fmla="*/ 5 w 5"/>
                <a:gd name="T1" fmla="*/ 10 h 14"/>
                <a:gd name="T2" fmla="*/ 2 w 5"/>
                <a:gd name="T3" fmla="*/ 14 h 14"/>
                <a:gd name="T4" fmla="*/ 2 w 5"/>
                <a:gd name="T5" fmla="*/ 14 h 14"/>
                <a:gd name="T6" fmla="*/ 2 w 5"/>
                <a:gd name="T7" fmla="*/ 13 h 14"/>
                <a:gd name="T8" fmla="*/ 1 w 5"/>
                <a:gd name="T9" fmla="*/ 13 h 14"/>
                <a:gd name="T10" fmla="*/ 1 w 5"/>
                <a:gd name="T11" fmla="*/ 13 h 14"/>
                <a:gd name="T12" fmla="*/ 2 w 5"/>
                <a:gd name="T13" fmla="*/ 8 h 14"/>
                <a:gd name="T14" fmla="*/ 2 w 5"/>
                <a:gd name="T15" fmla="*/ 4 h 14"/>
                <a:gd name="T16" fmla="*/ 0 w 5"/>
                <a:gd name="T17" fmla="*/ 2 h 14"/>
                <a:gd name="T18" fmla="*/ 1 w 5"/>
                <a:gd name="T19" fmla="*/ 0 h 14"/>
                <a:gd name="T20" fmla="*/ 3 w 5"/>
                <a:gd name="T21" fmla="*/ 3 h 14"/>
                <a:gd name="T22" fmla="*/ 3 w 5"/>
                <a:gd name="T23" fmla="*/ 3 h 14"/>
                <a:gd name="T24" fmla="*/ 4 w 5"/>
                <a:gd name="T25" fmla="*/ 7 h 14"/>
                <a:gd name="T26" fmla="*/ 5 w 5"/>
                <a:gd name="T27" fmla="*/ 8 h 14"/>
                <a:gd name="T28" fmla="*/ 5 w 5"/>
                <a:gd name="T29" fmla="*/ 9 h 14"/>
                <a:gd name="T30" fmla="*/ 5 w 5"/>
                <a:gd name="T31" fmla="*/ 9 h 14"/>
                <a:gd name="T32" fmla="*/ 5 w 5"/>
                <a:gd name="T3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14">
                  <a:moveTo>
                    <a:pt x="5" y="10"/>
                  </a:moveTo>
                  <a:cubicBezTo>
                    <a:pt x="4" y="11"/>
                    <a:pt x="3" y="14"/>
                    <a:pt x="2" y="14"/>
                  </a:cubicBezTo>
                  <a:cubicBezTo>
                    <a:pt x="2" y="14"/>
                    <a:pt x="2" y="14"/>
                    <a:pt x="2" y="14"/>
                  </a:cubicBezTo>
                  <a:cubicBezTo>
                    <a:pt x="2" y="14"/>
                    <a:pt x="2" y="14"/>
                    <a:pt x="2" y="13"/>
                  </a:cubicBezTo>
                  <a:cubicBezTo>
                    <a:pt x="2" y="13"/>
                    <a:pt x="2" y="13"/>
                    <a:pt x="1" y="13"/>
                  </a:cubicBezTo>
                  <a:cubicBezTo>
                    <a:pt x="1" y="13"/>
                    <a:pt x="1" y="13"/>
                    <a:pt x="1" y="13"/>
                  </a:cubicBezTo>
                  <a:cubicBezTo>
                    <a:pt x="1" y="12"/>
                    <a:pt x="2" y="8"/>
                    <a:pt x="2" y="8"/>
                  </a:cubicBezTo>
                  <a:cubicBezTo>
                    <a:pt x="2" y="7"/>
                    <a:pt x="2" y="6"/>
                    <a:pt x="2" y="4"/>
                  </a:cubicBezTo>
                  <a:cubicBezTo>
                    <a:pt x="1" y="3"/>
                    <a:pt x="1" y="3"/>
                    <a:pt x="0" y="2"/>
                  </a:cubicBezTo>
                  <a:cubicBezTo>
                    <a:pt x="0" y="1"/>
                    <a:pt x="0" y="1"/>
                    <a:pt x="1" y="0"/>
                  </a:cubicBezTo>
                  <a:cubicBezTo>
                    <a:pt x="2" y="0"/>
                    <a:pt x="2" y="1"/>
                    <a:pt x="3" y="3"/>
                  </a:cubicBezTo>
                  <a:cubicBezTo>
                    <a:pt x="3" y="3"/>
                    <a:pt x="3" y="3"/>
                    <a:pt x="3" y="3"/>
                  </a:cubicBezTo>
                  <a:cubicBezTo>
                    <a:pt x="4" y="7"/>
                    <a:pt x="4" y="7"/>
                    <a:pt x="4" y="7"/>
                  </a:cubicBezTo>
                  <a:cubicBezTo>
                    <a:pt x="5" y="7"/>
                    <a:pt x="5" y="8"/>
                    <a:pt x="5" y="8"/>
                  </a:cubicBezTo>
                  <a:cubicBezTo>
                    <a:pt x="5" y="8"/>
                    <a:pt x="5" y="9"/>
                    <a:pt x="5" y="9"/>
                  </a:cubicBezTo>
                  <a:cubicBezTo>
                    <a:pt x="5" y="9"/>
                    <a:pt x="5" y="9"/>
                    <a:pt x="5" y="9"/>
                  </a:cubicBezTo>
                  <a:cubicBezTo>
                    <a:pt x="5" y="9"/>
                    <a:pt x="5" y="9"/>
                    <a:pt x="5" y="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8" name="Freeform 46"/>
            <p:cNvSpPr>
              <a:spLocks/>
            </p:cNvSpPr>
            <p:nvPr/>
          </p:nvSpPr>
          <p:spPr bwMode="auto">
            <a:xfrm>
              <a:off x="7324075" y="3585278"/>
              <a:ext cx="12700" cy="87313"/>
            </a:xfrm>
            <a:custGeom>
              <a:avLst/>
              <a:gdLst>
                <a:gd name="T0" fmla="*/ 2 w 2"/>
                <a:gd name="T1" fmla="*/ 12 h 13"/>
                <a:gd name="T2" fmla="*/ 0 w 2"/>
                <a:gd name="T3" fmla="*/ 11 h 13"/>
                <a:gd name="T4" fmla="*/ 0 w 2"/>
                <a:gd name="T5" fmla="*/ 5 h 13"/>
                <a:gd name="T6" fmla="*/ 0 w 2"/>
                <a:gd name="T7" fmla="*/ 3 h 13"/>
                <a:gd name="T8" fmla="*/ 0 w 2"/>
                <a:gd name="T9" fmla="*/ 3 h 13"/>
                <a:gd name="T10" fmla="*/ 0 w 2"/>
                <a:gd name="T11" fmla="*/ 0 h 13"/>
                <a:gd name="T12" fmla="*/ 2 w 2"/>
                <a:gd name="T13" fmla="*/ 5 h 13"/>
                <a:gd name="T14" fmla="*/ 2 w 2"/>
                <a:gd name="T15" fmla="*/ 7 h 13"/>
                <a:gd name="T16" fmla="*/ 2 w 2"/>
                <a:gd name="T17" fmla="*/ 9 h 13"/>
                <a:gd name="T18" fmla="*/ 2 w 2"/>
                <a:gd name="T19" fmla="*/ 11 h 13"/>
                <a:gd name="T20" fmla="*/ 2 w 2"/>
                <a:gd name="T21"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13">
                  <a:moveTo>
                    <a:pt x="2" y="12"/>
                  </a:moveTo>
                  <a:cubicBezTo>
                    <a:pt x="1" y="13"/>
                    <a:pt x="1" y="13"/>
                    <a:pt x="0" y="11"/>
                  </a:cubicBezTo>
                  <a:cubicBezTo>
                    <a:pt x="0" y="10"/>
                    <a:pt x="0" y="7"/>
                    <a:pt x="0" y="5"/>
                  </a:cubicBezTo>
                  <a:cubicBezTo>
                    <a:pt x="0" y="4"/>
                    <a:pt x="0" y="4"/>
                    <a:pt x="0" y="3"/>
                  </a:cubicBezTo>
                  <a:cubicBezTo>
                    <a:pt x="0" y="3"/>
                    <a:pt x="0" y="3"/>
                    <a:pt x="0" y="3"/>
                  </a:cubicBezTo>
                  <a:cubicBezTo>
                    <a:pt x="0" y="3"/>
                    <a:pt x="0" y="1"/>
                    <a:pt x="0" y="0"/>
                  </a:cubicBezTo>
                  <a:cubicBezTo>
                    <a:pt x="2" y="3"/>
                    <a:pt x="2" y="5"/>
                    <a:pt x="2" y="5"/>
                  </a:cubicBezTo>
                  <a:cubicBezTo>
                    <a:pt x="2" y="6"/>
                    <a:pt x="2" y="7"/>
                    <a:pt x="2" y="7"/>
                  </a:cubicBezTo>
                  <a:cubicBezTo>
                    <a:pt x="2" y="8"/>
                    <a:pt x="2" y="9"/>
                    <a:pt x="2" y="9"/>
                  </a:cubicBezTo>
                  <a:cubicBezTo>
                    <a:pt x="2" y="10"/>
                    <a:pt x="2" y="10"/>
                    <a:pt x="2" y="11"/>
                  </a:cubicBezTo>
                  <a:cubicBezTo>
                    <a:pt x="2" y="11"/>
                    <a:pt x="2" y="11"/>
                    <a:pt x="2" y="1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9" name="Freeform 47"/>
            <p:cNvSpPr>
              <a:spLocks/>
            </p:cNvSpPr>
            <p:nvPr/>
          </p:nvSpPr>
          <p:spPr bwMode="auto">
            <a:xfrm>
              <a:off x="7309788" y="3724978"/>
              <a:ext cx="14288" cy="14288"/>
            </a:xfrm>
            <a:custGeom>
              <a:avLst/>
              <a:gdLst>
                <a:gd name="T0" fmla="*/ 2 w 2"/>
                <a:gd name="T1" fmla="*/ 1 h 2"/>
                <a:gd name="T2" fmla="*/ 2 w 2"/>
                <a:gd name="T3" fmla="*/ 1 h 2"/>
                <a:gd name="T4" fmla="*/ 2 w 2"/>
                <a:gd name="T5" fmla="*/ 1 h 2"/>
                <a:gd name="T6" fmla="*/ 1 w 2"/>
                <a:gd name="T7" fmla="*/ 2 h 2"/>
                <a:gd name="T8" fmla="*/ 0 w 2"/>
                <a:gd name="T9" fmla="*/ 2 h 2"/>
                <a:gd name="T10" fmla="*/ 1 w 2"/>
                <a:gd name="T11" fmla="*/ 0 h 2"/>
                <a:gd name="T12" fmla="*/ 1 w 2"/>
                <a:gd name="T13" fmla="*/ 0 h 2"/>
                <a:gd name="T14" fmla="*/ 1 w 2"/>
                <a:gd name="T15" fmla="*/ 0 h 2"/>
                <a:gd name="T16" fmla="*/ 2 w 2"/>
                <a:gd name="T17" fmla="*/ 0 h 2"/>
                <a:gd name="T18" fmla="*/ 2 w 2"/>
                <a:gd name="T19" fmla="*/ 0 h 2"/>
                <a:gd name="T20" fmla="*/ 2 w 2"/>
                <a:gd name="T21"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 h="2">
                  <a:moveTo>
                    <a:pt x="2" y="1"/>
                  </a:moveTo>
                  <a:cubicBezTo>
                    <a:pt x="2" y="1"/>
                    <a:pt x="2" y="1"/>
                    <a:pt x="2" y="1"/>
                  </a:cubicBezTo>
                  <a:cubicBezTo>
                    <a:pt x="2" y="1"/>
                    <a:pt x="2" y="1"/>
                    <a:pt x="2" y="1"/>
                  </a:cubicBezTo>
                  <a:cubicBezTo>
                    <a:pt x="2" y="1"/>
                    <a:pt x="1" y="2"/>
                    <a:pt x="1" y="2"/>
                  </a:cubicBezTo>
                  <a:cubicBezTo>
                    <a:pt x="1" y="2"/>
                    <a:pt x="0" y="2"/>
                    <a:pt x="0" y="2"/>
                  </a:cubicBezTo>
                  <a:cubicBezTo>
                    <a:pt x="0" y="1"/>
                    <a:pt x="1" y="0"/>
                    <a:pt x="1" y="0"/>
                  </a:cubicBezTo>
                  <a:cubicBezTo>
                    <a:pt x="1" y="0"/>
                    <a:pt x="1" y="0"/>
                    <a:pt x="1" y="0"/>
                  </a:cubicBezTo>
                  <a:cubicBezTo>
                    <a:pt x="1" y="0"/>
                    <a:pt x="1" y="0"/>
                    <a:pt x="1" y="0"/>
                  </a:cubicBezTo>
                  <a:cubicBezTo>
                    <a:pt x="2" y="1"/>
                    <a:pt x="2" y="0"/>
                    <a:pt x="2" y="0"/>
                  </a:cubicBezTo>
                  <a:cubicBezTo>
                    <a:pt x="2" y="0"/>
                    <a:pt x="2" y="0"/>
                    <a:pt x="2" y="0"/>
                  </a:cubicBezTo>
                  <a:cubicBezTo>
                    <a:pt x="2" y="1"/>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0" name="Freeform 48"/>
            <p:cNvSpPr>
              <a:spLocks/>
            </p:cNvSpPr>
            <p:nvPr/>
          </p:nvSpPr>
          <p:spPr bwMode="auto">
            <a:xfrm>
              <a:off x="7324075" y="3724978"/>
              <a:ext cx="19050" cy="14288"/>
            </a:xfrm>
            <a:custGeom>
              <a:avLst/>
              <a:gdLst>
                <a:gd name="T0" fmla="*/ 2 w 3"/>
                <a:gd name="T1" fmla="*/ 1 h 2"/>
                <a:gd name="T2" fmla="*/ 2 w 3"/>
                <a:gd name="T3" fmla="*/ 2 h 2"/>
                <a:gd name="T4" fmla="*/ 1 w 3"/>
                <a:gd name="T5" fmla="*/ 2 h 2"/>
                <a:gd name="T6" fmla="*/ 1 w 3"/>
                <a:gd name="T7" fmla="*/ 2 h 2"/>
                <a:gd name="T8" fmla="*/ 0 w 3"/>
                <a:gd name="T9" fmla="*/ 2 h 2"/>
                <a:gd name="T10" fmla="*/ 0 w 3"/>
                <a:gd name="T11" fmla="*/ 1 h 2"/>
                <a:gd name="T12" fmla="*/ 1 w 3"/>
                <a:gd name="T13" fmla="*/ 0 h 2"/>
                <a:gd name="T14" fmla="*/ 2 w 3"/>
                <a:gd name="T15" fmla="*/ 0 h 2"/>
                <a:gd name="T16" fmla="*/ 2 w 3"/>
                <a:gd name="T17" fmla="*/ 0 h 2"/>
                <a:gd name="T18" fmla="*/ 2 w 3"/>
                <a:gd name="T19" fmla="*/ 1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2">
                  <a:moveTo>
                    <a:pt x="2" y="1"/>
                  </a:moveTo>
                  <a:cubicBezTo>
                    <a:pt x="2" y="1"/>
                    <a:pt x="2" y="2"/>
                    <a:pt x="2" y="2"/>
                  </a:cubicBezTo>
                  <a:cubicBezTo>
                    <a:pt x="2" y="2"/>
                    <a:pt x="1" y="2"/>
                    <a:pt x="1" y="2"/>
                  </a:cubicBezTo>
                  <a:cubicBezTo>
                    <a:pt x="1" y="2"/>
                    <a:pt x="1" y="2"/>
                    <a:pt x="1" y="2"/>
                  </a:cubicBezTo>
                  <a:cubicBezTo>
                    <a:pt x="0" y="2"/>
                    <a:pt x="0" y="2"/>
                    <a:pt x="0" y="2"/>
                  </a:cubicBezTo>
                  <a:cubicBezTo>
                    <a:pt x="0" y="2"/>
                    <a:pt x="0" y="1"/>
                    <a:pt x="0" y="1"/>
                  </a:cubicBezTo>
                  <a:cubicBezTo>
                    <a:pt x="0" y="1"/>
                    <a:pt x="0" y="1"/>
                    <a:pt x="1" y="0"/>
                  </a:cubicBezTo>
                  <a:cubicBezTo>
                    <a:pt x="2" y="0"/>
                    <a:pt x="2" y="0"/>
                    <a:pt x="2" y="0"/>
                  </a:cubicBezTo>
                  <a:cubicBezTo>
                    <a:pt x="2" y="0"/>
                    <a:pt x="2" y="0"/>
                    <a:pt x="2" y="0"/>
                  </a:cubicBezTo>
                  <a:cubicBezTo>
                    <a:pt x="3" y="0"/>
                    <a:pt x="2" y="1"/>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1" name="Freeform 49"/>
            <p:cNvSpPr>
              <a:spLocks/>
            </p:cNvSpPr>
            <p:nvPr/>
          </p:nvSpPr>
          <p:spPr bwMode="auto">
            <a:xfrm>
              <a:off x="7343125" y="3732916"/>
              <a:ext cx="6350" cy="6350"/>
            </a:xfrm>
            <a:custGeom>
              <a:avLst/>
              <a:gdLst>
                <a:gd name="T0" fmla="*/ 1 w 1"/>
                <a:gd name="T1" fmla="*/ 0 h 1"/>
                <a:gd name="T2" fmla="*/ 0 w 1"/>
                <a:gd name="T3" fmla="*/ 1 h 1"/>
                <a:gd name="T4" fmla="*/ 1 w 1"/>
                <a:gd name="T5" fmla="*/ 0 h 1"/>
                <a:gd name="T6" fmla="*/ 1 w 1"/>
                <a:gd name="T7" fmla="*/ 0 h 1"/>
                <a:gd name="T8" fmla="*/ 1 w 1"/>
                <a:gd name="T9" fmla="*/ 0 h 1"/>
              </a:gdLst>
              <a:ahLst/>
              <a:cxnLst>
                <a:cxn ang="0">
                  <a:pos x="T0" y="T1"/>
                </a:cxn>
                <a:cxn ang="0">
                  <a:pos x="T2" y="T3"/>
                </a:cxn>
                <a:cxn ang="0">
                  <a:pos x="T4" y="T5"/>
                </a:cxn>
                <a:cxn ang="0">
                  <a:pos x="T6" y="T7"/>
                </a:cxn>
                <a:cxn ang="0">
                  <a:pos x="T8" y="T9"/>
                </a:cxn>
              </a:cxnLst>
              <a:rect l="0" t="0" r="r" b="b"/>
              <a:pathLst>
                <a:path w="1" h="1">
                  <a:moveTo>
                    <a:pt x="1" y="0"/>
                  </a:moveTo>
                  <a:cubicBezTo>
                    <a:pt x="1" y="1"/>
                    <a:pt x="0" y="1"/>
                    <a:pt x="0" y="1"/>
                  </a:cubicBezTo>
                  <a:cubicBezTo>
                    <a:pt x="0" y="1"/>
                    <a:pt x="1" y="0"/>
                    <a:pt x="1" y="0"/>
                  </a:cubicBezTo>
                  <a:cubicBezTo>
                    <a:pt x="1" y="0"/>
                    <a:pt x="1" y="0"/>
                    <a:pt x="1" y="0"/>
                  </a:cubicBezTo>
                  <a:cubicBezTo>
                    <a:pt x="1" y="0"/>
                    <a:pt x="1" y="0"/>
                    <a:pt x="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2" name="Freeform 50"/>
            <p:cNvSpPr>
              <a:spLocks/>
            </p:cNvSpPr>
            <p:nvPr/>
          </p:nvSpPr>
          <p:spPr bwMode="auto">
            <a:xfrm>
              <a:off x="7357413" y="3712278"/>
              <a:ext cx="12700" cy="20638"/>
            </a:xfrm>
            <a:custGeom>
              <a:avLst/>
              <a:gdLst>
                <a:gd name="T0" fmla="*/ 2 w 2"/>
                <a:gd name="T1" fmla="*/ 1 h 3"/>
                <a:gd name="T2" fmla="*/ 0 w 2"/>
                <a:gd name="T3" fmla="*/ 3 h 3"/>
                <a:gd name="T4" fmla="*/ 2 w 2"/>
                <a:gd name="T5" fmla="*/ 0 h 3"/>
                <a:gd name="T6" fmla="*/ 2 w 2"/>
                <a:gd name="T7" fmla="*/ 0 h 3"/>
                <a:gd name="T8" fmla="*/ 2 w 2"/>
                <a:gd name="T9" fmla="*/ 0 h 3"/>
                <a:gd name="T10" fmla="*/ 2 w 2"/>
                <a:gd name="T11" fmla="*/ 1 h 3"/>
              </a:gdLst>
              <a:ahLst/>
              <a:cxnLst>
                <a:cxn ang="0">
                  <a:pos x="T0" y="T1"/>
                </a:cxn>
                <a:cxn ang="0">
                  <a:pos x="T2" y="T3"/>
                </a:cxn>
                <a:cxn ang="0">
                  <a:pos x="T4" y="T5"/>
                </a:cxn>
                <a:cxn ang="0">
                  <a:pos x="T6" y="T7"/>
                </a:cxn>
                <a:cxn ang="0">
                  <a:pos x="T8" y="T9"/>
                </a:cxn>
                <a:cxn ang="0">
                  <a:pos x="T10" y="T11"/>
                </a:cxn>
              </a:cxnLst>
              <a:rect l="0" t="0" r="r" b="b"/>
              <a:pathLst>
                <a:path w="2" h="3">
                  <a:moveTo>
                    <a:pt x="2" y="1"/>
                  </a:moveTo>
                  <a:cubicBezTo>
                    <a:pt x="1" y="1"/>
                    <a:pt x="0" y="3"/>
                    <a:pt x="0" y="3"/>
                  </a:cubicBezTo>
                  <a:cubicBezTo>
                    <a:pt x="0" y="3"/>
                    <a:pt x="2" y="0"/>
                    <a:pt x="2" y="0"/>
                  </a:cubicBezTo>
                  <a:cubicBezTo>
                    <a:pt x="2" y="0"/>
                    <a:pt x="2" y="0"/>
                    <a:pt x="2" y="0"/>
                  </a:cubicBezTo>
                  <a:cubicBezTo>
                    <a:pt x="2" y="0"/>
                    <a:pt x="2" y="0"/>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3" name="Freeform 51"/>
            <p:cNvSpPr>
              <a:spLocks/>
            </p:cNvSpPr>
            <p:nvPr/>
          </p:nvSpPr>
          <p:spPr bwMode="auto">
            <a:xfrm>
              <a:off x="7370113" y="3651953"/>
              <a:ext cx="20638" cy="39688"/>
            </a:xfrm>
            <a:custGeom>
              <a:avLst/>
              <a:gdLst>
                <a:gd name="T0" fmla="*/ 3 w 3"/>
                <a:gd name="T1" fmla="*/ 1 h 6"/>
                <a:gd name="T2" fmla="*/ 2 w 3"/>
                <a:gd name="T3" fmla="*/ 2 h 6"/>
                <a:gd name="T4" fmla="*/ 2 w 3"/>
                <a:gd name="T5" fmla="*/ 3 h 6"/>
                <a:gd name="T6" fmla="*/ 1 w 3"/>
                <a:gd name="T7" fmla="*/ 6 h 6"/>
                <a:gd name="T8" fmla="*/ 1 w 3"/>
                <a:gd name="T9" fmla="*/ 6 h 6"/>
                <a:gd name="T10" fmla="*/ 1 w 3"/>
                <a:gd name="T11" fmla="*/ 4 h 6"/>
                <a:gd name="T12" fmla="*/ 1 w 3"/>
                <a:gd name="T13" fmla="*/ 3 h 6"/>
                <a:gd name="T14" fmla="*/ 1 w 3"/>
                <a:gd name="T15" fmla="*/ 4 h 6"/>
                <a:gd name="T16" fmla="*/ 0 w 3"/>
                <a:gd name="T17" fmla="*/ 5 h 6"/>
                <a:gd name="T18" fmla="*/ 0 w 3"/>
                <a:gd name="T19" fmla="*/ 5 h 6"/>
                <a:gd name="T20" fmla="*/ 2 w 3"/>
                <a:gd name="T21" fmla="*/ 1 h 6"/>
                <a:gd name="T22" fmla="*/ 2 w 3"/>
                <a:gd name="T23" fmla="*/ 1 h 6"/>
                <a:gd name="T24" fmla="*/ 2 w 3"/>
                <a:gd name="T25" fmla="*/ 1 h 6"/>
                <a:gd name="T26" fmla="*/ 3 w 3"/>
                <a:gd name="T2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 h="6">
                  <a:moveTo>
                    <a:pt x="3" y="1"/>
                  </a:moveTo>
                  <a:cubicBezTo>
                    <a:pt x="3" y="1"/>
                    <a:pt x="3" y="2"/>
                    <a:pt x="2" y="2"/>
                  </a:cubicBezTo>
                  <a:cubicBezTo>
                    <a:pt x="2" y="2"/>
                    <a:pt x="2" y="2"/>
                    <a:pt x="2" y="3"/>
                  </a:cubicBezTo>
                  <a:cubicBezTo>
                    <a:pt x="2" y="3"/>
                    <a:pt x="2" y="4"/>
                    <a:pt x="1" y="6"/>
                  </a:cubicBezTo>
                  <a:cubicBezTo>
                    <a:pt x="1" y="6"/>
                    <a:pt x="1" y="6"/>
                    <a:pt x="1" y="6"/>
                  </a:cubicBezTo>
                  <a:cubicBezTo>
                    <a:pt x="1" y="6"/>
                    <a:pt x="1" y="5"/>
                    <a:pt x="1" y="4"/>
                  </a:cubicBezTo>
                  <a:cubicBezTo>
                    <a:pt x="1" y="4"/>
                    <a:pt x="1" y="3"/>
                    <a:pt x="1" y="3"/>
                  </a:cubicBezTo>
                  <a:cubicBezTo>
                    <a:pt x="1" y="3"/>
                    <a:pt x="1" y="3"/>
                    <a:pt x="1" y="4"/>
                  </a:cubicBezTo>
                  <a:cubicBezTo>
                    <a:pt x="0" y="5"/>
                    <a:pt x="0" y="5"/>
                    <a:pt x="0" y="5"/>
                  </a:cubicBezTo>
                  <a:cubicBezTo>
                    <a:pt x="0" y="5"/>
                    <a:pt x="0" y="5"/>
                    <a:pt x="0" y="5"/>
                  </a:cubicBezTo>
                  <a:cubicBezTo>
                    <a:pt x="2" y="1"/>
                    <a:pt x="2" y="1"/>
                    <a:pt x="2" y="1"/>
                  </a:cubicBezTo>
                  <a:cubicBezTo>
                    <a:pt x="2" y="1"/>
                    <a:pt x="2" y="1"/>
                    <a:pt x="2" y="1"/>
                  </a:cubicBezTo>
                  <a:cubicBezTo>
                    <a:pt x="2" y="1"/>
                    <a:pt x="2" y="1"/>
                    <a:pt x="2" y="1"/>
                  </a:cubicBezTo>
                  <a:cubicBezTo>
                    <a:pt x="3" y="0"/>
                    <a:pt x="3" y="0"/>
                    <a:pt x="3"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4" name="Freeform 52"/>
            <p:cNvSpPr>
              <a:spLocks/>
            </p:cNvSpPr>
            <p:nvPr/>
          </p:nvSpPr>
          <p:spPr bwMode="auto">
            <a:xfrm>
              <a:off x="7390750" y="3624966"/>
              <a:ext cx="12700" cy="26988"/>
            </a:xfrm>
            <a:custGeom>
              <a:avLst/>
              <a:gdLst>
                <a:gd name="T0" fmla="*/ 2 w 2"/>
                <a:gd name="T1" fmla="*/ 1 h 4"/>
                <a:gd name="T2" fmla="*/ 1 w 2"/>
                <a:gd name="T3" fmla="*/ 2 h 4"/>
                <a:gd name="T4" fmla="*/ 0 w 2"/>
                <a:gd name="T5" fmla="*/ 3 h 4"/>
                <a:gd name="T6" fmla="*/ 0 w 2"/>
                <a:gd name="T7" fmla="*/ 4 h 4"/>
                <a:gd name="T8" fmla="*/ 0 w 2"/>
                <a:gd name="T9" fmla="*/ 3 h 4"/>
                <a:gd name="T10" fmla="*/ 0 w 2"/>
                <a:gd name="T11" fmla="*/ 2 h 4"/>
                <a:gd name="T12" fmla="*/ 1 w 2"/>
                <a:gd name="T13" fmla="*/ 2 h 4"/>
                <a:gd name="T14" fmla="*/ 2 w 2"/>
                <a:gd name="T15" fmla="*/ 0 h 4"/>
                <a:gd name="T16" fmla="*/ 2 w 2"/>
                <a:gd name="T17"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1"/>
                  </a:moveTo>
                  <a:cubicBezTo>
                    <a:pt x="2" y="1"/>
                    <a:pt x="1" y="2"/>
                    <a:pt x="1" y="2"/>
                  </a:cubicBezTo>
                  <a:cubicBezTo>
                    <a:pt x="1" y="2"/>
                    <a:pt x="1" y="3"/>
                    <a:pt x="0" y="3"/>
                  </a:cubicBezTo>
                  <a:cubicBezTo>
                    <a:pt x="0" y="3"/>
                    <a:pt x="0" y="3"/>
                    <a:pt x="0" y="4"/>
                  </a:cubicBezTo>
                  <a:cubicBezTo>
                    <a:pt x="0" y="3"/>
                    <a:pt x="0" y="3"/>
                    <a:pt x="0" y="3"/>
                  </a:cubicBezTo>
                  <a:cubicBezTo>
                    <a:pt x="0" y="3"/>
                    <a:pt x="0" y="3"/>
                    <a:pt x="0" y="2"/>
                  </a:cubicBezTo>
                  <a:cubicBezTo>
                    <a:pt x="0" y="2"/>
                    <a:pt x="1" y="2"/>
                    <a:pt x="1" y="2"/>
                  </a:cubicBezTo>
                  <a:cubicBezTo>
                    <a:pt x="1" y="1"/>
                    <a:pt x="1" y="1"/>
                    <a:pt x="2" y="0"/>
                  </a:cubicBezTo>
                  <a:cubicBezTo>
                    <a:pt x="2" y="0"/>
                    <a:pt x="2" y="0"/>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5" name="Freeform 53"/>
            <p:cNvSpPr>
              <a:spLocks/>
            </p:cNvSpPr>
            <p:nvPr/>
          </p:nvSpPr>
          <p:spPr bwMode="auto">
            <a:xfrm>
              <a:off x="7403450" y="3612266"/>
              <a:ext cx="14288" cy="33338"/>
            </a:xfrm>
            <a:custGeom>
              <a:avLst/>
              <a:gdLst>
                <a:gd name="T0" fmla="*/ 1 w 2"/>
                <a:gd name="T1" fmla="*/ 1 h 5"/>
                <a:gd name="T2" fmla="*/ 0 w 2"/>
                <a:gd name="T3" fmla="*/ 5 h 5"/>
                <a:gd name="T4" fmla="*/ 0 w 2"/>
                <a:gd name="T5" fmla="*/ 5 h 5"/>
                <a:gd name="T6" fmla="*/ 2 w 2"/>
                <a:gd name="T7" fmla="*/ 0 h 5"/>
                <a:gd name="T8" fmla="*/ 2 w 2"/>
                <a:gd name="T9" fmla="*/ 0 h 5"/>
                <a:gd name="T10" fmla="*/ 1 w 2"/>
                <a:gd name="T11" fmla="*/ 1 h 5"/>
              </a:gdLst>
              <a:ahLst/>
              <a:cxnLst>
                <a:cxn ang="0">
                  <a:pos x="T0" y="T1"/>
                </a:cxn>
                <a:cxn ang="0">
                  <a:pos x="T2" y="T3"/>
                </a:cxn>
                <a:cxn ang="0">
                  <a:pos x="T4" y="T5"/>
                </a:cxn>
                <a:cxn ang="0">
                  <a:pos x="T6" y="T7"/>
                </a:cxn>
                <a:cxn ang="0">
                  <a:pos x="T8" y="T9"/>
                </a:cxn>
                <a:cxn ang="0">
                  <a:pos x="T10" y="T11"/>
                </a:cxn>
              </a:cxnLst>
              <a:rect l="0" t="0" r="r" b="b"/>
              <a:pathLst>
                <a:path w="2" h="5">
                  <a:moveTo>
                    <a:pt x="1" y="1"/>
                  </a:moveTo>
                  <a:cubicBezTo>
                    <a:pt x="1" y="2"/>
                    <a:pt x="0" y="4"/>
                    <a:pt x="0" y="5"/>
                  </a:cubicBezTo>
                  <a:cubicBezTo>
                    <a:pt x="0" y="5"/>
                    <a:pt x="0" y="5"/>
                    <a:pt x="0" y="5"/>
                  </a:cubicBezTo>
                  <a:cubicBezTo>
                    <a:pt x="0" y="4"/>
                    <a:pt x="1" y="0"/>
                    <a:pt x="2" y="0"/>
                  </a:cubicBezTo>
                  <a:cubicBezTo>
                    <a:pt x="2" y="0"/>
                    <a:pt x="2" y="0"/>
                    <a:pt x="2" y="0"/>
                  </a:cubicBezTo>
                  <a:cubicBezTo>
                    <a:pt x="2" y="0"/>
                    <a:pt x="2" y="0"/>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7" name="Freeform 55"/>
            <p:cNvSpPr>
              <a:spLocks/>
            </p:cNvSpPr>
            <p:nvPr/>
          </p:nvSpPr>
          <p:spPr bwMode="auto">
            <a:xfrm>
              <a:off x="7409800" y="3466216"/>
              <a:ext cx="20638" cy="79375"/>
            </a:xfrm>
            <a:custGeom>
              <a:avLst/>
              <a:gdLst>
                <a:gd name="T0" fmla="*/ 3 w 3"/>
                <a:gd name="T1" fmla="*/ 6 h 12"/>
                <a:gd name="T2" fmla="*/ 2 w 3"/>
                <a:gd name="T3" fmla="*/ 7 h 12"/>
                <a:gd name="T4" fmla="*/ 2 w 3"/>
                <a:gd name="T5" fmla="*/ 7 h 12"/>
                <a:gd name="T6" fmla="*/ 1 w 3"/>
                <a:gd name="T7" fmla="*/ 9 h 12"/>
                <a:gd name="T8" fmla="*/ 0 w 3"/>
                <a:gd name="T9" fmla="*/ 12 h 12"/>
                <a:gd name="T10" fmla="*/ 1 w 3"/>
                <a:gd name="T11" fmla="*/ 9 h 12"/>
                <a:gd name="T12" fmla="*/ 1 w 3"/>
                <a:gd name="T13" fmla="*/ 8 h 12"/>
                <a:gd name="T14" fmla="*/ 1 w 3"/>
                <a:gd name="T15" fmla="*/ 7 h 12"/>
                <a:gd name="T16" fmla="*/ 1 w 3"/>
                <a:gd name="T17" fmla="*/ 4 h 12"/>
                <a:gd name="T18" fmla="*/ 1 w 3"/>
                <a:gd name="T19" fmla="*/ 4 h 12"/>
                <a:gd name="T20" fmla="*/ 2 w 3"/>
                <a:gd name="T21" fmla="*/ 2 h 12"/>
                <a:gd name="T22" fmla="*/ 2 w 3"/>
                <a:gd name="T23" fmla="*/ 0 h 12"/>
                <a:gd name="T24" fmla="*/ 2 w 3"/>
                <a:gd name="T25" fmla="*/ 3 h 12"/>
                <a:gd name="T26" fmla="*/ 2 w 3"/>
                <a:gd name="T27" fmla="*/ 6 h 12"/>
                <a:gd name="T28" fmla="*/ 2 w 3"/>
                <a:gd name="T29" fmla="*/ 6 h 12"/>
                <a:gd name="T30" fmla="*/ 3 w 3"/>
                <a:gd name="T31"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 h="12">
                  <a:moveTo>
                    <a:pt x="3" y="6"/>
                  </a:moveTo>
                  <a:cubicBezTo>
                    <a:pt x="2" y="6"/>
                    <a:pt x="2" y="6"/>
                    <a:pt x="2" y="7"/>
                  </a:cubicBezTo>
                  <a:cubicBezTo>
                    <a:pt x="2" y="7"/>
                    <a:pt x="2" y="7"/>
                    <a:pt x="2" y="7"/>
                  </a:cubicBezTo>
                  <a:cubicBezTo>
                    <a:pt x="2" y="8"/>
                    <a:pt x="2" y="8"/>
                    <a:pt x="1" y="9"/>
                  </a:cubicBezTo>
                  <a:cubicBezTo>
                    <a:pt x="1" y="9"/>
                    <a:pt x="1" y="11"/>
                    <a:pt x="0" y="12"/>
                  </a:cubicBezTo>
                  <a:cubicBezTo>
                    <a:pt x="0" y="12"/>
                    <a:pt x="0" y="12"/>
                    <a:pt x="1" y="9"/>
                  </a:cubicBezTo>
                  <a:cubicBezTo>
                    <a:pt x="1" y="9"/>
                    <a:pt x="1" y="9"/>
                    <a:pt x="1" y="8"/>
                  </a:cubicBezTo>
                  <a:cubicBezTo>
                    <a:pt x="1" y="8"/>
                    <a:pt x="1" y="8"/>
                    <a:pt x="1" y="7"/>
                  </a:cubicBezTo>
                  <a:cubicBezTo>
                    <a:pt x="1" y="6"/>
                    <a:pt x="1" y="5"/>
                    <a:pt x="1" y="4"/>
                  </a:cubicBezTo>
                  <a:cubicBezTo>
                    <a:pt x="1" y="4"/>
                    <a:pt x="1" y="4"/>
                    <a:pt x="1" y="4"/>
                  </a:cubicBezTo>
                  <a:cubicBezTo>
                    <a:pt x="1" y="3"/>
                    <a:pt x="2" y="3"/>
                    <a:pt x="2" y="2"/>
                  </a:cubicBezTo>
                  <a:cubicBezTo>
                    <a:pt x="2" y="1"/>
                    <a:pt x="2" y="0"/>
                    <a:pt x="2" y="0"/>
                  </a:cubicBezTo>
                  <a:cubicBezTo>
                    <a:pt x="2" y="0"/>
                    <a:pt x="3" y="1"/>
                    <a:pt x="2" y="3"/>
                  </a:cubicBezTo>
                  <a:cubicBezTo>
                    <a:pt x="2" y="4"/>
                    <a:pt x="2" y="6"/>
                    <a:pt x="2" y="6"/>
                  </a:cubicBezTo>
                  <a:cubicBezTo>
                    <a:pt x="2" y="6"/>
                    <a:pt x="2" y="6"/>
                    <a:pt x="2" y="6"/>
                  </a:cubicBezTo>
                  <a:cubicBezTo>
                    <a:pt x="2" y="5"/>
                    <a:pt x="2" y="6"/>
                    <a:pt x="3"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8" name="Freeform 56"/>
            <p:cNvSpPr>
              <a:spLocks/>
            </p:cNvSpPr>
            <p:nvPr/>
          </p:nvSpPr>
          <p:spPr bwMode="auto">
            <a:xfrm>
              <a:off x="7417738" y="3532891"/>
              <a:ext cx="6350" cy="19050"/>
            </a:xfrm>
            <a:custGeom>
              <a:avLst/>
              <a:gdLst>
                <a:gd name="T0" fmla="*/ 1 w 1"/>
                <a:gd name="T1" fmla="*/ 2 h 3"/>
                <a:gd name="T2" fmla="*/ 0 w 1"/>
                <a:gd name="T3" fmla="*/ 3 h 3"/>
                <a:gd name="T4" fmla="*/ 0 w 1"/>
                <a:gd name="T5" fmla="*/ 0 h 3"/>
                <a:gd name="T6" fmla="*/ 1 w 1"/>
                <a:gd name="T7" fmla="*/ 2 h 3"/>
              </a:gdLst>
              <a:ahLst/>
              <a:cxnLst>
                <a:cxn ang="0">
                  <a:pos x="T0" y="T1"/>
                </a:cxn>
                <a:cxn ang="0">
                  <a:pos x="T2" y="T3"/>
                </a:cxn>
                <a:cxn ang="0">
                  <a:pos x="T4" y="T5"/>
                </a:cxn>
                <a:cxn ang="0">
                  <a:pos x="T6" y="T7"/>
                </a:cxn>
              </a:cxnLst>
              <a:rect l="0" t="0" r="r" b="b"/>
              <a:pathLst>
                <a:path w="1" h="3">
                  <a:moveTo>
                    <a:pt x="1" y="2"/>
                  </a:moveTo>
                  <a:cubicBezTo>
                    <a:pt x="1" y="3"/>
                    <a:pt x="0" y="3"/>
                    <a:pt x="0" y="3"/>
                  </a:cubicBezTo>
                  <a:cubicBezTo>
                    <a:pt x="0" y="3"/>
                    <a:pt x="0" y="1"/>
                    <a:pt x="0" y="0"/>
                  </a:cubicBezTo>
                  <a:cubicBezTo>
                    <a:pt x="1" y="0"/>
                    <a:pt x="1" y="2"/>
                    <a:pt x="1"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9" name="Freeform 57"/>
            <p:cNvSpPr>
              <a:spLocks/>
            </p:cNvSpPr>
            <p:nvPr/>
          </p:nvSpPr>
          <p:spPr bwMode="auto">
            <a:xfrm>
              <a:off x="7424088" y="3518603"/>
              <a:ext cx="6350" cy="20638"/>
            </a:xfrm>
            <a:custGeom>
              <a:avLst/>
              <a:gdLst>
                <a:gd name="T0" fmla="*/ 1 w 1"/>
                <a:gd name="T1" fmla="*/ 1 h 3"/>
                <a:gd name="T2" fmla="*/ 0 w 1"/>
                <a:gd name="T3" fmla="*/ 3 h 3"/>
                <a:gd name="T4" fmla="*/ 1 w 1"/>
                <a:gd name="T5" fmla="*/ 0 h 3"/>
                <a:gd name="T6" fmla="*/ 1 w 1"/>
                <a:gd name="T7" fmla="*/ 0 h 3"/>
                <a:gd name="T8" fmla="*/ 1 w 1"/>
                <a:gd name="T9" fmla="*/ 0 h 3"/>
                <a:gd name="T10" fmla="*/ 1 w 1"/>
                <a:gd name="T11" fmla="*/ 0 h 3"/>
                <a:gd name="T12" fmla="*/ 1 w 1"/>
                <a:gd name="T13" fmla="*/ 0 h 3"/>
                <a:gd name="T14" fmla="*/ 1 w 1"/>
                <a:gd name="T15" fmla="*/ 0 h 3"/>
                <a:gd name="T16" fmla="*/ 1 w 1"/>
                <a:gd name="T17" fmla="*/ 0 h 3"/>
                <a:gd name="T18" fmla="*/ 1 w 1"/>
                <a:gd name="T19" fmla="*/ 0 h 3"/>
                <a:gd name="T20" fmla="*/ 1 w 1"/>
                <a:gd name="T21" fmla="*/ 0 h 3"/>
                <a:gd name="T22" fmla="*/ 1 w 1"/>
                <a:gd name="T23" fmla="*/ 1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 h="3">
                  <a:moveTo>
                    <a:pt x="1" y="1"/>
                  </a:moveTo>
                  <a:cubicBezTo>
                    <a:pt x="1" y="2"/>
                    <a:pt x="0" y="3"/>
                    <a:pt x="0" y="3"/>
                  </a:cubicBezTo>
                  <a:cubicBezTo>
                    <a:pt x="0" y="2"/>
                    <a:pt x="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1"/>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0" name="Freeform 58"/>
            <p:cNvSpPr>
              <a:spLocks/>
            </p:cNvSpPr>
            <p:nvPr/>
          </p:nvSpPr>
          <p:spPr bwMode="auto">
            <a:xfrm>
              <a:off x="7409800" y="3551941"/>
              <a:ext cx="14288" cy="33338"/>
            </a:xfrm>
            <a:custGeom>
              <a:avLst/>
              <a:gdLst>
                <a:gd name="T0" fmla="*/ 2 w 2"/>
                <a:gd name="T1" fmla="*/ 2 h 5"/>
                <a:gd name="T2" fmla="*/ 1 w 2"/>
                <a:gd name="T3" fmla="*/ 5 h 5"/>
                <a:gd name="T4" fmla="*/ 1 w 2"/>
                <a:gd name="T5" fmla="*/ 5 h 5"/>
                <a:gd name="T6" fmla="*/ 1 w 2"/>
                <a:gd name="T7" fmla="*/ 4 h 5"/>
                <a:gd name="T8" fmla="*/ 1 w 2"/>
                <a:gd name="T9" fmla="*/ 4 h 5"/>
                <a:gd name="T10" fmla="*/ 0 w 2"/>
                <a:gd name="T11" fmla="*/ 4 h 5"/>
                <a:gd name="T12" fmla="*/ 1 w 2"/>
                <a:gd name="T13" fmla="*/ 1 h 5"/>
                <a:gd name="T14" fmla="*/ 1 w 2"/>
                <a:gd name="T15" fmla="*/ 2 h 5"/>
                <a:gd name="T16" fmla="*/ 2 w 2"/>
                <a:gd name="T17" fmla="*/ 0 h 5"/>
                <a:gd name="T18" fmla="*/ 2 w 2"/>
                <a:gd name="T1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5">
                  <a:moveTo>
                    <a:pt x="2" y="2"/>
                  </a:moveTo>
                  <a:cubicBezTo>
                    <a:pt x="2" y="3"/>
                    <a:pt x="1" y="5"/>
                    <a:pt x="1" y="5"/>
                  </a:cubicBezTo>
                  <a:cubicBezTo>
                    <a:pt x="1" y="5"/>
                    <a:pt x="1" y="5"/>
                    <a:pt x="1" y="5"/>
                  </a:cubicBezTo>
                  <a:cubicBezTo>
                    <a:pt x="1" y="5"/>
                    <a:pt x="1" y="5"/>
                    <a:pt x="1" y="4"/>
                  </a:cubicBezTo>
                  <a:cubicBezTo>
                    <a:pt x="1" y="4"/>
                    <a:pt x="1" y="4"/>
                    <a:pt x="1" y="4"/>
                  </a:cubicBezTo>
                  <a:cubicBezTo>
                    <a:pt x="0" y="4"/>
                    <a:pt x="0" y="4"/>
                    <a:pt x="0" y="4"/>
                  </a:cubicBezTo>
                  <a:cubicBezTo>
                    <a:pt x="0" y="3"/>
                    <a:pt x="1" y="1"/>
                    <a:pt x="1" y="1"/>
                  </a:cubicBezTo>
                  <a:cubicBezTo>
                    <a:pt x="1" y="1"/>
                    <a:pt x="1" y="2"/>
                    <a:pt x="1" y="2"/>
                  </a:cubicBezTo>
                  <a:cubicBezTo>
                    <a:pt x="1" y="2"/>
                    <a:pt x="1" y="2"/>
                    <a:pt x="2" y="0"/>
                  </a:cubicBezTo>
                  <a:cubicBezTo>
                    <a:pt x="2" y="1"/>
                    <a:pt x="2" y="2"/>
                    <a:pt x="2"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51" name="Freeform 59"/>
            <p:cNvSpPr>
              <a:spLocks/>
            </p:cNvSpPr>
            <p:nvPr/>
          </p:nvSpPr>
          <p:spPr bwMode="auto">
            <a:xfrm>
              <a:off x="7397100" y="3624966"/>
              <a:ext cx="20638" cy="41275"/>
            </a:xfrm>
            <a:custGeom>
              <a:avLst/>
              <a:gdLst>
                <a:gd name="T0" fmla="*/ 1 w 3"/>
                <a:gd name="T1" fmla="*/ 6 h 6"/>
                <a:gd name="T2" fmla="*/ 1 w 3"/>
                <a:gd name="T3" fmla="*/ 5 h 6"/>
                <a:gd name="T4" fmla="*/ 1 w 3"/>
                <a:gd name="T5" fmla="*/ 5 h 6"/>
                <a:gd name="T6" fmla="*/ 1 w 3"/>
                <a:gd name="T7" fmla="*/ 5 h 6"/>
                <a:gd name="T8" fmla="*/ 0 w 3"/>
                <a:gd name="T9" fmla="*/ 6 h 6"/>
                <a:gd name="T10" fmla="*/ 1 w 3"/>
                <a:gd name="T11" fmla="*/ 4 h 6"/>
                <a:gd name="T12" fmla="*/ 2 w 3"/>
                <a:gd name="T13" fmla="*/ 2 h 6"/>
                <a:gd name="T14" fmla="*/ 1 w 3"/>
                <a:gd name="T15" fmla="*/ 2 h 6"/>
                <a:gd name="T16" fmla="*/ 2 w 3"/>
                <a:gd name="T17" fmla="*/ 0 h 6"/>
                <a:gd name="T18" fmla="*/ 2 w 3"/>
                <a:gd name="T19" fmla="*/ 0 h 6"/>
                <a:gd name="T20" fmla="*/ 2 w 3"/>
                <a:gd name="T21" fmla="*/ 1 h 6"/>
                <a:gd name="T22" fmla="*/ 2 w 3"/>
                <a:gd name="T23" fmla="*/ 1 h 6"/>
                <a:gd name="T24" fmla="*/ 2 w 3"/>
                <a:gd name="T25" fmla="*/ 1 h 6"/>
                <a:gd name="T26" fmla="*/ 3 w 3"/>
                <a:gd name="T27" fmla="*/ 0 h 6"/>
                <a:gd name="T28" fmla="*/ 1 w 3"/>
                <a:gd name="T29"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6">
                  <a:moveTo>
                    <a:pt x="1" y="6"/>
                  </a:moveTo>
                  <a:cubicBezTo>
                    <a:pt x="1" y="6"/>
                    <a:pt x="1" y="5"/>
                    <a:pt x="1" y="5"/>
                  </a:cubicBezTo>
                  <a:cubicBezTo>
                    <a:pt x="1" y="5"/>
                    <a:pt x="1" y="5"/>
                    <a:pt x="1" y="5"/>
                  </a:cubicBezTo>
                  <a:cubicBezTo>
                    <a:pt x="1" y="5"/>
                    <a:pt x="1" y="5"/>
                    <a:pt x="1" y="5"/>
                  </a:cubicBezTo>
                  <a:cubicBezTo>
                    <a:pt x="1" y="5"/>
                    <a:pt x="1" y="5"/>
                    <a:pt x="0" y="6"/>
                  </a:cubicBezTo>
                  <a:cubicBezTo>
                    <a:pt x="0" y="5"/>
                    <a:pt x="0" y="5"/>
                    <a:pt x="1" y="4"/>
                  </a:cubicBezTo>
                  <a:cubicBezTo>
                    <a:pt x="2" y="3"/>
                    <a:pt x="2" y="2"/>
                    <a:pt x="2" y="2"/>
                  </a:cubicBezTo>
                  <a:cubicBezTo>
                    <a:pt x="2" y="2"/>
                    <a:pt x="2" y="2"/>
                    <a:pt x="1" y="2"/>
                  </a:cubicBezTo>
                  <a:cubicBezTo>
                    <a:pt x="1" y="2"/>
                    <a:pt x="2" y="0"/>
                    <a:pt x="2" y="0"/>
                  </a:cubicBezTo>
                  <a:cubicBezTo>
                    <a:pt x="2" y="0"/>
                    <a:pt x="2" y="0"/>
                    <a:pt x="2" y="0"/>
                  </a:cubicBezTo>
                  <a:cubicBezTo>
                    <a:pt x="2" y="0"/>
                    <a:pt x="2" y="1"/>
                    <a:pt x="2" y="1"/>
                  </a:cubicBezTo>
                  <a:cubicBezTo>
                    <a:pt x="2" y="1"/>
                    <a:pt x="2" y="1"/>
                    <a:pt x="2" y="1"/>
                  </a:cubicBezTo>
                  <a:cubicBezTo>
                    <a:pt x="2" y="1"/>
                    <a:pt x="2" y="1"/>
                    <a:pt x="2" y="1"/>
                  </a:cubicBezTo>
                  <a:cubicBezTo>
                    <a:pt x="3" y="1"/>
                    <a:pt x="3" y="0"/>
                    <a:pt x="3" y="0"/>
                  </a:cubicBezTo>
                  <a:cubicBezTo>
                    <a:pt x="1" y="6"/>
                    <a:pt x="1" y="6"/>
                    <a:pt x="1" y="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22" name="Freeform 30"/>
            <p:cNvSpPr>
              <a:spLocks noEditPoints="1"/>
            </p:cNvSpPr>
            <p:nvPr/>
          </p:nvSpPr>
          <p:spPr bwMode="auto">
            <a:xfrm>
              <a:off x="6455713" y="3285241"/>
              <a:ext cx="547688" cy="654050"/>
            </a:xfrm>
            <a:custGeom>
              <a:avLst/>
              <a:gdLst>
                <a:gd name="T0" fmla="*/ 57 w 82"/>
                <a:gd name="T1" fmla="*/ 62 h 98"/>
                <a:gd name="T2" fmla="*/ 55 w 82"/>
                <a:gd name="T3" fmla="*/ 65 h 98"/>
                <a:gd name="T4" fmla="*/ 55 w 82"/>
                <a:gd name="T5" fmla="*/ 61 h 98"/>
                <a:gd name="T6" fmla="*/ 58 w 82"/>
                <a:gd name="T7" fmla="*/ 62 h 98"/>
                <a:gd name="T8" fmla="*/ 57 w 82"/>
                <a:gd name="T9" fmla="*/ 62 h 98"/>
                <a:gd name="T10" fmla="*/ 81 w 82"/>
                <a:gd name="T11" fmla="*/ 47 h 98"/>
                <a:gd name="T12" fmla="*/ 81 w 82"/>
                <a:gd name="T13" fmla="*/ 46 h 98"/>
                <a:gd name="T14" fmla="*/ 71 w 82"/>
                <a:gd name="T15" fmla="*/ 48 h 98"/>
                <a:gd name="T16" fmla="*/ 71 w 82"/>
                <a:gd name="T17" fmla="*/ 45 h 98"/>
                <a:gd name="T18" fmla="*/ 68 w 82"/>
                <a:gd name="T19" fmla="*/ 40 h 98"/>
                <a:gd name="T20" fmla="*/ 64 w 82"/>
                <a:gd name="T21" fmla="*/ 33 h 98"/>
                <a:gd name="T22" fmla="*/ 63 w 82"/>
                <a:gd name="T23" fmla="*/ 22 h 98"/>
                <a:gd name="T24" fmla="*/ 61 w 82"/>
                <a:gd name="T25" fmla="*/ 15 h 98"/>
                <a:gd name="T26" fmla="*/ 58 w 82"/>
                <a:gd name="T27" fmla="*/ 14 h 98"/>
                <a:gd name="T28" fmla="*/ 54 w 82"/>
                <a:gd name="T29" fmla="*/ 17 h 98"/>
                <a:gd name="T30" fmla="*/ 54 w 82"/>
                <a:gd name="T31" fmla="*/ 16 h 98"/>
                <a:gd name="T32" fmla="*/ 57 w 82"/>
                <a:gd name="T33" fmla="*/ 14 h 98"/>
                <a:gd name="T34" fmla="*/ 57 w 82"/>
                <a:gd name="T35" fmla="*/ 13 h 98"/>
                <a:gd name="T36" fmla="*/ 50 w 82"/>
                <a:gd name="T37" fmla="*/ 11 h 98"/>
                <a:gd name="T38" fmla="*/ 45 w 82"/>
                <a:gd name="T39" fmla="*/ 14 h 98"/>
                <a:gd name="T40" fmla="*/ 36 w 82"/>
                <a:gd name="T41" fmla="*/ 6 h 98"/>
                <a:gd name="T42" fmla="*/ 37 w 82"/>
                <a:gd name="T43" fmla="*/ 5 h 98"/>
                <a:gd name="T44" fmla="*/ 38 w 82"/>
                <a:gd name="T45" fmla="*/ 5 h 98"/>
                <a:gd name="T46" fmla="*/ 38 w 82"/>
                <a:gd name="T47" fmla="*/ 1 h 98"/>
                <a:gd name="T48" fmla="*/ 36 w 82"/>
                <a:gd name="T49" fmla="*/ 1 h 98"/>
                <a:gd name="T50" fmla="*/ 16 w 82"/>
                <a:gd name="T51" fmla="*/ 3 h 98"/>
                <a:gd name="T52" fmla="*/ 13 w 82"/>
                <a:gd name="T53" fmla="*/ 7 h 98"/>
                <a:gd name="T54" fmla="*/ 13 w 82"/>
                <a:gd name="T55" fmla="*/ 8 h 98"/>
                <a:gd name="T56" fmla="*/ 11 w 82"/>
                <a:gd name="T57" fmla="*/ 9 h 98"/>
                <a:gd name="T58" fmla="*/ 3 w 82"/>
                <a:gd name="T59" fmla="*/ 17 h 98"/>
                <a:gd name="T60" fmla="*/ 0 w 82"/>
                <a:gd name="T61" fmla="*/ 27 h 98"/>
                <a:gd name="T62" fmla="*/ 0 w 82"/>
                <a:gd name="T63" fmla="*/ 32 h 98"/>
                <a:gd name="T64" fmla="*/ 4 w 82"/>
                <a:gd name="T65" fmla="*/ 37 h 98"/>
                <a:gd name="T66" fmla="*/ 6 w 82"/>
                <a:gd name="T67" fmla="*/ 43 h 98"/>
                <a:gd name="T68" fmla="*/ 9 w 82"/>
                <a:gd name="T69" fmla="*/ 47 h 98"/>
                <a:gd name="T70" fmla="*/ 18 w 82"/>
                <a:gd name="T71" fmla="*/ 46 h 98"/>
                <a:gd name="T72" fmla="*/ 23 w 82"/>
                <a:gd name="T73" fmla="*/ 48 h 98"/>
                <a:gd name="T74" fmla="*/ 27 w 82"/>
                <a:gd name="T75" fmla="*/ 50 h 98"/>
                <a:gd name="T76" fmla="*/ 27 w 82"/>
                <a:gd name="T77" fmla="*/ 56 h 98"/>
                <a:gd name="T78" fmla="*/ 30 w 82"/>
                <a:gd name="T79" fmla="*/ 64 h 98"/>
                <a:gd name="T80" fmla="*/ 31 w 82"/>
                <a:gd name="T81" fmla="*/ 73 h 98"/>
                <a:gd name="T82" fmla="*/ 30 w 82"/>
                <a:gd name="T83" fmla="*/ 81 h 98"/>
                <a:gd name="T84" fmla="*/ 33 w 82"/>
                <a:gd name="T85" fmla="*/ 89 h 98"/>
                <a:gd name="T86" fmla="*/ 36 w 82"/>
                <a:gd name="T87" fmla="*/ 96 h 98"/>
                <a:gd name="T88" fmla="*/ 45 w 82"/>
                <a:gd name="T89" fmla="*/ 96 h 98"/>
                <a:gd name="T90" fmla="*/ 51 w 82"/>
                <a:gd name="T91" fmla="*/ 92 h 98"/>
                <a:gd name="T92" fmla="*/ 51 w 82"/>
                <a:gd name="T93" fmla="*/ 90 h 98"/>
                <a:gd name="T94" fmla="*/ 54 w 82"/>
                <a:gd name="T95" fmla="*/ 90 h 98"/>
                <a:gd name="T96" fmla="*/ 54 w 82"/>
                <a:gd name="T97" fmla="*/ 86 h 98"/>
                <a:gd name="T98" fmla="*/ 60 w 82"/>
                <a:gd name="T99" fmla="*/ 82 h 98"/>
                <a:gd name="T100" fmla="*/ 62 w 82"/>
                <a:gd name="T101" fmla="*/ 74 h 98"/>
                <a:gd name="T102" fmla="*/ 62 w 82"/>
                <a:gd name="T103" fmla="*/ 70 h 98"/>
                <a:gd name="T104" fmla="*/ 69 w 82"/>
                <a:gd name="T105" fmla="*/ 62 h 98"/>
                <a:gd name="T106" fmla="*/ 75 w 82"/>
                <a:gd name="T107" fmla="*/ 58 h 98"/>
                <a:gd name="T108" fmla="*/ 78 w 82"/>
                <a:gd name="T109" fmla="*/ 54 h 98"/>
                <a:gd name="T110" fmla="*/ 81 w 82"/>
                <a:gd name="T111" fmla="*/ 4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2" h="98">
                  <a:moveTo>
                    <a:pt x="57" y="62"/>
                  </a:moveTo>
                  <a:cubicBezTo>
                    <a:pt x="57" y="63"/>
                    <a:pt x="56" y="65"/>
                    <a:pt x="55" y="65"/>
                  </a:cubicBezTo>
                  <a:cubicBezTo>
                    <a:pt x="54" y="64"/>
                    <a:pt x="55" y="61"/>
                    <a:pt x="55" y="61"/>
                  </a:cubicBezTo>
                  <a:cubicBezTo>
                    <a:pt x="55" y="61"/>
                    <a:pt x="58" y="60"/>
                    <a:pt x="58" y="62"/>
                  </a:cubicBezTo>
                  <a:cubicBezTo>
                    <a:pt x="57" y="62"/>
                    <a:pt x="57" y="62"/>
                    <a:pt x="57" y="62"/>
                  </a:cubicBezTo>
                  <a:moveTo>
                    <a:pt x="81" y="47"/>
                  </a:moveTo>
                  <a:cubicBezTo>
                    <a:pt x="82" y="47"/>
                    <a:pt x="82" y="46"/>
                    <a:pt x="81" y="46"/>
                  </a:cubicBezTo>
                  <a:cubicBezTo>
                    <a:pt x="78" y="46"/>
                    <a:pt x="74" y="52"/>
                    <a:pt x="71" y="48"/>
                  </a:cubicBezTo>
                  <a:cubicBezTo>
                    <a:pt x="71" y="47"/>
                    <a:pt x="72" y="46"/>
                    <a:pt x="71" y="45"/>
                  </a:cubicBezTo>
                  <a:cubicBezTo>
                    <a:pt x="71" y="43"/>
                    <a:pt x="69" y="42"/>
                    <a:pt x="68" y="40"/>
                  </a:cubicBezTo>
                  <a:cubicBezTo>
                    <a:pt x="67" y="37"/>
                    <a:pt x="64" y="36"/>
                    <a:pt x="64" y="33"/>
                  </a:cubicBezTo>
                  <a:cubicBezTo>
                    <a:pt x="65" y="27"/>
                    <a:pt x="65" y="27"/>
                    <a:pt x="63" y="22"/>
                  </a:cubicBezTo>
                  <a:cubicBezTo>
                    <a:pt x="63" y="20"/>
                    <a:pt x="59" y="18"/>
                    <a:pt x="61" y="15"/>
                  </a:cubicBezTo>
                  <a:cubicBezTo>
                    <a:pt x="61" y="14"/>
                    <a:pt x="60" y="14"/>
                    <a:pt x="58" y="14"/>
                  </a:cubicBezTo>
                  <a:cubicBezTo>
                    <a:pt x="56" y="15"/>
                    <a:pt x="56" y="16"/>
                    <a:pt x="54" y="17"/>
                  </a:cubicBezTo>
                  <a:cubicBezTo>
                    <a:pt x="54" y="17"/>
                    <a:pt x="54" y="16"/>
                    <a:pt x="54" y="16"/>
                  </a:cubicBezTo>
                  <a:cubicBezTo>
                    <a:pt x="55" y="15"/>
                    <a:pt x="56" y="15"/>
                    <a:pt x="57" y="14"/>
                  </a:cubicBezTo>
                  <a:cubicBezTo>
                    <a:pt x="57" y="14"/>
                    <a:pt x="57" y="13"/>
                    <a:pt x="57" y="13"/>
                  </a:cubicBezTo>
                  <a:cubicBezTo>
                    <a:pt x="55" y="12"/>
                    <a:pt x="52" y="12"/>
                    <a:pt x="50" y="11"/>
                  </a:cubicBezTo>
                  <a:cubicBezTo>
                    <a:pt x="48" y="11"/>
                    <a:pt x="48" y="15"/>
                    <a:pt x="45" y="14"/>
                  </a:cubicBezTo>
                  <a:cubicBezTo>
                    <a:pt x="45" y="14"/>
                    <a:pt x="36" y="9"/>
                    <a:pt x="36" y="6"/>
                  </a:cubicBezTo>
                  <a:cubicBezTo>
                    <a:pt x="36" y="6"/>
                    <a:pt x="36" y="6"/>
                    <a:pt x="37" y="5"/>
                  </a:cubicBezTo>
                  <a:cubicBezTo>
                    <a:pt x="38" y="5"/>
                    <a:pt x="38" y="5"/>
                    <a:pt x="38" y="5"/>
                  </a:cubicBezTo>
                  <a:cubicBezTo>
                    <a:pt x="39" y="5"/>
                    <a:pt x="39" y="3"/>
                    <a:pt x="38" y="1"/>
                  </a:cubicBezTo>
                  <a:cubicBezTo>
                    <a:pt x="37" y="1"/>
                    <a:pt x="37" y="1"/>
                    <a:pt x="36" y="1"/>
                  </a:cubicBezTo>
                  <a:cubicBezTo>
                    <a:pt x="25" y="0"/>
                    <a:pt x="19" y="0"/>
                    <a:pt x="16" y="3"/>
                  </a:cubicBezTo>
                  <a:cubicBezTo>
                    <a:pt x="15" y="3"/>
                    <a:pt x="14" y="4"/>
                    <a:pt x="13" y="7"/>
                  </a:cubicBezTo>
                  <a:cubicBezTo>
                    <a:pt x="13" y="7"/>
                    <a:pt x="13" y="7"/>
                    <a:pt x="13" y="8"/>
                  </a:cubicBezTo>
                  <a:cubicBezTo>
                    <a:pt x="12" y="8"/>
                    <a:pt x="12" y="8"/>
                    <a:pt x="11" y="9"/>
                  </a:cubicBezTo>
                  <a:cubicBezTo>
                    <a:pt x="7" y="10"/>
                    <a:pt x="5" y="12"/>
                    <a:pt x="3" y="17"/>
                  </a:cubicBezTo>
                  <a:cubicBezTo>
                    <a:pt x="2" y="20"/>
                    <a:pt x="3" y="24"/>
                    <a:pt x="0" y="27"/>
                  </a:cubicBezTo>
                  <a:cubicBezTo>
                    <a:pt x="0" y="28"/>
                    <a:pt x="0" y="32"/>
                    <a:pt x="0" y="32"/>
                  </a:cubicBezTo>
                  <a:cubicBezTo>
                    <a:pt x="1" y="34"/>
                    <a:pt x="3" y="35"/>
                    <a:pt x="4" y="37"/>
                  </a:cubicBezTo>
                  <a:cubicBezTo>
                    <a:pt x="5" y="39"/>
                    <a:pt x="5" y="41"/>
                    <a:pt x="6" y="43"/>
                  </a:cubicBezTo>
                  <a:cubicBezTo>
                    <a:pt x="8" y="47"/>
                    <a:pt x="8" y="47"/>
                    <a:pt x="9" y="47"/>
                  </a:cubicBezTo>
                  <a:cubicBezTo>
                    <a:pt x="11" y="43"/>
                    <a:pt x="15" y="48"/>
                    <a:pt x="18" y="46"/>
                  </a:cubicBezTo>
                  <a:cubicBezTo>
                    <a:pt x="20" y="44"/>
                    <a:pt x="23" y="46"/>
                    <a:pt x="23" y="48"/>
                  </a:cubicBezTo>
                  <a:cubicBezTo>
                    <a:pt x="24" y="51"/>
                    <a:pt x="24" y="51"/>
                    <a:pt x="27" y="50"/>
                  </a:cubicBezTo>
                  <a:cubicBezTo>
                    <a:pt x="29" y="51"/>
                    <a:pt x="29" y="51"/>
                    <a:pt x="27" y="56"/>
                  </a:cubicBezTo>
                  <a:cubicBezTo>
                    <a:pt x="27" y="59"/>
                    <a:pt x="29" y="61"/>
                    <a:pt x="30" y="64"/>
                  </a:cubicBezTo>
                  <a:cubicBezTo>
                    <a:pt x="31" y="66"/>
                    <a:pt x="32" y="72"/>
                    <a:pt x="31" y="73"/>
                  </a:cubicBezTo>
                  <a:cubicBezTo>
                    <a:pt x="30" y="74"/>
                    <a:pt x="28" y="76"/>
                    <a:pt x="30" y="81"/>
                  </a:cubicBezTo>
                  <a:cubicBezTo>
                    <a:pt x="33" y="87"/>
                    <a:pt x="33" y="87"/>
                    <a:pt x="33" y="89"/>
                  </a:cubicBezTo>
                  <a:cubicBezTo>
                    <a:pt x="36" y="96"/>
                    <a:pt x="36" y="96"/>
                    <a:pt x="36" y="96"/>
                  </a:cubicBezTo>
                  <a:cubicBezTo>
                    <a:pt x="37" y="98"/>
                    <a:pt x="45" y="96"/>
                    <a:pt x="45" y="96"/>
                  </a:cubicBezTo>
                  <a:cubicBezTo>
                    <a:pt x="45" y="96"/>
                    <a:pt x="51" y="93"/>
                    <a:pt x="51" y="92"/>
                  </a:cubicBezTo>
                  <a:cubicBezTo>
                    <a:pt x="51" y="90"/>
                    <a:pt x="51" y="90"/>
                    <a:pt x="51" y="90"/>
                  </a:cubicBezTo>
                  <a:cubicBezTo>
                    <a:pt x="52" y="90"/>
                    <a:pt x="53" y="90"/>
                    <a:pt x="54" y="90"/>
                  </a:cubicBezTo>
                  <a:cubicBezTo>
                    <a:pt x="54" y="88"/>
                    <a:pt x="53" y="87"/>
                    <a:pt x="54" y="86"/>
                  </a:cubicBezTo>
                  <a:cubicBezTo>
                    <a:pt x="55" y="85"/>
                    <a:pt x="55" y="85"/>
                    <a:pt x="60" y="82"/>
                  </a:cubicBezTo>
                  <a:cubicBezTo>
                    <a:pt x="63" y="80"/>
                    <a:pt x="63" y="75"/>
                    <a:pt x="62" y="74"/>
                  </a:cubicBezTo>
                  <a:cubicBezTo>
                    <a:pt x="62" y="73"/>
                    <a:pt x="62" y="71"/>
                    <a:pt x="62" y="70"/>
                  </a:cubicBezTo>
                  <a:cubicBezTo>
                    <a:pt x="63" y="68"/>
                    <a:pt x="63" y="68"/>
                    <a:pt x="69" y="62"/>
                  </a:cubicBezTo>
                  <a:cubicBezTo>
                    <a:pt x="71" y="60"/>
                    <a:pt x="73" y="60"/>
                    <a:pt x="75" y="58"/>
                  </a:cubicBezTo>
                  <a:cubicBezTo>
                    <a:pt x="76" y="57"/>
                    <a:pt x="77" y="55"/>
                    <a:pt x="78" y="54"/>
                  </a:cubicBezTo>
                  <a:cubicBezTo>
                    <a:pt x="79" y="52"/>
                    <a:pt x="81" y="50"/>
                    <a:pt x="81" y="4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30" name="Freeform 38"/>
            <p:cNvSpPr>
              <a:spLocks noEditPoints="1"/>
            </p:cNvSpPr>
            <p:nvPr/>
          </p:nvSpPr>
          <p:spPr bwMode="auto">
            <a:xfrm>
              <a:off x="6562075" y="2926466"/>
              <a:ext cx="874713" cy="706438"/>
            </a:xfrm>
            <a:custGeom>
              <a:avLst/>
              <a:gdLst>
                <a:gd name="T0" fmla="*/ 47 w 131"/>
                <a:gd name="T1" fmla="*/ 53 h 106"/>
                <a:gd name="T2" fmla="*/ 42 w 131"/>
                <a:gd name="T3" fmla="*/ 54 h 106"/>
                <a:gd name="T4" fmla="*/ 46 w 131"/>
                <a:gd name="T5" fmla="*/ 46 h 106"/>
                <a:gd name="T6" fmla="*/ 51 w 131"/>
                <a:gd name="T7" fmla="*/ 48 h 106"/>
                <a:gd name="T8" fmla="*/ 57 w 131"/>
                <a:gd name="T9" fmla="*/ 52 h 106"/>
                <a:gd name="T10" fmla="*/ 68 w 131"/>
                <a:gd name="T11" fmla="*/ 50 h 106"/>
                <a:gd name="T12" fmla="*/ 71 w 131"/>
                <a:gd name="T13" fmla="*/ 55 h 106"/>
                <a:gd name="T14" fmla="*/ 69 w 131"/>
                <a:gd name="T15" fmla="*/ 63 h 106"/>
                <a:gd name="T16" fmla="*/ 66 w 131"/>
                <a:gd name="T17" fmla="*/ 55 h 106"/>
                <a:gd name="T18" fmla="*/ 69 w 131"/>
                <a:gd name="T19" fmla="*/ 46 h 106"/>
                <a:gd name="T20" fmla="*/ 50 w 131"/>
                <a:gd name="T21" fmla="*/ 28 h 106"/>
                <a:gd name="T22" fmla="*/ 103 w 131"/>
                <a:gd name="T23" fmla="*/ 0 h 106"/>
                <a:gd name="T24" fmla="*/ 105 w 131"/>
                <a:gd name="T25" fmla="*/ 4 h 106"/>
                <a:gd name="T26" fmla="*/ 99 w 131"/>
                <a:gd name="T27" fmla="*/ 2 h 106"/>
                <a:gd name="T28" fmla="*/ 104 w 131"/>
                <a:gd name="T29" fmla="*/ 8 h 106"/>
                <a:gd name="T30" fmla="*/ 93 w 131"/>
                <a:gd name="T31" fmla="*/ 5 h 106"/>
                <a:gd name="T32" fmla="*/ 90 w 131"/>
                <a:gd name="T33" fmla="*/ 7 h 106"/>
                <a:gd name="T34" fmla="*/ 87 w 131"/>
                <a:gd name="T35" fmla="*/ 16 h 106"/>
                <a:gd name="T36" fmla="*/ 82 w 131"/>
                <a:gd name="T37" fmla="*/ 15 h 106"/>
                <a:gd name="T38" fmla="*/ 85 w 131"/>
                <a:gd name="T39" fmla="*/ 18 h 106"/>
                <a:gd name="T40" fmla="*/ 82 w 131"/>
                <a:gd name="T41" fmla="*/ 21 h 106"/>
                <a:gd name="T42" fmla="*/ 72 w 131"/>
                <a:gd name="T43" fmla="*/ 17 h 106"/>
                <a:gd name="T44" fmla="*/ 66 w 131"/>
                <a:gd name="T45" fmla="*/ 18 h 106"/>
                <a:gd name="T46" fmla="*/ 62 w 131"/>
                <a:gd name="T47" fmla="*/ 18 h 106"/>
                <a:gd name="T48" fmla="*/ 57 w 131"/>
                <a:gd name="T49" fmla="*/ 21 h 106"/>
                <a:gd name="T50" fmla="*/ 53 w 131"/>
                <a:gd name="T51" fmla="*/ 23 h 106"/>
                <a:gd name="T52" fmla="*/ 45 w 131"/>
                <a:gd name="T53" fmla="*/ 12 h 106"/>
                <a:gd name="T54" fmla="*/ 30 w 131"/>
                <a:gd name="T55" fmla="*/ 31 h 106"/>
                <a:gd name="T56" fmla="*/ 44 w 131"/>
                <a:gd name="T57" fmla="*/ 20 h 106"/>
                <a:gd name="T58" fmla="*/ 41 w 131"/>
                <a:gd name="T59" fmla="*/ 28 h 106"/>
                <a:gd name="T60" fmla="*/ 37 w 131"/>
                <a:gd name="T61" fmla="*/ 34 h 106"/>
                <a:gd name="T62" fmla="*/ 29 w 131"/>
                <a:gd name="T63" fmla="*/ 32 h 106"/>
                <a:gd name="T64" fmla="*/ 29 w 131"/>
                <a:gd name="T65" fmla="*/ 32 h 106"/>
                <a:gd name="T66" fmla="*/ 26 w 131"/>
                <a:gd name="T67" fmla="*/ 32 h 106"/>
                <a:gd name="T68" fmla="*/ 10 w 131"/>
                <a:gd name="T69" fmla="*/ 44 h 106"/>
                <a:gd name="T70" fmla="*/ 5 w 131"/>
                <a:gd name="T71" fmla="*/ 53 h 106"/>
                <a:gd name="T72" fmla="*/ 29 w 131"/>
                <a:gd name="T73" fmla="*/ 57 h 106"/>
                <a:gd name="T74" fmla="*/ 26 w 131"/>
                <a:gd name="T75" fmla="*/ 45 h 106"/>
                <a:gd name="T76" fmla="*/ 39 w 131"/>
                <a:gd name="T77" fmla="*/ 53 h 106"/>
                <a:gd name="T78" fmla="*/ 45 w 131"/>
                <a:gd name="T79" fmla="*/ 74 h 106"/>
                <a:gd name="T80" fmla="*/ 73 w 131"/>
                <a:gd name="T81" fmla="*/ 79 h 106"/>
                <a:gd name="T82" fmla="*/ 85 w 131"/>
                <a:gd name="T83" fmla="*/ 79 h 106"/>
                <a:gd name="T84" fmla="*/ 95 w 131"/>
                <a:gd name="T85" fmla="*/ 106 h 106"/>
                <a:gd name="T86" fmla="*/ 110 w 131"/>
                <a:gd name="T87" fmla="*/ 82 h 106"/>
                <a:gd name="T88" fmla="*/ 115 w 131"/>
                <a:gd name="T89" fmla="*/ 99 h 106"/>
                <a:gd name="T90" fmla="*/ 123 w 131"/>
                <a:gd name="T91" fmla="*/ 79 h 106"/>
                <a:gd name="T92" fmla="*/ 125 w 131"/>
                <a:gd name="T93" fmla="*/ 53 h 106"/>
                <a:gd name="T94" fmla="*/ 126 w 131"/>
                <a:gd name="T95" fmla="*/ 48 h 106"/>
                <a:gd name="T96" fmla="*/ 127 w 131"/>
                <a:gd name="T97" fmla="*/ 49 h 106"/>
                <a:gd name="T98" fmla="*/ 121 w 131"/>
                <a:gd name="T99" fmla="*/ 26 h 106"/>
                <a:gd name="T100" fmla="*/ 113 w 131"/>
                <a:gd name="T101" fmla="*/ 11 h 106"/>
                <a:gd name="T102" fmla="*/ 118 w 131"/>
                <a:gd name="T103" fmla="*/ 17 h 106"/>
                <a:gd name="T104" fmla="*/ 89 w 131"/>
                <a:gd name="T105" fmla="*/ 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1" h="106">
                  <a:moveTo>
                    <a:pt x="58" y="54"/>
                  </a:moveTo>
                  <a:cubicBezTo>
                    <a:pt x="57" y="55"/>
                    <a:pt x="54" y="56"/>
                    <a:pt x="52" y="54"/>
                  </a:cubicBezTo>
                  <a:cubicBezTo>
                    <a:pt x="51" y="54"/>
                    <a:pt x="50" y="53"/>
                    <a:pt x="49" y="53"/>
                  </a:cubicBezTo>
                  <a:cubicBezTo>
                    <a:pt x="48" y="53"/>
                    <a:pt x="47" y="53"/>
                    <a:pt x="47" y="53"/>
                  </a:cubicBezTo>
                  <a:cubicBezTo>
                    <a:pt x="47" y="54"/>
                    <a:pt x="47" y="54"/>
                    <a:pt x="46" y="54"/>
                  </a:cubicBezTo>
                  <a:cubicBezTo>
                    <a:pt x="46" y="54"/>
                    <a:pt x="45" y="54"/>
                    <a:pt x="44" y="54"/>
                  </a:cubicBezTo>
                  <a:cubicBezTo>
                    <a:pt x="43" y="54"/>
                    <a:pt x="43" y="54"/>
                    <a:pt x="42" y="54"/>
                  </a:cubicBezTo>
                  <a:cubicBezTo>
                    <a:pt x="42" y="54"/>
                    <a:pt x="42" y="54"/>
                    <a:pt x="42" y="54"/>
                  </a:cubicBezTo>
                  <a:cubicBezTo>
                    <a:pt x="43" y="52"/>
                    <a:pt x="42" y="52"/>
                    <a:pt x="42" y="52"/>
                  </a:cubicBezTo>
                  <a:cubicBezTo>
                    <a:pt x="42" y="51"/>
                    <a:pt x="42" y="51"/>
                    <a:pt x="43" y="50"/>
                  </a:cubicBezTo>
                  <a:cubicBezTo>
                    <a:pt x="43" y="49"/>
                    <a:pt x="44" y="49"/>
                    <a:pt x="45" y="48"/>
                  </a:cubicBezTo>
                  <a:cubicBezTo>
                    <a:pt x="46" y="46"/>
                    <a:pt x="46" y="46"/>
                    <a:pt x="46" y="46"/>
                  </a:cubicBezTo>
                  <a:cubicBezTo>
                    <a:pt x="47" y="45"/>
                    <a:pt x="48" y="46"/>
                    <a:pt x="48" y="47"/>
                  </a:cubicBezTo>
                  <a:cubicBezTo>
                    <a:pt x="48" y="47"/>
                    <a:pt x="49" y="49"/>
                    <a:pt x="49" y="49"/>
                  </a:cubicBezTo>
                  <a:cubicBezTo>
                    <a:pt x="49" y="49"/>
                    <a:pt x="49" y="49"/>
                    <a:pt x="49" y="49"/>
                  </a:cubicBezTo>
                  <a:cubicBezTo>
                    <a:pt x="49" y="49"/>
                    <a:pt x="51" y="49"/>
                    <a:pt x="51" y="48"/>
                  </a:cubicBezTo>
                  <a:cubicBezTo>
                    <a:pt x="52" y="46"/>
                    <a:pt x="54" y="47"/>
                    <a:pt x="54" y="47"/>
                  </a:cubicBezTo>
                  <a:cubicBezTo>
                    <a:pt x="54" y="47"/>
                    <a:pt x="54" y="47"/>
                    <a:pt x="53" y="48"/>
                  </a:cubicBezTo>
                  <a:cubicBezTo>
                    <a:pt x="52" y="48"/>
                    <a:pt x="53" y="49"/>
                    <a:pt x="53" y="49"/>
                  </a:cubicBezTo>
                  <a:cubicBezTo>
                    <a:pt x="55" y="50"/>
                    <a:pt x="57" y="52"/>
                    <a:pt x="57" y="52"/>
                  </a:cubicBezTo>
                  <a:cubicBezTo>
                    <a:pt x="58" y="53"/>
                    <a:pt x="58" y="54"/>
                    <a:pt x="58" y="54"/>
                  </a:cubicBezTo>
                  <a:moveTo>
                    <a:pt x="72" y="50"/>
                  </a:moveTo>
                  <a:cubicBezTo>
                    <a:pt x="72" y="50"/>
                    <a:pt x="70" y="50"/>
                    <a:pt x="69" y="50"/>
                  </a:cubicBezTo>
                  <a:cubicBezTo>
                    <a:pt x="69" y="49"/>
                    <a:pt x="68" y="49"/>
                    <a:pt x="68" y="50"/>
                  </a:cubicBezTo>
                  <a:cubicBezTo>
                    <a:pt x="68" y="50"/>
                    <a:pt x="67" y="52"/>
                    <a:pt x="68" y="52"/>
                  </a:cubicBezTo>
                  <a:cubicBezTo>
                    <a:pt x="68" y="52"/>
                    <a:pt x="69" y="52"/>
                    <a:pt x="69" y="53"/>
                  </a:cubicBezTo>
                  <a:cubicBezTo>
                    <a:pt x="70" y="54"/>
                    <a:pt x="70" y="54"/>
                    <a:pt x="70" y="55"/>
                  </a:cubicBezTo>
                  <a:cubicBezTo>
                    <a:pt x="71" y="55"/>
                    <a:pt x="71" y="55"/>
                    <a:pt x="71" y="55"/>
                  </a:cubicBezTo>
                  <a:cubicBezTo>
                    <a:pt x="71" y="56"/>
                    <a:pt x="70" y="56"/>
                    <a:pt x="70" y="57"/>
                  </a:cubicBezTo>
                  <a:cubicBezTo>
                    <a:pt x="70" y="57"/>
                    <a:pt x="70" y="57"/>
                    <a:pt x="71" y="58"/>
                  </a:cubicBezTo>
                  <a:cubicBezTo>
                    <a:pt x="71" y="58"/>
                    <a:pt x="72" y="62"/>
                    <a:pt x="72" y="62"/>
                  </a:cubicBezTo>
                  <a:cubicBezTo>
                    <a:pt x="71" y="63"/>
                    <a:pt x="69" y="63"/>
                    <a:pt x="69" y="63"/>
                  </a:cubicBezTo>
                  <a:cubicBezTo>
                    <a:pt x="65" y="62"/>
                    <a:pt x="65" y="61"/>
                    <a:pt x="65" y="60"/>
                  </a:cubicBezTo>
                  <a:cubicBezTo>
                    <a:pt x="65" y="60"/>
                    <a:pt x="65" y="58"/>
                    <a:pt x="65" y="58"/>
                  </a:cubicBezTo>
                  <a:cubicBezTo>
                    <a:pt x="67" y="58"/>
                    <a:pt x="68" y="56"/>
                    <a:pt x="68" y="56"/>
                  </a:cubicBezTo>
                  <a:cubicBezTo>
                    <a:pt x="67" y="55"/>
                    <a:pt x="66" y="55"/>
                    <a:pt x="66" y="55"/>
                  </a:cubicBezTo>
                  <a:cubicBezTo>
                    <a:pt x="65" y="54"/>
                    <a:pt x="63" y="51"/>
                    <a:pt x="63" y="50"/>
                  </a:cubicBezTo>
                  <a:cubicBezTo>
                    <a:pt x="63" y="49"/>
                    <a:pt x="64" y="48"/>
                    <a:pt x="64" y="48"/>
                  </a:cubicBezTo>
                  <a:cubicBezTo>
                    <a:pt x="65" y="47"/>
                    <a:pt x="65" y="48"/>
                    <a:pt x="66" y="48"/>
                  </a:cubicBezTo>
                  <a:cubicBezTo>
                    <a:pt x="67" y="48"/>
                    <a:pt x="68" y="46"/>
                    <a:pt x="69" y="46"/>
                  </a:cubicBezTo>
                  <a:cubicBezTo>
                    <a:pt x="69" y="46"/>
                    <a:pt x="70" y="47"/>
                    <a:pt x="71" y="47"/>
                  </a:cubicBezTo>
                  <a:cubicBezTo>
                    <a:pt x="71" y="47"/>
                    <a:pt x="72" y="49"/>
                    <a:pt x="72" y="50"/>
                  </a:cubicBezTo>
                  <a:moveTo>
                    <a:pt x="50" y="27"/>
                  </a:moveTo>
                  <a:cubicBezTo>
                    <a:pt x="50" y="27"/>
                    <a:pt x="50" y="28"/>
                    <a:pt x="50" y="28"/>
                  </a:cubicBezTo>
                  <a:cubicBezTo>
                    <a:pt x="48" y="27"/>
                    <a:pt x="48" y="26"/>
                    <a:pt x="48" y="26"/>
                  </a:cubicBezTo>
                  <a:cubicBezTo>
                    <a:pt x="49" y="25"/>
                    <a:pt x="50" y="27"/>
                    <a:pt x="50" y="27"/>
                  </a:cubicBezTo>
                  <a:moveTo>
                    <a:pt x="112" y="10"/>
                  </a:moveTo>
                  <a:cubicBezTo>
                    <a:pt x="107" y="3"/>
                    <a:pt x="106" y="3"/>
                    <a:pt x="103" y="0"/>
                  </a:cubicBezTo>
                  <a:cubicBezTo>
                    <a:pt x="103" y="0"/>
                    <a:pt x="103" y="0"/>
                    <a:pt x="103" y="0"/>
                  </a:cubicBezTo>
                  <a:cubicBezTo>
                    <a:pt x="104" y="1"/>
                    <a:pt x="104" y="1"/>
                    <a:pt x="105" y="3"/>
                  </a:cubicBezTo>
                  <a:cubicBezTo>
                    <a:pt x="105" y="3"/>
                    <a:pt x="105" y="2"/>
                    <a:pt x="105" y="2"/>
                  </a:cubicBezTo>
                  <a:cubicBezTo>
                    <a:pt x="105" y="3"/>
                    <a:pt x="105" y="3"/>
                    <a:pt x="105" y="4"/>
                  </a:cubicBezTo>
                  <a:cubicBezTo>
                    <a:pt x="104" y="3"/>
                    <a:pt x="104" y="3"/>
                    <a:pt x="103" y="3"/>
                  </a:cubicBezTo>
                  <a:cubicBezTo>
                    <a:pt x="103" y="3"/>
                    <a:pt x="103" y="3"/>
                    <a:pt x="103" y="4"/>
                  </a:cubicBezTo>
                  <a:cubicBezTo>
                    <a:pt x="102" y="3"/>
                    <a:pt x="101" y="1"/>
                    <a:pt x="99" y="1"/>
                  </a:cubicBezTo>
                  <a:cubicBezTo>
                    <a:pt x="99" y="1"/>
                    <a:pt x="99" y="1"/>
                    <a:pt x="99" y="2"/>
                  </a:cubicBezTo>
                  <a:cubicBezTo>
                    <a:pt x="99" y="2"/>
                    <a:pt x="99" y="1"/>
                    <a:pt x="99" y="1"/>
                  </a:cubicBezTo>
                  <a:cubicBezTo>
                    <a:pt x="100" y="3"/>
                    <a:pt x="104" y="3"/>
                    <a:pt x="104" y="7"/>
                  </a:cubicBezTo>
                  <a:cubicBezTo>
                    <a:pt x="104" y="7"/>
                    <a:pt x="103" y="7"/>
                    <a:pt x="103" y="7"/>
                  </a:cubicBezTo>
                  <a:cubicBezTo>
                    <a:pt x="103" y="7"/>
                    <a:pt x="104" y="8"/>
                    <a:pt x="104" y="8"/>
                  </a:cubicBezTo>
                  <a:cubicBezTo>
                    <a:pt x="104" y="8"/>
                    <a:pt x="104" y="8"/>
                    <a:pt x="101" y="5"/>
                  </a:cubicBezTo>
                  <a:cubicBezTo>
                    <a:pt x="100" y="6"/>
                    <a:pt x="100" y="6"/>
                    <a:pt x="100" y="6"/>
                  </a:cubicBezTo>
                  <a:cubicBezTo>
                    <a:pt x="100" y="6"/>
                    <a:pt x="100" y="6"/>
                    <a:pt x="100" y="8"/>
                  </a:cubicBezTo>
                  <a:cubicBezTo>
                    <a:pt x="98" y="7"/>
                    <a:pt x="96" y="5"/>
                    <a:pt x="93" y="5"/>
                  </a:cubicBezTo>
                  <a:cubicBezTo>
                    <a:pt x="93" y="5"/>
                    <a:pt x="92" y="5"/>
                    <a:pt x="92" y="6"/>
                  </a:cubicBezTo>
                  <a:cubicBezTo>
                    <a:pt x="90" y="5"/>
                    <a:pt x="90" y="5"/>
                    <a:pt x="90" y="5"/>
                  </a:cubicBezTo>
                  <a:cubicBezTo>
                    <a:pt x="90" y="5"/>
                    <a:pt x="90" y="5"/>
                    <a:pt x="90" y="5"/>
                  </a:cubicBezTo>
                  <a:cubicBezTo>
                    <a:pt x="90" y="6"/>
                    <a:pt x="90" y="6"/>
                    <a:pt x="90" y="7"/>
                  </a:cubicBezTo>
                  <a:cubicBezTo>
                    <a:pt x="89" y="7"/>
                    <a:pt x="89" y="7"/>
                    <a:pt x="87" y="6"/>
                  </a:cubicBezTo>
                  <a:cubicBezTo>
                    <a:pt x="87" y="7"/>
                    <a:pt x="88" y="7"/>
                    <a:pt x="88" y="8"/>
                  </a:cubicBezTo>
                  <a:cubicBezTo>
                    <a:pt x="86" y="9"/>
                    <a:pt x="85" y="11"/>
                    <a:pt x="83" y="12"/>
                  </a:cubicBezTo>
                  <a:cubicBezTo>
                    <a:pt x="84" y="13"/>
                    <a:pt x="86" y="14"/>
                    <a:pt x="87" y="16"/>
                  </a:cubicBezTo>
                  <a:cubicBezTo>
                    <a:pt x="87" y="16"/>
                    <a:pt x="87" y="16"/>
                    <a:pt x="87" y="16"/>
                  </a:cubicBezTo>
                  <a:cubicBezTo>
                    <a:pt x="84" y="13"/>
                    <a:pt x="82" y="12"/>
                    <a:pt x="82" y="12"/>
                  </a:cubicBezTo>
                  <a:cubicBezTo>
                    <a:pt x="82" y="13"/>
                    <a:pt x="82" y="13"/>
                    <a:pt x="83" y="15"/>
                  </a:cubicBezTo>
                  <a:cubicBezTo>
                    <a:pt x="82" y="15"/>
                    <a:pt x="82" y="15"/>
                    <a:pt x="82" y="15"/>
                  </a:cubicBezTo>
                  <a:cubicBezTo>
                    <a:pt x="82" y="14"/>
                    <a:pt x="82" y="14"/>
                    <a:pt x="81" y="13"/>
                  </a:cubicBezTo>
                  <a:cubicBezTo>
                    <a:pt x="80" y="14"/>
                    <a:pt x="80" y="14"/>
                    <a:pt x="82" y="18"/>
                  </a:cubicBezTo>
                  <a:cubicBezTo>
                    <a:pt x="83" y="16"/>
                    <a:pt x="83" y="16"/>
                    <a:pt x="84" y="16"/>
                  </a:cubicBezTo>
                  <a:cubicBezTo>
                    <a:pt x="85" y="17"/>
                    <a:pt x="85" y="18"/>
                    <a:pt x="85" y="18"/>
                  </a:cubicBezTo>
                  <a:cubicBezTo>
                    <a:pt x="85" y="18"/>
                    <a:pt x="85" y="19"/>
                    <a:pt x="85" y="19"/>
                  </a:cubicBezTo>
                  <a:cubicBezTo>
                    <a:pt x="84" y="18"/>
                    <a:pt x="84" y="18"/>
                    <a:pt x="84" y="18"/>
                  </a:cubicBezTo>
                  <a:cubicBezTo>
                    <a:pt x="83" y="18"/>
                    <a:pt x="83" y="18"/>
                    <a:pt x="83" y="18"/>
                  </a:cubicBezTo>
                  <a:cubicBezTo>
                    <a:pt x="82" y="21"/>
                    <a:pt x="82" y="21"/>
                    <a:pt x="82" y="21"/>
                  </a:cubicBezTo>
                  <a:cubicBezTo>
                    <a:pt x="82" y="21"/>
                    <a:pt x="81" y="21"/>
                    <a:pt x="81" y="21"/>
                  </a:cubicBezTo>
                  <a:cubicBezTo>
                    <a:pt x="83" y="14"/>
                    <a:pt x="77" y="12"/>
                    <a:pt x="77" y="12"/>
                  </a:cubicBezTo>
                  <a:cubicBezTo>
                    <a:pt x="76" y="14"/>
                    <a:pt x="76" y="14"/>
                    <a:pt x="79" y="18"/>
                  </a:cubicBezTo>
                  <a:cubicBezTo>
                    <a:pt x="76" y="18"/>
                    <a:pt x="75" y="16"/>
                    <a:pt x="72" y="17"/>
                  </a:cubicBezTo>
                  <a:cubicBezTo>
                    <a:pt x="72" y="17"/>
                    <a:pt x="72" y="18"/>
                    <a:pt x="72" y="18"/>
                  </a:cubicBezTo>
                  <a:cubicBezTo>
                    <a:pt x="71" y="18"/>
                    <a:pt x="71" y="18"/>
                    <a:pt x="70" y="18"/>
                  </a:cubicBezTo>
                  <a:cubicBezTo>
                    <a:pt x="69" y="18"/>
                    <a:pt x="69" y="18"/>
                    <a:pt x="68" y="18"/>
                  </a:cubicBezTo>
                  <a:cubicBezTo>
                    <a:pt x="68" y="18"/>
                    <a:pt x="68" y="18"/>
                    <a:pt x="66" y="18"/>
                  </a:cubicBezTo>
                  <a:cubicBezTo>
                    <a:pt x="65" y="19"/>
                    <a:pt x="65" y="19"/>
                    <a:pt x="62" y="19"/>
                  </a:cubicBezTo>
                  <a:cubicBezTo>
                    <a:pt x="62" y="19"/>
                    <a:pt x="62" y="20"/>
                    <a:pt x="62" y="20"/>
                  </a:cubicBezTo>
                  <a:cubicBezTo>
                    <a:pt x="62" y="20"/>
                    <a:pt x="61" y="20"/>
                    <a:pt x="61" y="19"/>
                  </a:cubicBezTo>
                  <a:cubicBezTo>
                    <a:pt x="61" y="19"/>
                    <a:pt x="62" y="18"/>
                    <a:pt x="62" y="18"/>
                  </a:cubicBezTo>
                  <a:cubicBezTo>
                    <a:pt x="61" y="17"/>
                    <a:pt x="61" y="17"/>
                    <a:pt x="60" y="18"/>
                  </a:cubicBezTo>
                  <a:cubicBezTo>
                    <a:pt x="59" y="19"/>
                    <a:pt x="60" y="20"/>
                    <a:pt x="60" y="21"/>
                  </a:cubicBezTo>
                  <a:cubicBezTo>
                    <a:pt x="60" y="21"/>
                    <a:pt x="59" y="20"/>
                    <a:pt x="59" y="20"/>
                  </a:cubicBezTo>
                  <a:cubicBezTo>
                    <a:pt x="58" y="20"/>
                    <a:pt x="58" y="20"/>
                    <a:pt x="57" y="21"/>
                  </a:cubicBezTo>
                  <a:cubicBezTo>
                    <a:pt x="57" y="21"/>
                    <a:pt x="57" y="22"/>
                    <a:pt x="57" y="22"/>
                  </a:cubicBezTo>
                  <a:cubicBezTo>
                    <a:pt x="56" y="23"/>
                    <a:pt x="56" y="23"/>
                    <a:pt x="56" y="23"/>
                  </a:cubicBezTo>
                  <a:cubicBezTo>
                    <a:pt x="56" y="23"/>
                    <a:pt x="56" y="23"/>
                    <a:pt x="54" y="22"/>
                  </a:cubicBezTo>
                  <a:cubicBezTo>
                    <a:pt x="54" y="22"/>
                    <a:pt x="53" y="22"/>
                    <a:pt x="53" y="23"/>
                  </a:cubicBezTo>
                  <a:cubicBezTo>
                    <a:pt x="52" y="22"/>
                    <a:pt x="53" y="21"/>
                    <a:pt x="52" y="20"/>
                  </a:cubicBezTo>
                  <a:cubicBezTo>
                    <a:pt x="54" y="20"/>
                    <a:pt x="56" y="21"/>
                    <a:pt x="58" y="20"/>
                  </a:cubicBezTo>
                  <a:cubicBezTo>
                    <a:pt x="57" y="18"/>
                    <a:pt x="56" y="17"/>
                    <a:pt x="56" y="17"/>
                  </a:cubicBezTo>
                  <a:cubicBezTo>
                    <a:pt x="45" y="12"/>
                    <a:pt x="45" y="12"/>
                    <a:pt x="45" y="12"/>
                  </a:cubicBezTo>
                  <a:cubicBezTo>
                    <a:pt x="41" y="12"/>
                    <a:pt x="27" y="20"/>
                    <a:pt x="26" y="22"/>
                  </a:cubicBezTo>
                  <a:cubicBezTo>
                    <a:pt x="25" y="23"/>
                    <a:pt x="24" y="28"/>
                    <a:pt x="28" y="27"/>
                  </a:cubicBezTo>
                  <a:cubicBezTo>
                    <a:pt x="29" y="27"/>
                    <a:pt x="29" y="26"/>
                    <a:pt x="29" y="26"/>
                  </a:cubicBezTo>
                  <a:cubicBezTo>
                    <a:pt x="30" y="27"/>
                    <a:pt x="29" y="29"/>
                    <a:pt x="30" y="31"/>
                  </a:cubicBezTo>
                  <a:cubicBezTo>
                    <a:pt x="36" y="32"/>
                    <a:pt x="37" y="25"/>
                    <a:pt x="37" y="25"/>
                  </a:cubicBezTo>
                  <a:cubicBezTo>
                    <a:pt x="37" y="25"/>
                    <a:pt x="37" y="24"/>
                    <a:pt x="36" y="24"/>
                  </a:cubicBezTo>
                  <a:cubicBezTo>
                    <a:pt x="37" y="22"/>
                    <a:pt x="41" y="22"/>
                    <a:pt x="41" y="19"/>
                  </a:cubicBezTo>
                  <a:cubicBezTo>
                    <a:pt x="43" y="19"/>
                    <a:pt x="44" y="19"/>
                    <a:pt x="44" y="20"/>
                  </a:cubicBezTo>
                  <a:cubicBezTo>
                    <a:pt x="43" y="21"/>
                    <a:pt x="41" y="21"/>
                    <a:pt x="40" y="23"/>
                  </a:cubicBezTo>
                  <a:cubicBezTo>
                    <a:pt x="40" y="23"/>
                    <a:pt x="40" y="25"/>
                    <a:pt x="41" y="27"/>
                  </a:cubicBezTo>
                  <a:cubicBezTo>
                    <a:pt x="42" y="26"/>
                    <a:pt x="47" y="25"/>
                    <a:pt x="46" y="28"/>
                  </a:cubicBezTo>
                  <a:cubicBezTo>
                    <a:pt x="45" y="28"/>
                    <a:pt x="43" y="28"/>
                    <a:pt x="41" y="28"/>
                  </a:cubicBezTo>
                  <a:cubicBezTo>
                    <a:pt x="41" y="28"/>
                    <a:pt x="41" y="28"/>
                    <a:pt x="41" y="29"/>
                  </a:cubicBezTo>
                  <a:cubicBezTo>
                    <a:pt x="41" y="29"/>
                    <a:pt x="42" y="29"/>
                    <a:pt x="42" y="30"/>
                  </a:cubicBezTo>
                  <a:cubicBezTo>
                    <a:pt x="42" y="30"/>
                    <a:pt x="41" y="30"/>
                    <a:pt x="41" y="30"/>
                  </a:cubicBezTo>
                  <a:cubicBezTo>
                    <a:pt x="39" y="29"/>
                    <a:pt x="39" y="29"/>
                    <a:pt x="37" y="34"/>
                  </a:cubicBezTo>
                  <a:cubicBezTo>
                    <a:pt x="35" y="33"/>
                    <a:pt x="33" y="33"/>
                    <a:pt x="30" y="32"/>
                  </a:cubicBezTo>
                  <a:cubicBezTo>
                    <a:pt x="30" y="32"/>
                    <a:pt x="30" y="32"/>
                    <a:pt x="30" y="32"/>
                  </a:cubicBezTo>
                  <a:cubicBezTo>
                    <a:pt x="30" y="32"/>
                    <a:pt x="30" y="32"/>
                    <a:pt x="30" y="32"/>
                  </a:cubicBezTo>
                  <a:cubicBezTo>
                    <a:pt x="30" y="32"/>
                    <a:pt x="30"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9" y="32"/>
                    <a:pt x="29" y="32"/>
                    <a:pt x="29" y="32"/>
                  </a:cubicBezTo>
                  <a:cubicBezTo>
                    <a:pt x="28" y="31"/>
                    <a:pt x="28" y="31"/>
                    <a:pt x="29" y="29"/>
                  </a:cubicBezTo>
                  <a:cubicBezTo>
                    <a:pt x="27" y="28"/>
                    <a:pt x="25" y="29"/>
                    <a:pt x="26" y="32"/>
                  </a:cubicBezTo>
                  <a:cubicBezTo>
                    <a:pt x="26" y="32"/>
                    <a:pt x="25" y="32"/>
                    <a:pt x="25" y="32"/>
                  </a:cubicBezTo>
                  <a:cubicBezTo>
                    <a:pt x="25" y="32"/>
                    <a:pt x="25" y="32"/>
                    <a:pt x="18" y="34"/>
                  </a:cubicBezTo>
                  <a:cubicBezTo>
                    <a:pt x="17" y="38"/>
                    <a:pt x="13" y="36"/>
                    <a:pt x="10" y="37"/>
                  </a:cubicBezTo>
                  <a:cubicBezTo>
                    <a:pt x="16" y="45"/>
                    <a:pt x="10" y="44"/>
                    <a:pt x="10" y="44"/>
                  </a:cubicBezTo>
                  <a:cubicBezTo>
                    <a:pt x="4" y="42"/>
                    <a:pt x="4" y="42"/>
                    <a:pt x="4" y="42"/>
                  </a:cubicBezTo>
                  <a:cubicBezTo>
                    <a:pt x="4" y="42"/>
                    <a:pt x="0" y="49"/>
                    <a:pt x="1" y="52"/>
                  </a:cubicBezTo>
                  <a:cubicBezTo>
                    <a:pt x="3" y="52"/>
                    <a:pt x="3" y="52"/>
                    <a:pt x="4" y="54"/>
                  </a:cubicBezTo>
                  <a:cubicBezTo>
                    <a:pt x="4" y="54"/>
                    <a:pt x="5" y="53"/>
                    <a:pt x="5" y="53"/>
                  </a:cubicBezTo>
                  <a:cubicBezTo>
                    <a:pt x="9" y="54"/>
                    <a:pt x="11" y="48"/>
                    <a:pt x="15" y="48"/>
                  </a:cubicBezTo>
                  <a:cubicBezTo>
                    <a:pt x="16" y="47"/>
                    <a:pt x="16" y="46"/>
                    <a:pt x="17" y="46"/>
                  </a:cubicBezTo>
                  <a:cubicBezTo>
                    <a:pt x="19" y="47"/>
                    <a:pt x="21" y="45"/>
                    <a:pt x="23" y="46"/>
                  </a:cubicBezTo>
                  <a:cubicBezTo>
                    <a:pt x="26" y="49"/>
                    <a:pt x="27" y="53"/>
                    <a:pt x="29" y="57"/>
                  </a:cubicBezTo>
                  <a:cubicBezTo>
                    <a:pt x="29" y="57"/>
                    <a:pt x="29" y="56"/>
                    <a:pt x="30" y="56"/>
                  </a:cubicBezTo>
                  <a:cubicBezTo>
                    <a:pt x="30" y="54"/>
                    <a:pt x="30" y="54"/>
                    <a:pt x="30" y="53"/>
                  </a:cubicBezTo>
                  <a:cubicBezTo>
                    <a:pt x="30" y="53"/>
                    <a:pt x="31" y="53"/>
                    <a:pt x="31" y="53"/>
                  </a:cubicBezTo>
                  <a:cubicBezTo>
                    <a:pt x="30" y="50"/>
                    <a:pt x="25" y="49"/>
                    <a:pt x="26" y="45"/>
                  </a:cubicBezTo>
                  <a:cubicBezTo>
                    <a:pt x="27" y="45"/>
                    <a:pt x="27" y="44"/>
                    <a:pt x="27" y="44"/>
                  </a:cubicBezTo>
                  <a:cubicBezTo>
                    <a:pt x="33" y="49"/>
                    <a:pt x="33" y="53"/>
                    <a:pt x="33" y="60"/>
                  </a:cubicBezTo>
                  <a:cubicBezTo>
                    <a:pt x="33" y="60"/>
                    <a:pt x="40" y="60"/>
                    <a:pt x="36" y="55"/>
                  </a:cubicBezTo>
                  <a:cubicBezTo>
                    <a:pt x="38" y="54"/>
                    <a:pt x="39" y="53"/>
                    <a:pt x="39" y="53"/>
                  </a:cubicBezTo>
                  <a:cubicBezTo>
                    <a:pt x="41" y="56"/>
                    <a:pt x="40" y="59"/>
                    <a:pt x="42" y="61"/>
                  </a:cubicBezTo>
                  <a:cubicBezTo>
                    <a:pt x="43" y="61"/>
                    <a:pt x="48" y="61"/>
                    <a:pt x="50" y="61"/>
                  </a:cubicBezTo>
                  <a:cubicBezTo>
                    <a:pt x="51" y="64"/>
                    <a:pt x="48" y="68"/>
                    <a:pt x="47" y="69"/>
                  </a:cubicBezTo>
                  <a:cubicBezTo>
                    <a:pt x="42" y="69"/>
                    <a:pt x="45" y="74"/>
                    <a:pt x="45" y="74"/>
                  </a:cubicBezTo>
                  <a:cubicBezTo>
                    <a:pt x="46" y="75"/>
                    <a:pt x="48" y="74"/>
                    <a:pt x="49" y="74"/>
                  </a:cubicBezTo>
                  <a:cubicBezTo>
                    <a:pt x="54" y="92"/>
                    <a:pt x="56" y="98"/>
                    <a:pt x="57" y="98"/>
                  </a:cubicBezTo>
                  <a:cubicBezTo>
                    <a:pt x="57" y="98"/>
                    <a:pt x="70" y="98"/>
                    <a:pt x="78" y="85"/>
                  </a:cubicBezTo>
                  <a:cubicBezTo>
                    <a:pt x="79" y="82"/>
                    <a:pt x="75" y="81"/>
                    <a:pt x="73" y="79"/>
                  </a:cubicBezTo>
                  <a:cubicBezTo>
                    <a:pt x="71" y="82"/>
                    <a:pt x="70" y="82"/>
                    <a:pt x="69" y="82"/>
                  </a:cubicBezTo>
                  <a:cubicBezTo>
                    <a:pt x="69" y="79"/>
                    <a:pt x="61" y="73"/>
                    <a:pt x="66" y="72"/>
                  </a:cubicBezTo>
                  <a:cubicBezTo>
                    <a:pt x="71" y="78"/>
                    <a:pt x="71" y="79"/>
                    <a:pt x="74" y="77"/>
                  </a:cubicBezTo>
                  <a:cubicBezTo>
                    <a:pt x="81" y="82"/>
                    <a:pt x="81" y="82"/>
                    <a:pt x="85" y="79"/>
                  </a:cubicBezTo>
                  <a:cubicBezTo>
                    <a:pt x="86" y="80"/>
                    <a:pt x="86" y="80"/>
                    <a:pt x="90" y="86"/>
                  </a:cubicBezTo>
                  <a:cubicBezTo>
                    <a:pt x="90" y="86"/>
                    <a:pt x="90" y="87"/>
                    <a:pt x="91" y="87"/>
                  </a:cubicBezTo>
                  <a:cubicBezTo>
                    <a:pt x="91" y="86"/>
                    <a:pt x="91" y="86"/>
                    <a:pt x="92" y="85"/>
                  </a:cubicBezTo>
                  <a:cubicBezTo>
                    <a:pt x="92" y="85"/>
                    <a:pt x="92" y="85"/>
                    <a:pt x="95" y="106"/>
                  </a:cubicBezTo>
                  <a:cubicBezTo>
                    <a:pt x="95" y="106"/>
                    <a:pt x="95" y="106"/>
                    <a:pt x="95" y="106"/>
                  </a:cubicBezTo>
                  <a:cubicBezTo>
                    <a:pt x="100" y="100"/>
                    <a:pt x="100" y="99"/>
                    <a:pt x="100" y="96"/>
                  </a:cubicBezTo>
                  <a:cubicBezTo>
                    <a:pt x="100" y="94"/>
                    <a:pt x="106" y="85"/>
                    <a:pt x="106" y="84"/>
                  </a:cubicBezTo>
                  <a:cubicBezTo>
                    <a:pt x="107" y="83"/>
                    <a:pt x="109" y="83"/>
                    <a:pt x="110" y="82"/>
                  </a:cubicBezTo>
                  <a:cubicBezTo>
                    <a:pt x="111" y="83"/>
                    <a:pt x="112" y="87"/>
                    <a:pt x="112" y="87"/>
                  </a:cubicBezTo>
                  <a:cubicBezTo>
                    <a:pt x="113" y="90"/>
                    <a:pt x="112" y="93"/>
                    <a:pt x="112" y="95"/>
                  </a:cubicBezTo>
                  <a:cubicBezTo>
                    <a:pt x="113" y="93"/>
                    <a:pt x="113" y="91"/>
                    <a:pt x="115" y="89"/>
                  </a:cubicBezTo>
                  <a:cubicBezTo>
                    <a:pt x="116" y="92"/>
                    <a:pt x="114" y="96"/>
                    <a:pt x="115" y="99"/>
                  </a:cubicBezTo>
                  <a:cubicBezTo>
                    <a:pt x="115" y="98"/>
                    <a:pt x="115" y="98"/>
                    <a:pt x="116" y="94"/>
                  </a:cubicBezTo>
                  <a:cubicBezTo>
                    <a:pt x="118" y="95"/>
                    <a:pt x="118" y="98"/>
                    <a:pt x="118" y="103"/>
                  </a:cubicBezTo>
                  <a:cubicBezTo>
                    <a:pt x="122" y="95"/>
                    <a:pt x="124" y="92"/>
                    <a:pt x="122" y="86"/>
                  </a:cubicBezTo>
                  <a:cubicBezTo>
                    <a:pt x="120" y="83"/>
                    <a:pt x="122" y="80"/>
                    <a:pt x="123" y="79"/>
                  </a:cubicBezTo>
                  <a:cubicBezTo>
                    <a:pt x="124" y="81"/>
                    <a:pt x="122" y="84"/>
                    <a:pt x="123" y="86"/>
                  </a:cubicBezTo>
                  <a:cubicBezTo>
                    <a:pt x="125" y="84"/>
                    <a:pt x="123" y="81"/>
                    <a:pt x="124" y="79"/>
                  </a:cubicBezTo>
                  <a:cubicBezTo>
                    <a:pt x="131" y="77"/>
                    <a:pt x="128" y="56"/>
                    <a:pt x="126" y="53"/>
                  </a:cubicBezTo>
                  <a:cubicBezTo>
                    <a:pt x="126" y="53"/>
                    <a:pt x="126" y="53"/>
                    <a:pt x="125" y="53"/>
                  </a:cubicBezTo>
                  <a:cubicBezTo>
                    <a:pt x="125" y="53"/>
                    <a:pt x="125" y="53"/>
                    <a:pt x="125" y="53"/>
                  </a:cubicBezTo>
                  <a:cubicBezTo>
                    <a:pt x="124" y="52"/>
                    <a:pt x="124" y="52"/>
                    <a:pt x="124" y="48"/>
                  </a:cubicBezTo>
                  <a:cubicBezTo>
                    <a:pt x="125" y="48"/>
                    <a:pt x="125" y="49"/>
                    <a:pt x="125" y="50"/>
                  </a:cubicBezTo>
                  <a:cubicBezTo>
                    <a:pt x="125" y="50"/>
                    <a:pt x="125" y="50"/>
                    <a:pt x="126" y="48"/>
                  </a:cubicBezTo>
                  <a:cubicBezTo>
                    <a:pt x="126" y="49"/>
                    <a:pt x="126" y="49"/>
                    <a:pt x="127" y="52"/>
                  </a:cubicBezTo>
                  <a:cubicBezTo>
                    <a:pt x="127" y="52"/>
                    <a:pt x="127" y="52"/>
                    <a:pt x="127" y="52"/>
                  </a:cubicBezTo>
                  <a:cubicBezTo>
                    <a:pt x="128" y="53"/>
                    <a:pt x="128" y="55"/>
                    <a:pt x="129" y="56"/>
                  </a:cubicBezTo>
                  <a:cubicBezTo>
                    <a:pt x="129" y="56"/>
                    <a:pt x="130" y="55"/>
                    <a:pt x="127" y="49"/>
                  </a:cubicBezTo>
                  <a:cubicBezTo>
                    <a:pt x="127" y="49"/>
                    <a:pt x="127" y="49"/>
                    <a:pt x="126" y="42"/>
                  </a:cubicBezTo>
                  <a:cubicBezTo>
                    <a:pt x="126" y="42"/>
                    <a:pt x="127" y="42"/>
                    <a:pt x="127" y="42"/>
                  </a:cubicBezTo>
                  <a:cubicBezTo>
                    <a:pt x="126" y="37"/>
                    <a:pt x="124" y="31"/>
                    <a:pt x="122" y="27"/>
                  </a:cubicBezTo>
                  <a:cubicBezTo>
                    <a:pt x="121" y="27"/>
                    <a:pt x="121" y="26"/>
                    <a:pt x="121" y="26"/>
                  </a:cubicBezTo>
                  <a:cubicBezTo>
                    <a:pt x="121" y="26"/>
                    <a:pt x="121" y="26"/>
                    <a:pt x="121" y="26"/>
                  </a:cubicBezTo>
                  <a:cubicBezTo>
                    <a:pt x="120" y="26"/>
                    <a:pt x="120" y="26"/>
                    <a:pt x="120" y="26"/>
                  </a:cubicBezTo>
                  <a:cubicBezTo>
                    <a:pt x="120" y="26"/>
                    <a:pt x="120" y="26"/>
                    <a:pt x="120" y="26"/>
                  </a:cubicBezTo>
                  <a:cubicBezTo>
                    <a:pt x="116" y="22"/>
                    <a:pt x="116" y="16"/>
                    <a:pt x="113" y="11"/>
                  </a:cubicBezTo>
                  <a:cubicBezTo>
                    <a:pt x="113" y="11"/>
                    <a:pt x="114" y="12"/>
                    <a:pt x="114" y="12"/>
                  </a:cubicBezTo>
                  <a:cubicBezTo>
                    <a:pt x="114" y="12"/>
                    <a:pt x="114" y="11"/>
                    <a:pt x="112" y="10"/>
                  </a:cubicBezTo>
                  <a:cubicBezTo>
                    <a:pt x="115" y="13"/>
                    <a:pt x="121" y="21"/>
                    <a:pt x="124" y="27"/>
                  </a:cubicBezTo>
                  <a:cubicBezTo>
                    <a:pt x="122" y="23"/>
                    <a:pt x="120" y="21"/>
                    <a:pt x="118" y="17"/>
                  </a:cubicBezTo>
                  <a:cubicBezTo>
                    <a:pt x="118" y="17"/>
                    <a:pt x="118" y="17"/>
                    <a:pt x="118" y="17"/>
                  </a:cubicBezTo>
                  <a:cubicBezTo>
                    <a:pt x="115" y="13"/>
                    <a:pt x="112" y="10"/>
                    <a:pt x="112" y="10"/>
                  </a:cubicBezTo>
                  <a:moveTo>
                    <a:pt x="89" y="5"/>
                  </a:moveTo>
                  <a:cubicBezTo>
                    <a:pt x="89" y="5"/>
                    <a:pt x="89" y="5"/>
                    <a:pt x="89" y="5"/>
                  </a:cubicBezTo>
                  <a:cubicBezTo>
                    <a:pt x="89" y="5"/>
                    <a:pt x="89" y="5"/>
                    <a:pt x="90" y="5"/>
                  </a:cubicBezTo>
                  <a:cubicBezTo>
                    <a:pt x="89" y="5"/>
                    <a:pt x="89" y="5"/>
                    <a:pt x="89" y="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16" name="Freeform 24"/>
            <p:cNvSpPr>
              <a:spLocks/>
            </p:cNvSpPr>
            <p:nvPr/>
          </p:nvSpPr>
          <p:spPr bwMode="auto">
            <a:xfrm>
              <a:off x="6481113" y="2839153"/>
              <a:ext cx="261938" cy="166688"/>
            </a:xfrm>
            <a:custGeom>
              <a:avLst/>
              <a:gdLst>
                <a:gd name="T0" fmla="*/ 32 w 39"/>
                <a:gd name="T1" fmla="*/ 10 h 25"/>
                <a:gd name="T2" fmla="*/ 30 w 39"/>
                <a:gd name="T3" fmla="*/ 13 h 25"/>
                <a:gd name="T4" fmla="*/ 25 w 39"/>
                <a:gd name="T5" fmla="*/ 15 h 25"/>
                <a:gd name="T6" fmla="*/ 21 w 39"/>
                <a:gd name="T7" fmla="*/ 19 h 25"/>
                <a:gd name="T8" fmla="*/ 20 w 39"/>
                <a:gd name="T9" fmla="*/ 17 h 25"/>
                <a:gd name="T10" fmla="*/ 19 w 39"/>
                <a:gd name="T11" fmla="*/ 19 h 25"/>
                <a:gd name="T12" fmla="*/ 14 w 39"/>
                <a:gd name="T13" fmla="*/ 19 h 25"/>
                <a:gd name="T14" fmla="*/ 10 w 39"/>
                <a:gd name="T15" fmla="*/ 20 h 25"/>
                <a:gd name="T16" fmla="*/ 5 w 39"/>
                <a:gd name="T17" fmla="*/ 21 h 25"/>
                <a:gd name="T18" fmla="*/ 2 w 39"/>
                <a:gd name="T19" fmla="*/ 24 h 25"/>
                <a:gd name="T20" fmla="*/ 0 w 39"/>
                <a:gd name="T21" fmla="*/ 23 h 25"/>
                <a:gd name="T22" fmla="*/ 7 w 39"/>
                <a:gd name="T23" fmla="*/ 13 h 25"/>
                <a:gd name="T24" fmla="*/ 9 w 39"/>
                <a:gd name="T25" fmla="*/ 11 h 25"/>
                <a:gd name="T26" fmla="*/ 10 w 39"/>
                <a:gd name="T27" fmla="*/ 11 h 25"/>
                <a:gd name="T28" fmla="*/ 10 w 39"/>
                <a:gd name="T29" fmla="*/ 11 h 25"/>
                <a:gd name="T30" fmla="*/ 10 w 39"/>
                <a:gd name="T31" fmla="*/ 11 h 25"/>
                <a:gd name="T32" fmla="*/ 10 w 39"/>
                <a:gd name="T33" fmla="*/ 11 h 25"/>
                <a:gd name="T34" fmla="*/ 11 w 39"/>
                <a:gd name="T35" fmla="*/ 10 h 25"/>
                <a:gd name="T36" fmla="*/ 13 w 39"/>
                <a:gd name="T37" fmla="*/ 5 h 25"/>
                <a:gd name="T38" fmla="*/ 12 w 39"/>
                <a:gd name="T39" fmla="*/ 4 h 25"/>
                <a:gd name="T40" fmla="*/ 13 w 39"/>
                <a:gd name="T41" fmla="*/ 3 h 25"/>
                <a:gd name="T42" fmla="*/ 13 w 39"/>
                <a:gd name="T43" fmla="*/ 3 h 25"/>
                <a:gd name="T44" fmla="*/ 13 w 39"/>
                <a:gd name="T45" fmla="*/ 3 h 25"/>
                <a:gd name="T46" fmla="*/ 13 w 39"/>
                <a:gd name="T47" fmla="*/ 3 h 25"/>
                <a:gd name="T48" fmla="*/ 14 w 39"/>
                <a:gd name="T49" fmla="*/ 2 h 25"/>
                <a:gd name="T50" fmla="*/ 18 w 39"/>
                <a:gd name="T51" fmla="*/ 2 h 25"/>
                <a:gd name="T52" fmla="*/ 22 w 39"/>
                <a:gd name="T53" fmla="*/ 1 h 25"/>
                <a:gd name="T54" fmla="*/ 22 w 39"/>
                <a:gd name="T55" fmla="*/ 1 h 25"/>
                <a:gd name="T56" fmla="*/ 26 w 39"/>
                <a:gd name="T57" fmla="*/ 1 h 25"/>
                <a:gd name="T58" fmla="*/ 26 w 39"/>
                <a:gd name="T59" fmla="*/ 2 h 25"/>
                <a:gd name="T60" fmla="*/ 29 w 39"/>
                <a:gd name="T61" fmla="*/ 1 h 25"/>
                <a:gd name="T62" fmla="*/ 37 w 39"/>
                <a:gd name="T63" fmla="*/ 1 h 25"/>
                <a:gd name="T64" fmla="*/ 34 w 39"/>
                <a:gd name="T65" fmla="*/ 2 h 25"/>
                <a:gd name="T66" fmla="*/ 38 w 39"/>
                <a:gd name="T67" fmla="*/ 4 h 25"/>
                <a:gd name="T68" fmla="*/ 36 w 39"/>
                <a:gd name="T69" fmla="*/ 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9" h="25">
                  <a:moveTo>
                    <a:pt x="38" y="8"/>
                  </a:moveTo>
                  <a:cubicBezTo>
                    <a:pt x="36" y="9"/>
                    <a:pt x="34" y="9"/>
                    <a:pt x="32" y="10"/>
                  </a:cubicBezTo>
                  <a:cubicBezTo>
                    <a:pt x="30" y="11"/>
                    <a:pt x="30" y="12"/>
                    <a:pt x="30" y="12"/>
                  </a:cubicBezTo>
                  <a:cubicBezTo>
                    <a:pt x="30" y="13"/>
                    <a:pt x="30" y="13"/>
                    <a:pt x="30" y="13"/>
                  </a:cubicBezTo>
                  <a:cubicBezTo>
                    <a:pt x="26" y="16"/>
                    <a:pt x="26" y="16"/>
                    <a:pt x="26" y="16"/>
                  </a:cubicBezTo>
                  <a:cubicBezTo>
                    <a:pt x="26" y="16"/>
                    <a:pt x="25" y="14"/>
                    <a:pt x="25" y="15"/>
                  </a:cubicBezTo>
                  <a:cubicBezTo>
                    <a:pt x="23" y="16"/>
                    <a:pt x="23" y="18"/>
                    <a:pt x="21" y="19"/>
                  </a:cubicBezTo>
                  <a:cubicBezTo>
                    <a:pt x="21" y="19"/>
                    <a:pt x="21" y="19"/>
                    <a:pt x="21" y="19"/>
                  </a:cubicBezTo>
                  <a:cubicBezTo>
                    <a:pt x="20" y="18"/>
                    <a:pt x="22" y="17"/>
                    <a:pt x="21" y="16"/>
                  </a:cubicBezTo>
                  <a:cubicBezTo>
                    <a:pt x="21" y="16"/>
                    <a:pt x="20" y="17"/>
                    <a:pt x="20" y="17"/>
                  </a:cubicBezTo>
                  <a:cubicBezTo>
                    <a:pt x="20" y="18"/>
                    <a:pt x="20" y="19"/>
                    <a:pt x="19" y="19"/>
                  </a:cubicBezTo>
                  <a:cubicBezTo>
                    <a:pt x="19" y="19"/>
                    <a:pt x="19" y="19"/>
                    <a:pt x="19" y="19"/>
                  </a:cubicBezTo>
                  <a:cubicBezTo>
                    <a:pt x="18" y="19"/>
                    <a:pt x="17" y="20"/>
                    <a:pt x="16" y="19"/>
                  </a:cubicBezTo>
                  <a:cubicBezTo>
                    <a:pt x="15" y="19"/>
                    <a:pt x="15" y="19"/>
                    <a:pt x="14" y="19"/>
                  </a:cubicBezTo>
                  <a:cubicBezTo>
                    <a:pt x="13" y="19"/>
                    <a:pt x="13" y="20"/>
                    <a:pt x="11" y="20"/>
                  </a:cubicBezTo>
                  <a:cubicBezTo>
                    <a:pt x="11" y="20"/>
                    <a:pt x="11" y="20"/>
                    <a:pt x="10" y="20"/>
                  </a:cubicBezTo>
                  <a:cubicBezTo>
                    <a:pt x="10" y="19"/>
                    <a:pt x="10" y="19"/>
                    <a:pt x="8" y="20"/>
                  </a:cubicBezTo>
                  <a:cubicBezTo>
                    <a:pt x="6" y="20"/>
                    <a:pt x="6" y="23"/>
                    <a:pt x="5" y="21"/>
                  </a:cubicBezTo>
                  <a:cubicBezTo>
                    <a:pt x="5" y="21"/>
                    <a:pt x="5" y="21"/>
                    <a:pt x="4" y="23"/>
                  </a:cubicBezTo>
                  <a:cubicBezTo>
                    <a:pt x="3" y="23"/>
                    <a:pt x="2" y="24"/>
                    <a:pt x="2" y="24"/>
                  </a:cubicBezTo>
                  <a:cubicBezTo>
                    <a:pt x="0" y="25"/>
                    <a:pt x="1" y="24"/>
                    <a:pt x="1" y="22"/>
                  </a:cubicBezTo>
                  <a:cubicBezTo>
                    <a:pt x="1" y="22"/>
                    <a:pt x="1" y="23"/>
                    <a:pt x="0" y="23"/>
                  </a:cubicBezTo>
                  <a:cubicBezTo>
                    <a:pt x="0" y="22"/>
                    <a:pt x="1" y="18"/>
                    <a:pt x="3" y="18"/>
                  </a:cubicBezTo>
                  <a:cubicBezTo>
                    <a:pt x="3" y="16"/>
                    <a:pt x="3" y="16"/>
                    <a:pt x="7" y="13"/>
                  </a:cubicBezTo>
                  <a:cubicBezTo>
                    <a:pt x="7" y="13"/>
                    <a:pt x="7" y="13"/>
                    <a:pt x="7" y="13"/>
                  </a:cubicBezTo>
                  <a:cubicBezTo>
                    <a:pt x="7" y="12"/>
                    <a:pt x="9" y="11"/>
                    <a:pt x="9"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10" y="11"/>
                    <a:pt x="10" y="11"/>
                    <a:pt x="10" y="11"/>
                  </a:cubicBezTo>
                  <a:cubicBezTo>
                    <a:pt x="9" y="12"/>
                    <a:pt x="8" y="12"/>
                    <a:pt x="8" y="13"/>
                  </a:cubicBezTo>
                  <a:cubicBezTo>
                    <a:pt x="9" y="13"/>
                    <a:pt x="11" y="11"/>
                    <a:pt x="11" y="10"/>
                  </a:cubicBezTo>
                  <a:cubicBezTo>
                    <a:pt x="10" y="10"/>
                    <a:pt x="9" y="11"/>
                    <a:pt x="8" y="11"/>
                  </a:cubicBezTo>
                  <a:cubicBezTo>
                    <a:pt x="10" y="9"/>
                    <a:pt x="16" y="7"/>
                    <a:pt x="13" y="5"/>
                  </a:cubicBezTo>
                  <a:cubicBezTo>
                    <a:pt x="13" y="4"/>
                    <a:pt x="13" y="4"/>
                    <a:pt x="14" y="3"/>
                  </a:cubicBezTo>
                  <a:cubicBezTo>
                    <a:pt x="12" y="5"/>
                    <a:pt x="12" y="5"/>
                    <a:pt x="12" y="4"/>
                  </a:cubicBezTo>
                  <a:cubicBezTo>
                    <a:pt x="12" y="4"/>
                    <a:pt x="13" y="4"/>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3" y="3"/>
                    <a:pt x="13" y="3"/>
                    <a:pt x="13" y="3"/>
                  </a:cubicBezTo>
                  <a:cubicBezTo>
                    <a:pt x="14" y="2"/>
                    <a:pt x="14" y="2"/>
                    <a:pt x="14" y="2"/>
                  </a:cubicBezTo>
                  <a:cubicBezTo>
                    <a:pt x="15" y="2"/>
                    <a:pt x="15" y="2"/>
                    <a:pt x="16" y="2"/>
                  </a:cubicBezTo>
                  <a:cubicBezTo>
                    <a:pt x="18" y="2"/>
                    <a:pt x="18" y="2"/>
                    <a:pt x="18" y="2"/>
                  </a:cubicBezTo>
                  <a:cubicBezTo>
                    <a:pt x="18" y="2"/>
                    <a:pt x="18" y="2"/>
                    <a:pt x="18" y="2"/>
                  </a:cubicBezTo>
                  <a:cubicBezTo>
                    <a:pt x="19" y="2"/>
                    <a:pt x="20" y="1"/>
                    <a:pt x="22" y="1"/>
                  </a:cubicBezTo>
                  <a:cubicBezTo>
                    <a:pt x="22" y="1"/>
                    <a:pt x="22" y="1"/>
                    <a:pt x="22" y="1"/>
                  </a:cubicBezTo>
                  <a:cubicBezTo>
                    <a:pt x="22" y="1"/>
                    <a:pt x="22" y="1"/>
                    <a:pt x="22" y="1"/>
                  </a:cubicBezTo>
                  <a:cubicBezTo>
                    <a:pt x="23" y="1"/>
                    <a:pt x="23" y="0"/>
                    <a:pt x="24" y="0"/>
                  </a:cubicBezTo>
                  <a:cubicBezTo>
                    <a:pt x="26" y="0"/>
                    <a:pt x="26" y="1"/>
                    <a:pt x="26" y="1"/>
                  </a:cubicBezTo>
                  <a:cubicBezTo>
                    <a:pt x="26" y="1"/>
                    <a:pt x="26" y="1"/>
                    <a:pt x="26" y="1"/>
                  </a:cubicBezTo>
                  <a:cubicBezTo>
                    <a:pt x="26" y="1"/>
                    <a:pt x="26" y="2"/>
                    <a:pt x="26" y="2"/>
                  </a:cubicBezTo>
                  <a:cubicBezTo>
                    <a:pt x="28" y="3"/>
                    <a:pt x="29" y="0"/>
                    <a:pt x="30" y="0"/>
                  </a:cubicBezTo>
                  <a:cubicBezTo>
                    <a:pt x="30" y="1"/>
                    <a:pt x="29" y="1"/>
                    <a:pt x="29" y="1"/>
                  </a:cubicBezTo>
                  <a:cubicBezTo>
                    <a:pt x="31" y="1"/>
                    <a:pt x="32" y="0"/>
                    <a:pt x="34" y="0"/>
                  </a:cubicBezTo>
                  <a:cubicBezTo>
                    <a:pt x="35" y="0"/>
                    <a:pt x="35" y="0"/>
                    <a:pt x="37" y="1"/>
                  </a:cubicBezTo>
                  <a:cubicBezTo>
                    <a:pt x="37" y="1"/>
                    <a:pt x="37" y="1"/>
                    <a:pt x="38" y="2"/>
                  </a:cubicBezTo>
                  <a:cubicBezTo>
                    <a:pt x="37" y="2"/>
                    <a:pt x="34" y="2"/>
                    <a:pt x="34" y="2"/>
                  </a:cubicBezTo>
                  <a:cubicBezTo>
                    <a:pt x="34" y="2"/>
                    <a:pt x="34" y="3"/>
                    <a:pt x="39" y="3"/>
                  </a:cubicBezTo>
                  <a:cubicBezTo>
                    <a:pt x="39" y="3"/>
                    <a:pt x="39" y="3"/>
                    <a:pt x="38" y="4"/>
                  </a:cubicBezTo>
                  <a:cubicBezTo>
                    <a:pt x="36" y="5"/>
                    <a:pt x="34" y="7"/>
                    <a:pt x="34" y="7"/>
                  </a:cubicBezTo>
                  <a:cubicBezTo>
                    <a:pt x="35" y="8"/>
                    <a:pt x="35" y="8"/>
                    <a:pt x="36" y="7"/>
                  </a:cubicBezTo>
                  <a:cubicBezTo>
                    <a:pt x="39" y="6"/>
                    <a:pt x="38" y="7"/>
                    <a:pt x="38" y="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 name="Freeform 12"/>
            <p:cNvSpPr>
              <a:spLocks noEditPoints="1"/>
            </p:cNvSpPr>
            <p:nvPr/>
          </p:nvSpPr>
          <p:spPr bwMode="auto">
            <a:xfrm>
              <a:off x="6174725" y="2805816"/>
              <a:ext cx="400050" cy="1039813"/>
            </a:xfrm>
            <a:custGeom>
              <a:avLst/>
              <a:gdLst>
                <a:gd name="T0" fmla="*/ 20 w 60"/>
                <a:gd name="T1" fmla="*/ 38 h 156"/>
                <a:gd name="T2" fmla="*/ 19 w 60"/>
                <a:gd name="T3" fmla="*/ 38 h 156"/>
                <a:gd name="T4" fmla="*/ 22 w 60"/>
                <a:gd name="T5" fmla="*/ 36 h 156"/>
                <a:gd name="T6" fmla="*/ 21 w 60"/>
                <a:gd name="T7" fmla="*/ 35 h 156"/>
                <a:gd name="T8" fmla="*/ 22 w 60"/>
                <a:gd name="T9" fmla="*/ 32 h 156"/>
                <a:gd name="T10" fmla="*/ 21 w 60"/>
                <a:gd name="T11" fmla="*/ 32 h 156"/>
                <a:gd name="T12" fmla="*/ 22 w 60"/>
                <a:gd name="T13" fmla="*/ 35 h 156"/>
                <a:gd name="T14" fmla="*/ 24 w 60"/>
                <a:gd name="T15" fmla="*/ 29 h 156"/>
                <a:gd name="T16" fmla="*/ 24 w 60"/>
                <a:gd name="T17" fmla="*/ 29 h 156"/>
                <a:gd name="T18" fmla="*/ 26 w 60"/>
                <a:gd name="T19" fmla="*/ 27 h 156"/>
                <a:gd name="T20" fmla="*/ 25 w 60"/>
                <a:gd name="T21" fmla="*/ 29 h 156"/>
                <a:gd name="T22" fmla="*/ 33 w 60"/>
                <a:gd name="T23" fmla="*/ 38 h 156"/>
                <a:gd name="T24" fmla="*/ 37 w 60"/>
                <a:gd name="T25" fmla="*/ 29 h 156"/>
                <a:gd name="T26" fmla="*/ 39 w 60"/>
                <a:gd name="T27" fmla="*/ 22 h 156"/>
                <a:gd name="T28" fmla="*/ 32 w 60"/>
                <a:gd name="T29" fmla="*/ 24 h 156"/>
                <a:gd name="T30" fmla="*/ 29 w 60"/>
                <a:gd name="T31" fmla="*/ 25 h 156"/>
                <a:gd name="T32" fmla="*/ 43 w 60"/>
                <a:gd name="T33" fmla="*/ 13 h 156"/>
                <a:gd name="T34" fmla="*/ 40 w 60"/>
                <a:gd name="T35" fmla="*/ 16 h 156"/>
                <a:gd name="T36" fmla="*/ 44 w 60"/>
                <a:gd name="T37" fmla="*/ 13 h 156"/>
                <a:gd name="T38" fmla="*/ 48 w 60"/>
                <a:gd name="T39" fmla="*/ 12 h 156"/>
                <a:gd name="T40" fmla="*/ 44 w 60"/>
                <a:gd name="T41" fmla="*/ 15 h 156"/>
                <a:gd name="T42" fmla="*/ 42 w 60"/>
                <a:gd name="T43" fmla="*/ 19 h 156"/>
                <a:gd name="T44" fmla="*/ 42 w 60"/>
                <a:gd name="T45" fmla="*/ 22 h 156"/>
                <a:gd name="T46" fmla="*/ 46 w 60"/>
                <a:gd name="T47" fmla="*/ 20 h 156"/>
                <a:gd name="T48" fmla="*/ 51 w 60"/>
                <a:gd name="T49" fmla="*/ 13 h 156"/>
                <a:gd name="T50" fmla="*/ 51 w 60"/>
                <a:gd name="T51" fmla="*/ 8 h 156"/>
                <a:gd name="T52" fmla="*/ 47 w 60"/>
                <a:gd name="T53" fmla="*/ 10 h 156"/>
                <a:gd name="T54" fmla="*/ 47 w 60"/>
                <a:gd name="T55" fmla="*/ 9 h 156"/>
                <a:gd name="T56" fmla="*/ 52 w 60"/>
                <a:gd name="T57" fmla="*/ 5 h 156"/>
                <a:gd name="T58" fmla="*/ 56 w 60"/>
                <a:gd name="T59" fmla="*/ 2 h 156"/>
                <a:gd name="T60" fmla="*/ 53 w 60"/>
                <a:gd name="T61" fmla="*/ 4 h 156"/>
                <a:gd name="T62" fmla="*/ 12 w 60"/>
                <a:gd name="T63" fmla="*/ 45 h 156"/>
                <a:gd name="T64" fmla="*/ 9 w 60"/>
                <a:gd name="T65" fmla="*/ 52 h 156"/>
                <a:gd name="T66" fmla="*/ 9 w 60"/>
                <a:gd name="T67" fmla="*/ 53 h 156"/>
                <a:gd name="T68" fmla="*/ 16 w 60"/>
                <a:gd name="T69" fmla="*/ 45 h 156"/>
                <a:gd name="T70" fmla="*/ 23 w 60"/>
                <a:gd name="T71" fmla="*/ 40 h 156"/>
                <a:gd name="T72" fmla="*/ 27 w 60"/>
                <a:gd name="T73" fmla="*/ 42 h 156"/>
                <a:gd name="T74" fmla="*/ 28 w 60"/>
                <a:gd name="T75" fmla="*/ 38 h 156"/>
                <a:gd name="T76" fmla="*/ 26 w 60"/>
                <a:gd name="T77" fmla="*/ 35 h 156"/>
                <a:gd name="T78" fmla="*/ 30 w 60"/>
                <a:gd name="T79" fmla="*/ 34 h 156"/>
                <a:gd name="T80" fmla="*/ 32 w 60"/>
                <a:gd name="T81" fmla="*/ 35 h 156"/>
                <a:gd name="T82" fmla="*/ 31 w 60"/>
                <a:gd name="T83" fmla="*/ 40 h 156"/>
                <a:gd name="T84" fmla="*/ 25 w 60"/>
                <a:gd name="T85" fmla="*/ 125 h 156"/>
                <a:gd name="T86" fmla="*/ 13 w 60"/>
                <a:gd name="T87" fmla="*/ 113 h 156"/>
                <a:gd name="T88" fmla="*/ 10 w 60"/>
                <a:gd name="T89" fmla="*/ 98 h 156"/>
                <a:gd name="T90" fmla="*/ 6 w 60"/>
                <a:gd name="T91" fmla="*/ 87 h 156"/>
                <a:gd name="T92" fmla="*/ 5 w 60"/>
                <a:gd name="T93" fmla="*/ 84 h 156"/>
                <a:gd name="T94" fmla="*/ 2 w 60"/>
                <a:gd name="T95" fmla="*/ 86 h 156"/>
                <a:gd name="T96" fmla="*/ 2 w 60"/>
                <a:gd name="T97" fmla="*/ 73 h 156"/>
                <a:gd name="T98" fmla="*/ 2 w 60"/>
                <a:gd name="T99" fmla="*/ 92 h 156"/>
                <a:gd name="T100" fmla="*/ 27 w 60"/>
                <a:gd name="T101" fmla="*/ 154 h 156"/>
                <a:gd name="T102" fmla="*/ 22 w 60"/>
                <a:gd name="T103" fmla="*/ 147 h 156"/>
                <a:gd name="T104" fmla="*/ 25 w 60"/>
                <a:gd name="T105" fmla="*/ 14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0" h="156">
                  <a:moveTo>
                    <a:pt x="21" y="37"/>
                  </a:moveTo>
                  <a:cubicBezTo>
                    <a:pt x="21" y="37"/>
                    <a:pt x="20" y="37"/>
                    <a:pt x="20" y="38"/>
                  </a:cubicBezTo>
                  <a:cubicBezTo>
                    <a:pt x="20" y="38"/>
                    <a:pt x="20" y="38"/>
                    <a:pt x="20" y="38"/>
                  </a:cubicBezTo>
                  <a:cubicBezTo>
                    <a:pt x="20" y="38"/>
                    <a:pt x="20" y="38"/>
                    <a:pt x="20" y="38"/>
                  </a:cubicBezTo>
                  <a:cubicBezTo>
                    <a:pt x="19" y="38"/>
                    <a:pt x="19" y="38"/>
                    <a:pt x="19" y="38"/>
                  </a:cubicBezTo>
                  <a:cubicBezTo>
                    <a:pt x="19" y="38"/>
                    <a:pt x="19" y="39"/>
                    <a:pt x="18" y="39"/>
                  </a:cubicBezTo>
                  <a:cubicBezTo>
                    <a:pt x="18" y="39"/>
                    <a:pt x="18" y="39"/>
                    <a:pt x="18" y="39"/>
                  </a:cubicBezTo>
                  <a:cubicBezTo>
                    <a:pt x="18" y="39"/>
                    <a:pt x="18" y="38"/>
                    <a:pt x="19" y="38"/>
                  </a:cubicBezTo>
                  <a:cubicBezTo>
                    <a:pt x="19" y="37"/>
                    <a:pt x="19" y="37"/>
                    <a:pt x="20" y="37"/>
                  </a:cubicBezTo>
                  <a:cubicBezTo>
                    <a:pt x="20" y="37"/>
                    <a:pt x="21" y="36"/>
                    <a:pt x="21" y="36"/>
                  </a:cubicBezTo>
                  <a:cubicBezTo>
                    <a:pt x="21" y="36"/>
                    <a:pt x="21" y="36"/>
                    <a:pt x="21" y="36"/>
                  </a:cubicBezTo>
                  <a:cubicBezTo>
                    <a:pt x="22" y="36"/>
                    <a:pt x="22" y="36"/>
                    <a:pt x="22" y="36"/>
                  </a:cubicBezTo>
                  <a:cubicBezTo>
                    <a:pt x="22" y="37"/>
                    <a:pt x="22" y="37"/>
                    <a:pt x="21" y="37"/>
                  </a:cubicBezTo>
                  <a:moveTo>
                    <a:pt x="22" y="35"/>
                  </a:moveTo>
                  <a:cubicBezTo>
                    <a:pt x="21" y="35"/>
                    <a:pt x="22" y="35"/>
                    <a:pt x="22" y="33"/>
                  </a:cubicBezTo>
                  <a:cubicBezTo>
                    <a:pt x="22" y="33"/>
                    <a:pt x="21" y="34"/>
                    <a:pt x="21" y="35"/>
                  </a:cubicBezTo>
                  <a:cubicBezTo>
                    <a:pt x="20" y="36"/>
                    <a:pt x="20" y="36"/>
                    <a:pt x="20" y="36"/>
                  </a:cubicBezTo>
                  <a:cubicBezTo>
                    <a:pt x="20" y="36"/>
                    <a:pt x="20" y="36"/>
                    <a:pt x="21" y="34"/>
                  </a:cubicBezTo>
                  <a:cubicBezTo>
                    <a:pt x="22" y="33"/>
                    <a:pt x="22" y="33"/>
                    <a:pt x="22" y="32"/>
                  </a:cubicBezTo>
                  <a:cubicBezTo>
                    <a:pt x="22" y="32"/>
                    <a:pt x="22" y="32"/>
                    <a:pt x="22" y="32"/>
                  </a:cubicBezTo>
                  <a:cubicBezTo>
                    <a:pt x="22" y="32"/>
                    <a:pt x="21" y="33"/>
                    <a:pt x="19" y="35"/>
                  </a:cubicBezTo>
                  <a:cubicBezTo>
                    <a:pt x="18" y="37"/>
                    <a:pt x="18" y="37"/>
                    <a:pt x="18" y="37"/>
                  </a:cubicBezTo>
                  <a:cubicBezTo>
                    <a:pt x="18" y="37"/>
                    <a:pt x="18" y="37"/>
                    <a:pt x="18" y="37"/>
                  </a:cubicBezTo>
                  <a:cubicBezTo>
                    <a:pt x="18" y="36"/>
                    <a:pt x="21" y="32"/>
                    <a:pt x="21" y="32"/>
                  </a:cubicBezTo>
                  <a:cubicBezTo>
                    <a:pt x="22" y="32"/>
                    <a:pt x="23" y="31"/>
                    <a:pt x="23" y="31"/>
                  </a:cubicBezTo>
                  <a:cubicBezTo>
                    <a:pt x="23" y="31"/>
                    <a:pt x="23" y="31"/>
                    <a:pt x="23" y="32"/>
                  </a:cubicBezTo>
                  <a:cubicBezTo>
                    <a:pt x="23" y="32"/>
                    <a:pt x="23" y="32"/>
                    <a:pt x="23" y="32"/>
                  </a:cubicBezTo>
                  <a:cubicBezTo>
                    <a:pt x="23" y="32"/>
                    <a:pt x="22" y="34"/>
                    <a:pt x="22" y="35"/>
                  </a:cubicBezTo>
                  <a:moveTo>
                    <a:pt x="24" y="30"/>
                  </a:moveTo>
                  <a:cubicBezTo>
                    <a:pt x="24" y="30"/>
                    <a:pt x="24" y="30"/>
                    <a:pt x="24" y="30"/>
                  </a:cubicBezTo>
                  <a:cubicBezTo>
                    <a:pt x="24" y="30"/>
                    <a:pt x="24" y="30"/>
                    <a:pt x="24" y="30"/>
                  </a:cubicBezTo>
                  <a:cubicBezTo>
                    <a:pt x="24" y="30"/>
                    <a:pt x="24" y="29"/>
                    <a:pt x="24" y="29"/>
                  </a:cubicBezTo>
                  <a:cubicBezTo>
                    <a:pt x="24" y="29"/>
                    <a:pt x="24" y="29"/>
                    <a:pt x="24" y="29"/>
                  </a:cubicBezTo>
                  <a:cubicBezTo>
                    <a:pt x="24" y="29"/>
                    <a:pt x="24" y="29"/>
                    <a:pt x="24" y="29"/>
                  </a:cubicBezTo>
                  <a:cubicBezTo>
                    <a:pt x="24" y="29"/>
                    <a:pt x="24" y="29"/>
                    <a:pt x="24" y="29"/>
                  </a:cubicBezTo>
                  <a:cubicBezTo>
                    <a:pt x="24" y="29"/>
                    <a:pt x="24" y="29"/>
                    <a:pt x="24" y="29"/>
                  </a:cubicBezTo>
                  <a:cubicBezTo>
                    <a:pt x="24" y="28"/>
                    <a:pt x="24" y="28"/>
                    <a:pt x="25" y="28"/>
                  </a:cubicBezTo>
                  <a:cubicBezTo>
                    <a:pt x="25" y="28"/>
                    <a:pt x="25" y="28"/>
                    <a:pt x="25" y="28"/>
                  </a:cubicBezTo>
                  <a:cubicBezTo>
                    <a:pt x="25" y="28"/>
                    <a:pt x="25" y="28"/>
                    <a:pt x="25" y="28"/>
                  </a:cubicBezTo>
                  <a:cubicBezTo>
                    <a:pt x="25" y="27"/>
                    <a:pt x="26" y="27"/>
                    <a:pt x="26" y="27"/>
                  </a:cubicBezTo>
                  <a:cubicBezTo>
                    <a:pt x="26" y="27"/>
                    <a:pt x="26" y="27"/>
                    <a:pt x="26" y="27"/>
                  </a:cubicBezTo>
                  <a:cubicBezTo>
                    <a:pt x="26" y="27"/>
                    <a:pt x="26" y="27"/>
                    <a:pt x="26" y="27"/>
                  </a:cubicBezTo>
                  <a:cubicBezTo>
                    <a:pt x="26" y="28"/>
                    <a:pt x="25" y="28"/>
                    <a:pt x="25" y="28"/>
                  </a:cubicBezTo>
                  <a:cubicBezTo>
                    <a:pt x="25" y="29"/>
                    <a:pt x="25" y="29"/>
                    <a:pt x="25" y="29"/>
                  </a:cubicBezTo>
                  <a:cubicBezTo>
                    <a:pt x="25" y="29"/>
                    <a:pt x="25" y="29"/>
                    <a:pt x="24" y="30"/>
                  </a:cubicBezTo>
                  <a:moveTo>
                    <a:pt x="32" y="41"/>
                  </a:moveTo>
                  <a:cubicBezTo>
                    <a:pt x="32" y="41"/>
                    <a:pt x="33" y="39"/>
                    <a:pt x="33" y="38"/>
                  </a:cubicBezTo>
                  <a:cubicBezTo>
                    <a:pt x="33" y="38"/>
                    <a:pt x="33" y="38"/>
                    <a:pt x="33" y="38"/>
                  </a:cubicBezTo>
                  <a:cubicBezTo>
                    <a:pt x="33" y="37"/>
                    <a:pt x="33" y="37"/>
                    <a:pt x="33" y="37"/>
                  </a:cubicBezTo>
                  <a:cubicBezTo>
                    <a:pt x="34" y="36"/>
                    <a:pt x="35" y="35"/>
                    <a:pt x="36" y="34"/>
                  </a:cubicBezTo>
                  <a:cubicBezTo>
                    <a:pt x="36" y="33"/>
                    <a:pt x="36" y="32"/>
                    <a:pt x="37" y="31"/>
                  </a:cubicBezTo>
                  <a:cubicBezTo>
                    <a:pt x="37" y="31"/>
                    <a:pt x="37" y="30"/>
                    <a:pt x="37" y="29"/>
                  </a:cubicBezTo>
                  <a:cubicBezTo>
                    <a:pt x="37" y="29"/>
                    <a:pt x="37" y="29"/>
                    <a:pt x="36" y="29"/>
                  </a:cubicBezTo>
                  <a:cubicBezTo>
                    <a:pt x="38" y="27"/>
                    <a:pt x="40" y="25"/>
                    <a:pt x="40" y="23"/>
                  </a:cubicBezTo>
                  <a:cubicBezTo>
                    <a:pt x="39" y="23"/>
                    <a:pt x="39" y="24"/>
                    <a:pt x="37" y="24"/>
                  </a:cubicBezTo>
                  <a:cubicBezTo>
                    <a:pt x="37" y="23"/>
                    <a:pt x="37" y="23"/>
                    <a:pt x="39" y="22"/>
                  </a:cubicBezTo>
                  <a:cubicBezTo>
                    <a:pt x="40" y="19"/>
                    <a:pt x="40" y="19"/>
                    <a:pt x="40" y="19"/>
                  </a:cubicBezTo>
                  <a:cubicBezTo>
                    <a:pt x="40" y="17"/>
                    <a:pt x="37" y="20"/>
                    <a:pt x="36" y="21"/>
                  </a:cubicBezTo>
                  <a:cubicBezTo>
                    <a:pt x="35" y="22"/>
                    <a:pt x="34" y="24"/>
                    <a:pt x="32" y="24"/>
                  </a:cubicBezTo>
                  <a:cubicBezTo>
                    <a:pt x="32" y="24"/>
                    <a:pt x="32" y="24"/>
                    <a:pt x="32" y="24"/>
                  </a:cubicBezTo>
                  <a:cubicBezTo>
                    <a:pt x="30" y="24"/>
                    <a:pt x="30" y="26"/>
                    <a:pt x="28" y="28"/>
                  </a:cubicBezTo>
                  <a:cubicBezTo>
                    <a:pt x="28" y="28"/>
                    <a:pt x="28" y="27"/>
                    <a:pt x="28" y="27"/>
                  </a:cubicBezTo>
                  <a:cubicBezTo>
                    <a:pt x="28" y="27"/>
                    <a:pt x="28" y="27"/>
                    <a:pt x="30" y="25"/>
                  </a:cubicBezTo>
                  <a:cubicBezTo>
                    <a:pt x="30" y="25"/>
                    <a:pt x="30" y="25"/>
                    <a:pt x="29" y="25"/>
                  </a:cubicBezTo>
                  <a:cubicBezTo>
                    <a:pt x="30" y="24"/>
                    <a:pt x="32" y="23"/>
                    <a:pt x="32" y="22"/>
                  </a:cubicBezTo>
                  <a:cubicBezTo>
                    <a:pt x="31" y="20"/>
                    <a:pt x="38" y="14"/>
                    <a:pt x="41" y="14"/>
                  </a:cubicBezTo>
                  <a:cubicBezTo>
                    <a:pt x="41" y="14"/>
                    <a:pt x="41" y="14"/>
                    <a:pt x="41" y="14"/>
                  </a:cubicBezTo>
                  <a:cubicBezTo>
                    <a:pt x="42" y="14"/>
                    <a:pt x="42" y="13"/>
                    <a:pt x="43" y="13"/>
                  </a:cubicBezTo>
                  <a:cubicBezTo>
                    <a:pt x="42" y="14"/>
                    <a:pt x="41" y="15"/>
                    <a:pt x="40" y="15"/>
                  </a:cubicBezTo>
                  <a:cubicBezTo>
                    <a:pt x="41" y="15"/>
                    <a:pt x="41" y="15"/>
                    <a:pt x="41" y="15"/>
                  </a:cubicBezTo>
                  <a:cubicBezTo>
                    <a:pt x="41" y="15"/>
                    <a:pt x="41" y="15"/>
                    <a:pt x="41" y="15"/>
                  </a:cubicBezTo>
                  <a:cubicBezTo>
                    <a:pt x="41" y="15"/>
                    <a:pt x="41" y="15"/>
                    <a:pt x="40" y="16"/>
                  </a:cubicBezTo>
                  <a:cubicBezTo>
                    <a:pt x="41" y="16"/>
                    <a:pt x="41" y="16"/>
                    <a:pt x="44" y="13"/>
                  </a:cubicBezTo>
                  <a:cubicBezTo>
                    <a:pt x="43" y="13"/>
                    <a:pt x="43" y="13"/>
                    <a:pt x="43" y="13"/>
                  </a:cubicBezTo>
                  <a:cubicBezTo>
                    <a:pt x="44" y="13"/>
                    <a:pt x="44" y="13"/>
                    <a:pt x="44" y="12"/>
                  </a:cubicBezTo>
                  <a:cubicBezTo>
                    <a:pt x="44" y="13"/>
                    <a:pt x="44" y="13"/>
                    <a:pt x="44" y="13"/>
                  </a:cubicBezTo>
                  <a:cubicBezTo>
                    <a:pt x="46" y="13"/>
                    <a:pt x="47" y="11"/>
                    <a:pt x="48" y="11"/>
                  </a:cubicBezTo>
                  <a:cubicBezTo>
                    <a:pt x="49" y="12"/>
                    <a:pt x="49" y="12"/>
                    <a:pt x="49" y="11"/>
                  </a:cubicBezTo>
                  <a:cubicBezTo>
                    <a:pt x="49" y="11"/>
                    <a:pt x="49" y="11"/>
                    <a:pt x="48" y="12"/>
                  </a:cubicBezTo>
                  <a:cubicBezTo>
                    <a:pt x="48" y="12"/>
                    <a:pt x="48" y="12"/>
                    <a:pt x="48" y="12"/>
                  </a:cubicBezTo>
                  <a:cubicBezTo>
                    <a:pt x="48" y="13"/>
                    <a:pt x="45" y="13"/>
                    <a:pt x="46" y="14"/>
                  </a:cubicBezTo>
                  <a:cubicBezTo>
                    <a:pt x="46" y="14"/>
                    <a:pt x="47" y="14"/>
                    <a:pt x="47" y="14"/>
                  </a:cubicBezTo>
                  <a:cubicBezTo>
                    <a:pt x="47" y="14"/>
                    <a:pt x="47" y="15"/>
                    <a:pt x="44" y="16"/>
                  </a:cubicBezTo>
                  <a:cubicBezTo>
                    <a:pt x="44" y="15"/>
                    <a:pt x="44" y="15"/>
                    <a:pt x="44" y="15"/>
                  </a:cubicBezTo>
                  <a:cubicBezTo>
                    <a:pt x="44" y="15"/>
                    <a:pt x="43" y="15"/>
                    <a:pt x="42" y="16"/>
                  </a:cubicBezTo>
                  <a:cubicBezTo>
                    <a:pt x="42" y="16"/>
                    <a:pt x="42" y="17"/>
                    <a:pt x="42" y="17"/>
                  </a:cubicBezTo>
                  <a:cubicBezTo>
                    <a:pt x="42" y="18"/>
                    <a:pt x="42" y="18"/>
                    <a:pt x="41" y="19"/>
                  </a:cubicBezTo>
                  <a:cubicBezTo>
                    <a:pt x="42" y="19"/>
                    <a:pt x="42" y="19"/>
                    <a:pt x="42" y="19"/>
                  </a:cubicBezTo>
                  <a:cubicBezTo>
                    <a:pt x="41" y="21"/>
                    <a:pt x="41" y="21"/>
                    <a:pt x="41" y="21"/>
                  </a:cubicBezTo>
                  <a:cubicBezTo>
                    <a:pt x="42" y="21"/>
                    <a:pt x="42" y="21"/>
                    <a:pt x="42" y="21"/>
                  </a:cubicBezTo>
                  <a:cubicBezTo>
                    <a:pt x="42" y="21"/>
                    <a:pt x="42" y="21"/>
                    <a:pt x="42" y="21"/>
                  </a:cubicBezTo>
                  <a:cubicBezTo>
                    <a:pt x="42" y="21"/>
                    <a:pt x="42" y="21"/>
                    <a:pt x="42" y="22"/>
                  </a:cubicBezTo>
                  <a:cubicBezTo>
                    <a:pt x="44" y="21"/>
                    <a:pt x="44" y="19"/>
                    <a:pt x="46" y="18"/>
                  </a:cubicBezTo>
                  <a:cubicBezTo>
                    <a:pt x="46" y="18"/>
                    <a:pt x="46" y="18"/>
                    <a:pt x="46" y="18"/>
                  </a:cubicBezTo>
                  <a:cubicBezTo>
                    <a:pt x="46" y="18"/>
                    <a:pt x="46" y="18"/>
                    <a:pt x="45" y="19"/>
                  </a:cubicBezTo>
                  <a:cubicBezTo>
                    <a:pt x="46" y="19"/>
                    <a:pt x="46" y="19"/>
                    <a:pt x="46" y="20"/>
                  </a:cubicBezTo>
                  <a:cubicBezTo>
                    <a:pt x="47" y="19"/>
                    <a:pt x="47" y="19"/>
                    <a:pt x="48" y="19"/>
                  </a:cubicBezTo>
                  <a:cubicBezTo>
                    <a:pt x="48" y="17"/>
                    <a:pt x="49" y="17"/>
                    <a:pt x="49" y="16"/>
                  </a:cubicBezTo>
                  <a:cubicBezTo>
                    <a:pt x="49" y="16"/>
                    <a:pt x="49" y="16"/>
                    <a:pt x="49" y="16"/>
                  </a:cubicBezTo>
                  <a:cubicBezTo>
                    <a:pt x="49" y="14"/>
                    <a:pt x="51" y="14"/>
                    <a:pt x="51" y="13"/>
                  </a:cubicBezTo>
                  <a:cubicBezTo>
                    <a:pt x="52" y="13"/>
                    <a:pt x="52" y="11"/>
                    <a:pt x="53" y="10"/>
                  </a:cubicBezTo>
                  <a:cubicBezTo>
                    <a:pt x="53" y="10"/>
                    <a:pt x="54" y="9"/>
                    <a:pt x="54" y="9"/>
                  </a:cubicBezTo>
                  <a:cubicBezTo>
                    <a:pt x="54" y="8"/>
                    <a:pt x="53" y="8"/>
                    <a:pt x="53" y="8"/>
                  </a:cubicBezTo>
                  <a:cubicBezTo>
                    <a:pt x="52" y="8"/>
                    <a:pt x="52" y="9"/>
                    <a:pt x="51" y="8"/>
                  </a:cubicBezTo>
                  <a:cubicBezTo>
                    <a:pt x="52" y="8"/>
                    <a:pt x="53" y="8"/>
                    <a:pt x="54" y="7"/>
                  </a:cubicBezTo>
                  <a:cubicBezTo>
                    <a:pt x="50" y="7"/>
                    <a:pt x="49" y="10"/>
                    <a:pt x="46" y="11"/>
                  </a:cubicBezTo>
                  <a:cubicBezTo>
                    <a:pt x="46" y="11"/>
                    <a:pt x="47" y="10"/>
                    <a:pt x="48" y="10"/>
                  </a:cubicBezTo>
                  <a:cubicBezTo>
                    <a:pt x="48" y="10"/>
                    <a:pt x="48" y="10"/>
                    <a:pt x="47" y="10"/>
                  </a:cubicBezTo>
                  <a:cubicBezTo>
                    <a:pt x="49" y="8"/>
                    <a:pt x="50" y="8"/>
                    <a:pt x="51" y="7"/>
                  </a:cubicBezTo>
                  <a:cubicBezTo>
                    <a:pt x="49" y="7"/>
                    <a:pt x="48" y="9"/>
                    <a:pt x="46" y="9"/>
                  </a:cubicBezTo>
                  <a:cubicBezTo>
                    <a:pt x="47" y="9"/>
                    <a:pt x="48" y="9"/>
                    <a:pt x="49" y="7"/>
                  </a:cubicBezTo>
                  <a:cubicBezTo>
                    <a:pt x="48" y="7"/>
                    <a:pt x="48" y="8"/>
                    <a:pt x="47" y="9"/>
                  </a:cubicBezTo>
                  <a:cubicBezTo>
                    <a:pt x="47" y="8"/>
                    <a:pt x="47" y="7"/>
                    <a:pt x="49" y="7"/>
                  </a:cubicBezTo>
                  <a:cubicBezTo>
                    <a:pt x="49" y="7"/>
                    <a:pt x="49" y="7"/>
                    <a:pt x="49" y="7"/>
                  </a:cubicBezTo>
                  <a:cubicBezTo>
                    <a:pt x="51" y="6"/>
                    <a:pt x="54" y="4"/>
                    <a:pt x="55" y="3"/>
                  </a:cubicBezTo>
                  <a:cubicBezTo>
                    <a:pt x="55" y="3"/>
                    <a:pt x="55" y="3"/>
                    <a:pt x="52" y="5"/>
                  </a:cubicBezTo>
                  <a:cubicBezTo>
                    <a:pt x="55" y="3"/>
                    <a:pt x="57" y="2"/>
                    <a:pt x="59" y="1"/>
                  </a:cubicBezTo>
                  <a:cubicBezTo>
                    <a:pt x="60" y="1"/>
                    <a:pt x="60" y="1"/>
                    <a:pt x="60" y="0"/>
                  </a:cubicBezTo>
                  <a:cubicBezTo>
                    <a:pt x="59" y="1"/>
                    <a:pt x="57" y="2"/>
                    <a:pt x="56" y="2"/>
                  </a:cubicBezTo>
                  <a:cubicBezTo>
                    <a:pt x="56" y="2"/>
                    <a:pt x="56" y="2"/>
                    <a:pt x="56" y="2"/>
                  </a:cubicBezTo>
                  <a:cubicBezTo>
                    <a:pt x="56" y="2"/>
                    <a:pt x="56" y="2"/>
                    <a:pt x="56" y="2"/>
                  </a:cubicBezTo>
                  <a:cubicBezTo>
                    <a:pt x="56" y="2"/>
                    <a:pt x="56" y="2"/>
                    <a:pt x="56" y="2"/>
                  </a:cubicBezTo>
                  <a:cubicBezTo>
                    <a:pt x="54" y="3"/>
                    <a:pt x="54" y="3"/>
                    <a:pt x="52" y="4"/>
                  </a:cubicBezTo>
                  <a:cubicBezTo>
                    <a:pt x="52" y="4"/>
                    <a:pt x="53" y="4"/>
                    <a:pt x="53" y="4"/>
                  </a:cubicBezTo>
                  <a:cubicBezTo>
                    <a:pt x="50" y="6"/>
                    <a:pt x="45" y="8"/>
                    <a:pt x="42" y="10"/>
                  </a:cubicBezTo>
                  <a:cubicBezTo>
                    <a:pt x="35" y="16"/>
                    <a:pt x="34" y="16"/>
                    <a:pt x="30" y="20"/>
                  </a:cubicBezTo>
                  <a:cubicBezTo>
                    <a:pt x="24" y="27"/>
                    <a:pt x="23" y="27"/>
                    <a:pt x="20" y="32"/>
                  </a:cubicBezTo>
                  <a:cubicBezTo>
                    <a:pt x="14" y="40"/>
                    <a:pt x="14" y="40"/>
                    <a:pt x="12" y="45"/>
                  </a:cubicBezTo>
                  <a:cubicBezTo>
                    <a:pt x="9" y="51"/>
                    <a:pt x="9" y="51"/>
                    <a:pt x="9" y="51"/>
                  </a:cubicBezTo>
                  <a:cubicBezTo>
                    <a:pt x="9" y="51"/>
                    <a:pt x="9" y="51"/>
                    <a:pt x="9" y="51"/>
                  </a:cubicBezTo>
                  <a:cubicBezTo>
                    <a:pt x="9" y="50"/>
                    <a:pt x="9" y="50"/>
                    <a:pt x="10" y="50"/>
                  </a:cubicBezTo>
                  <a:cubicBezTo>
                    <a:pt x="9" y="50"/>
                    <a:pt x="9" y="50"/>
                    <a:pt x="9" y="52"/>
                  </a:cubicBezTo>
                  <a:cubicBezTo>
                    <a:pt x="9" y="51"/>
                    <a:pt x="9" y="51"/>
                    <a:pt x="9" y="51"/>
                  </a:cubicBezTo>
                  <a:cubicBezTo>
                    <a:pt x="9" y="51"/>
                    <a:pt x="10" y="51"/>
                    <a:pt x="10" y="52"/>
                  </a:cubicBezTo>
                  <a:cubicBezTo>
                    <a:pt x="9" y="52"/>
                    <a:pt x="9" y="52"/>
                    <a:pt x="9" y="53"/>
                  </a:cubicBezTo>
                  <a:cubicBezTo>
                    <a:pt x="9" y="53"/>
                    <a:pt x="9" y="53"/>
                    <a:pt x="9" y="53"/>
                  </a:cubicBezTo>
                  <a:cubicBezTo>
                    <a:pt x="9" y="55"/>
                    <a:pt x="8" y="57"/>
                    <a:pt x="7" y="60"/>
                  </a:cubicBezTo>
                  <a:cubicBezTo>
                    <a:pt x="7" y="60"/>
                    <a:pt x="8" y="59"/>
                    <a:pt x="8" y="57"/>
                  </a:cubicBezTo>
                  <a:cubicBezTo>
                    <a:pt x="10" y="52"/>
                    <a:pt x="13" y="49"/>
                    <a:pt x="16" y="45"/>
                  </a:cubicBezTo>
                  <a:cubicBezTo>
                    <a:pt x="16" y="45"/>
                    <a:pt x="16" y="45"/>
                    <a:pt x="16" y="45"/>
                  </a:cubicBezTo>
                  <a:cubicBezTo>
                    <a:pt x="17" y="45"/>
                    <a:pt x="17" y="43"/>
                    <a:pt x="18" y="43"/>
                  </a:cubicBezTo>
                  <a:cubicBezTo>
                    <a:pt x="19" y="42"/>
                    <a:pt x="19" y="42"/>
                    <a:pt x="19" y="42"/>
                  </a:cubicBezTo>
                  <a:cubicBezTo>
                    <a:pt x="20" y="43"/>
                    <a:pt x="20" y="43"/>
                    <a:pt x="20" y="43"/>
                  </a:cubicBezTo>
                  <a:cubicBezTo>
                    <a:pt x="21" y="42"/>
                    <a:pt x="21" y="39"/>
                    <a:pt x="23" y="40"/>
                  </a:cubicBezTo>
                  <a:cubicBezTo>
                    <a:pt x="23" y="40"/>
                    <a:pt x="24" y="40"/>
                    <a:pt x="24" y="39"/>
                  </a:cubicBezTo>
                  <a:cubicBezTo>
                    <a:pt x="24" y="40"/>
                    <a:pt x="23" y="41"/>
                    <a:pt x="23" y="42"/>
                  </a:cubicBezTo>
                  <a:cubicBezTo>
                    <a:pt x="23" y="42"/>
                    <a:pt x="23" y="42"/>
                    <a:pt x="23" y="42"/>
                  </a:cubicBezTo>
                  <a:cubicBezTo>
                    <a:pt x="24" y="42"/>
                    <a:pt x="26" y="42"/>
                    <a:pt x="27" y="42"/>
                  </a:cubicBezTo>
                  <a:cubicBezTo>
                    <a:pt x="27" y="42"/>
                    <a:pt x="28" y="40"/>
                    <a:pt x="28" y="39"/>
                  </a:cubicBezTo>
                  <a:cubicBezTo>
                    <a:pt x="28" y="39"/>
                    <a:pt x="27" y="40"/>
                    <a:pt x="27" y="40"/>
                  </a:cubicBezTo>
                  <a:cubicBezTo>
                    <a:pt x="27" y="40"/>
                    <a:pt x="27" y="40"/>
                    <a:pt x="27" y="40"/>
                  </a:cubicBezTo>
                  <a:cubicBezTo>
                    <a:pt x="27" y="39"/>
                    <a:pt x="27" y="39"/>
                    <a:pt x="28" y="38"/>
                  </a:cubicBezTo>
                  <a:cubicBezTo>
                    <a:pt x="27" y="38"/>
                    <a:pt x="27" y="38"/>
                    <a:pt x="27" y="38"/>
                  </a:cubicBezTo>
                  <a:cubicBezTo>
                    <a:pt x="26" y="37"/>
                    <a:pt x="28" y="36"/>
                    <a:pt x="28" y="35"/>
                  </a:cubicBezTo>
                  <a:cubicBezTo>
                    <a:pt x="28" y="35"/>
                    <a:pt x="28" y="35"/>
                    <a:pt x="28" y="35"/>
                  </a:cubicBezTo>
                  <a:cubicBezTo>
                    <a:pt x="27" y="35"/>
                    <a:pt x="26" y="35"/>
                    <a:pt x="26" y="35"/>
                  </a:cubicBezTo>
                  <a:cubicBezTo>
                    <a:pt x="26" y="34"/>
                    <a:pt x="27" y="34"/>
                    <a:pt x="28" y="33"/>
                  </a:cubicBezTo>
                  <a:cubicBezTo>
                    <a:pt x="28" y="33"/>
                    <a:pt x="29" y="34"/>
                    <a:pt x="29" y="33"/>
                  </a:cubicBezTo>
                  <a:cubicBezTo>
                    <a:pt x="29" y="33"/>
                    <a:pt x="30" y="34"/>
                    <a:pt x="30" y="34"/>
                  </a:cubicBezTo>
                  <a:cubicBezTo>
                    <a:pt x="30" y="34"/>
                    <a:pt x="30" y="34"/>
                    <a:pt x="30" y="34"/>
                  </a:cubicBezTo>
                  <a:cubicBezTo>
                    <a:pt x="30" y="34"/>
                    <a:pt x="30" y="34"/>
                    <a:pt x="30" y="34"/>
                  </a:cubicBezTo>
                  <a:cubicBezTo>
                    <a:pt x="30" y="35"/>
                    <a:pt x="29" y="35"/>
                    <a:pt x="29" y="36"/>
                  </a:cubicBezTo>
                  <a:cubicBezTo>
                    <a:pt x="30" y="37"/>
                    <a:pt x="31" y="35"/>
                    <a:pt x="32" y="35"/>
                  </a:cubicBezTo>
                  <a:cubicBezTo>
                    <a:pt x="32" y="35"/>
                    <a:pt x="32" y="35"/>
                    <a:pt x="32" y="35"/>
                  </a:cubicBezTo>
                  <a:cubicBezTo>
                    <a:pt x="32" y="35"/>
                    <a:pt x="32" y="35"/>
                    <a:pt x="33" y="35"/>
                  </a:cubicBezTo>
                  <a:cubicBezTo>
                    <a:pt x="33" y="35"/>
                    <a:pt x="34" y="35"/>
                    <a:pt x="34" y="35"/>
                  </a:cubicBezTo>
                  <a:cubicBezTo>
                    <a:pt x="33" y="37"/>
                    <a:pt x="30" y="37"/>
                    <a:pt x="29" y="39"/>
                  </a:cubicBezTo>
                  <a:cubicBezTo>
                    <a:pt x="30" y="39"/>
                    <a:pt x="30" y="40"/>
                    <a:pt x="31" y="40"/>
                  </a:cubicBezTo>
                  <a:cubicBezTo>
                    <a:pt x="31" y="40"/>
                    <a:pt x="31" y="41"/>
                    <a:pt x="30" y="41"/>
                  </a:cubicBezTo>
                  <a:cubicBezTo>
                    <a:pt x="31" y="41"/>
                    <a:pt x="32" y="41"/>
                    <a:pt x="32" y="42"/>
                  </a:cubicBezTo>
                  <a:cubicBezTo>
                    <a:pt x="32" y="41"/>
                    <a:pt x="32" y="41"/>
                    <a:pt x="32" y="41"/>
                  </a:cubicBezTo>
                  <a:moveTo>
                    <a:pt x="25" y="125"/>
                  </a:moveTo>
                  <a:cubicBezTo>
                    <a:pt x="25" y="123"/>
                    <a:pt x="15" y="111"/>
                    <a:pt x="14" y="111"/>
                  </a:cubicBezTo>
                  <a:cubicBezTo>
                    <a:pt x="14" y="112"/>
                    <a:pt x="14" y="112"/>
                    <a:pt x="14" y="113"/>
                  </a:cubicBezTo>
                  <a:cubicBezTo>
                    <a:pt x="14" y="113"/>
                    <a:pt x="14" y="113"/>
                    <a:pt x="14" y="113"/>
                  </a:cubicBezTo>
                  <a:cubicBezTo>
                    <a:pt x="13" y="113"/>
                    <a:pt x="13" y="113"/>
                    <a:pt x="13" y="113"/>
                  </a:cubicBezTo>
                  <a:cubicBezTo>
                    <a:pt x="14" y="110"/>
                    <a:pt x="14" y="110"/>
                    <a:pt x="13" y="109"/>
                  </a:cubicBezTo>
                  <a:cubicBezTo>
                    <a:pt x="13" y="109"/>
                    <a:pt x="13" y="110"/>
                    <a:pt x="13" y="110"/>
                  </a:cubicBezTo>
                  <a:cubicBezTo>
                    <a:pt x="12" y="110"/>
                    <a:pt x="12" y="110"/>
                    <a:pt x="12" y="109"/>
                  </a:cubicBezTo>
                  <a:cubicBezTo>
                    <a:pt x="16" y="107"/>
                    <a:pt x="10" y="98"/>
                    <a:pt x="10" y="98"/>
                  </a:cubicBezTo>
                  <a:cubicBezTo>
                    <a:pt x="10" y="98"/>
                    <a:pt x="9" y="98"/>
                    <a:pt x="9" y="98"/>
                  </a:cubicBezTo>
                  <a:cubicBezTo>
                    <a:pt x="7" y="93"/>
                    <a:pt x="7" y="93"/>
                    <a:pt x="8" y="89"/>
                  </a:cubicBezTo>
                  <a:cubicBezTo>
                    <a:pt x="8" y="89"/>
                    <a:pt x="7" y="89"/>
                    <a:pt x="7" y="90"/>
                  </a:cubicBezTo>
                  <a:cubicBezTo>
                    <a:pt x="7" y="89"/>
                    <a:pt x="7" y="88"/>
                    <a:pt x="6" y="87"/>
                  </a:cubicBezTo>
                  <a:cubicBezTo>
                    <a:pt x="6" y="88"/>
                    <a:pt x="6" y="88"/>
                    <a:pt x="6" y="88"/>
                  </a:cubicBezTo>
                  <a:cubicBezTo>
                    <a:pt x="6" y="88"/>
                    <a:pt x="6" y="87"/>
                    <a:pt x="5" y="86"/>
                  </a:cubicBezTo>
                  <a:cubicBezTo>
                    <a:pt x="5" y="86"/>
                    <a:pt x="5" y="86"/>
                    <a:pt x="5" y="86"/>
                  </a:cubicBezTo>
                  <a:cubicBezTo>
                    <a:pt x="5" y="86"/>
                    <a:pt x="5" y="86"/>
                    <a:pt x="5" y="84"/>
                  </a:cubicBezTo>
                  <a:cubicBezTo>
                    <a:pt x="5" y="84"/>
                    <a:pt x="4" y="84"/>
                    <a:pt x="4" y="84"/>
                  </a:cubicBezTo>
                  <a:cubicBezTo>
                    <a:pt x="4" y="85"/>
                    <a:pt x="4" y="85"/>
                    <a:pt x="4" y="88"/>
                  </a:cubicBezTo>
                  <a:cubicBezTo>
                    <a:pt x="3" y="86"/>
                    <a:pt x="4" y="84"/>
                    <a:pt x="4" y="82"/>
                  </a:cubicBezTo>
                  <a:cubicBezTo>
                    <a:pt x="3" y="83"/>
                    <a:pt x="3" y="83"/>
                    <a:pt x="2" y="86"/>
                  </a:cubicBezTo>
                  <a:cubicBezTo>
                    <a:pt x="2" y="85"/>
                    <a:pt x="2" y="85"/>
                    <a:pt x="2" y="83"/>
                  </a:cubicBezTo>
                  <a:cubicBezTo>
                    <a:pt x="2" y="83"/>
                    <a:pt x="2" y="84"/>
                    <a:pt x="2" y="84"/>
                  </a:cubicBezTo>
                  <a:cubicBezTo>
                    <a:pt x="0" y="76"/>
                    <a:pt x="6" y="70"/>
                    <a:pt x="5" y="62"/>
                  </a:cubicBezTo>
                  <a:cubicBezTo>
                    <a:pt x="4" y="65"/>
                    <a:pt x="2" y="73"/>
                    <a:pt x="2" y="73"/>
                  </a:cubicBezTo>
                  <a:cubicBezTo>
                    <a:pt x="2" y="73"/>
                    <a:pt x="2" y="73"/>
                    <a:pt x="2" y="73"/>
                  </a:cubicBezTo>
                  <a:cubicBezTo>
                    <a:pt x="1" y="81"/>
                    <a:pt x="1" y="85"/>
                    <a:pt x="2" y="87"/>
                  </a:cubicBezTo>
                  <a:cubicBezTo>
                    <a:pt x="2" y="86"/>
                    <a:pt x="2" y="86"/>
                    <a:pt x="2" y="85"/>
                  </a:cubicBezTo>
                  <a:cubicBezTo>
                    <a:pt x="2" y="86"/>
                    <a:pt x="2" y="92"/>
                    <a:pt x="2" y="92"/>
                  </a:cubicBezTo>
                  <a:cubicBezTo>
                    <a:pt x="1" y="112"/>
                    <a:pt x="11" y="137"/>
                    <a:pt x="27" y="154"/>
                  </a:cubicBezTo>
                  <a:cubicBezTo>
                    <a:pt x="29" y="156"/>
                    <a:pt x="29" y="156"/>
                    <a:pt x="29" y="156"/>
                  </a:cubicBezTo>
                  <a:cubicBezTo>
                    <a:pt x="29" y="156"/>
                    <a:pt x="29" y="156"/>
                    <a:pt x="29" y="156"/>
                  </a:cubicBezTo>
                  <a:cubicBezTo>
                    <a:pt x="28" y="155"/>
                    <a:pt x="28" y="155"/>
                    <a:pt x="27" y="154"/>
                  </a:cubicBezTo>
                  <a:cubicBezTo>
                    <a:pt x="27" y="154"/>
                    <a:pt x="27" y="154"/>
                    <a:pt x="28" y="155"/>
                  </a:cubicBezTo>
                  <a:cubicBezTo>
                    <a:pt x="27" y="154"/>
                    <a:pt x="27" y="154"/>
                    <a:pt x="26" y="153"/>
                  </a:cubicBezTo>
                  <a:cubicBezTo>
                    <a:pt x="26" y="153"/>
                    <a:pt x="27" y="153"/>
                    <a:pt x="27" y="154"/>
                  </a:cubicBezTo>
                  <a:cubicBezTo>
                    <a:pt x="26" y="151"/>
                    <a:pt x="23" y="149"/>
                    <a:pt x="22" y="147"/>
                  </a:cubicBezTo>
                  <a:cubicBezTo>
                    <a:pt x="24" y="150"/>
                    <a:pt x="24" y="150"/>
                    <a:pt x="26" y="151"/>
                  </a:cubicBezTo>
                  <a:cubicBezTo>
                    <a:pt x="25" y="150"/>
                    <a:pt x="24" y="149"/>
                    <a:pt x="24" y="148"/>
                  </a:cubicBezTo>
                  <a:cubicBezTo>
                    <a:pt x="24" y="146"/>
                    <a:pt x="22" y="145"/>
                    <a:pt x="22" y="143"/>
                  </a:cubicBezTo>
                  <a:cubicBezTo>
                    <a:pt x="23" y="141"/>
                    <a:pt x="24" y="142"/>
                    <a:pt x="25" y="142"/>
                  </a:cubicBezTo>
                  <a:cubicBezTo>
                    <a:pt x="25" y="141"/>
                    <a:pt x="25" y="140"/>
                    <a:pt x="25" y="139"/>
                  </a:cubicBezTo>
                  <a:cubicBezTo>
                    <a:pt x="25" y="137"/>
                    <a:pt x="23" y="134"/>
                    <a:pt x="23" y="132"/>
                  </a:cubicBezTo>
                  <a:cubicBezTo>
                    <a:pt x="23" y="130"/>
                    <a:pt x="25" y="128"/>
                    <a:pt x="25" y="12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sp>
          <p:nvSpPr>
            <p:cNvPr id="46" name="Freeform 54"/>
            <p:cNvSpPr>
              <a:spLocks/>
            </p:cNvSpPr>
            <p:nvPr/>
          </p:nvSpPr>
          <p:spPr bwMode="auto">
            <a:xfrm>
              <a:off x="7343125" y="3591628"/>
              <a:ext cx="53975" cy="107950"/>
            </a:xfrm>
            <a:custGeom>
              <a:avLst/>
              <a:gdLst>
                <a:gd name="T0" fmla="*/ 8 w 8"/>
                <a:gd name="T1" fmla="*/ 2 h 16"/>
                <a:gd name="T2" fmla="*/ 7 w 8"/>
                <a:gd name="T3" fmla="*/ 4 h 16"/>
                <a:gd name="T4" fmla="*/ 6 w 8"/>
                <a:gd name="T5" fmla="*/ 8 h 16"/>
                <a:gd name="T6" fmla="*/ 6 w 8"/>
                <a:gd name="T7" fmla="*/ 8 h 16"/>
                <a:gd name="T8" fmla="*/ 4 w 8"/>
                <a:gd name="T9" fmla="*/ 11 h 16"/>
                <a:gd name="T10" fmla="*/ 3 w 8"/>
                <a:gd name="T11" fmla="*/ 14 h 16"/>
                <a:gd name="T12" fmla="*/ 3 w 8"/>
                <a:gd name="T13" fmla="*/ 14 h 16"/>
                <a:gd name="T14" fmla="*/ 2 w 8"/>
                <a:gd name="T15" fmla="*/ 15 h 16"/>
                <a:gd name="T16" fmla="*/ 1 w 8"/>
                <a:gd name="T17" fmla="*/ 15 h 16"/>
                <a:gd name="T18" fmla="*/ 2 w 8"/>
                <a:gd name="T19" fmla="*/ 8 h 16"/>
                <a:gd name="T20" fmla="*/ 2 w 8"/>
                <a:gd name="T21" fmla="*/ 9 h 16"/>
                <a:gd name="T22" fmla="*/ 3 w 8"/>
                <a:gd name="T23" fmla="*/ 8 h 16"/>
                <a:gd name="T24" fmla="*/ 4 w 8"/>
                <a:gd name="T25" fmla="*/ 6 h 16"/>
                <a:gd name="T26" fmla="*/ 5 w 8"/>
                <a:gd name="T27" fmla="*/ 4 h 16"/>
                <a:gd name="T28" fmla="*/ 6 w 8"/>
                <a:gd name="T29" fmla="*/ 3 h 16"/>
                <a:gd name="T30" fmla="*/ 7 w 8"/>
                <a:gd name="T31" fmla="*/ 2 h 16"/>
                <a:gd name="T32" fmla="*/ 7 w 8"/>
                <a:gd name="T33" fmla="*/ 0 h 16"/>
                <a:gd name="T34" fmla="*/ 8 w 8"/>
                <a:gd name="T35" fmla="*/ 0 h 16"/>
                <a:gd name="T36" fmla="*/ 8 w 8"/>
                <a:gd name="T37" fmla="*/ 0 h 16"/>
                <a:gd name="T38" fmla="*/ 8 w 8"/>
                <a:gd name="T39" fmla="*/ 0 h 16"/>
                <a:gd name="T40" fmla="*/ 8 w 8"/>
                <a:gd name="T41" fmla="*/ 2 h 16"/>
                <a:gd name="T42" fmla="*/ 8 w 8"/>
                <a:gd name="T43" fmla="*/ 2 h 16"/>
                <a:gd name="T44" fmla="*/ 8 w 8"/>
                <a:gd name="T45" fmla="*/ 2 h 16"/>
                <a:gd name="T46" fmla="*/ 8 w 8"/>
                <a:gd name="T47" fmla="*/ 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 h="16">
                  <a:moveTo>
                    <a:pt x="8" y="2"/>
                  </a:moveTo>
                  <a:cubicBezTo>
                    <a:pt x="8" y="3"/>
                    <a:pt x="7" y="3"/>
                    <a:pt x="7" y="4"/>
                  </a:cubicBezTo>
                  <a:cubicBezTo>
                    <a:pt x="7" y="5"/>
                    <a:pt x="7" y="7"/>
                    <a:pt x="6" y="8"/>
                  </a:cubicBezTo>
                  <a:cubicBezTo>
                    <a:pt x="6" y="8"/>
                    <a:pt x="6" y="8"/>
                    <a:pt x="6" y="8"/>
                  </a:cubicBezTo>
                  <a:cubicBezTo>
                    <a:pt x="6" y="9"/>
                    <a:pt x="5" y="10"/>
                    <a:pt x="4" y="11"/>
                  </a:cubicBezTo>
                  <a:cubicBezTo>
                    <a:pt x="4" y="12"/>
                    <a:pt x="4" y="13"/>
                    <a:pt x="3" y="14"/>
                  </a:cubicBezTo>
                  <a:cubicBezTo>
                    <a:pt x="3" y="14"/>
                    <a:pt x="3" y="14"/>
                    <a:pt x="3" y="14"/>
                  </a:cubicBezTo>
                  <a:cubicBezTo>
                    <a:pt x="3" y="15"/>
                    <a:pt x="2" y="15"/>
                    <a:pt x="2" y="15"/>
                  </a:cubicBezTo>
                  <a:cubicBezTo>
                    <a:pt x="1" y="16"/>
                    <a:pt x="1" y="15"/>
                    <a:pt x="1" y="15"/>
                  </a:cubicBezTo>
                  <a:cubicBezTo>
                    <a:pt x="0" y="14"/>
                    <a:pt x="1" y="9"/>
                    <a:pt x="2" y="8"/>
                  </a:cubicBezTo>
                  <a:cubicBezTo>
                    <a:pt x="2" y="9"/>
                    <a:pt x="2" y="9"/>
                    <a:pt x="2" y="9"/>
                  </a:cubicBezTo>
                  <a:cubicBezTo>
                    <a:pt x="3" y="9"/>
                    <a:pt x="3" y="9"/>
                    <a:pt x="3" y="8"/>
                  </a:cubicBezTo>
                  <a:cubicBezTo>
                    <a:pt x="3" y="7"/>
                    <a:pt x="3" y="7"/>
                    <a:pt x="4" y="6"/>
                  </a:cubicBezTo>
                  <a:cubicBezTo>
                    <a:pt x="4" y="6"/>
                    <a:pt x="4" y="6"/>
                    <a:pt x="5" y="4"/>
                  </a:cubicBezTo>
                  <a:cubicBezTo>
                    <a:pt x="6" y="3"/>
                    <a:pt x="6" y="3"/>
                    <a:pt x="6" y="3"/>
                  </a:cubicBezTo>
                  <a:cubicBezTo>
                    <a:pt x="7" y="3"/>
                    <a:pt x="7" y="3"/>
                    <a:pt x="7" y="2"/>
                  </a:cubicBezTo>
                  <a:cubicBezTo>
                    <a:pt x="7" y="1"/>
                    <a:pt x="7" y="1"/>
                    <a:pt x="7" y="0"/>
                  </a:cubicBezTo>
                  <a:cubicBezTo>
                    <a:pt x="7" y="0"/>
                    <a:pt x="8" y="0"/>
                    <a:pt x="8" y="0"/>
                  </a:cubicBezTo>
                  <a:cubicBezTo>
                    <a:pt x="8" y="0"/>
                    <a:pt x="8" y="0"/>
                    <a:pt x="8" y="0"/>
                  </a:cubicBezTo>
                  <a:cubicBezTo>
                    <a:pt x="8" y="0"/>
                    <a:pt x="8" y="0"/>
                    <a:pt x="8" y="0"/>
                  </a:cubicBezTo>
                  <a:cubicBezTo>
                    <a:pt x="8" y="0"/>
                    <a:pt x="7" y="1"/>
                    <a:pt x="8" y="2"/>
                  </a:cubicBezTo>
                  <a:cubicBezTo>
                    <a:pt x="8" y="2"/>
                    <a:pt x="8" y="2"/>
                    <a:pt x="8" y="2"/>
                  </a:cubicBezTo>
                  <a:cubicBezTo>
                    <a:pt x="8" y="2"/>
                    <a:pt x="8" y="2"/>
                    <a:pt x="8" y="2"/>
                  </a:cubicBezTo>
                  <a:cubicBezTo>
                    <a:pt x="8" y="2"/>
                    <a:pt x="8" y="2"/>
                    <a:pt x="8" y="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50" dirty="0">
                <a:latin typeface="+mj-lt"/>
              </a:endParaRPr>
            </a:p>
          </p:txBody>
        </p:sp>
      </p:grpSp>
      <p:sp>
        <p:nvSpPr>
          <p:cNvPr id="66" name="Oblouk 65"/>
          <p:cNvSpPr/>
          <p:nvPr/>
        </p:nvSpPr>
        <p:spPr>
          <a:xfrm>
            <a:off x="3679830" y="1412776"/>
            <a:ext cx="3240000" cy="3240000"/>
          </a:xfrm>
          <a:prstGeom prst="arc">
            <a:avLst>
              <a:gd name="adj1" fmla="val 10836237"/>
              <a:gd name="adj2" fmla="val 21313596"/>
            </a:avLst>
          </a:prstGeom>
          <a:ln w="11430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1" name="Přímá spojnice 70"/>
          <p:cNvCxnSpPr/>
          <p:nvPr/>
        </p:nvCxnSpPr>
        <p:spPr>
          <a:xfrm flipV="1">
            <a:off x="6921056" y="2915090"/>
            <a:ext cx="2222944" cy="1"/>
          </a:xfrm>
          <a:prstGeom prst="line">
            <a:avLst/>
          </a:prstGeom>
          <a:ln w="114300" cap="rnd">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Přímá spojnice 94"/>
          <p:cNvCxnSpPr/>
          <p:nvPr/>
        </p:nvCxnSpPr>
        <p:spPr>
          <a:xfrm>
            <a:off x="3679830" y="3037676"/>
            <a:ext cx="0" cy="501734"/>
          </a:xfrm>
          <a:prstGeom prst="line">
            <a:avLst/>
          </a:prstGeom>
        </p:spPr>
        <p:style>
          <a:lnRef idx="1">
            <a:schemeClr val="accent1"/>
          </a:lnRef>
          <a:fillRef idx="0">
            <a:schemeClr val="accent1"/>
          </a:fillRef>
          <a:effectRef idx="0">
            <a:schemeClr val="accent1"/>
          </a:effectRef>
          <a:fontRef idx="minor">
            <a:schemeClr val="tx1"/>
          </a:fontRef>
        </p:style>
      </p:cxnSp>
      <p:sp>
        <p:nvSpPr>
          <p:cNvPr id="107" name="Ovál 106"/>
          <p:cNvSpPr/>
          <p:nvPr/>
        </p:nvSpPr>
        <p:spPr>
          <a:xfrm>
            <a:off x="1717307" y="2940429"/>
            <a:ext cx="108000" cy="108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63"/>
          <p:cNvSpPr/>
          <p:nvPr/>
        </p:nvSpPr>
        <p:spPr>
          <a:xfrm>
            <a:off x="495995" y="1926721"/>
            <a:ext cx="2658624" cy="847348"/>
          </a:xfrm>
          <a:prstGeom prst="rect">
            <a:avLst/>
          </a:prstGeom>
        </p:spPr>
        <p:txBody>
          <a:bodyPr wrap="square" lIns="121920" rIns="121920" bIns="60960">
            <a:spAutoFit/>
          </a:bodyPr>
          <a:lstStyle/>
          <a:p>
            <a:pPr marL="0" lvl="1">
              <a:lnSpc>
                <a:spcPct val="89000"/>
              </a:lnSpc>
              <a:spcBef>
                <a:spcPts val="600"/>
              </a:spcBef>
              <a:spcAft>
                <a:spcPts val="1800"/>
              </a:spcAft>
              <a:buClr>
                <a:schemeClr val="accent1"/>
              </a:buClr>
            </a:pPr>
            <a:r>
              <a:rPr lang="cs-CZ" dirty="0">
                <a:solidFill>
                  <a:srgbClr val="002060"/>
                </a:solidFill>
              </a:rPr>
              <a:t>Transakce do zemí s vyšší mírou </a:t>
            </a:r>
            <a:r>
              <a:rPr lang="cs-CZ" b="1" dirty="0">
                <a:solidFill>
                  <a:srgbClr val="002060"/>
                </a:solidFill>
              </a:rPr>
              <a:t>teritoriálního a komerčního rizika</a:t>
            </a:r>
            <a:endParaRPr lang="en-US" b="1" dirty="0">
              <a:solidFill>
                <a:srgbClr val="002060"/>
              </a:solidFill>
            </a:endParaRPr>
          </a:p>
        </p:txBody>
      </p:sp>
      <p:sp>
        <p:nvSpPr>
          <p:cNvPr id="64" name="Oblouk 63"/>
          <p:cNvSpPr/>
          <p:nvPr/>
        </p:nvSpPr>
        <p:spPr>
          <a:xfrm>
            <a:off x="4399830" y="2132776"/>
            <a:ext cx="1800000" cy="1800000"/>
          </a:xfrm>
          <a:prstGeom prst="arc">
            <a:avLst>
              <a:gd name="adj1" fmla="val 10836237"/>
              <a:gd name="adj2" fmla="val 2327731"/>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8" name="Přímá spojnice 67"/>
          <p:cNvCxnSpPr>
            <a:stCxn id="64" idx="2"/>
          </p:cNvCxnSpPr>
          <p:nvPr/>
        </p:nvCxnSpPr>
        <p:spPr>
          <a:xfrm>
            <a:off x="6001278" y="3596665"/>
            <a:ext cx="3142722" cy="0"/>
          </a:xfrm>
          <a:prstGeom prst="line">
            <a:avLst/>
          </a:prstGeom>
          <a:ln w="114300" cap="rnd">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76" name="Ovál 75"/>
          <p:cNvSpPr/>
          <p:nvPr/>
        </p:nvSpPr>
        <p:spPr>
          <a:xfrm>
            <a:off x="4897089" y="4318724"/>
            <a:ext cx="108000" cy="108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63"/>
          <p:cNvSpPr/>
          <p:nvPr/>
        </p:nvSpPr>
        <p:spPr>
          <a:xfrm>
            <a:off x="741628" y="3900346"/>
            <a:ext cx="2658624" cy="1340432"/>
          </a:xfrm>
          <a:prstGeom prst="rect">
            <a:avLst/>
          </a:prstGeom>
        </p:spPr>
        <p:txBody>
          <a:bodyPr wrap="square" lIns="121920" rIns="121920" bIns="60960">
            <a:spAutoFit/>
          </a:bodyPr>
          <a:lstStyle/>
          <a:p>
            <a:pPr marL="0" lvl="1">
              <a:lnSpc>
                <a:spcPct val="89000"/>
              </a:lnSpc>
              <a:spcBef>
                <a:spcPts val="600"/>
              </a:spcBef>
              <a:spcAft>
                <a:spcPts val="1800"/>
              </a:spcAft>
              <a:buClr>
                <a:schemeClr val="accent1"/>
              </a:buClr>
            </a:pPr>
            <a:r>
              <a:rPr lang="cs-CZ" dirty="0">
                <a:solidFill>
                  <a:srgbClr val="002060"/>
                </a:solidFill>
              </a:rPr>
              <a:t>V</a:t>
            </a:r>
            <a:r>
              <a:rPr lang="cs-CZ" dirty="0" smtClean="0">
                <a:solidFill>
                  <a:srgbClr val="002060"/>
                </a:solidFill>
              </a:rPr>
              <a:t>šechny </a:t>
            </a:r>
            <a:r>
              <a:rPr lang="cs-CZ" dirty="0">
                <a:solidFill>
                  <a:srgbClr val="002060"/>
                </a:solidFill>
              </a:rPr>
              <a:t>typy výrobků, zejména však podpora odvětví, která </a:t>
            </a:r>
            <a:r>
              <a:rPr lang="cs-CZ" b="1" dirty="0">
                <a:solidFill>
                  <a:srgbClr val="002060"/>
                </a:solidFill>
              </a:rPr>
              <a:t>nejsou pro některé komerční banky atraktivní</a:t>
            </a:r>
          </a:p>
        </p:txBody>
      </p:sp>
      <p:sp>
        <p:nvSpPr>
          <p:cNvPr id="65" name="Oblouk 64"/>
          <p:cNvSpPr/>
          <p:nvPr/>
        </p:nvSpPr>
        <p:spPr>
          <a:xfrm>
            <a:off x="4039830" y="1772776"/>
            <a:ext cx="2520000" cy="2520000"/>
          </a:xfrm>
          <a:prstGeom prst="arc">
            <a:avLst>
              <a:gd name="adj1" fmla="val 10836237"/>
              <a:gd name="adj2" fmla="val 536917"/>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70" name="Přímá spojnice 69"/>
          <p:cNvCxnSpPr/>
          <p:nvPr/>
        </p:nvCxnSpPr>
        <p:spPr>
          <a:xfrm flipV="1">
            <a:off x="6538920" y="3253884"/>
            <a:ext cx="2605080" cy="12050"/>
          </a:xfrm>
          <a:prstGeom prst="line">
            <a:avLst/>
          </a:prstGeom>
          <a:ln w="114300" cap="rnd">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7" name="Ovál 86"/>
          <p:cNvSpPr/>
          <p:nvPr/>
        </p:nvSpPr>
        <p:spPr>
          <a:xfrm>
            <a:off x="3419872" y="4318724"/>
            <a:ext cx="108000" cy="108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63"/>
          <p:cNvSpPr/>
          <p:nvPr/>
        </p:nvSpPr>
        <p:spPr>
          <a:xfrm>
            <a:off x="5177216" y="4028726"/>
            <a:ext cx="2658624" cy="847348"/>
          </a:xfrm>
          <a:prstGeom prst="rect">
            <a:avLst/>
          </a:prstGeom>
        </p:spPr>
        <p:txBody>
          <a:bodyPr wrap="square" lIns="121920" rIns="121920" bIns="60960">
            <a:spAutoFit/>
          </a:bodyPr>
          <a:lstStyle/>
          <a:p>
            <a:pPr marL="0" lvl="1">
              <a:lnSpc>
                <a:spcPct val="89000"/>
              </a:lnSpc>
              <a:spcBef>
                <a:spcPts val="600"/>
              </a:spcBef>
              <a:spcAft>
                <a:spcPts val="1800"/>
              </a:spcAft>
              <a:buClr>
                <a:schemeClr val="accent1"/>
              </a:buClr>
            </a:pPr>
            <a:r>
              <a:rPr lang="cs-CZ" dirty="0">
                <a:solidFill>
                  <a:srgbClr val="002060"/>
                </a:solidFill>
              </a:rPr>
              <a:t>Poskytuje financování v souladu s pravidly </a:t>
            </a:r>
            <a:r>
              <a:rPr lang="cs-CZ" b="1" dirty="0">
                <a:solidFill>
                  <a:srgbClr val="002060"/>
                </a:solidFill>
              </a:rPr>
              <a:t>WTO, OECD a EU</a:t>
            </a:r>
          </a:p>
        </p:txBody>
      </p:sp>
      <p:sp>
        <p:nvSpPr>
          <p:cNvPr id="119" name="Zástupný symbol pro text 118"/>
          <p:cNvSpPr>
            <a:spLocks noGrp="1"/>
          </p:cNvSpPr>
          <p:nvPr>
            <p:ph type="body" sz="quarter" idx="14"/>
          </p:nvPr>
        </p:nvSpPr>
        <p:spPr/>
        <p:txBody>
          <a:bodyPr/>
          <a:lstStyle/>
          <a:p>
            <a:r>
              <a:rPr lang="cs-CZ" b="1" dirty="0"/>
              <a:t>P</a:t>
            </a:r>
            <a:r>
              <a:rPr lang="cs-CZ" b="1" dirty="0" smtClean="0"/>
              <a:t>oslání ČEB</a:t>
            </a:r>
            <a:endParaRPr lang="en-US" b="1" dirty="0"/>
          </a:p>
        </p:txBody>
      </p:sp>
      <p:cxnSp>
        <p:nvCxnSpPr>
          <p:cNvPr id="124" name="Přímá spojnice 123"/>
          <p:cNvCxnSpPr/>
          <p:nvPr/>
        </p:nvCxnSpPr>
        <p:spPr>
          <a:xfrm>
            <a:off x="4399830" y="3032776"/>
            <a:ext cx="0" cy="1339948"/>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6" name="Přímá spojnice 125"/>
          <p:cNvCxnSpPr>
            <a:endCxn id="76" idx="2"/>
          </p:cNvCxnSpPr>
          <p:nvPr/>
        </p:nvCxnSpPr>
        <p:spPr>
          <a:xfrm>
            <a:off x="4399830" y="4372724"/>
            <a:ext cx="497259"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128" name="Přímá spojnice 127"/>
          <p:cNvCxnSpPr/>
          <p:nvPr/>
        </p:nvCxnSpPr>
        <p:spPr>
          <a:xfrm>
            <a:off x="4039830" y="3048429"/>
            <a:ext cx="0" cy="1324295"/>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a:endCxn id="87" idx="6"/>
          </p:cNvCxnSpPr>
          <p:nvPr/>
        </p:nvCxnSpPr>
        <p:spPr>
          <a:xfrm flipH="1">
            <a:off x="3527872" y="4372724"/>
            <a:ext cx="511958" cy="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Přímá spojnice 131"/>
          <p:cNvCxnSpPr/>
          <p:nvPr/>
        </p:nvCxnSpPr>
        <p:spPr>
          <a:xfrm flipH="1">
            <a:off x="1771307" y="3539410"/>
            <a:ext cx="19085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Přímá spojnice 134"/>
          <p:cNvCxnSpPr>
            <a:stCxn id="107" idx="0"/>
          </p:cNvCxnSpPr>
          <p:nvPr/>
        </p:nvCxnSpPr>
        <p:spPr>
          <a:xfrm>
            <a:off x="1771307" y="2940429"/>
            <a:ext cx="0" cy="59898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7955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text 3"/>
          <p:cNvSpPr>
            <a:spLocks noGrp="1"/>
          </p:cNvSpPr>
          <p:nvPr>
            <p:ph type="body" sz="quarter" idx="14"/>
          </p:nvPr>
        </p:nvSpPr>
        <p:spPr/>
        <p:txBody>
          <a:bodyPr/>
          <a:lstStyle/>
          <a:p>
            <a:r>
              <a:rPr lang="cs-CZ" b="1" dirty="0"/>
              <a:t>P</a:t>
            </a:r>
            <a:r>
              <a:rPr lang="cs-CZ" b="1" dirty="0" smtClean="0"/>
              <a:t>rodukty ČEB</a:t>
            </a:r>
            <a:endParaRPr lang="cs-CZ" b="1" dirty="0"/>
          </a:p>
        </p:txBody>
      </p:sp>
      <p:grpSp>
        <p:nvGrpSpPr>
          <p:cNvPr id="512" name="Skupina 511"/>
          <p:cNvGrpSpPr/>
          <p:nvPr/>
        </p:nvGrpSpPr>
        <p:grpSpPr>
          <a:xfrm>
            <a:off x="898211" y="1700808"/>
            <a:ext cx="1440160" cy="1440160"/>
            <a:chOff x="827584" y="2348880"/>
            <a:chExt cx="1440160" cy="1440160"/>
          </a:xfrm>
          <a:effectLst>
            <a:outerShdw blurRad="50800" dist="38100" dir="2700000" algn="tl" rotWithShape="0">
              <a:prstClr val="black">
                <a:alpha val="40000"/>
              </a:prstClr>
            </a:outerShdw>
          </a:effectLst>
        </p:grpSpPr>
        <p:sp>
          <p:nvSpPr>
            <p:cNvPr id="513" name="Ovál 512"/>
            <p:cNvSpPr/>
            <p:nvPr/>
          </p:nvSpPr>
          <p:spPr>
            <a:xfrm>
              <a:off x="82758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4" name="Obrázek 513"/>
            <p:cNvPicPr>
              <a:picLocks noChangeAspect="1"/>
            </p:cNvPicPr>
            <p:nvPr/>
          </p:nvPicPr>
          <p:blipFill>
            <a:blip r:embed="rId3">
              <a:extLst>
                <a:ext uri="{BEBA8EAE-BF5A-486C-A8C5-ECC9F3942E4B}">
                  <a14:imgProps xmlns:a14="http://schemas.microsoft.com/office/drawing/2010/main">
                    <a14:imgLayer r:embed="rId4">
                      <a14:imgEffect>
                        <a14:backgroundRemoval t="0" b="94690" l="1220" r="98171"/>
                      </a14:imgEffect>
                      <a14:imgEffect>
                        <a14:artisticPencilGrayscale/>
                      </a14:imgEffect>
                      <a14:imgEffect>
                        <a14:saturation sat="0"/>
                      </a14:imgEffect>
                    </a14:imgLayer>
                  </a14:imgProps>
                </a:ext>
                <a:ext uri="{28A0092B-C50C-407E-A947-70E740481C1C}">
                  <a14:useLocalDpi xmlns:a14="http://schemas.microsoft.com/office/drawing/2010/main" val="0"/>
                </a:ext>
              </a:extLst>
            </a:blip>
            <a:stretch>
              <a:fillRect/>
            </a:stretch>
          </p:blipFill>
          <p:spPr>
            <a:xfrm>
              <a:off x="1004585" y="2753906"/>
              <a:ext cx="1086158" cy="748388"/>
            </a:xfrm>
            <a:prstGeom prst="rect">
              <a:avLst/>
            </a:prstGeom>
            <a:ln>
              <a:noFill/>
            </a:ln>
          </p:spPr>
        </p:pic>
      </p:grpSp>
      <p:grpSp>
        <p:nvGrpSpPr>
          <p:cNvPr id="515" name="Skupina 514"/>
          <p:cNvGrpSpPr/>
          <p:nvPr/>
        </p:nvGrpSpPr>
        <p:grpSpPr>
          <a:xfrm>
            <a:off x="4993489" y="1700808"/>
            <a:ext cx="1440160" cy="1440160"/>
            <a:chOff x="4067944" y="2348880"/>
            <a:chExt cx="1440160" cy="1440160"/>
          </a:xfrm>
          <a:effectLst>
            <a:outerShdw blurRad="50800" dist="38100" dir="2700000" algn="tl" rotWithShape="0">
              <a:prstClr val="black">
                <a:alpha val="40000"/>
              </a:prstClr>
            </a:outerShdw>
          </a:effectLst>
        </p:grpSpPr>
        <p:sp>
          <p:nvSpPr>
            <p:cNvPr id="516" name="Ovál 515"/>
            <p:cNvSpPr/>
            <p:nvPr/>
          </p:nvSpPr>
          <p:spPr>
            <a:xfrm>
              <a:off x="4067944"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17" name="Obrázek 516"/>
            <p:cNvPicPr>
              <a:picLocks noChangeAspect="1"/>
            </p:cNvPicPr>
            <p:nvPr/>
          </p:nvPicPr>
          <p:blipFill>
            <a:blip r:embed="rId5" cstate="print">
              <a:extLst>
                <a:ext uri="{BEBA8EAE-BF5A-486C-A8C5-ECC9F3942E4B}">
                  <a14:imgProps xmlns:a14="http://schemas.microsoft.com/office/drawing/2010/main">
                    <a14:imgLayer r:embed="rId6">
                      <a14:imgEffect>
                        <a14:backgroundRemoval t="5778" b="92889" l="17778" r="81778"/>
                      </a14:imgEffect>
                      <a14:imgEffect>
                        <a14:artisticMarker/>
                      </a14:imgEffect>
                      <a14:imgEffect>
                        <a14:saturation sat="0"/>
                      </a14:imgEffect>
                    </a14:imgLayer>
                  </a14:imgProps>
                </a:ext>
                <a:ext uri="{28A0092B-C50C-407E-A947-70E740481C1C}">
                  <a14:useLocalDpi xmlns:a14="http://schemas.microsoft.com/office/drawing/2010/main" val="0"/>
                </a:ext>
              </a:extLst>
            </a:blip>
            <a:stretch>
              <a:fillRect/>
            </a:stretch>
          </p:blipFill>
          <p:spPr>
            <a:xfrm>
              <a:off x="4327693" y="2608629"/>
              <a:ext cx="920662" cy="920662"/>
            </a:xfrm>
            <a:prstGeom prst="rect">
              <a:avLst/>
            </a:prstGeom>
            <a:ln>
              <a:noFill/>
            </a:ln>
          </p:spPr>
        </p:pic>
      </p:grpSp>
      <p:grpSp>
        <p:nvGrpSpPr>
          <p:cNvPr id="518" name="Skupina 517"/>
          <p:cNvGrpSpPr/>
          <p:nvPr/>
        </p:nvGrpSpPr>
        <p:grpSpPr>
          <a:xfrm>
            <a:off x="2945850" y="1700808"/>
            <a:ext cx="1440160" cy="1440160"/>
            <a:chOff x="2411760" y="2348880"/>
            <a:chExt cx="1440160" cy="1440160"/>
          </a:xfrm>
          <a:effectLst>
            <a:outerShdw blurRad="50800" dist="38100" dir="2700000" algn="tl" rotWithShape="0">
              <a:prstClr val="black">
                <a:alpha val="40000"/>
              </a:prstClr>
            </a:outerShdw>
          </a:effectLst>
        </p:grpSpPr>
        <p:sp>
          <p:nvSpPr>
            <p:cNvPr id="519" name="Ovál 518"/>
            <p:cNvSpPr/>
            <p:nvPr/>
          </p:nvSpPr>
          <p:spPr>
            <a:xfrm>
              <a:off x="2411760"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0" name="Obrázek 519"/>
            <p:cNvPicPr>
              <a:picLocks noChangeAspect="1"/>
            </p:cNvPicPr>
            <p:nvPr/>
          </p:nvPicPr>
          <p:blipFill>
            <a:blip r:embed="rId7" cstate="print">
              <a:biLevel thresh="25000"/>
              <a:extLst>
                <a:ext uri="{BEBA8EAE-BF5A-486C-A8C5-ECC9F3942E4B}">
                  <a14:imgProps xmlns:a14="http://schemas.microsoft.com/office/drawing/2010/main">
                    <a14:imgLayer r:embed="rId8">
                      <a14:imgEffect>
                        <a14:backgroundRemoval t="4007" b="89770" l="8132" r="91965"/>
                      </a14:imgEffect>
                      <a14:imgEffect>
                        <a14:artisticMarker/>
                      </a14:imgEffect>
                    </a14:imgLayer>
                  </a14:imgProps>
                </a:ext>
                <a:ext uri="{28A0092B-C50C-407E-A947-70E740481C1C}">
                  <a14:useLocalDpi xmlns:a14="http://schemas.microsoft.com/office/drawing/2010/main" val="0"/>
                </a:ext>
              </a:extLst>
            </a:blip>
            <a:stretch>
              <a:fillRect/>
            </a:stretch>
          </p:blipFill>
          <p:spPr>
            <a:xfrm>
              <a:off x="2687958" y="2564904"/>
              <a:ext cx="887766" cy="1008112"/>
            </a:xfrm>
            <a:prstGeom prst="rect">
              <a:avLst/>
            </a:prstGeom>
            <a:ln>
              <a:noFill/>
            </a:ln>
          </p:spPr>
        </p:pic>
      </p:grpSp>
      <p:grpSp>
        <p:nvGrpSpPr>
          <p:cNvPr id="521" name="Skupina 520"/>
          <p:cNvGrpSpPr/>
          <p:nvPr/>
        </p:nvGrpSpPr>
        <p:grpSpPr>
          <a:xfrm>
            <a:off x="7041128" y="1700808"/>
            <a:ext cx="1440160" cy="1440160"/>
            <a:chOff x="5724128" y="2348880"/>
            <a:chExt cx="1440160" cy="1440160"/>
          </a:xfrm>
          <a:effectLst>
            <a:outerShdw blurRad="50800" dist="38100" dir="2700000" algn="tl" rotWithShape="0">
              <a:prstClr val="black">
                <a:alpha val="40000"/>
              </a:prstClr>
            </a:outerShdw>
          </a:effectLst>
        </p:grpSpPr>
        <p:sp>
          <p:nvSpPr>
            <p:cNvPr id="522" name="Ovál 521"/>
            <p:cNvSpPr/>
            <p:nvPr/>
          </p:nvSpPr>
          <p:spPr>
            <a:xfrm>
              <a:off x="5724128" y="2348880"/>
              <a:ext cx="1440160" cy="1440160"/>
            </a:xfrm>
            <a:prstGeom prst="ellipse">
              <a:avLst/>
            </a:prstGeom>
            <a:noFill/>
            <a:ln>
              <a:gradFill>
                <a:gsLst>
                  <a:gs pos="0">
                    <a:schemeClr val="accent1">
                      <a:lumMod val="75000"/>
                    </a:schemeClr>
                  </a:gs>
                  <a:gs pos="50000">
                    <a:schemeClr val="accent2">
                      <a:lumMod val="75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pic>
          <p:nvPicPr>
            <p:cNvPr id="523" name="Picture 2" descr="C:\Users\antp\AppData\Local\Microsoft\Windows\Temporary Internet Files\Content.IE5\2Z7K8MW9\869px-Documents_icon.svg[1].png"/>
            <p:cNvPicPr>
              <a:picLocks noChangeAspect="1" noChangeArrowheads="1"/>
            </p:cNvPicPr>
            <p:nvPr/>
          </p:nvPicPr>
          <p:blipFill>
            <a:blip r:embed="rId9" cstate="print">
              <a:extLst>
                <a:ext uri="{BEBA8EAE-BF5A-486C-A8C5-ECC9F3942E4B}">
                  <a14:imgProps xmlns:a14="http://schemas.microsoft.com/office/drawing/2010/main">
                    <a14:imgLayer r:embed="rId10">
                      <a14:imgEffect>
                        <a14:artisticPencilGrayscale/>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076469" y="2635626"/>
              <a:ext cx="735480" cy="866668"/>
            </a:xfrm>
            <a:prstGeom prst="rect">
              <a:avLst/>
            </a:prstGeom>
            <a:noFill/>
            <a:extLst>
              <a:ext uri="{909E8E84-426E-40DD-AFC4-6F175D3DCCD1}">
                <a14:hiddenFill xmlns:a14="http://schemas.microsoft.com/office/drawing/2010/main">
                  <a:solidFill>
                    <a:srgbClr val="FFFFFF"/>
                  </a:solidFill>
                </a14:hiddenFill>
              </a:ext>
            </a:extLst>
          </p:spPr>
        </p:pic>
      </p:grpSp>
      <p:sp>
        <p:nvSpPr>
          <p:cNvPr id="524" name="TextovéPole 523"/>
          <p:cNvSpPr txBox="1"/>
          <p:nvPr/>
        </p:nvSpPr>
        <p:spPr>
          <a:xfrm>
            <a:off x="682291" y="3573016"/>
            <a:ext cx="1872000" cy="1569660"/>
          </a:xfrm>
          <a:prstGeom prst="rect">
            <a:avLst/>
          </a:prstGeom>
          <a:noFill/>
        </p:spPr>
        <p:txBody>
          <a:bodyPr wrap="none" rtlCol="0">
            <a:noAutofit/>
          </a:bodyPr>
          <a:lstStyle/>
          <a:p>
            <a:pPr algn="ctr"/>
            <a:r>
              <a:rPr lang="cs-CZ" sz="1600" b="1" i="1" dirty="0" smtClean="0">
                <a:solidFill>
                  <a:srgbClr val="FF0000"/>
                </a:solidFill>
              </a:rPr>
              <a:t>bankovní záruky:</a:t>
            </a:r>
          </a:p>
          <a:p>
            <a:endParaRPr lang="cs-CZ" sz="1600" i="1" dirty="0" smtClean="0"/>
          </a:p>
          <a:p>
            <a:endParaRPr lang="cs-CZ" sz="1600" i="1" dirty="0" smtClean="0"/>
          </a:p>
          <a:p>
            <a:pPr marL="342900" indent="-342900">
              <a:buClr>
                <a:schemeClr val="accent1"/>
              </a:buClr>
              <a:buSzPct val="80000"/>
              <a:buFont typeface="Arial" panose="020B0604020202020204" pitchFamily="34" charset="0"/>
              <a:buChar char="•"/>
            </a:pPr>
            <a:r>
              <a:rPr lang="cs-CZ" sz="1600" i="1" dirty="0" smtClean="0"/>
              <a:t>za akontaci</a:t>
            </a:r>
          </a:p>
          <a:p>
            <a:pPr marL="342900" indent="-342900">
              <a:buClr>
                <a:schemeClr val="accent1"/>
              </a:buClr>
              <a:buSzPct val="80000"/>
              <a:buFont typeface="Arial" panose="020B0604020202020204" pitchFamily="34" charset="0"/>
              <a:buChar char="•"/>
            </a:pPr>
            <a:r>
              <a:rPr lang="cs-CZ" sz="1600" i="1" dirty="0" smtClean="0"/>
              <a:t>za výrobu</a:t>
            </a:r>
          </a:p>
          <a:p>
            <a:pPr marL="342900" indent="-342900">
              <a:buClr>
                <a:schemeClr val="accent1"/>
              </a:buClr>
              <a:buSzPct val="80000"/>
              <a:buFont typeface="Arial" panose="020B0604020202020204" pitchFamily="34" charset="0"/>
              <a:buChar char="•"/>
            </a:pPr>
            <a:r>
              <a:rPr lang="cs-CZ" sz="1600" i="1" dirty="0" smtClean="0"/>
              <a:t>za zádržné</a:t>
            </a:r>
          </a:p>
          <a:p>
            <a:pPr marL="342900" indent="-342900">
              <a:buFontTx/>
              <a:buChar char="-"/>
            </a:pPr>
            <a:endParaRPr lang="cs-CZ" sz="1600" b="1" i="1" dirty="0" smtClean="0">
              <a:solidFill>
                <a:schemeClr val="tx2">
                  <a:lumMod val="75000"/>
                </a:schemeClr>
              </a:solidFill>
            </a:endParaRPr>
          </a:p>
        </p:txBody>
      </p:sp>
      <p:sp>
        <p:nvSpPr>
          <p:cNvPr id="525" name="TextovéPole 524"/>
          <p:cNvSpPr txBox="1"/>
          <p:nvPr/>
        </p:nvSpPr>
        <p:spPr>
          <a:xfrm>
            <a:off x="2729930" y="3573016"/>
            <a:ext cx="1872000" cy="1815882"/>
          </a:xfrm>
          <a:prstGeom prst="rect">
            <a:avLst/>
          </a:prstGeom>
          <a:noFill/>
        </p:spPr>
        <p:txBody>
          <a:bodyPr wrap="none" rtlCol="0">
            <a:noAutofit/>
          </a:bodyPr>
          <a:lstStyle/>
          <a:p>
            <a:pPr algn="ctr"/>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dodavatele:</a:t>
            </a:r>
          </a:p>
          <a:p>
            <a:endParaRPr lang="cs-CZ" sz="1600" i="1" dirty="0" smtClean="0"/>
          </a:p>
          <a:p>
            <a:pPr marL="342900" indent="-342900">
              <a:buClr>
                <a:schemeClr val="accent1"/>
              </a:buClr>
              <a:buSzPct val="80000"/>
              <a:buFont typeface="Arial" panose="020B0604020202020204" pitchFamily="34" charset="0"/>
              <a:buChar char="•"/>
            </a:pPr>
            <a:r>
              <a:rPr lang="cs-CZ" sz="1600" i="1" dirty="0"/>
              <a:t>na výrobu</a:t>
            </a:r>
          </a:p>
          <a:p>
            <a:pPr marL="342900" indent="-342900">
              <a:buClr>
                <a:schemeClr val="accent1"/>
              </a:buClr>
              <a:buSzPct val="80000"/>
              <a:buFont typeface="Arial" panose="020B0604020202020204" pitchFamily="34" charset="0"/>
              <a:buChar char="•"/>
            </a:pPr>
            <a:r>
              <a:rPr lang="cs-CZ" sz="1600" i="1" dirty="0"/>
              <a:t>dodavatelský</a:t>
            </a:r>
          </a:p>
          <a:p>
            <a:pPr marL="342900" indent="-342900">
              <a:buClr>
                <a:schemeClr val="accent1"/>
              </a:buClr>
              <a:buSzPct val="80000"/>
              <a:buFont typeface="Arial" panose="020B0604020202020204" pitchFamily="34" charset="0"/>
              <a:buChar char="•"/>
            </a:pPr>
            <a:r>
              <a:rPr lang="cs-CZ" sz="1600" i="1" dirty="0"/>
              <a:t>odkup pohledávky </a:t>
            </a:r>
            <a:r>
              <a:rPr lang="cs-CZ" sz="1600" i="1" dirty="0" smtClean="0"/>
              <a:t/>
            </a:r>
            <a:br>
              <a:rPr lang="cs-CZ" sz="1600" i="1" dirty="0" smtClean="0"/>
            </a:br>
            <a:r>
              <a:rPr lang="cs-CZ" sz="1600" i="1" dirty="0" smtClean="0"/>
              <a:t>s </a:t>
            </a:r>
            <a:r>
              <a:rPr lang="cs-CZ" sz="1600" i="1" dirty="0"/>
              <a:t>regresem</a:t>
            </a:r>
          </a:p>
          <a:p>
            <a:pPr marL="342900" indent="-342900">
              <a:buClr>
                <a:schemeClr val="accent1"/>
              </a:buClr>
              <a:buSzPct val="80000"/>
              <a:buFont typeface="Arial" panose="020B0604020202020204" pitchFamily="34" charset="0"/>
              <a:buChar char="•"/>
            </a:pPr>
            <a:r>
              <a:rPr lang="cs-CZ" sz="1600" i="1" dirty="0" smtClean="0"/>
              <a:t>investiční</a:t>
            </a:r>
            <a:endParaRPr lang="en-US" sz="1600" i="1" dirty="0"/>
          </a:p>
        </p:txBody>
      </p:sp>
      <p:sp>
        <p:nvSpPr>
          <p:cNvPr id="526" name="TextovéPole 525"/>
          <p:cNvSpPr txBox="1"/>
          <p:nvPr/>
        </p:nvSpPr>
        <p:spPr>
          <a:xfrm>
            <a:off x="4777569" y="3573016"/>
            <a:ext cx="1872000" cy="1815882"/>
          </a:xfrm>
          <a:prstGeom prst="rect">
            <a:avLst/>
          </a:prstGeom>
          <a:noFill/>
        </p:spPr>
        <p:txBody>
          <a:bodyPr wrap="none" rtlCol="0">
            <a:noAutofit/>
          </a:bodyPr>
          <a:lstStyle/>
          <a:p>
            <a:r>
              <a:rPr lang="cs-CZ" sz="1600" b="1" i="1" dirty="0" smtClean="0">
                <a:solidFill>
                  <a:srgbClr val="FF0000"/>
                </a:solidFill>
              </a:rPr>
              <a:t>financování </a:t>
            </a:r>
            <a:br>
              <a:rPr lang="cs-CZ" sz="1600" b="1" i="1" dirty="0" smtClean="0">
                <a:solidFill>
                  <a:srgbClr val="FF0000"/>
                </a:solidFill>
              </a:rPr>
            </a:br>
            <a:r>
              <a:rPr lang="cs-CZ" sz="1600" b="1" i="1" dirty="0" smtClean="0">
                <a:solidFill>
                  <a:srgbClr val="FF0000"/>
                </a:solidFill>
              </a:rPr>
              <a:t>odběratele:</a:t>
            </a:r>
          </a:p>
          <a:p>
            <a:endParaRPr lang="cs-CZ" sz="1600" i="1" dirty="0" smtClean="0"/>
          </a:p>
          <a:p>
            <a:pPr marL="342900" indent="-342900">
              <a:buClr>
                <a:schemeClr val="accent1"/>
              </a:buClr>
              <a:buSzPct val="80000"/>
              <a:buFont typeface="Arial" panose="020B0604020202020204" pitchFamily="34" charset="0"/>
              <a:buChar char="•"/>
            </a:pPr>
            <a:r>
              <a:rPr lang="cs-CZ" sz="1600" i="1" dirty="0"/>
              <a:t>odběratelský</a:t>
            </a:r>
          </a:p>
          <a:p>
            <a:pPr marL="342900" indent="-342900">
              <a:buClr>
                <a:schemeClr val="accent1"/>
              </a:buClr>
              <a:buSzPct val="80000"/>
              <a:buFont typeface="Arial" panose="020B0604020202020204" pitchFamily="34" charset="0"/>
              <a:buChar char="•"/>
            </a:pPr>
            <a:r>
              <a:rPr lang="cs-CZ" sz="1600" i="1" dirty="0"/>
              <a:t>odkup </a:t>
            </a:r>
            <a:r>
              <a:rPr lang="cs-CZ" sz="1600" i="1" dirty="0" smtClean="0"/>
              <a:t>pohledávky</a:t>
            </a:r>
            <a:br>
              <a:rPr lang="cs-CZ" sz="1600" i="1" dirty="0" smtClean="0"/>
            </a:br>
            <a:r>
              <a:rPr lang="cs-CZ" sz="1600" i="1" dirty="0" smtClean="0"/>
              <a:t>bez </a:t>
            </a:r>
            <a:r>
              <a:rPr lang="cs-CZ" sz="1600" i="1" dirty="0"/>
              <a:t>regresu</a:t>
            </a:r>
          </a:p>
          <a:p>
            <a:pPr marL="342900" indent="-342900">
              <a:buClr>
                <a:schemeClr val="accent1"/>
              </a:buClr>
              <a:buSzPct val="80000"/>
              <a:buFont typeface="Arial" panose="020B0604020202020204" pitchFamily="34" charset="0"/>
              <a:buChar char="•"/>
            </a:pPr>
            <a:r>
              <a:rPr lang="cs-CZ" sz="1600" i="1" dirty="0"/>
              <a:t>odkup pohledávky </a:t>
            </a:r>
            <a:br>
              <a:rPr lang="cs-CZ" sz="1600" i="1" dirty="0"/>
            </a:br>
            <a:r>
              <a:rPr lang="cs-CZ" sz="1600" i="1" dirty="0"/>
              <a:t>z dok. akreditivu</a:t>
            </a:r>
            <a:endParaRPr lang="en-US" sz="1600" i="1" dirty="0"/>
          </a:p>
        </p:txBody>
      </p:sp>
      <p:sp>
        <p:nvSpPr>
          <p:cNvPr id="527" name="TextovéPole 526"/>
          <p:cNvSpPr txBox="1"/>
          <p:nvPr/>
        </p:nvSpPr>
        <p:spPr>
          <a:xfrm>
            <a:off x="6825208" y="3573016"/>
            <a:ext cx="1872000" cy="1569660"/>
          </a:xfrm>
          <a:prstGeom prst="rect">
            <a:avLst/>
          </a:prstGeom>
          <a:noFill/>
        </p:spPr>
        <p:txBody>
          <a:bodyPr wrap="none" rtlCol="0">
            <a:noAutofit/>
          </a:bodyPr>
          <a:lstStyle/>
          <a:p>
            <a:r>
              <a:rPr lang="cs-CZ" sz="1600" b="1" i="1" dirty="0" smtClean="0">
                <a:solidFill>
                  <a:srgbClr val="FF0000"/>
                </a:solidFill>
              </a:rPr>
              <a:t>dokumentární </a:t>
            </a:r>
            <a:br>
              <a:rPr lang="cs-CZ" sz="1600" b="1" i="1" dirty="0" smtClean="0">
                <a:solidFill>
                  <a:srgbClr val="FF0000"/>
                </a:solidFill>
              </a:rPr>
            </a:br>
            <a:r>
              <a:rPr lang="cs-CZ" sz="1600" b="1" i="1" dirty="0" smtClean="0">
                <a:solidFill>
                  <a:srgbClr val="FF0000"/>
                </a:solidFill>
              </a:rPr>
              <a:t>služby:</a:t>
            </a:r>
          </a:p>
          <a:p>
            <a:endParaRPr lang="cs-CZ" sz="1600" i="1" dirty="0" smtClean="0"/>
          </a:p>
          <a:p>
            <a:pPr marL="342900" indent="-342900">
              <a:buClr>
                <a:schemeClr val="accent1"/>
              </a:buClr>
              <a:buSzPct val="80000"/>
              <a:buFont typeface="Arial" panose="020B0604020202020204" pitchFamily="34" charset="0"/>
              <a:buChar char="•"/>
            </a:pPr>
            <a:r>
              <a:rPr lang="cs-CZ" sz="1600" i="1" dirty="0" smtClean="0"/>
              <a:t>avízo </a:t>
            </a:r>
            <a:r>
              <a:rPr lang="cs-CZ" sz="1600" i="1" dirty="0"/>
              <a:t>LC</a:t>
            </a:r>
          </a:p>
          <a:p>
            <a:pPr marL="342900" indent="-342900">
              <a:buClr>
                <a:schemeClr val="accent1"/>
              </a:buClr>
              <a:buSzPct val="80000"/>
              <a:buFont typeface="Arial" panose="020B0604020202020204" pitchFamily="34" charset="0"/>
              <a:buChar char="•"/>
            </a:pPr>
            <a:r>
              <a:rPr lang="cs-CZ" sz="1600" i="1" dirty="0"/>
              <a:t>kontrola LC</a:t>
            </a:r>
          </a:p>
          <a:p>
            <a:pPr marL="342900" indent="-342900">
              <a:buClr>
                <a:schemeClr val="accent1"/>
              </a:buClr>
              <a:buSzPct val="80000"/>
              <a:buFont typeface="Arial" panose="020B0604020202020204" pitchFamily="34" charset="0"/>
              <a:buChar char="•"/>
            </a:pPr>
            <a:r>
              <a:rPr lang="cs-CZ" sz="1600" i="1" dirty="0"/>
              <a:t>potvrzení LC</a:t>
            </a:r>
          </a:p>
          <a:p>
            <a:pPr marL="342900" indent="-342900">
              <a:buFontTx/>
              <a:buChar char="-"/>
            </a:pPr>
            <a:endParaRPr lang="en-US" sz="1600" i="1" dirty="0">
              <a:solidFill>
                <a:schemeClr val="tx2">
                  <a:lumMod val="75000"/>
                </a:schemeClr>
              </a:solidFill>
            </a:endParaRPr>
          </a:p>
        </p:txBody>
      </p:sp>
      <p:sp>
        <p:nvSpPr>
          <p:cNvPr id="2" name="Zástupný symbol pro text 1"/>
          <p:cNvSpPr>
            <a:spLocks noGrp="1"/>
          </p:cNvSpPr>
          <p:nvPr>
            <p:ph type="body" sz="half" idx="13"/>
          </p:nvPr>
        </p:nvSpPr>
        <p:spPr/>
        <p:txBody>
          <a:bodyPr/>
          <a:lstStyle/>
          <a:p>
            <a:endParaRPr lang="cs-CZ"/>
          </a:p>
        </p:txBody>
      </p:sp>
    </p:spTree>
    <p:extLst>
      <p:ext uri="{BB962C8B-B14F-4D97-AF65-F5344CB8AC3E}">
        <p14:creationId xmlns:p14="http://schemas.microsoft.com/office/powerpoint/2010/main" val="257220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512"/>
                                        </p:tgtEl>
                                        <p:attrNameLst>
                                          <p:attrName>style.visibility</p:attrName>
                                        </p:attrNameLst>
                                      </p:cBhvr>
                                      <p:to>
                                        <p:strVal val="visible"/>
                                      </p:to>
                                    </p:set>
                                    <p:animEffect transition="in" filter="wheel(1)">
                                      <p:cBhvr>
                                        <p:cTn id="7" dur="2000"/>
                                        <p:tgtEl>
                                          <p:spTgt spid="512"/>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524"/>
                                        </p:tgtEl>
                                        <p:attrNameLst>
                                          <p:attrName>style.visibility</p:attrName>
                                        </p:attrNameLst>
                                      </p:cBhvr>
                                      <p:to>
                                        <p:strVal val="visible"/>
                                      </p:to>
                                    </p:set>
                                    <p:animEffect transition="in" filter="wipe(up)">
                                      <p:cBhvr>
                                        <p:cTn id="11" dur="1000"/>
                                        <p:tgtEl>
                                          <p:spTgt spid="524"/>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518"/>
                                        </p:tgtEl>
                                        <p:attrNameLst>
                                          <p:attrName>style.visibility</p:attrName>
                                        </p:attrNameLst>
                                      </p:cBhvr>
                                      <p:to>
                                        <p:strVal val="visible"/>
                                      </p:to>
                                    </p:set>
                                    <p:animEffect transition="in" filter="wheel(1)">
                                      <p:cBhvr>
                                        <p:cTn id="16" dur="2000"/>
                                        <p:tgtEl>
                                          <p:spTgt spid="51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525"/>
                                        </p:tgtEl>
                                        <p:attrNameLst>
                                          <p:attrName>style.visibility</p:attrName>
                                        </p:attrNameLst>
                                      </p:cBhvr>
                                      <p:to>
                                        <p:strVal val="visible"/>
                                      </p:to>
                                    </p:set>
                                    <p:animEffect transition="in" filter="wipe(up)">
                                      <p:cBhvr>
                                        <p:cTn id="20" dur="1000"/>
                                        <p:tgtEl>
                                          <p:spTgt spid="525"/>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15"/>
                                        </p:tgtEl>
                                        <p:attrNameLst>
                                          <p:attrName>style.visibility</p:attrName>
                                        </p:attrNameLst>
                                      </p:cBhvr>
                                      <p:to>
                                        <p:strVal val="visible"/>
                                      </p:to>
                                    </p:set>
                                    <p:animEffect transition="in" filter="wheel(1)">
                                      <p:cBhvr>
                                        <p:cTn id="25" dur="2000"/>
                                        <p:tgtEl>
                                          <p:spTgt spid="51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526"/>
                                        </p:tgtEl>
                                        <p:attrNameLst>
                                          <p:attrName>style.visibility</p:attrName>
                                        </p:attrNameLst>
                                      </p:cBhvr>
                                      <p:to>
                                        <p:strVal val="visible"/>
                                      </p:to>
                                    </p:set>
                                    <p:animEffect transition="in" filter="wipe(up)">
                                      <p:cBhvr>
                                        <p:cTn id="29" dur="1000"/>
                                        <p:tgtEl>
                                          <p:spTgt spid="526"/>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521"/>
                                        </p:tgtEl>
                                        <p:attrNameLst>
                                          <p:attrName>style.visibility</p:attrName>
                                        </p:attrNameLst>
                                      </p:cBhvr>
                                      <p:to>
                                        <p:strVal val="visible"/>
                                      </p:to>
                                    </p:set>
                                    <p:animEffect transition="in" filter="wheel(1)">
                                      <p:cBhvr>
                                        <p:cTn id="34" dur="2000"/>
                                        <p:tgtEl>
                                          <p:spTgt spid="521"/>
                                        </p:tgtEl>
                                      </p:cBhvr>
                                    </p:animEffect>
                                  </p:childTnLst>
                                </p:cTn>
                              </p:par>
                            </p:childTnLst>
                          </p:cTn>
                        </p:par>
                        <p:par>
                          <p:cTn id="35" fill="hold">
                            <p:stCondLst>
                              <p:cond delay="2000"/>
                            </p:stCondLst>
                            <p:childTnLst>
                              <p:par>
                                <p:cTn id="36" presetID="22" presetClass="entr" presetSubtype="1" fill="hold" grpId="0" nodeType="afterEffect">
                                  <p:stCondLst>
                                    <p:cond delay="0"/>
                                  </p:stCondLst>
                                  <p:childTnLst>
                                    <p:set>
                                      <p:cBhvr>
                                        <p:cTn id="37" dur="1" fill="hold">
                                          <p:stCondLst>
                                            <p:cond delay="0"/>
                                          </p:stCondLst>
                                        </p:cTn>
                                        <p:tgtEl>
                                          <p:spTgt spid="527"/>
                                        </p:tgtEl>
                                        <p:attrNameLst>
                                          <p:attrName>style.visibility</p:attrName>
                                        </p:attrNameLst>
                                      </p:cBhvr>
                                      <p:to>
                                        <p:strVal val="visible"/>
                                      </p:to>
                                    </p:set>
                                    <p:animEffect transition="in" filter="wipe(up)">
                                      <p:cBhvr>
                                        <p:cTn id="38" dur="10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4" grpId="0"/>
      <p:bldP spid="525" grpId="0"/>
      <p:bldP spid="526" grpId="0"/>
      <p:bldP spid="5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half" idx="13"/>
          </p:nvPr>
        </p:nvSpPr>
        <p:spPr/>
        <p:txBody>
          <a:bodyPr/>
          <a:lstStyle/>
          <a:p>
            <a:r>
              <a:rPr lang="cs-CZ" dirty="0" smtClean="0"/>
              <a:t>Úvěrové portfolio podle země vývozu</a:t>
            </a:r>
            <a:endParaRPr lang="cs-CZ" dirty="0"/>
          </a:p>
        </p:txBody>
      </p:sp>
      <p:sp>
        <p:nvSpPr>
          <p:cNvPr id="7" name="Zástupný symbol pro text 6"/>
          <p:cNvSpPr>
            <a:spLocks noGrp="1"/>
          </p:cNvSpPr>
          <p:nvPr>
            <p:ph type="body" sz="quarter" idx="14"/>
          </p:nvPr>
        </p:nvSpPr>
        <p:spPr/>
        <p:txBody>
          <a:bodyPr/>
          <a:lstStyle/>
          <a:p>
            <a:r>
              <a:rPr lang="cs-CZ" b="1" dirty="0"/>
              <a:t>Česká banka pro český export</a:t>
            </a:r>
          </a:p>
        </p:txBody>
      </p:sp>
      <p:graphicFrame>
        <p:nvGraphicFramePr>
          <p:cNvPr id="5" name="Chart Placeholder 18"/>
          <p:cNvGraphicFramePr>
            <a:graphicFrameLocks/>
          </p:cNvGraphicFramePr>
          <p:nvPr>
            <p:extLst>
              <p:ext uri="{D42A27DB-BD31-4B8C-83A1-F6EECF244321}">
                <p14:modId xmlns:p14="http://schemas.microsoft.com/office/powerpoint/2010/main" val="3547034561"/>
              </p:ext>
            </p:extLst>
          </p:nvPr>
        </p:nvGraphicFramePr>
        <p:xfrm>
          <a:off x="2026512" y="1789973"/>
          <a:ext cx="5029200" cy="4522787"/>
        </p:xfrm>
        <a:graphic>
          <a:graphicData uri="http://schemas.openxmlformats.org/drawingml/2006/chart">
            <c:chart xmlns:c="http://schemas.openxmlformats.org/drawingml/2006/chart" xmlns:r="http://schemas.openxmlformats.org/officeDocument/2006/relationships" r:id="rId3"/>
          </a:graphicData>
        </a:graphic>
      </p:graphicFrame>
      <p:sp>
        <p:nvSpPr>
          <p:cNvPr id="9" name="Freeform 3"/>
          <p:cNvSpPr/>
          <p:nvPr/>
        </p:nvSpPr>
        <p:spPr>
          <a:xfrm flipH="1" flipV="1">
            <a:off x="5968165" y="5345663"/>
            <a:ext cx="600287" cy="272627"/>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25915 w 525915"/>
              <a:gd name="connsiteY0" fmla="*/ 265258 h 265258"/>
              <a:gd name="connsiteX1" fmla="*/ 345440 w 525915"/>
              <a:gd name="connsiteY1" fmla="*/ 0 h 265258"/>
              <a:gd name="connsiteX2" fmla="*/ 0 w 525915"/>
              <a:gd name="connsiteY2" fmla="*/ 0 h 265258"/>
            </a:gdLst>
            <a:ahLst/>
            <a:cxnLst>
              <a:cxn ang="0">
                <a:pos x="connsiteX0" y="connsiteY0"/>
              </a:cxn>
              <a:cxn ang="0">
                <a:pos x="connsiteX1" y="connsiteY1"/>
              </a:cxn>
              <a:cxn ang="0">
                <a:pos x="connsiteX2" y="connsiteY2"/>
              </a:cxn>
            </a:cxnLst>
            <a:rect l="l" t="t" r="r" b="b"/>
            <a:pathLst>
              <a:path w="525915" h="265258">
                <a:moveTo>
                  <a:pt x="525915" y="265258"/>
                </a:moveTo>
                <a:lnTo>
                  <a:pt x="345440" y="0"/>
                </a:lnTo>
                <a:lnTo>
                  <a:pt x="0" y="0"/>
                </a:lnTo>
              </a:path>
            </a:pathLst>
          </a:custGeom>
          <a:noFill/>
          <a:ln w="3175">
            <a:solidFill>
              <a:schemeClr val="accent2"/>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0" name="Rectangle 4"/>
          <p:cNvSpPr/>
          <p:nvPr/>
        </p:nvSpPr>
        <p:spPr>
          <a:xfrm>
            <a:off x="4932040" y="1621587"/>
            <a:ext cx="958596" cy="497059"/>
          </a:xfrm>
          <a:prstGeom prst="rect">
            <a:avLst/>
          </a:prstGeom>
        </p:spPr>
        <p:txBody>
          <a:bodyPr wrap="none" lIns="0" tIns="0" rIns="0" bIns="0">
            <a:spAutoFit/>
          </a:bodyPr>
          <a:lstStyle/>
          <a:p>
            <a:pPr>
              <a:lnSpc>
                <a:spcPct val="85000"/>
              </a:lnSpc>
            </a:pPr>
            <a:r>
              <a:rPr lang="cs-CZ" sz="2400" b="1" dirty="0" smtClean="0">
                <a:latin typeface="Bebas Neue" charset="0"/>
                <a:ea typeface="Bebas Neue" charset="0"/>
                <a:cs typeface="Bebas Neue" charset="0"/>
              </a:rPr>
              <a:t>6,90 %</a:t>
            </a:r>
            <a:endParaRPr lang="cs-CZ" sz="1400" b="1" dirty="0" smtClean="0">
              <a:latin typeface="Bebas Neue" charset="0"/>
              <a:ea typeface="Bebas Neue" charset="0"/>
              <a:cs typeface="Bebas Neue" charset="0"/>
            </a:endParaRPr>
          </a:p>
          <a:p>
            <a:pPr>
              <a:lnSpc>
                <a:spcPct val="85000"/>
              </a:lnSpc>
            </a:pPr>
            <a:r>
              <a:rPr lang="cs-CZ" sz="1400" dirty="0" smtClean="0">
                <a:latin typeface="Source Sans Pro" charset="0"/>
              </a:rPr>
              <a:t>další země</a:t>
            </a:r>
            <a:endParaRPr lang="cs-CZ" sz="1400" dirty="0">
              <a:latin typeface="Source Sans Pro" charset="0"/>
            </a:endParaRPr>
          </a:p>
        </p:txBody>
      </p:sp>
      <p:sp>
        <p:nvSpPr>
          <p:cNvPr id="11" name="Rectangle 5"/>
          <p:cNvSpPr/>
          <p:nvPr/>
        </p:nvSpPr>
        <p:spPr>
          <a:xfrm>
            <a:off x="594596" y="3161132"/>
            <a:ext cx="1130118" cy="497059"/>
          </a:xfrm>
          <a:prstGeom prst="rect">
            <a:avLst/>
          </a:prstGeom>
        </p:spPr>
        <p:txBody>
          <a:bodyPr wrap="none" lIns="0" tIns="0" rIns="0" bIns="0">
            <a:spAutoFit/>
          </a:bodyPr>
          <a:lstStyle/>
          <a:p>
            <a:pPr algn="r">
              <a:lnSpc>
                <a:spcPct val="85000"/>
              </a:lnSpc>
            </a:pPr>
            <a:r>
              <a:rPr lang="cs-CZ" sz="2400" b="1" dirty="0" smtClean="0">
                <a:latin typeface="Bebas Neue" charset="0"/>
                <a:ea typeface="Bebas Neue" charset="0"/>
                <a:cs typeface="Bebas Neue" charset="0"/>
              </a:rPr>
              <a:t>10,24 %</a:t>
            </a:r>
            <a:endParaRPr lang="cs-CZ" sz="1400" b="1" dirty="0" smtClean="0">
              <a:latin typeface="Bebas Neue" charset="0"/>
              <a:ea typeface="Bebas Neue" charset="0"/>
              <a:cs typeface="Bebas Neue" charset="0"/>
            </a:endParaRPr>
          </a:p>
          <a:p>
            <a:pPr algn="r">
              <a:lnSpc>
                <a:spcPct val="85000"/>
              </a:lnSpc>
            </a:pPr>
            <a:r>
              <a:rPr lang="cs-CZ" sz="1400" dirty="0" smtClean="0">
                <a:latin typeface="Source Sans Pro" charset="0"/>
              </a:rPr>
              <a:t>Ázerbájdžán</a:t>
            </a:r>
            <a:endParaRPr lang="cs-CZ" sz="1400" dirty="0">
              <a:latin typeface="Source Sans Pro" charset="0"/>
            </a:endParaRPr>
          </a:p>
        </p:txBody>
      </p:sp>
      <p:sp>
        <p:nvSpPr>
          <p:cNvPr id="12" name="Rectangle 6"/>
          <p:cNvSpPr/>
          <p:nvPr/>
        </p:nvSpPr>
        <p:spPr>
          <a:xfrm>
            <a:off x="520128" y="5233446"/>
            <a:ext cx="1130118" cy="497059"/>
          </a:xfrm>
          <a:prstGeom prst="rect">
            <a:avLst/>
          </a:prstGeom>
        </p:spPr>
        <p:txBody>
          <a:bodyPr wrap="none" lIns="0" tIns="0" rIns="0" bIns="0">
            <a:spAutoFit/>
          </a:bodyPr>
          <a:lstStyle/>
          <a:p>
            <a:pPr algn="r">
              <a:lnSpc>
                <a:spcPct val="85000"/>
              </a:lnSpc>
            </a:pPr>
            <a:r>
              <a:rPr lang="cs-CZ" sz="2400" b="1" dirty="0" smtClean="0">
                <a:latin typeface="Bebas Neue" charset="0"/>
                <a:ea typeface="Bebas Neue" charset="0"/>
                <a:cs typeface="Bebas Neue" charset="0"/>
              </a:rPr>
              <a:t>22,08 %</a:t>
            </a:r>
            <a:endParaRPr lang="cs-CZ" sz="1400" b="1" dirty="0" smtClean="0">
              <a:latin typeface="Bebas Neue" charset="0"/>
              <a:ea typeface="Bebas Neue" charset="0"/>
              <a:cs typeface="Bebas Neue" charset="0"/>
            </a:endParaRPr>
          </a:p>
          <a:p>
            <a:pPr>
              <a:lnSpc>
                <a:spcPct val="85000"/>
              </a:lnSpc>
            </a:pPr>
            <a:r>
              <a:rPr lang="cs-CZ" sz="1400" dirty="0" smtClean="0">
                <a:latin typeface="Source Sans Pro" charset="0"/>
              </a:rPr>
              <a:t>Turecko</a:t>
            </a:r>
            <a:endParaRPr lang="cs-CZ" sz="1400" dirty="0">
              <a:latin typeface="Source Sans Pro" charset="0"/>
            </a:endParaRPr>
          </a:p>
        </p:txBody>
      </p:sp>
      <p:sp>
        <p:nvSpPr>
          <p:cNvPr id="13" name="Rectangle 7"/>
          <p:cNvSpPr/>
          <p:nvPr/>
        </p:nvSpPr>
        <p:spPr>
          <a:xfrm>
            <a:off x="6751948" y="5316744"/>
            <a:ext cx="1130118" cy="497059"/>
          </a:xfrm>
          <a:prstGeom prst="rect">
            <a:avLst/>
          </a:prstGeom>
        </p:spPr>
        <p:txBody>
          <a:bodyPr wrap="none" lIns="0" tIns="0" rIns="0" bIns="0">
            <a:spAutoFit/>
          </a:bodyPr>
          <a:lstStyle/>
          <a:p>
            <a:pPr>
              <a:lnSpc>
                <a:spcPct val="85000"/>
              </a:lnSpc>
            </a:pPr>
            <a:r>
              <a:rPr lang="cs-CZ" sz="2400" b="1" dirty="0" smtClean="0">
                <a:latin typeface="Bebas Neue" charset="0"/>
                <a:ea typeface="Bebas Neue" charset="0"/>
                <a:cs typeface="Bebas Neue" charset="0"/>
              </a:rPr>
              <a:t>23,09 %</a:t>
            </a:r>
          </a:p>
          <a:p>
            <a:pPr>
              <a:lnSpc>
                <a:spcPct val="85000"/>
              </a:lnSpc>
            </a:pPr>
            <a:r>
              <a:rPr lang="cs-CZ" sz="1400" dirty="0" smtClean="0">
                <a:latin typeface="Source Sans Pro" charset="0"/>
              </a:rPr>
              <a:t>Slovensko</a:t>
            </a:r>
            <a:endParaRPr lang="cs-CZ" sz="1400" dirty="0">
              <a:latin typeface="Source Sans Pro" charset="0"/>
            </a:endParaRPr>
          </a:p>
        </p:txBody>
      </p:sp>
      <p:sp>
        <p:nvSpPr>
          <p:cNvPr id="14" name="Rectangle 8"/>
          <p:cNvSpPr/>
          <p:nvPr/>
        </p:nvSpPr>
        <p:spPr>
          <a:xfrm>
            <a:off x="6901839" y="2044166"/>
            <a:ext cx="1130118" cy="497059"/>
          </a:xfrm>
          <a:prstGeom prst="rect">
            <a:avLst/>
          </a:prstGeom>
        </p:spPr>
        <p:txBody>
          <a:bodyPr wrap="none" lIns="0" tIns="0" rIns="0" bIns="0">
            <a:spAutoFit/>
          </a:bodyPr>
          <a:lstStyle/>
          <a:p>
            <a:pPr>
              <a:lnSpc>
                <a:spcPct val="85000"/>
              </a:lnSpc>
            </a:pPr>
            <a:r>
              <a:rPr lang="cs-CZ" sz="2400" b="1" dirty="0" smtClean="0">
                <a:latin typeface="Bebas Neue" charset="0"/>
                <a:ea typeface="Bebas Neue" charset="0"/>
                <a:cs typeface="Bebas Neue" charset="0"/>
              </a:rPr>
              <a:t>33,17 %</a:t>
            </a:r>
            <a:endParaRPr lang="cs-CZ" sz="1400" b="1" dirty="0" smtClean="0">
              <a:latin typeface="Bebas Neue" charset="0"/>
              <a:ea typeface="Bebas Neue" charset="0"/>
              <a:cs typeface="Bebas Neue" charset="0"/>
            </a:endParaRPr>
          </a:p>
          <a:p>
            <a:pPr>
              <a:lnSpc>
                <a:spcPct val="85000"/>
              </a:lnSpc>
            </a:pPr>
            <a:r>
              <a:rPr lang="cs-CZ" sz="1400" dirty="0" smtClean="0">
                <a:latin typeface="Source Sans Pro" charset="0"/>
              </a:rPr>
              <a:t>Rusko</a:t>
            </a:r>
            <a:endParaRPr lang="cs-CZ" sz="1400" dirty="0">
              <a:latin typeface="Source Sans Pro" charset="0"/>
            </a:endParaRPr>
          </a:p>
        </p:txBody>
      </p:sp>
      <p:sp>
        <p:nvSpPr>
          <p:cNvPr id="15" name="Freeform 9"/>
          <p:cNvSpPr/>
          <p:nvPr/>
        </p:nvSpPr>
        <p:spPr>
          <a:xfrm flipV="1">
            <a:off x="1889265" y="5122473"/>
            <a:ext cx="927148" cy="336459"/>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552619 w 552619"/>
              <a:gd name="connsiteY0" fmla="*/ 255373 h 255373"/>
              <a:gd name="connsiteX1" fmla="*/ 345440 w 552619"/>
              <a:gd name="connsiteY1" fmla="*/ 0 h 255373"/>
              <a:gd name="connsiteX2" fmla="*/ 0 w 552619"/>
              <a:gd name="connsiteY2" fmla="*/ 0 h 255373"/>
            </a:gdLst>
            <a:ahLst/>
            <a:cxnLst>
              <a:cxn ang="0">
                <a:pos x="connsiteX0" y="connsiteY0"/>
              </a:cxn>
              <a:cxn ang="0">
                <a:pos x="connsiteX1" y="connsiteY1"/>
              </a:cxn>
              <a:cxn ang="0">
                <a:pos x="connsiteX2" y="connsiteY2"/>
              </a:cxn>
            </a:cxnLst>
            <a:rect l="l" t="t" r="r" b="b"/>
            <a:pathLst>
              <a:path w="552619" h="255373">
                <a:moveTo>
                  <a:pt x="552619" y="255373"/>
                </a:moveTo>
                <a:lnTo>
                  <a:pt x="345440" y="0"/>
                </a:lnTo>
                <a:lnTo>
                  <a:pt x="0" y="0"/>
                </a:lnTo>
              </a:path>
            </a:pathLst>
          </a:custGeom>
          <a:noFill/>
          <a:ln w="3175">
            <a:solidFill>
              <a:schemeClr val="accent3"/>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cxnSp>
        <p:nvCxnSpPr>
          <p:cNvPr id="16" name="Straight Connector 10"/>
          <p:cNvCxnSpPr/>
          <p:nvPr/>
        </p:nvCxnSpPr>
        <p:spPr>
          <a:xfrm flipH="1">
            <a:off x="2001304" y="3409662"/>
            <a:ext cx="603057" cy="0"/>
          </a:xfrm>
          <a:prstGeom prst="line">
            <a:avLst/>
          </a:prstGeom>
          <a:noFill/>
          <a:ln w="3175">
            <a:solidFill>
              <a:schemeClr val="accent4"/>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cxnSp>
      <p:sp>
        <p:nvSpPr>
          <p:cNvPr id="17" name="Freeform 11"/>
          <p:cNvSpPr/>
          <p:nvPr/>
        </p:nvSpPr>
        <p:spPr>
          <a:xfrm flipH="1">
            <a:off x="6066500" y="2330326"/>
            <a:ext cx="646007" cy="457323"/>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626054 w 626054"/>
              <a:gd name="connsiteY0" fmla="*/ 265258 h 265258"/>
              <a:gd name="connsiteX1" fmla="*/ 345440 w 626054"/>
              <a:gd name="connsiteY1" fmla="*/ 0 h 265258"/>
              <a:gd name="connsiteX2" fmla="*/ 0 w 626054"/>
              <a:gd name="connsiteY2" fmla="*/ 0 h 265258"/>
              <a:gd name="connsiteX0" fmla="*/ 626054 w 626054"/>
              <a:gd name="connsiteY0" fmla="*/ 278439 h 278439"/>
              <a:gd name="connsiteX1" fmla="*/ 345440 w 626054"/>
              <a:gd name="connsiteY1" fmla="*/ 0 h 278439"/>
              <a:gd name="connsiteX2" fmla="*/ 0 w 626054"/>
              <a:gd name="connsiteY2" fmla="*/ 0 h 278439"/>
              <a:gd name="connsiteX0" fmla="*/ 548910 w 548910"/>
              <a:gd name="connsiteY0" fmla="*/ 304800 h 304800"/>
              <a:gd name="connsiteX1" fmla="*/ 345440 w 548910"/>
              <a:gd name="connsiteY1" fmla="*/ 0 h 304800"/>
              <a:gd name="connsiteX2" fmla="*/ 0 w 548910"/>
              <a:gd name="connsiteY2" fmla="*/ 0 h 304800"/>
            </a:gdLst>
            <a:ahLst/>
            <a:cxnLst>
              <a:cxn ang="0">
                <a:pos x="connsiteX0" y="connsiteY0"/>
              </a:cxn>
              <a:cxn ang="0">
                <a:pos x="connsiteX1" y="connsiteY1"/>
              </a:cxn>
              <a:cxn ang="0">
                <a:pos x="connsiteX2" y="connsiteY2"/>
              </a:cxn>
            </a:cxnLst>
            <a:rect l="l" t="t" r="r" b="b"/>
            <a:pathLst>
              <a:path w="548910" h="304800">
                <a:moveTo>
                  <a:pt x="548910" y="304800"/>
                </a:moveTo>
                <a:lnTo>
                  <a:pt x="345440" y="0"/>
                </a:lnTo>
                <a:lnTo>
                  <a:pt x="0" y="0"/>
                </a:lnTo>
              </a:path>
            </a:pathLst>
          </a:custGeom>
          <a:noFill/>
          <a:ln w="3175">
            <a:solidFill>
              <a:schemeClr val="accent1"/>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8" name="Freeform 12"/>
          <p:cNvSpPr/>
          <p:nvPr/>
        </p:nvSpPr>
        <p:spPr>
          <a:xfrm>
            <a:off x="2221237" y="2280291"/>
            <a:ext cx="1012209" cy="260934"/>
          </a:xfrm>
          <a:custGeom>
            <a:avLst/>
            <a:gdLst>
              <a:gd name="connsiteX0" fmla="*/ 670560 w 670560"/>
              <a:gd name="connsiteY0" fmla="*/ 304800 h 304800"/>
              <a:gd name="connsiteX1" fmla="*/ 345440 w 670560"/>
              <a:gd name="connsiteY1" fmla="*/ 0 h 304800"/>
              <a:gd name="connsiteX2" fmla="*/ 0 w 670560"/>
              <a:gd name="connsiteY2" fmla="*/ 0 h 304800"/>
              <a:gd name="connsiteX0" fmla="*/ 481054 w 481054"/>
              <a:gd name="connsiteY0" fmla="*/ 290855 h 290855"/>
              <a:gd name="connsiteX1" fmla="*/ 345440 w 481054"/>
              <a:gd name="connsiteY1" fmla="*/ 0 h 290855"/>
              <a:gd name="connsiteX2" fmla="*/ 0 w 481054"/>
              <a:gd name="connsiteY2" fmla="*/ 0 h 290855"/>
              <a:gd name="connsiteX0" fmla="*/ 435573 w 435573"/>
              <a:gd name="connsiteY0" fmla="*/ 192310 h 192310"/>
              <a:gd name="connsiteX1" fmla="*/ 345440 w 435573"/>
              <a:gd name="connsiteY1" fmla="*/ 0 h 192310"/>
              <a:gd name="connsiteX2" fmla="*/ 0 w 435573"/>
              <a:gd name="connsiteY2" fmla="*/ 0 h 192310"/>
              <a:gd name="connsiteX0" fmla="*/ 438683 w 438683"/>
              <a:gd name="connsiteY0" fmla="*/ 199747 h 199747"/>
              <a:gd name="connsiteX1" fmla="*/ 345440 w 438683"/>
              <a:gd name="connsiteY1" fmla="*/ 0 h 199747"/>
              <a:gd name="connsiteX2" fmla="*/ 0 w 438683"/>
              <a:gd name="connsiteY2" fmla="*/ 0 h 199747"/>
              <a:gd name="connsiteX0" fmla="*/ 482551 w 482551"/>
              <a:gd name="connsiteY0" fmla="*/ 226698 h 226698"/>
              <a:gd name="connsiteX1" fmla="*/ 345440 w 482551"/>
              <a:gd name="connsiteY1" fmla="*/ 0 h 226698"/>
              <a:gd name="connsiteX2" fmla="*/ 0 w 482551"/>
              <a:gd name="connsiteY2" fmla="*/ 0 h 226698"/>
            </a:gdLst>
            <a:ahLst/>
            <a:cxnLst>
              <a:cxn ang="0">
                <a:pos x="connsiteX0" y="connsiteY0"/>
              </a:cxn>
              <a:cxn ang="0">
                <a:pos x="connsiteX1" y="connsiteY1"/>
              </a:cxn>
              <a:cxn ang="0">
                <a:pos x="connsiteX2" y="connsiteY2"/>
              </a:cxn>
            </a:cxnLst>
            <a:rect l="l" t="t" r="r" b="b"/>
            <a:pathLst>
              <a:path w="482551" h="226698">
                <a:moveTo>
                  <a:pt x="482551" y="226698"/>
                </a:moveTo>
                <a:lnTo>
                  <a:pt x="345440" y="0"/>
                </a:lnTo>
                <a:lnTo>
                  <a:pt x="0" y="0"/>
                </a:lnTo>
              </a:path>
            </a:pathLst>
          </a:custGeom>
          <a:noFill/>
          <a:ln w="3175">
            <a:solidFill>
              <a:schemeClr val="accent3">
                <a:lumMod val="50000"/>
              </a:schemeClr>
            </a:solidFill>
            <a:headEnd type="oval"/>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latin typeface="Source Sans Pro" charset="0"/>
            </a:endParaRPr>
          </a:p>
        </p:txBody>
      </p:sp>
      <p:sp>
        <p:nvSpPr>
          <p:cNvPr id="19" name="Rectangle 13"/>
          <p:cNvSpPr/>
          <p:nvPr/>
        </p:nvSpPr>
        <p:spPr>
          <a:xfrm>
            <a:off x="3176539" y="3581683"/>
            <a:ext cx="2791626" cy="711413"/>
          </a:xfrm>
          <a:prstGeom prst="rect">
            <a:avLst/>
          </a:prstGeom>
        </p:spPr>
        <p:txBody>
          <a:bodyPr wrap="square" lIns="121920" rIns="121920" bIns="60960">
            <a:spAutoFit/>
          </a:bodyPr>
          <a:lstStyle/>
          <a:p>
            <a:pPr algn="ctr">
              <a:lnSpc>
                <a:spcPct val="120000"/>
              </a:lnSpc>
            </a:pPr>
            <a:r>
              <a:rPr lang="cs-CZ" sz="3600" b="1" dirty="0" smtClean="0">
                <a:latin typeface="Bebas Neue" charset="0"/>
                <a:ea typeface="Bebas Neue" charset="0"/>
                <a:cs typeface="Bebas Neue" charset="0"/>
              </a:rPr>
              <a:t>71 mld. Kč</a:t>
            </a:r>
            <a:endParaRPr lang="cs-CZ" sz="3600" b="1" dirty="0">
              <a:latin typeface="Bebas Neue" charset="0"/>
              <a:ea typeface="Bebas Neue" charset="0"/>
              <a:cs typeface="Bebas Neue" charset="0"/>
            </a:endParaRPr>
          </a:p>
        </p:txBody>
      </p:sp>
      <p:sp>
        <p:nvSpPr>
          <p:cNvPr id="21" name="Rectangle 23"/>
          <p:cNvSpPr/>
          <p:nvPr/>
        </p:nvSpPr>
        <p:spPr>
          <a:xfrm>
            <a:off x="594596" y="1497784"/>
            <a:ext cx="3833388" cy="230832"/>
          </a:xfrm>
          <a:prstGeom prst="rect">
            <a:avLst/>
          </a:prstGeom>
        </p:spPr>
        <p:txBody>
          <a:bodyPr wrap="square">
            <a:spAutoFit/>
          </a:bodyPr>
          <a:lstStyle/>
          <a:p>
            <a:pPr>
              <a:lnSpc>
                <a:spcPct val="90000"/>
              </a:lnSpc>
            </a:pPr>
            <a:r>
              <a:rPr lang="cs-CZ" sz="1000" dirty="0" smtClean="0">
                <a:latin typeface="+mj-lt"/>
              </a:rPr>
              <a:t>*Data k 31. 12. 2016 (dle stavu jistiny)</a:t>
            </a:r>
          </a:p>
        </p:txBody>
      </p:sp>
      <p:sp>
        <p:nvSpPr>
          <p:cNvPr id="22" name="Rectangle 5"/>
          <p:cNvSpPr/>
          <p:nvPr/>
        </p:nvSpPr>
        <p:spPr>
          <a:xfrm>
            <a:off x="1042708" y="2053854"/>
            <a:ext cx="958596" cy="497059"/>
          </a:xfrm>
          <a:prstGeom prst="rect">
            <a:avLst/>
          </a:prstGeom>
        </p:spPr>
        <p:txBody>
          <a:bodyPr wrap="none" lIns="0" tIns="0" rIns="0" bIns="0">
            <a:spAutoFit/>
          </a:bodyPr>
          <a:lstStyle/>
          <a:p>
            <a:pPr algn="r">
              <a:lnSpc>
                <a:spcPct val="85000"/>
              </a:lnSpc>
            </a:pPr>
            <a:r>
              <a:rPr lang="cs-CZ" sz="2400" b="1" dirty="0" smtClean="0">
                <a:latin typeface="Bebas Neue" charset="0"/>
                <a:ea typeface="Bebas Neue" charset="0"/>
                <a:cs typeface="Bebas Neue" charset="0"/>
              </a:rPr>
              <a:t>4,52 %</a:t>
            </a:r>
            <a:endParaRPr lang="cs-CZ" sz="1400" b="1" dirty="0" smtClean="0">
              <a:latin typeface="Bebas Neue" charset="0"/>
              <a:ea typeface="Bebas Neue" charset="0"/>
              <a:cs typeface="Bebas Neue" charset="0"/>
            </a:endParaRPr>
          </a:p>
          <a:p>
            <a:pPr>
              <a:lnSpc>
                <a:spcPct val="85000"/>
              </a:lnSpc>
            </a:pPr>
            <a:r>
              <a:rPr lang="cs-CZ" sz="1400" dirty="0" smtClean="0">
                <a:latin typeface="Source Sans Pro" charset="0"/>
              </a:rPr>
              <a:t>Gruzie</a:t>
            </a:r>
            <a:endParaRPr lang="cs-CZ" sz="1400" dirty="0">
              <a:latin typeface="Source Sans Pro" charset="0"/>
            </a:endParaRPr>
          </a:p>
        </p:txBody>
      </p:sp>
    </p:spTree>
    <p:extLst>
      <p:ext uri="{BB962C8B-B14F-4D97-AF65-F5344CB8AC3E}">
        <p14:creationId xmlns:p14="http://schemas.microsoft.com/office/powerpoint/2010/main" val="1873507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Zástupný symbol pro text 18"/>
          <p:cNvSpPr>
            <a:spLocks noGrp="1"/>
          </p:cNvSpPr>
          <p:nvPr>
            <p:ph type="body" sz="half" idx="13"/>
          </p:nvPr>
        </p:nvSpPr>
        <p:spPr/>
        <p:txBody>
          <a:bodyPr/>
          <a:lstStyle/>
          <a:p>
            <a:r>
              <a:rPr lang="cs-CZ" dirty="0"/>
              <a:t>Úvěrové portfolio podle </a:t>
            </a:r>
            <a:r>
              <a:rPr lang="cs-CZ" dirty="0" smtClean="0"/>
              <a:t>odvětví financování</a:t>
            </a:r>
            <a:endParaRPr lang="en-US" dirty="0"/>
          </a:p>
        </p:txBody>
      </p:sp>
      <p:sp>
        <p:nvSpPr>
          <p:cNvPr id="5" name="Zástupný symbol pro text 4"/>
          <p:cNvSpPr>
            <a:spLocks noGrp="1"/>
          </p:cNvSpPr>
          <p:nvPr>
            <p:ph type="body" sz="quarter" idx="14"/>
          </p:nvPr>
        </p:nvSpPr>
        <p:spPr/>
        <p:txBody>
          <a:bodyPr/>
          <a:lstStyle/>
          <a:p>
            <a:r>
              <a:rPr lang="cs-CZ" b="1" dirty="0"/>
              <a:t>Česká banka pro český export</a:t>
            </a:r>
          </a:p>
          <a:p>
            <a:endParaRPr lang="en-US" dirty="0" smtClean="0"/>
          </a:p>
        </p:txBody>
      </p:sp>
      <p:sp>
        <p:nvSpPr>
          <p:cNvPr id="39" name="Right Arrow 21"/>
          <p:cNvSpPr/>
          <p:nvPr/>
        </p:nvSpPr>
        <p:spPr>
          <a:xfrm>
            <a:off x="7262177" y="3254101"/>
            <a:ext cx="550183" cy="319597"/>
          </a:xfrm>
          <a:prstGeom prst="rightArrow">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graphicFrame>
        <p:nvGraphicFramePr>
          <p:cNvPr id="45" name="Graf 44"/>
          <p:cNvGraphicFramePr/>
          <p:nvPr>
            <p:extLst>
              <p:ext uri="{D42A27DB-BD31-4B8C-83A1-F6EECF244321}">
                <p14:modId xmlns:p14="http://schemas.microsoft.com/office/powerpoint/2010/main" val="3954946049"/>
              </p:ext>
            </p:extLst>
          </p:nvPr>
        </p:nvGraphicFramePr>
        <p:xfrm>
          <a:off x="1187624" y="1389937"/>
          <a:ext cx="7956376" cy="4613976"/>
        </p:xfrm>
        <a:graphic>
          <a:graphicData uri="http://schemas.openxmlformats.org/drawingml/2006/chart">
            <c:chart xmlns:c="http://schemas.openxmlformats.org/drawingml/2006/chart" xmlns:r="http://schemas.openxmlformats.org/officeDocument/2006/relationships" r:id="rId3"/>
          </a:graphicData>
        </a:graphic>
      </p:graphicFrame>
      <p:sp>
        <p:nvSpPr>
          <p:cNvPr id="50" name="Right Arrow 21"/>
          <p:cNvSpPr/>
          <p:nvPr/>
        </p:nvSpPr>
        <p:spPr>
          <a:xfrm rot="10217954">
            <a:off x="2349031" y="4201354"/>
            <a:ext cx="550183" cy="319597"/>
          </a:xfrm>
          <a:prstGeom prst="rightArrow">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1" name="Right Arrow 21"/>
          <p:cNvSpPr/>
          <p:nvPr/>
        </p:nvSpPr>
        <p:spPr>
          <a:xfrm rot="9318663">
            <a:off x="2665722" y="4982566"/>
            <a:ext cx="550183" cy="319597"/>
          </a:xfrm>
          <a:prstGeom prst="rightArrow">
            <a:avLst/>
          </a:prstGeom>
          <a:solidFill>
            <a:schemeClr val="accent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2" name="Right Arrow 21"/>
          <p:cNvSpPr/>
          <p:nvPr/>
        </p:nvSpPr>
        <p:spPr>
          <a:xfrm rot="7932283">
            <a:off x="3807993" y="5838397"/>
            <a:ext cx="550183" cy="31959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54" name="Obdélník 53"/>
          <p:cNvSpPr/>
          <p:nvPr/>
        </p:nvSpPr>
        <p:spPr>
          <a:xfrm>
            <a:off x="996903" y="1951535"/>
            <a:ext cx="1918913" cy="369332"/>
          </a:xfrm>
          <a:prstGeom prst="rect">
            <a:avLst/>
          </a:prstGeom>
        </p:spPr>
        <p:txBody>
          <a:bodyPr wrap="square">
            <a:spAutoFit/>
          </a:bodyPr>
          <a:lstStyle/>
          <a:p>
            <a:r>
              <a:rPr lang="cs-CZ" b="1" dirty="0" smtClean="0">
                <a:solidFill>
                  <a:srgbClr val="706F6F"/>
                </a:solidFill>
              </a:rPr>
              <a:t>Ostatní odvětví</a:t>
            </a:r>
            <a:endParaRPr lang="cs-CZ" b="1" dirty="0">
              <a:solidFill>
                <a:srgbClr val="706F6F"/>
              </a:solidFill>
            </a:endParaRPr>
          </a:p>
        </p:txBody>
      </p:sp>
      <p:sp>
        <p:nvSpPr>
          <p:cNvPr id="57" name="Right Arrow 21"/>
          <p:cNvSpPr/>
          <p:nvPr/>
        </p:nvSpPr>
        <p:spPr>
          <a:xfrm rot="12481399">
            <a:off x="2629534" y="2246713"/>
            <a:ext cx="550183" cy="319597"/>
          </a:xfrm>
          <a:prstGeom prst="rightArrow">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latin typeface="+mj-lt"/>
            </a:endParaRPr>
          </a:p>
        </p:txBody>
      </p:sp>
      <p:sp>
        <p:nvSpPr>
          <p:cNvPr id="6" name="Obdélník 5"/>
          <p:cNvSpPr/>
          <p:nvPr/>
        </p:nvSpPr>
        <p:spPr>
          <a:xfrm>
            <a:off x="2786047" y="6211489"/>
            <a:ext cx="1589987" cy="369332"/>
          </a:xfrm>
          <a:prstGeom prst="rect">
            <a:avLst/>
          </a:prstGeom>
        </p:spPr>
        <p:txBody>
          <a:bodyPr wrap="none">
            <a:spAutoFit/>
          </a:bodyPr>
          <a:lstStyle/>
          <a:p>
            <a:r>
              <a:rPr lang="cs-CZ" b="1" dirty="0" smtClean="0">
                <a:solidFill>
                  <a:srgbClr val="706F6F"/>
                </a:solidFill>
              </a:rPr>
              <a:t>Veřejná správa</a:t>
            </a:r>
            <a:endParaRPr lang="cs-CZ" b="1" dirty="0">
              <a:solidFill>
                <a:srgbClr val="706F6F"/>
              </a:solidFill>
            </a:endParaRPr>
          </a:p>
        </p:txBody>
      </p:sp>
      <p:sp>
        <p:nvSpPr>
          <p:cNvPr id="58" name="Obdélník 57"/>
          <p:cNvSpPr/>
          <p:nvPr/>
        </p:nvSpPr>
        <p:spPr>
          <a:xfrm>
            <a:off x="395536" y="5291916"/>
            <a:ext cx="2271712"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b="1" dirty="0" smtClean="0">
                <a:solidFill>
                  <a:srgbClr val="706F6F"/>
                </a:solidFill>
              </a:rPr>
              <a:t>Výroba a tváření kovů</a:t>
            </a:r>
            <a:endParaRPr lang="cs-CZ" sz="1800" b="1" dirty="0">
              <a:solidFill>
                <a:srgbClr val="706F6F"/>
              </a:solidFill>
            </a:endParaRPr>
          </a:p>
        </p:txBody>
      </p:sp>
      <p:sp>
        <p:nvSpPr>
          <p:cNvPr id="59" name="Obdélník 58"/>
          <p:cNvSpPr/>
          <p:nvPr/>
        </p:nvSpPr>
        <p:spPr>
          <a:xfrm>
            <a:off x="539552" y="4221088"/>
            <a:ext cx="1736501" cy="369332"/>
          </a:xfrm>
          <a:prstGeom prst="rect">
            <a:avLst/>
          </a:prstGeom>
        </p:spPr>
        <p:txBody>
          <a:bodyPr wrap="non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cs-CZ" sz="1800" b="1" dirty="0" smtClean="0">
                <a:solidFill>
                  <a:srgbClr val="706F6F"/>
                </a:solidFill>
              </a:rPr>
              <a:t>Přenos elektřiny</a:t>
            </a:r>
          </a:p>
        </p:txBody>
      </p:sp>
      <p:sp>
        <p:nvSpPr>
          <p:cNvPr id="15" name="Rectangle 23"/>
          <p:cNvSpPr/>
          <p:nvPr/>
        </p:nvSpPr>
        <p:spPr>
          <a:xfrm>
            <a:off x="594596" y="1497784"/>
            <a:ext cx="3833388" cy="230832"/>
          </a:xfrm>
          <a:prstGeom prst="rect">
            <a:avLst/>
          </a:prstGeom>
        </p:spPr>
        <p:txBody>
          <a:bodyPr wrap="square">
            <a:spAutoFit/>
          </a:bodyPr>
          <a:lstStyle/>
          <a:p>
            <a:pPr>
              <a:lnSpc>
                <a:spcPct val="90000"/>
              </a:lnSpc>
            </a:pPr>
            <a:r>
              <a:rPr lang="cs-CZ" sz="1000" dirty="0" smtClean="0">
                <a:latin typeface="+mj-lt"/>
              </a:rPr>
              <a:t>*Data k 31. 12. 2016 (dle stavu jistiny)</a:t>
            </a:r>
          </a:p>
        </p:txBody>
      </p:sp>
    </p:spTree>
    <p:extLst>
      <p:ext uri="{BB962C8B-B14F-4D97-AF65-F5344CB8AC3E}">
        <p14:creationId xmlns:p14="http://schemas.microsoft.com/office/powerpoint/2010/main" val="1214310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half" idx="13"/>
          </p:nvPr>
        </p:nvSpPr>
        <p:spPr/>
        <p:txBody>
          <a:bodyPr/>
          <a:lstStyle/>
          <a:p>
            <a:r>
              <a:rPr lang="cs-CZ" dirty="0" smtClean="0"/>
              <a:t>Export do Afriky</a:t>
            </a:r>
            <a:endParaRPr lang="cs-CZ" dirty="0"/>
          </a:p>
        </p:txBody>
      </p:sp>
    </p:spTree>
    <p:extLst>
      <p:ext uri="{BB962C8B-B14F-4D97-AF65-F5344CB8AC3E}">
        <p14:creationId xmlns:p14="http://schemas.microsoft.com/office/powerpoint/2010/main" val="3043950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text 2"/>
          <p:cNvSpPr>
            <a:spLocks noGrp="1"/>
          </p:cNvSpPr>
          <p:nvPr>
            <p:ph type="body" sz="half" idx="2"/>
          </p:nvPr>
        </p:nvSpPr>
        <p:spPr/>
        <p:txBody>
          <a:bodyPr/>
          <a:lstStyle/>
          <a:p>
            <a:endParaRPr lang="cs-CZ"/>
          </a:p>
        </p:txBody>
      </p:sp>
      <p:sp>
        <p:nvSpPr>
          <p:cNvPr id="4" name="Zástupný symbol pro text 3"/>
          <p:cNvSpPr>
            <a:spLocks noGrp="1"/>
          </p:cNvSpPr>
          <p:nvPr>
            <p:ph type="body" sz="half" idx="13"/>
          </p:nvPr>
        </p:nvSpPr>
        <p:spPr/>
        <p:txBody>
          <a:bodyPr/>
          <a:lstStyle/>
          <a:p>
            <a:endParaRPr lang="cs-CZ"/>
          </a:p>
        </p:txBody>
      </p:sp>
      <p:sp>
        <p:nvSpPr>
          <p:cNvPr id="5" name="Zástupný symbol pro text 4"/>
          <p:cNvSpPr>
            <a:spLocks noGrp="1"/>
          </p:cNvSpPr>
          <p:nvPr>
            <p:ph type="body" sz="quarter" idx="14"/>
          </p:nvPr>
        </p:nvSpPr>
        <p:spPr/>
        <p:txBody>
          <a:bodyPr/>
          <a:lstStyle/>
          <a:p>
            <a:r>
              <a:rPr lang="cs-CZ" b="1" dirty="0" smtClean="0"/>
              <a:t>Pravidla </a:t>
            </a:r>
            <a:r>
              <a:rPr lang="cs-CZ" b="1" dirty="0"/>
              <a:t>u</a:t>
            </a:r>
            <a:r>
              <a:rPr lang="cs-CZ" b="1" dirty="0" smtClean="0"/>
              <a:t>držitelného půjčování OECD+IMF+WB</a:t>
            </a:r>
            <a:endParaRPr lang="cs-CZ" b="1" dirty="0"/>
          </a:p>
        </p:txBody>
      </p:sp>
      <p:sp>
        <p:nvSpPr>
          <p:cNvPr id="6" name="Obdélník 5"/>
          <p:cNvSpPr/>
          <p:nvPr/>
        </p:nvSpPr>
        <p:spPr>
          <a:xfrm>
            <a:off x="467544" y="6021288"/>
            <a:ext cx="8388932" cy="7958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8185" y="544768"/>
            <a:ext cx="6734175" cy="645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Ovál 6"/>
          <p:cNvSpPr/>
          <p:nvPr/>
        </p:nvSpPr>
        <p:spPr>
          <a:xfrm rot="1212598">
            <a:off x="3203848" y="2420888"/>
            <a:ext cx="792088" cy="1224136"/>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5137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Motiv systému Office">
  <a:themeElements>
    <a:clrScheme name="Vlastní 2">
      <a:dk1>
        <a:srgbClr val="515151"/>
      </a:dk1>
      <a:lt1>
        <a:srgbClr val="FFFFFF"/>
      </a:lt1>
      <a:dk2>
        <a:srgbClr val="383C3C"/>
      </a:dk2>
      <a:lt2>
        <a:srgbClr val="F9F9F9"/>
      </a:lt2>
      <a:accent1>
        <a:srgbClr val="E73029"/>
      </a:accent1>
      <a:accent2>
        <a:srgbClr val="FAD5D4"/>
      </a:accent2>
      <a:accent3>
        <a:srgbClr val="F5ACA9"/>
      </a:accent3>
      <a:accent4>
        <a:srgbClr val="F0827E"/>
      </a:accent4>
      <a:accent5>
        <a:srgbClr val="B71A14"/>
      </a:accent5>
      <a:accent6>
        <a:srgbClr val="7A110D"/>
      </a:accent6>
      <a:hlink>
        <a:srgbClr val="E73029"/>
      </a:hlink>
      <a:folHlink>
        <a:srgbClr val="E73029"/>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6681</TotalTime>
  <Words>459</Words>
  <Application>Microsoft Office PowerPoint</Application>
  <PresentationFormat>Předvádění na obrazovce (4:3)</PresentationFormat>
  <Paragraphs>153</Paragraphs>
  <Slides>16</Slides>
  <Notes>12</Notes>
  <HiddenSlides>0</HiddenSlides>
  <MMClips>0</MMClips>
  <ScaleCrop>false</ScaleCrop>
  <HeadingPairs>
    <vt:vector size="4" baseType="variant">
      <vt:variant>
        <vt:lpstr>Motiv</vt:lpstr>
      </vt:variant>
      <vt:variant>
        <vt:i4>1</vt:i4>
      </vt:variant>
      <vt:variant>
        <vt:lpstr>Nadpisy snímků</vt:lpstr>
      </vt:variant>
      <vt:variant>
        <vt:i4>16</vt:i4>
      </vt:variant>
    </vt:vector>
  </HeadingPairs>
  <TitlesOfParts>
    <vt:vector size="17" baseType="lpstr">
      <vt:lpstr>Motiv systému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PPa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Zvědavej, co? :o)</dc:creator>
  <cp:lastModifiedBy>Jenik Marek</cp:lastModifiedBy>
  <cp:revision>544</cp:revision>
  <cp:lastPrinted>2016-10-24T09:29:38Z</cp:lastPrinted>
  <dcterms:created xsi:type="dcterms:W3CDTF">2013-01-08T13:25:38Z</dcterms:created>
  <dcterms:modified xsi:type="dcterms:W3CDTF">2017-09-21T07:57:57Z</dcterms:modified>
</cp:coreProperties>
</file>