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Masters/slideMaster4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55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58.xml" ContentType="application/vnd.openxmlformats-officedocument.theme+xml"/>
  <Default Extension="xml" ContentType="application/xml"/>
  <Override PartName="/ppt/slideMasters/slideMaster26.xml" ContentType="application/vnd.openxmlformats-officedocument.presentationml.slideMaster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theme/theme47.xml" ContentType="application/vnd.openxmlformats-officedocument.theme+xml"/>
  <Override PartName="/ppt/theme/theme65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62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heme/theme36.xml" ContentType="application/vnd.openxmlformats-officedocument.theme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43.xml" ContentType="application/vnd.openxmlformats-officedocument.theme+xml"/>
  <Override PartName="/ppt/theme/theme61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Masters/slideMaster49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59.xml" ContentType="application/vnd.openxmlformats-officedocument.them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heme/theme37.xml" ContentType="application/vnd.openxmlformats-officedocument.theme+xml"/>
  <Override PartName="/ppt/theme/theme48.xml" ContentType="application/vnd.openxmlformats-officedocument.theme+xml"/>
  <Override PartName="/ppt/theme/theme66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theme/theme44.xml" ContentType="application/vnd.openxmlformats-officedocument.theme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theme/theme62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theme/theme60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heme/theme49.xml" ContentType="application/vnd.openxmlformats-officedocument.theme+xml"/>
  <Override PartName="/ppt/theme/theme67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22.xml" ContentType="application/vnd.openxmlformats-officedocument.presentationml.slideLayout+xml"/>
  <Override PartName="/ppt/theme/theme38.xml" ContentType="application/vnd.openxmlformats-officedocument.theme+xml"/>
  <Override PartName="/ppt/theme/theme56.xml" ContentType="application/vnd.openxmlformats-officedocument.theme+xml"/>
  <Override PartName="/ppt/slideMasters/slideMaster24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45.xml" ContentType="application/vnd.openxmlformats-officedocument.theme+xml"/>
  <Override PartName="/ppt/theme/theme63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60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23.xml" ContentType="application/vnd.openxmlformats-officedocument.theme+xml"/>
  <Override PartName="/ppt/theme/theme34.xml" ContentType="application/vnd.openxmlformats-officedocument.theme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41.xml" ContentType="application/vnd.openxmlformats-officedocument.them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Masters/slideMaster29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65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theme/theme46.xml" ContentType="application/vnd.openxmlformats-officedocument.theme+xml"/>
  <Override PartName="/ppt/theme/theme57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theme/theme64.xml" ContentType="application/vnd.openxmlformats-officedocument.theme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theme/theme5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64" r:id="rId3"/>
    <p:sldMasterId id="2147483770" r:id="rId4"/>
    <p:sldMasterId id="2147483772" r:id="rId5"/>
    <p:sldMasterId id="2147483774" r:id="rId6"/>
    <p:sldMasterId id="2147483776" r:id="rId7"/>
    <p:sldMasterId id="2147483778" r:id="rId8"/>
    <p:sldMasterId id="2147483780" r:id="rId9"/>
    <p:sldMasterId id="2147483782" r:id="rId10"/>
    <p:sldMasterId id="2147483784" r:id="rId11"/>
    <p:sldMasterId id="2147483786" r:id="rId12"/>
    <p:sldMasterId id="2147483788" r:id="rId13"/>
    <p:sldMasterId id="2147483869" r:id="rId14"/>
    <p:sldMasterId id="2147483871" r:id="rId15"/>
    <p:sldMasterId id="2147483873" r:id="rId16"/>
    <p:sldMasterId id="2147483875" r:id="rId17"/>
    <p:sldMasterId id="2147483877" r:id="rId18"/>
    <p:sldMasterId id="2147483879" r:id="rId19"/>
    <p:sldMasterId id="2147483881" r:id="rId20"/>
    <p:sldMasterId id="2147483883" r:id="rId21"/>
    <p:sldMasterId id="2147483885" r:id="rId22"/>
    <p:sldMasterId id="2147483887" r:id="rId23"/>
    <p:sldMasterId id="2147483889" r:id="rId24"/>
    <p:sldMasterId id="2147483891" r:id="rId25"/>
    <p:sldMasterId id="2147483893" r:id="rId26"/>
    <p:sldMasterId id="2147483916" r:id="rId27"/>
    <p:sldMasterId id="2147483918" r:id="rId28"/>
    <p:sldMasterId id="2147483920" r:id="rId29"/>
    <p:sldMasterId id="2147483922" r:id="rId30"/>
    <p:sldMasterId id="2147483924" r:id="rId31"/>
    <p:sldMasterId id="2147483926" r:id="rId32"/>
    <p:sldMasterId id="2147483928" r:id="rId33"/>
    <p:sldMasterId id="2147483930" r:id="rId34"/>
    <p:sldMasterId id="2147483932" r:id="rId35"/>
    <p:sldMasterId id="2147483934" r:id="rId36"/>
    <p:sldMasterId id="2147483936" r:id="rId37"/>
    <p:sldMasterId id="2147483938" r:id="rId38"/>
    <p:sldMasterId id="2147483940" r:id="rId39"/>
    <p:sldMasterId id="2147483942" r:id="rId40"/>
    <p:sldMasterId id="2147483944" r:id="rId41"/>
    <p:sldMasterId id="2147483946" r:id="rId42"/>
    <p:sldMasterId id="2147483948" r:id="rId43"/>
    <p:sldMasterId id="2147483950" r:id="rId44"/>
    <p:sldMasterId id="2147483952" r:id="rId45"/>
    <p:sldMasterId id="2147483954" r:id="rId46"/>
    <p:sldMasterId id="2147483956" r:id="rId47"/>
    <p:sldMasterId id="2147483958" r:id="rId48"/>
    <p:sldMasterId id="2147483960" r:id="rId49"/>
    <p:sldMasterId id="2147483962" r:id="rId50"/>
    <p:sldMasterId id="2147483964" r:id="rId51"/>
    <p:sldMasterId id="2147483966" r:id="rId52"/>
    <p:sldMasterId id="2147483968" r:id="rId53"/>
    <p:sldMasterId id="2147483970" r:id="rId54"/>
    <p:sldMasterId id="2147483972" r:id="rId55"/>
    <p:sldMasterId id="2147483974" r:id="rId56"/>
    <p:sldMasterId id="2147483976" r:id="rId57"/>
    <p:sldMasterId id="2147483978" r:id="rId58"/>
    <p:sldMasterId id="2147483980" r:id="rId59"/>
    <p:sldMasterId id="2147483982" r:id="rId60"/>
    <p:sldMasterId id="2147483984" r:id="rId61"/>
    <p:sldMasterId id="2147483986" r:id="rId62"/>
    <p:sldMasterId id="2147483988" r:id="rId63"/>
    <p:sldMasterId id="2147483990" r:id="rId64"/>
    <p:sldMasterId id="2147483992" r:id="rId65"/>
  </p:sldMasterIdLst>
  <p:notesMasterIdLst>
    <p:notesMasterId r:id="rId69"/>
  </p:notesMasterIdLst>
  <p:handoutMasterIdLst>
    <p:handoutMasterId r:id="rId70"/>
  </p:handoutMasterIdLst>
  <p:sldIdLst>
    <p:sldId id="270" r:id="rId66"/>
    <p:sldId id="296" r:id="rId67"/>
    <p:sldId id="317" r:id="rId68"/>
  </p:sldIdLst>
  <p:sldSz cx="9144000" cy="6858000" type="screen4x3"/>
  <p:notesSz cx="6858000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wande Sadiku®" initials="Y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D6"/>
    <a:srgbClr val="0064A8"/>
    <a:srgbClr val="6365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1" autoAdjust="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04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Master" Target="slideMasters/slideMaster6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clikova\Desktop\Josef&#237;na\Doch&#225;zka\Doch&#225;zka%20Josef&#237;na%20-%20z&#225;&#345;&#23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agriculture 21,1%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industry</a:t>
                    </a:r>
                    <a:endParaRPr lang="cs-CZ"/>
                  </a:p>
                  <a:p>
                    <a:r>
                      <a:rPr lang="en-US"/>
                      <a:t>19,4%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services 59,5%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Val val="1"/>
            <c:showCatName val="1"/>
            <c:showLeaderLines val="1"/>
          </c:dLbls>
          <c:cat>
            <c:strRef>
              <c:f>List1!$E$8:$E$10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List1!$F$8:$F$10</c:f>
              <c:numCache>
                <c:formatCode>0.0%</c:formatCode>
                <c:ptCount val="3"/>
                <c:pt idx="0">
                  <c:v>0.21100000000000005</c:v>
                </c:pt>
                <c:pt idx="1">
                  <c:v>0.19400000000000001</c:v>
                </c:pt>
                <c:pt idx="2">
                  <c:v>0.59499999999999997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/>
          <a:lstStyle>
            <a:lvl1pPr algn="r">
              <a:defRPr sz="1200"/>
            </a:lvl1pPr>
          </a:lstStyle>
          <a:p>
            <a:fld id="{DD31B057-1303-45AA-B558-60817D018432}" type="datetimeFigureOut">
              <a:rPr lang="cs-CZ" smtClean="0"/>
              <a:pPr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176772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 anchor="b"/>
          <a:lstStyle>
            <a:lvl1pPr algn="r">
              <a:defRPr sz="1200"/>
            </a:lvl1pPr>
          </a:lstStyle>
          <a:p>
            <a:fld id="{AE3ABB09-8183-47BA-86CD-04D2B50B0C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1196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/>
          <a:lstStyle>
            <a:lvl1pPr algn="r">
              <a:defRPr sz="1200"/>
            </a:lvl1pPr>
          </a:lstStyle>
          <a:p>
            <a:fld id="{8B68D63E-EF97-4B69-AEAA-8684DD51F8D7}" type="datetimeFigureOut">
              <a:rPr lang="cs-CZ" smtClean="0"/>
              <a:pPr/>
              <a:t>22.9.2017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5488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90" tIns="47195" rIns="94390" bIns="4719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589224"/>
            <a:ext cx="5486400" cy="4347686"/>
          </a:xfrm>
          <a:prstGeom prst="rect">
            <a:avLst/>
          </a:prstGeom>
        </p:spPr>
        <p:txBody>
          <a:bodyPr vert="horz" lIns="94390" tIns="47195" rIns="94390" bIns="47195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176772"/>
            <a:ext cx="2971800" cy="483077"/>
          </a:xfrm>
          <a:prstGeom prst="rect">
            <a:avLst/>
          </a:prstGeom>
        </p:spPr>
        <p:txBody>
          <a:bodyPr vert="horz" lIns="94390" tIns="47195" rIns="94390" bIns="47195" rtlCol="0" anchor="b"/>
          <a:lstStyle>
            <a:lvl1pPr algn="r">
              <a:defRPr sz="1200"/>
            </a:lvl1pPr>
          </a:lstStyle>
          <a:p>
            <a:fld id="{AFF94D7E-DA4D-4CBF-80D6-727AD9D0C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5174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5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97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20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BA59-B77F-49D1-AFAF-F3B1338A6B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4AB7-01A3-413A-AF91-35A2F87561F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13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3442-9AD8-458D-9C32-84BB349591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4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993-11E6-421A-B456-EC7D2FF04D1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2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0BAB-BA1D-4D39-8087-80D4679F80D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30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905-CD1A-45FC-89B5-9C707DC263F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5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3F5C-C613-48B4-9F4B-3E2B9D2724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00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545-3025-4125-BBEC-44EC5FA594A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47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ADA-9EA1-48FD-9584-E22934E745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="" xmlns:p14="http://schemas.microsoft.com/office/powerpoint/2010/main" val="338728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80" y="0"/>
            <a:ext cx="9143999" cy="620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515" y="284486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9" y="5655532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103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3" y="5807660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9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8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36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1" y="1000092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8244408" y="6348268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23" y="446149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92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2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4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80" y="0"/>
            <a:ext cx="9143999" cy="620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515" y="284486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9" y="5655532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3" y="5807660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9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2" y="1800062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5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99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060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8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8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81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7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66" y="1535117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6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00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4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19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524020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06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85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27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9667"/>
            <a:ext cx="5486400" cy="34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3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20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B03A-CD29-475E-8635-F6B8C32EC7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7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0.xml"/><Relationship Id="rId4" Type="http://schemas.openxmlformats.org/officeDocument/2006/relationships/image" Target="../media/image5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1.xml"/><Relationship Id="rId4" Type="http://schemas.openxmlformats.org/officeDocument/2006/relationships/image" Target="../media/image5.w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2.xml"/><Relationship Id="rId4" Type="http://schemas.openxmlformats.org/officeDocument/2006/relationships/image" Target="../media/image5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3.xml"/><Relationship Id="rId4" Type="http://schemas.openxmlformats.org/officeDocument/2006/relationships/image" Target="../media/image5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4.xml"/><Relationship Id="rId4" Type="http://schemas.openxmlformats.org/officeDocument/2006/relationships/image" Target="../media/image5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5.xml"/><Relationship Id="rId4" Type="http://schemas.openxmlformats.org/officeDocument/2006/relationships/image" Target="../media/image5.w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6.xml"/><Relationship Id="rId4" Type="http://schemas.openxmlformats.org/officeDocument/2006/relationships/image" Target="../media/image5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7.xml"/><Relationship Id="rId4" Type="http://schemas.openxmlformats.org/officeDocument/2006/relationships/image" Target="../media/image5.w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8.xml"/><Relationship Id="rId4" Type="http://schemas.openxmlformats.org/officeDocument/2006/relationships/image" Target="../media/image5.wm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19.xml"/><Relationship Id="rId4" Type="http://schemas.openxmlformats.org/officeDocument/2006/relationships/image" Target="../media/image5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0.xml"/><Relationship Id="rId4" Type="http://schemas.openxmlformats.org/officeDocument/2006/relationships/image" Target="../media/image5.wm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1.xml"/><Relationship Id="rId4" Type="http://schemas.openxmlformats.org/officeDocument/2006/relationships/image" Target="../media/image5.w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2.xml"/><Relationship Id="rId4" Type="http://schemas.openxmlformats.org/officeDocument/2006/relationships/image" Target="../media/image5.wm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3.xml"/><Relationship Id="rId4" Type="http://schemas.openxmlformats.org/officeDocument/2006/relationships/image" Target="../media/image5.wm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4.xml"/><Relationship Id="rId4" Type="http://schemas.openxmlformats.org/officeDocument/2006/relationships/image" Target="../media/image5.wmf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5.xml"/><Relationship Id="rId4" Type="http://schemas.openxmlformats.org/officeDocument/2006/relationships/image" Target="../media/image5.wmf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26.xml"/><Relationship Id="rId4" Type="http://schemas.openxmlformats.org/officeDocument/2006/relationships/image" Target="../media/image5.wmf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4.xml"/><Relationship Id="rId4" Type="http://schemas.openxmlformats.org/officeDocument/2006/relationships/image" Target="../media/image5.wm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5.xml"/><Relationship Id="rId4" Type="http://schemas.openxmlformats.org/officeDocument/2006/relationships/image" Target="../media/image5.wmf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56.xml"/><Relationship Id="rId4" Type="http://schemas.openxmlformats.org/officeDocument/2006/relationships/image" Target="../media/image13.wmf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57.xml"/><Relationship Id="rId4" Type="http://schemas.openxmlformats.org/officeDocument/2006/relationships/image" Target="../media/image13.wmf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58.xml"/><Relationship Id="rId4" Type="http://schemas.openxmlformats.org/officeDocument/2006/relationships/image" Target="../media/image13.wmf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59.xml"/><Relationship Id="rId4" Type="http://schemas.openxmlformats.org/officeDocument/2006/relationships/image" Target="../media/image13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6.xml"/><Relationship Id="rId4" Type="http://schemas.openxmlformats.org/officeDocument/2006/relationships/image" Target="../media/image5.wmf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0.xml"/><Relationship Id="rId4" Type="http://schemas.openxmlformats.org/officeDocument/2006/relationships/image" Target="../media/image13.wmf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1.xml"/><Relationship Id="rId4" Type="http://schemas.openxmlformats.org/officeDocument/2006/relationships/image" Target="../media/image13.wmf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2.xml"/><Relationship Id="rId4" Type="http://schemas.openxmlformats.org/officeDocument/2006/relationships/image" Target="../media/image13.wmf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3.xml"/><Relationship Id="rId4" Type="http://schemas.openxmlformats.org/officeDocument/2006/relationships/image" Target="../media/image13.wmf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4.xml"/><Relationship Id="rId4" Type="http://schemas.openxmlformats.org/officeDocument/2006/relationships/image" Target="../media/image13.wmf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theme" Target="../theme/theme65.xml"/><Relationship Id="rId4" Type="http://schemas.openxmlformats.org/officeDocument/2006/relationships/image" Target="../media/image13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7.xml"/><Relationship Id="rId4" Type="http://schemas.openxmlformats.org/officeDocument/2006/relationships/image" Target="../media/image5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8.xml"/><Relationship Id="rId4" Type="http://schemas.openxmlformats.org/officeDocument/2006/relationships/image" Target="../media/image5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theme" Target="../theme/theme9.xml"/><Relationship Id="rId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51C-6113-4E77-A55A-9FDAD54A9914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2A4-E2B4-4020-BB0C-78E6767532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6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6" y="1989139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842" y="6357208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DF32-707B-4E58-A2B1-AE5C2760E8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22.9.2017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7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64" y="6382608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F30EA-BB0B-4FC7-A8DC-E18C410DB840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4" r:id="rId10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576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576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9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9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9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Matyáš Pelant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vedoucí oddělení Amerik, MPO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900" b="1" dirty="0" smtClean="0">
                <a:solidFill>
                  <a:srgbClr val="004B8D"/>
                </a:solidFill>
              </a:rPr>
              <a:t>KOLUMBIE, PANAMA, KOSTARIKA – ČR PERSPEKTIVY OBCHODNÍCH VZTAHŮ</a:t>
            </a:r>
            <a:endParaRPr lang="cs-CZ" sz="900" b="1" dirty="0">
              <a:solidFill>
                <a:srgbClr val="004B8D"/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44408" y="6357204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9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8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7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6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5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4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2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70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68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66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64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61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58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55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52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49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45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41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37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33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29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24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19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147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095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6448" y="6333041"/>
            <a:ext cx="8644303" cy="45719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448" y="177428"/>
            <a:ext cx="8644303" cy="668975"/>
          </a:xfrm>
          <a:prstGeom prst="rect">
            <a:avLst/>
          </a:prstGeom>
          <a:solidFill>
            <a:srgbClr val="61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88" y="177431"/>
            <a:ext cx="644906" cy="682545"/>
          </a:xfrm>
          <a:prstGeom prst="rect">
            <a:avLst/>
          </a:prstGeom>
        </p:spPr>
      </p:pic>
      <p:sp>
        <p:nvSpPr>
          <p:cNvPr id="9" name="Rectangle 105"/>
          <p:cNvSpPr txBox="1">
            <a:spLocks/>
          </p:cNvSpPr>
          <p:nvPr/>
        </p:nvSpPr>
        <p:spPr>
          <a:xfrm>
            <a:off x="256448" y="993087"/>
            <a:ext cx="8627551" cy="52202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63500" dist="12700" dir="540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none" anchor="ctr">
            <a:no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2367A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6575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93763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Arial" charset="0"/>
        <a:buChar char="►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50950" indent="-177800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619250" indent="-188913" algn="l" rtl="0" eaLnBrk="1" fontAlgn="base" hangingPunct="1">
        <a:spcBef>
          <a:spcPts val="500"/>
        </a:spcBef>
        <a:spcAft>
          <a:spcPts val="500"/>
        </a:spcAft>
        <a:buClr>
          <a:srgbClr val="969696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0764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5336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9908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448050" indent="-188913" algn="l" rtl="0" eaLnBrk="1" fontAlgn="base" hangingPunct="1">
        <a:spcBef>
          <a:spcPts val="300"/>
        </a:spcBef>
        <a:spcAft>
          <a:spcPts val="300"/>
        </a:spcAft>
        <a:buClr>
          <a:srgbClr val="999999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8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33" y="6047321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Autor prezentace (upravit v  předloze)</a:t>
            </a:r>
          </a:p>
          <a:p>
            <a:r>
              <a:rPr lang="cs-CZ" sz="900" dirty="0">
                <a:solidFill>
                  <a:srgbClr val="FFFFFF"/>
                </a:solidFill>
              </a:rPr>
              <a:t>funkce autora (upravit v  předloze)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6047319"/>
            <a:ext cx="2012949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FFFFFF"/>
                </a:solidFill>
              </a:rPr>
              <a:t>NADPIS PREZENTACE </a:t>
            </a:r>
            <a:br>
              <a:rPr lang="cs-CZ" sz="900" dirty="0">
                <a:solidFill>
                  <a:srgbClr val="FFFFFF"/>
                </a:solidFill>
              </a:rPr>
            </a:br>
            <a:r>
              <a:rPr lang="cs-CZ" sz="900" dirty="0">
                <a:solidFill>
                  <a:srgbClr val="FFFFFF"/>
                </a:solidFill>
              </a:rPr>
              <a:t>(upravit v  předloze)</a:t>
            </a: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44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72" y="2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2" y="446090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92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1620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Autor prezentace (upravit v  předloze)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funkce autora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2" y="6101620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NADPIS PREZENTACE (upravit v  předloze)</a:t>
            </a:r>
            <a:endParaRPr lang="cs-CZ" sz="9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6400800" cy="9144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21</a:t>
            </a:r>
            <a:r>
              <a:rPr lang="cs-CZ" baseline="30000" dirty="0" smtClean="0"/>
              <a:t>st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en-US" sz="3200" dirty="0" smtClean="0"/>
              <a:t> 201</a:t>
            </a:r>
            <a:r>
              <a:rPr lang="cs-CZ" dirty="0" smtClean="0"/>
              <a:t>7</a:t>
            </a:r>
            <a:endParaRPr lang="en-US" sz="3200" dirty="0"/>
          </a:p>
        </p:txBody>
      </p:sp>
      <p:pic>
        <p:nvPicPr>
          <p:cNvPr id="21" name="Obrázek 2" descr="logo ČEB_e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916"/>
            <a:ext cx="1492211" cy="6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9" descr="HK ČR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48" y="6096856"/>
            <a:ext cx="645205" cy="6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0" descr="logo ums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341"/>
          <a:stretch>
            <a:fillRect/>
          </a:stretch>
        </p:blipFill>
        <p:spPr bwMode="auto">
          <a:xfrm>
            <a:off x="5715000" y="6173057"/>
            <a:ext cx="1364308" cy="5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 descr="asociace exportérů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6249257"/>
            <a:ext cx="1524000" cy="437195"/>
          </a:xfrm>
          <a:prstGeom prst="rect">
            <a:avLst/>
          </a:prstGeom>
        </p:spPr>
      </p:pic>
      <p:pic>
        <p:nvPicPr>
          <p:cNvPr id="30" name="Obrázek 29" descr="MZV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5257800"/>
            <a:ext cx="2514600" cy="704088"/>
          </a:xfrm>
          <a:prstGeom prst="rect">
            <a:avLst/>
          </a:prstGeom>
        </p:spPr>
      </p:pic>
      <p:pic>
        <p:nvPicPr>
          <p:cNvPr id="31" name="Obrázek 30" descr="mpo-logo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5334915"/>
            <a:ext cx="1146048" cy="540071"/>
          </a:xfrm>
          <a:prstGeom prst="rect">
            <a:avLst/>
          </a:prstGeom>
        </p:spPr>
      </p:pic>
      <p:pic>
        <p:nvPicPr>
          <p:cNvPr id="34" name="Obrázek 33" descr="ICC NC WBO Horz logo_CZ_Color (2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953917"/>
            <a:ext cx="3124200" cy="88711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48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5400" dirty="0" smtClean="0">
                <a:solidFill>
                  <a:srgbClr val="0064A8"/>
                </a:solidFill>
              </a:rPr>
              <a:t>	NIGERIA</a:t>
            </a:r>
            <a:endParaRPr lang="en-US" sz="5400" dirty="0">
              <a:solidFill>
                <a:srgbClr val="0064A8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5588" y="1681281"/>
            <a:ext cx="2513663" cy="2301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12102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41800"/>
            <a:ext cx="80010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Mr. </a:t>
            </a:r>
            <a:r>
              <a:rPr lang="cs-CZ" sz="2800" b="1" dirty="0" smtClean="0">
                <a:solidFill>
                  <a:schemeClr val="tx1"/>
                </a:solidFill>
              </a:rPr>
              <a:t>Karel MACHOTKA</a:t>
            </a:r>
          </a:p>
          <a:p>
            <a:pPr algn="l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ICC Czech Republic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3858" y="508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5400" dirty="0" smtClean="0">
                <a:solidFill>
                  <a:srgbClr val="0064A8"/>
                </a:solidFill>
              </a:rPr>
              <a:t>NIGERIA</a:t>
            </a:r>
            <a:endParaRPr lang="en-US" sz="5400" dirty="0">
              <a:solidFill>
                <a:srgbClr val="0064A8"/>
              </a:solidFill>
            </a:endParaRPr>
          </a:p>
        </p:txBody>
      </p:sp>
      <p:pic>
        <p:nvPicPr>
          <p:cNvPr id="7" name="Obrázek 6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715917"/>
            <a:ext cx="3124200" cy="8871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241" y="1828371"/>
            <a:ext cx="2338813" cy="2141444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248400" y="6096000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21</a:t>
            </a:r>
            <a:r>
              <a:rPr lang="cs-CZ" sz="2400" baseline="30000" dirty="0" smtClean="0">
                <a:solidFill>
                  <a:schemeClr val="tx1">
                    <a:tint val="75000"/>
                  </a:schemeClr>
                </a:solidFill>
              </a:rPr>
              <a:t>st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tint val="75000"/>
                  </a:schemeClr>
                </a:solidFill>
              </a:rPr>
              <a:t>September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2400" noProof="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83958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4724400" cy="7159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0064A8"/>
                </a:solidFill>
                <a:cs typeface="Arial" pitchFamily="34" charset="0"/>
              </a:rPr>
              <a:t>NIGERIA</a:t>
            </a:r>
            <a:endParaRPr lang="cs-CZ" dirty="0">
              <a:solidFill>
                <a:srgbClr val="0064A8"/>
              </a:solidFill>
              <a:cs typeface="Arial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52400" y="762000"/>
            <a:ext cx="4800600" cy="609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85800"/>
            <a:ext cx="487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en-GB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cs-CZ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PPP, 2016</a:t>
            </a:r>
            <a:r>
              <a:rPr lang="en-GB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 smtClean="0"/>
              <a:t>$ 1,091 </a:t>
            </a:r>
            <a:r>
              <a:rPr lang="cs-CZ" sz="1400" dirty="0" err="1" smtClean="0"/>
              <a:t>trillion</a:t>
            </a:r>
            <a:r>
              <a:rPr lang="cs-CZ" sz="1400" dirty="0" smtClean="0">
                <a:solidFill>
                  <a:prstClr val="black"/>
                </a:solidFill>
              </a:rPr>
              <a:t> (CZE: </a:t>
            </a:r>
            <a:r>
              <a:rPr lang="cs-CZ" sz="1400" dirty="0" smtClean="0"/>
              <a:t>$ 350.9 </a:t>
            </a:r>
            <a:r>
              <a:rPr lang="cs-CZ" sz="1400" dirty="0" smtClean="0">
                <a:solidFill>
                  <a:prstClr val="black"/>
                </a:solidFill>
              </a:rPr>
              <a:t>bil.)</a:t>
            </a:r>
            <a:endParaRPr lang="en-GB" sz="1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cs-CZ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per </a:t>
            </a:r>
            <a:r>
              <a:rPr lang="cs-CZ" sz="1400" b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capita</a:t>
            </a: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(PPP, 2016</a:t>
            </a:r>
            <a:r>
              <a:rPr lang="en-GB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 smtClean="0"/>
              <a:t>$ 5438,90 </a:t>
            </a:r>
            <a:r>
              <a:rPr lang="cs-CZ" sz="1400" dirty="0" smtClean="0">
                <a:solidFill>
                  <a:prstClr val="black"/>
                </a:solidFill>
              </a:rPr>
              <a:t>(CZE: </a:t>
            </a:r>
            <a:r>
              <a:rPr lang="cs-CZ" sz="1400" dirty="0" smtClean="0"/>
              <a:t>$ 30,246)*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endParaRPr lang="en-GB" sz="1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90600" y="1372463"/>
            <a:ext cx="335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Composition of GDP (201</a:t>
            </a:r>
            <a:r>
              <a:rPr lang="cs-CZ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6 </a:t>
            </a:r>
            <a:r>
              <a:rPr lang="cs-CZ" sz="1500" b="1" u="sng" dirty="0" err="1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est</a:t>
            </a:r>
            <a:r>
              <a:rPr lang="cs-CZ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.</a:t>
            </a:r>
            <a:r>
              <a:rPr lang="en-GB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)</a:t>
            </a:r>
            <a:endParaRPr lang="en-GB" sz="1500" b="1" u="sng" dirty="0">
              <a:ln w="10541" cmpd="sng">
                <a:solidFill>
                  <a:srgbClr val="0063B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63BE">
                      <a:tint val="40000"/>
                      <a:satMod val="250000"/>
                    </a:srgbClr>
                  </a:gs>
                  <a:gs pos="9000">
                    <a:srgbClr val="0063BE">
                      <a:tint val="52000"/>
                      <a:satMod val="300000"/>
                    </a:srgbClr>
                  </a:gs>
                  <a:gs pos="50000">
                    <a:srgbClr val="0063BE">
                      <a:shade val="20000"/>
                      <a:satMod val="300000"/>
                    </a:srgbClr>
                  </a:gs>
                  <a:gs pos="79000">
                    <a:srgbClr val="0063BE">
                      <a:tint val="52000"/>
                      <a:satMod val="300000"/>
                    </a:srgbClr>
                  </a:gs>
                  <a:gs pos="100000">
                    <a:srgbClr val="0063BE">
                      <a:tint val="40000"/>
                      <a:satMod val="250000"/>
                    </a:srgbClr>
                  </a:gs>
                </a:gsLst>
                <a:lin ang="5400000"/>
              </a:gra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1295400" y="33528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OECD  Country Risk Classification(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1/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7):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cs typeface="Arial" pitchFamily="34" charset="0"/>
              </a:rPr>
              <a:t>6</a:t>
            </a:r>
            <a:r>
              <a:rPr lang="en-GB" sz="1200" b="1" dirty="0" smtClean="0">
                <a:ea typeface="ＭＳ Ｐゴシック" pitchFamily="34" charset="-128"/>
                <a:cs typeface="Arial" pitchFamily="34" charset="0"/>
              </a:rPr>
              <a:t>/7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Global Competitiveness Index (201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-201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7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127/138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Doing Business (201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7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): 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169/190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Moody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´s 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 (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4/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6)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: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B1</a:t>
            </a:r>
            <a:endParaRPr lang="en-GB" sz="1200" b="1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Fitch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(1/2017): 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B+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1200" dirty="0" smtClean="0"/>
              <a:t>S&amp;P ( 9/2016): </a:t>
            </a:r>
            <a:r>
              <a:rPr lang="cs-CZ" sz="1200" b="1" dirty="0" smtClean="0"/>
              <a:t>B</a:t>
            </a:r>
            <a:endParaRPr lang="cs-CZ" sz="1200" b="1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1F497D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28600" y="3657662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Rankings</a:t>
            </a:r>
            <a:r>
              <a:rPr lang="cs-CZ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**</a:t>
            </a:r>
            <a:endParaRPr lang="en-GB" sz="1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8612" y="4267200"/>
            <a:ext cx="118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Ratings</a:t>
            </a:r>
          </a:p>
        </p:txBody>
      </p:sp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228600" y="6642556"/>
            <a:ext cx="868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Sources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*CIA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Factbook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**OECD,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Reports.webforum.org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Tradingeconomics.com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Imd.org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DoingBusiness.org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***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BusinessInfo.cz</a:t>
            </a:r>
            <a:endParaRPr lang="cs-CZ" sz="800" i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5105400" y="1524000"/>
            <a:ext cx="403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sz="1200" dirty="0" smtClean="0"/>
              <a:t>petroleum and petroleum products 95%, cocoa, rubber </a:t>
            </a:r>
            <a:endParaRPr lang="cs-CZ" sz="12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 (2015):</a:t>
            </a:r>
            <a:endParaRPr lang="cs-CZ" sz="1200" dirty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/>
              <a:t>India 17%, </a:t>
            </a:r>
            <a:r>
              <a:rPr lang="cs-CZ" sz="1200" dirty="0" err="1" smtClean="0"/>
              <a:t>Netherlands</a:t>
            </a:r>
            <a:r>
              <a:rPr lang="cs-CZ" sz="1200" dirty="0" smtClean="0"/>
              <a:t> 8.9%, </a:t>
            </a:r>
            <a:r>
              <a:rPr lang="cs-CZ" sz="1200" dirty="0" err="1" smtClean="0"/>
              <a:t>Spain</a:t>
            </a:r>
            <a:r>
              <a:rPr lang="cs-CZ" sz="1200" dirty="0" smtClean="0"/>
              <a:t> 8.5%, </a:t>
            </a:r>
            <a:r>
              <a:rPr lang="cs-CZ" sz="1200" dirty="0" err="1" smtClean="0"/>
              <a:t>Brazil</a:t>
            </a:r>
            <a:r>
              <a:rPr lang="cs-CZ" sz="1200" dirty="0" smtClean="0"/>
              <a:t> 8.5%, </a:t>
            </a:r>
            <a:r>
              <a:rPr lang="cs-CZ" sz="1200" dirty="0" err="1" smtClean="0"/>
              <a:t>South</a:t>
            </a:r>
            <a:r>
              <a:rPr lang="cs-CZ" sz="1200" dirty="0" smtClean="0"/>
              <a:t> </a:t>
            </a:r>
            <a:r>
              <a:rPr lang="cs-CZ" sz="1200" dirty="0" err="1" smtClean="0"/>
              <a:t>Africa</a:t>
            </a:r>
            <a:r>
              <a:rPr lang="cs-CZ" sz="1200" dirty="0" smtClean="0"/>
              <a:t> 5.6%, France 5.4%, Japan 4.7%, </a:t>
            </a:r>
            <a:r>
              <a:rPr lang="cs-CZ" sz="1200" dirty="0" err="1" smtClean="0"/>
              <a:t>Cote</a:t>
            </a:r>
            <a:r>
              <a:rPr lang="cs-CZ" sz="1200" dirty="0" smtClean="0"/>
              <a:t> </a:t>
            </a:r>
            <a:r>
              <a:rPr lang="cs-CZ" sz="1200" dirty="0" err="1" smtClean="0"/>
              <a:t>dIvoire</a:t>
            </a:r>
            <a:r>
              <a:rPr lang="cs-CZ" sz="1200" dirty="0" smtClean="0"/>
              <a:t> 4.3%, Ghana 4.2%.</a:t>
            </a:r>
            <a:endParaRPr lang="cs-CZ" sz="12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sz="1200" dirty="0" smtClean="0"/>
              <a:t>machinery, chemicals, transport equipment, manufactured goods, food and live animals</a:t>
            </a:r>
            <a:endParaRPr lang="cs-CZ" sz="12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fontAlgn="ctr"/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 (2015):</a:t>
            </a:r>
            <a:r>
              <a:rPr lang="cs-CZ" sz="1200" u="sng" dirty="0" smtClean="0"/>
              <a:t> </a:t>
            </a:r>
            <a:r>
              <a:rPr lang="en-US" sz="1200" dirty="0" smtClean="0"/>
              <a:t>China 25.9%, US 6.5%, Netherlands 6.1%, India 4.3% </a:t>
            </a:r>
            <a:endParaRPr lang="cs-CZ" sz="1200" dirty="0" smtClean="0"/>
          </a:p>
          <a:p>
            <a:r>
              <a:rPr lang="cs-CZ" sz="1200" dirty="0" smtClean="0"/>
              <a:t/>
            </a:r>
            <a:br>
              <a:rPr lang="cs-CZ" sz="1200" dirty="0" smtClean="0"/>
            </a:br>
            <a:endParaRPr lang="en-GB" sz="12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181600" y="762000"/>
            <a:ext cx="3733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105400" y="3810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International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Trade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(201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7/June, NGN </a:t>
            </a: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Millions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)* </a:t>
            </a:r>
            <a:endParaRPr lang="en-GB" sz="1400" b="1" u="sng" dirty="0">
              <a:solidFill>
                <a:srgbClr val="0064A8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968017"/>
              </p:ext>
            </p:extLst>
          </p:nvPr>
        </p:nvGraphicFramePr>
        <p:xfrm>
          <a:off x="5410200" y="762003"/>
          <a:ext cx="3352800" cy="823206"/>
        </p:xfrm>
        <a:graphic>
          <a:graphicData uri="http://schemas.openxmlformats.org/drawingml/2006/table">
            <a:tbl>
              <a:tblPr/>
              <a:tblGrid>
                <a:gridCol w="1051858"/>
                <a:gridCol w="1183341"/>
                <a:gridCol w="1117601"/>
              </a:tblGrid>
              <a:tr h="32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Export</a:t>
                      </a: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Import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994.2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843.9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5105438" y="1524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Export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182064" y="32004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Import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152400" y="5072896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u="sng" dirty="0" smtClean="0">
                <a:ea typeface="ＭＳ Ｐゴシック" pitchFamily="34" charset="-128"/>
                <a:cs typeface="Arial" pitchFamily="34" charset="0"/>
              </a:rPr>
              <a:t>To CZE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***: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Pearls, precious stones, precious metals, imitation 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jewelery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fertilizers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s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eeds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, fruits, plants for the pharmaceutical industry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coffee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tea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maté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spices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cotton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f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ish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, crustaceans, 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molluscs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 and other aquatic invertebrates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f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ruit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, nuts, edible peel of citrus fruits and melons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food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preparations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u="sng" dirty="0" smtClean="0">
                <a:ea typeface="ＭＳ Ｐゴシック" pitchFamily="34" charset="-128"/>
                <a:cs typeface="Arial" pitchFamily="34" charset="0"/>
              </a:rPr>
              <a:t>From CZE</a:t>
            </a:r>
            <a:r>
              <a:rPr lang="en-GB" sz="1100" b="1" dirty="0" smtClean="0">
                <a:ea typeface="ＭＳ Ｐゴシック" pitchFamily="34" charset="-128"/>
                <a:cs typeface="Arial" pitchFamily="34" charset="0"/>
              </a:rPr>
              <a:t>: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Plastics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and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plastic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products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s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alt, sulfur, earth and stones, plaster, lime, cement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paper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cardboard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w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ool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 felt fabric nonwoven rope ropes, 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r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eactors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, boilers, mechanical devices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t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he recorder of the sound reproduction of the TV picture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v</a:t>
            </a:r>
            <a:r>
              <a:rPr lang="en-US" sz="1100" b="1" dirty="0" err="1" smtClean="0">
                <a:ea typeface="ＭＳ Ｐゴシック" pitchFamily="34" charset="-128"/>
                <a:cs typeface="Arial" pitchFamily="34" charset="0"/>
              </a:rPr>
              <a:t>ehicles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 wheeled tractors and vehicles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cutlery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tools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and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metal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cutters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textile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impregnated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painted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. </a:t>
            </a:r>
            <a:endParaRPr lang="en-US" sz="1100" b="1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6781800" y="6629400"/>
            <a:ext cx="1447800" cy="228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21st</a:t>
            </a:r>
            <a:r>
              <a:rPr lang="cs-CZ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Obrázek 29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664124"/>
            <a:ext cx="685800" cy="194733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152400" y="5181600"/>
            <a:ext cx="83820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295400" y="3352800"/>
            <a:ext cx="3733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5105400" y="1905000"/>
            <a:ext cx="3810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aoblený obdélník 30"/>
          <p:cNvSpPr/>
          <p:nvPr/>
        </p:nvSpPr>
        <p:spPr>
          <a:xfrm>
            <a:off x="5105400" y="3581400"/>
            <a:ext cx="3886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3" name="Graf 32"/>
          <p:cNvGraphicFramePr/>
          <p:nvPr/>
        </p:nvGraphicFramePr>
        <p:xfrm>
          <a:off x="1066800" y="1752600"/>
          <a:ext cx="3124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af 33"/>
          <p:cNvGraphicFramePr/>
          <p:nvPr/>
        </p:nvGraphicFramePr>
        <p:xfrm>
          <a:off x="990609" y="1752600"/>
          <a:ext cx="3343277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bílá A s číslováním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0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13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5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6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7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8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9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0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1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2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23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4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5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6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7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8_NIPC - Country Presentation - PPT 2007 (1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n screen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 screen title page 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E7D8AC"/>
        </a:hlink>
        <a:folHlink>
          <a:srgbClr val="89D4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57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A59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4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DBC274"/>
        </a:accent1>
        <a:accent2>
          <a:srgbClr val="A59266"/>
        </a:accent2>
        <a:accent3>
          <a:srgbClr val="FFFFFF"/>
        </a:accent3>
        <a:accent4>
          <a:srgbClr val="012D67"/>
        </a:accent4>
        <a:accent5>
          <a:srgbClr val="EADDBC"/>
        </a:accent5>
        <a:accent6>
          <a:srgbClr val="95845C"/>
        </a:accent6>
        <a:hlink>
          <a:srgbClr val="B0C4CB"/>
        </a:hlink>
        <a:folHlink>
          <a:srgbClr val="9DB4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5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4D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6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DDD5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7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A1"/>
        </a:accent1>
        <a:accent2>
          <a:srgbClr val="C5960C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B2870A"/>
        </a:accent6>
        <a:hlink>
          <a:srgbClr val="89D4E3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8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FA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9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6D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0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EED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1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8D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2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9DD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3">
        <a:dk1>
          <a:srgbClr val="02367A"/>
        </a:dk1>
        <a:lt1>
          <a:srgbClr val="FFFFFF"/>
        </a:lt1>
        <a:dk2>
          <a:srgbClr val="02367A"/>
        </a:dk2>
        <a:lt2>
          <a:srgbClr val="FFFFFF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4">
        <a:dk1>
          <a:srgbClr val="02367A"/>
        </a:dk1>
        <a:lt1>
          <a:srgbClr val="FFFFFF"/>
        </a:lt1>
        <a:dk2>
          <a:srgbClr val="02367A"/>
        </a:dk2>
        <a:lt2>
          <a:srgbClr val="F9E09B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5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B5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D7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 screen title page 16">
        <a:dk1>
          <a:srgbClr val="02367A"/>
        </a:dk1>
        <a:lt1>
          <a:srgbClr val="FFFFFF"/>
        </a:lt1>
        <a:dk2>
          <a:srgbClr val="02367A"/>
        </a:dk2>
        <a:lt2>
          <a:srgbClr val="808080"/>
        </a:lt2>
        <a:accent1>
          <a:srgbClr val="5D87A1"/>
        </a:accent1>
        <a:accent2>
          <a:srgbClr val="84C225"/>
        </a:accent2>
        <a:accent3>
          <a:srgbClr val="FFFFFF"/>
        </a:accent3>
        <a:accent4>
          <a:srgbClr val="012D67"/>
        </a:accent4>
        <a:accent5>
          <a:srgbClr val="B6C3CD"/>
        </a:accent5>
        <a:accent6>
          <a:srgbClr val="77B020"/>
        </a:accent6>
        <a:hlink>
          <a:srgbClr val="B1C3E1"/>
        </a:hlink>
        <a:folHlink>
          <a:srgbClr val="F5CB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23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24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25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26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27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28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29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30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3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32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308</Words>
  <Application>Microsoft Office PowerPoint</Application>
  <PresentationFormat>Předvádění na obrazovce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65</vt:i4>
      </vt:variant>
      <vt:variant>
        <vt:lpstr>Nadpisy snímků</vt:lpstr>
      </vt:variant>
      <vt:variant>
        <vt:i4>3</vt:i4>
      </vt:variant>
    </vt:vector>
  </HeadingPairs>
  <TitlesOfParts>
    <vt:vector size="68" baseType="lpstr">
      <vt:lpstr>Office Theme</vt:lpstr>
      <vt:lpstr>5_Vlastní návrh</vt:lpstr>
      <vt:lpstr>Prezentace bílá A s číslováním</vt:lpstr>
      <vt:lpstr>Předloha V1</vt:lpstr>
      <vt:lpstr>1_Předloha V1</vt:lpstr>
      <vt:lpstr>2_Předloha V1</vt:lpstr>
      <vt:lpstr>3_Předloha V1</vt:lpstr>
      <vt:lpstr>4_Předloha V1</vt:lpstr>
      <vt:lpstr>5_Předloha V1</vt:lpstr>
      <vt:lpstr>6_Předloha V1</vt:lpstr>
      <vt:lpstr>7_Předloha V1</vt:lpstr>
      <vt:lpstr>8_Předloha V1</vt:lpstr>
      <vt:lpstr>9_Předloha V1</vt:lpstr>
      <vt:lpstr>10_Předloha V1</vt:lpstr>
      <vt:lpstr>11_Předloha V1</vt:lpstr>
      <vt:lpstr>12_Předloha V1</vt:lpstr>
      <vt:lpstr>13_Předloha V1</vt:lpstr>
      <vt:lpstr>14_Předloha V1</vt:lpstr>
      <vt:lpstr>15_Předloha V1</vt:lpstr>
      <vt:lpstr>16_Předloha V1</vt:lpstr>
      <vt:lpstr>17_Předloha V1</vt:lpstr>
      <vt:lpstr>18_Předloha V1</vt:lpstr>
      <vt:lpstr>19_Předloha V1</vt:lpstr>
      <vt:lpstr>20_Předloha V1</vt:lpstr>
      <vt:lpstr>21_Předloha V1</vt:lpstr>
      <vt:lpstr>22_Předloha V1</vt:lpstr>
      <vt:lpstr>NIPC - Country Presentation - PPT 2007 (1)</vt:lpstr>
      <vt:lpstr>1_NIPC - Country Presentation - PPT 2007 (1)</vt:lpstr>
      <vt:lpstr>2_NIPC - Country Presentation - PPT 2007 (1)</vt:lpstr>
      <vt:lpstr>3_NIPC - Country Presentation - PPT 2007 (1)</vt:lpstr>
      <vt:lpstr>4_NIPC - Country Presentation - PPT 2007 (1)</vt:lpstr>
      <vt:lpstr>5_NIPC - Country Presentation - PPT 2007 (1)</vt:lpstr>
      <vt:lpstr>6_NIPC - Country Presentation - PPT 2007 (1)</vt:lpstr>
      <vt:lpstr>7_NIPC - Country Presentation - PPT 2007 (1)</vt:lpstr>
      <vt:lpstr>8_NIPC - Country Presentation - PPT 2007 (1)</vt:lpstr>
      <vt:lpstr>9_NIPC - Country Presentation - PPT 2007 (1)</vt:lpstr>
      <vt:lpstr>10_NIPC - Country Presentation - PPT 2007 (1)</vt:lpstr>
      <vt:lpstr>11_NIPC - Country Presentation - PPT 2007 (1)</vt:lpstr>
      <vt:lpstr>12_NIPC - Country Presentation - PPT 2007 (1)</vt:lpstr>
      <vt:lpstr>13_NIPC - Country Presentation - PPT 2007 (1)</vt:lpstr>
      <vt:lpstr>14_NIPC - Country Presentation - PPT 2007 (1)</vt:lpstr>
      <vt:lpstr>15_NIPC - Country Presentation - PPT 2007 (1)</vt:lpstr>
      <vt:lpstr>16_NIPC - Country Presentation - PPT 2007 (1)</vt:lpstr>
      <vt:lpstr>17_NIPC - Country Presentation - PPT 2007 (1)</vt:lpstr>
      <vt:lpstr>18_NIPC - Country Presentation - PPT 2007 (1)</vt:lpstr>
      <vt:lpstr>19_NIPC - Country Presentation - PPT 2007 (1)</vt:lpstr>
      <vt:lpstr>20_NIPC - Country Presentation - PPT 2007 (1)</vt:lpstr>
      <vt:lpstr>21_NIPC - Country Presentation - PPT 2007 (1)</vt:lpstr>
      <vt:lpstr>22_NIPC - Country Presentation - PPT 2007 (1)</vt:lpstr>
      <vt:lpstr>23_NIPC - Country Presentation - PPT 2007 (1)</vt:lpstr>
      <vt:lpstr>24_NIPC - Country Presentation - PPT 2007 (1)</vt:lpstr>
      <vt:lpstr>25_NIPC - Country Presentation - PPT 2007 (1)</vt:lpstr>
      <vt:lpstr>26_NIPC - Country Presentation - PPT 2007 (1)</vt:lpstr>
      <vt:lpstr>27_NIPC - Country Presentation - PPT 2007 (1)</vt:lpstr>
      <vt:lpstr>28_NIPC - Country Presentation - PPT 2007 (1)</vt:lpstr>
      <vt:lpstr>23_Předloha V1</vt:lpstr>
      <vt:lpstr>24_Předloha V1</vt:lpstr>
      <vt:lpstr>25_Předloha V1</vt:lpstr>
      <vt:lpstr>26_Předloha V1</vt:lpstr>
      <vt:lpstr>27_Předloha V1</vt:lpstr>
      <vt:lpstr>28_Předloha V1</vt:lpstr>
      <vt:lpstr>29_Předloha V1</vt:lpstr>
      <vt:lpstr>30_Předloha V1</vt:lpstr>
      <vt:lpstr>31_Předloha V1</vt:lpstr>
      <vt:lpstr>32_Předloha V1</vt:lpstr>
      <vt:lpstr> NIGERIA</vt:lpstr>
      <vt:lpstr>NIGERIA</vt:lpstr>
      <vt:lpstr>NIGERIA</vt:lpstr>
    </vt:vector>
  </TitlesOfParts>
  <Company>Chambre de Commerce Internationale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Fung Fung</dc:creator>
  <cp:lastModifiedBy>Brunclikova</cp:lastModifiedBy>
  <cp:revision>482</cp:revision>
  <dcterms:created xsi:type="dcterms:W3CDTF">2013-11-18T11:48:39Z</dcterms:created>
  <dcterms:modified xsi:type="dcterms:W3CDTF">2017-09-22T08:03:03Z</dcterms:modified>
</cp:coreProperties>
</file>