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comments/comment1.xml" ContentType="application/vnd.openxmlformats-officedocument.presentationml.comment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5.xml" ContentType="application/vnd.openxmlformats-officedocument.drawingml.chartshapes+xml"/>
  <Override PartName="/ppt/charts/chart10.xml" ContentType="application/vnd.openxmlformats-officedocument.drawingml.chart+xml"/>
  <Override PartName="/ppt/drawings/drawing6.xml" ContentType="application/vnd.openxmlformats-officedocument.drawingml.chartshapes+xml"/>
  <Override PartName="/ppt/charts/chart11.xml" ContentType="application/vnd.openxmlformats-officedocument.drawingml.chart+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3.xml" ContentType="application/vnd.openxmlformats-officedocument.presentationml.notesSlide+xml"/>
  <Override PartName="/ppt/tags/tag162.xml" ContentType="application/vnd.openxmlformats-officedocument.presentationml.tags+xml"/>
  <Override PartName="/ppt/notesSlides/notesSlide4.xml" ContentType="application/vnd.openxmlformats-officedocument.presentationml.notesSlide+xml"/>
  <Override PartName="/ppt/tags/tag163.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8" r:id="rId4"/>
    <p:sldMasterId id="2147483790" r:id="rId5"/>
    <p:sldMasterId id="2147483797" r:id="rId6"/>
    <p:sldMasterId id="2147483799" r:id="rId7"/>
    <p:sldMasterId id="2147483923" r:id="rId8"/>
  </p:sldMasterIdLst>
  <p:notesMasterIdLst>
    <p:notesMasterId r:id="rId38"/>
  </p:notesMasterIdLst>
  <p:handoutMasterIdLst>
    <p:handoutMasterId r:id="rId39"/>
  </p:handoutMasterIdLst>
  <p:sldIdLst>
    <p:sldId id="1310" r:id="rId9"/>
    <p:sldId id="1312" r:id="rId10"/>
    <p:sldId id="1311" r:id="rId11"/>
    <p:sldId id="1353" r:id="rId12"/>
    <p:sldId id="1313" r:id="rId13"/>
    <p:sldId id="1317" r:id="rId14"/>
    <p:sldId id="1362" r:id="rId15"/>
    <p:sldId id="1363" r:id="rId16"/>
    <p:sldId id="1389" r:id="rId17"/>
    <p:sldId id="1390" r:id="rId18"/>
    <p:sldId id="1391" r:id="rId19"/>
    <p:sldId id="1392" r:id="rId20"/>
    <p:sldId id="1393" r:id="rId21"/>
    <p:sldId id="1394" r:id="rId22"/>
    <p:sldId id="1395" r:id="rId23"/>
    <p:sldId id="1396" r:id="rId24"/>
    <p:sldId id="1397" r:id="rId25"/>
    <p:sldId id="1358" r:id="rId26"/>
    <p:sldId id="1359" r:id="rId27"/>
    <p:sldId id="1398" r:id="rId28"/>
    <p:sldId id="1399" r:id="rId29"/>
    <p:sldId id="1367" r:id="rId30"/>
    <p:sldId id="1400" r:id="rId31"/>
    <p:sldId id="1401" r:id="rId32"/>
    <p:sldId id="1370" r:id="rId33"/>
    <p:sldId id="1372" r:id="rId34"/>
    <p:sldId id="1347" r:id="rId35"/>
    <p:sldId id="1316" r:id="rId36"/>
    <p:sldId id="1339" r:id="rId37"/>
  </p:sldIdLst>
  <p:sldSz cx="9906000" cy="6858000" type="A4"/>
  <p:notesSz cx="9947275" cy="6858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923">
          <p15:clr>
            <a:srgbClr val="A4A3A4"/>
          </p15:clr>
        </p15:guide>
        <p15:guide id="2" orient="horz" pos="2160" userDrawn="1">
          <p15:clr>
            <a:srgbClr val="A4A3A4"/>
          </p15:clr>
        </p15:guide>
        <p15:guide id="3" orient="horz" userDrawn="1">
          <p15:clr>
            <a:srgbClr val="A4A3A4"/>
          </p15:clr>
        </p15:guide>
        <p15:guide id="4" orient="horz" pos="2208" userDrawn="1">
          <p15:clr>
            <a:srgbClr val="A4A3A4"/>
          </p15:clr>
        </p15:guide>
        <p15:guide id="5" orient="horz" pos="3960" userDrawn="1">
          <p15:clr>
            <a:srgbClr val="A4A3A4"/>
          </p15:clr>
        </p15:guide>
        <p15:guide id="6" orient="horz" pos="264" userDrawn="1">
          <p15:clr>
            <a:srgbClr val="A4A3A4"/>
          </p15:clr>
        </p15:guide>
        <p15:guide id="9" pos="160">
          <p15:clr>
            <a:srgbClr val="A4A3A4"/>
          </p15:clr>
        </p15:guide>
        <p15:guide id="10" pos="792" userDrawn="1">
          <p15:clr>
            <a:srgbClr val="A4A3A4"/>
          </p15:clr>
        </p15:guide>
        <p15:guide id="12" pos="1992" userDrawn="1">
          <p15:clr>
            <a:srgbClr val="A4A3A4"/>
          </p15:clr>
        </p15:guide>
        <p15:guide id="13" pos="2232" userDrawn="1">
          <p15:clr>
            <a:srgbClr val="A4A3A4"/>
          </p15:clr>
        </p15:guide>
        <p15:guide id="14" pos="6074">
          <p15:clr>
            <a:srgbClr val="A4A3A4"/>
          </p15:clr>
        </p15:guide>
        <p15:guide id="15" pos="408" userDrawn="1">
          <p15:clr>
            <a:srgbClr val="A4A3A4"/>
          </p15:clr>
        </p15:guide>
        <p15:guide id="16" pos="6159">
          <p15:clr>
            <a:srgbClr val="A4A3A4"/>
          </p15:clr>
        </p15:guide>
        <p15:guide id="18" orient="horz" pos="408" userDrawn="1">
          <p15:clr>
            <a:srgbClr val="A4A3A4"/>
          </p15:clr>
        </p15:guide>
        <p15:guide id="19" orient="horz" pos="1056" userDrawn="1">
          <p15:clr>
            <a:srgbClr val="A4A3A4"/>
          </p15:clr>
        </p15:guide>
        <p15:guide id="24" orient="horz" pos="456" userDrawn="1">
          <p15:clr>
            <a:srgbClr val="A4A3A4"/>
          </p15:clr>
        </p15:guide>
        <p15:guide id="25" pos="1003">
          <p15:clr>
            <a:srgbClr val="A4A3A4"/>
          </p15:clr>
        </p15:guide>
        <p15:guide id="26" pos="888" userDrawn="1">
          <p15:clr>
            <a:srgbClr val="A4A3A4"/>
          </p15:clr>
        </p15:guide>
        <p15:guide id="27" pos="768" userDrawn="1">
          <p15:clr>
            <a:srgbClr val="A4A3A4"/>
          </p15:clr>
        </p15:guide>
        <p15:guide id="28" pos="2280" userDrawn="1">
          <p15:clr>
            <a:srgbClr val="A4A3A4"/>
          </p15:clr>
        </p15:guide>
        <p15:guide id="30" pos="935">
          <p15:clr>
            <a:srgbClr val="A4A3A4"/>
          </p15:clr>
        </p15:guide>
        <p15:guide id="31" pos="696" userDrawn="1">
          <p15:clr>
            <a:srgbClr val="A4A3A4"/>
          </p15:clr>
        </p15:guide>
        <p15:guide id="32" orient="horz" pos="72" userDrawn="1">
          <p15:clr>
            <a:srgbClr val="A4A3A4"/>
          </p15:clr>
        </p15:guide>
        <p15:guide id="33" pos="528" userDrawn="1">
          <p15:clr>
            <a:srgbClr val="A4A3A4"/>
          </p15:clr>
        </p15:guide>
        <p15:guide id="34" pos="5952" userDrawn="1">
          <p15:clr>
            <a:srgbClr val="A4A3A4"/>
          </p15:clr>
        </p15:guide>
        <p15:guide id="38" orient="horz" pos="4099">
          <p15:clr>
            <a:srgbClr val="A4A3A4"/>
          </p15:clr>
        </p15:guide>
        <p15:guide id="40" pos="1944" userDrawn="1">
          <p15:clr>
            <a:srgbClr val="A4A3A4"/>
          </p15:clr>
        </p15:guide>
        <p15:guide id="41" pos="2784" userDrawn="1">
          <p15:clr>
            <a:srgbClr val="A4A3A4"/>
          </p15:clr>
        </p15:guide>
        <p15:guide id="43" pos="6058">
          <p15:clr>
            <a:srgbClr val="A4A3A4"/>
          </p15:clr>
        </p15:guide>
        <p15:guide id="44" pos="936" userDrawn="1">
          <p15:clr>
            <a:srgbClr val="A4A3A4"/>
          </p15:clr>
        </p15:guide>
        <p15:guide id="45" pos="1008">
          <p15:clr>
            <a:srgbClr val="A4A3A4"/>
          </p15:clr>
        </p15:guide>
        <p15:guide id="46" pos="6120" userDrawn="1">
          <p15:clr>
            <a:srgbClr val="A4A3A4"/>
          </p15:clr>
        </p15:guide>
        <p15:guide id="47" pos="1104" userDrawn="1">
          <p15:clr>
            <a:srgbClr val="A4A3A4"/>
          </p15:clr>
        </p15:guide>
        <p15:guide id="48" pos="2040" userDrawn="1">
          <p15:clr>
            <a:srgbClr val="A4A3A4"/>
          </p15:clr>
        </p15:guide>
        <p15:guide id="49" pos="4464" userDrawn="1">
          <p15:clr>
            <a:srgbClr val="A4A3A4"/>
          </p15:clr>
        </p15:guide>
        <p15:guide id="50" orient="horz" pos="3816" userDrawn="1">
          <p15:clr>
            <a:srgbClr val="A4A3A4"/>
          </p15:clr>
        </p15:guide>
        <p15:guide id="52" orient="horz" pos="312" userDrawn="1">
          <p15:clr>
            <a:srgbClr val="A4A3A4"/>
          </p15:clr>
        </p15:guide>
        <p15:guide id="53" orient="horz" pos="3971">
          <p15:clr>
            <a:srgbClr val="A4A3A4"/>
          </p15:clr>
        </p15:guide>
        <p15:guide id="55" pos="1037">
          <p15:clr>
            <a:srgbClr val="A4A3A4"/>
          </p15:clr>
        </p15:guide>
        <p15:guide id="56" pos="2376" userDrawn="1">
          <p15:clr>
            <a:srgbClr val="A4A3A4"/>
          </p15:clr>
        </p15:guide>
        <p15:guide id="57" pos="6057">
          <p15:clr>
            <a:srgbClr val="A4A3A4"/>
          </p15:clr>
        </p15:guide>
        <p15:guide id="58" orient="horz" pos="3528" userDrawn="1">
          <p15:clr>
            <a:srgbClr val="A4A3A4"/>
          </p15:clr>
        </p15:guide>
        <p15:guide id="59" orient="horz" pos="604">
          <p15:clr>
            <a:srgbClr val="A4A3A4"/>
          </p15:clr>
        </p15:guide>
        <p15:guide id="60" orient="horz" pos="1944" userDrawn="1">
          <p15:clr>
            <a:srgbClr val="A4A3A4"/>
          </p15:clr>
        </p15:guide>
        <p15:guide id="61" orient="horz" pos="120" userDrawn="1">
          <p15:clr>
            <a:srgbClr val="A4A3A4"/>
          </p15:clr>
        </p15:guide>
        <p15:guide id="63" orient="horz" pos="3922">
          <p15:clr>
            <a:srgbClr val="A4A3A4"/>
          </p15:clr>
        </p15:guide>
        <p15:guide id="64" orient="horz" pos="2566">
          <p15:clr>
            <a:srgbClr val="A4A3A4"/>
          </p15:clr>
        </p15:guide>
        <p15:guide id="65" orient="horz" pos="4008" userDrawn="1">
          <p15:clr>
            <a:srgbClr val="A4A3A4"/>
          </p15:clr>
        </p15:guide>
        <p15:guide id="66" pos="72">
          <p15:clr>
            <a:srgbClr val="A4A3A4"/>
          </p15:clr>
        </p15:guide>
        <p15:guide id="67" pos="6240" userDrawn="1">
          <p15:clr>
            <a:srgbClr val="A4A3A4"/>
          </p15:clr>
        </p15:guide>
        <p15:guide id="68" pos="1176" userDrawn="1">
          <p15:clr>
            <a:srgbClr val="A4A3A4"/>
          </p15:clr>
        </p15:guide>
        <p15:guide id="70" pos="1074">
          <p15:clr>
            <a:srgbClr val="A4A3A4"/>
          </p15:clr>
        </p15:guide>
        <p15:guide id="71" orient="horz" pos="3386">
          <p15:clr>
            <a:srgbClr val="A4A3A4"/>
          </p15:clr>
        </p15:guide>
        <p15:guide id="73" orient="horz" pos="504" userDrawn="1">
          <p15:clr>
            <a:srgbClr val="A4A3A4"/>
          </p15:clr>
        </p15:guide>
        <p15:guide id="74" orient="horz" pos="2640" userDrawn="1">
          <p15:clr>
            <a:srgbClr val="A4A3A4"/>
          </p15:clr>
        </p15:guide>
        <p15:guide id="75" orient="horz" pos="3696" userDrawn="1">
          <p15:clr>
            <a:srgbClr val="A4A3A4"/>
          </p15:clr>
        </p15:guide>
        <p15:guide id="76" orient="horz" pos="4018">
          <p15:clr>
            <a:srgbClr val="A4A3A4"/>
          </p15:clr>
        </p15:guide>
        <p15:guide id="77" orient="horz" pos="339">
          <p15:clr>
            <a:srgbClr val="A4A3A4"/>
          </p15:clr>
        </p15:guide>
        <p15:guide id="79" pos="2664" userDrawn="1">
          <p15:clr>
            <a:srgbClr val="A4A3A4"/>
          </p15:clr>
        </p15:guide>
        <p15:guide id="80" pos="6239">
          <p15:clr>
            <a:srgbClr val="A4A3A4"/>
          </p15:clr>
        </p15:guide>
        <p15:guide id="81" pos="816" userDrawn="1">
          <p15:clr>
            <a:srgbClr val="A4A3A4"/>
          </p15:clr>
        </p15:guide>
        <p15:guide id="82" userDrawn="1">
          <p15:clr>
            <a:srgbClr val="A4A3A4"/>
          </p15:clr>
        </p15:guide>
        <p15:guide id="85" orient="horz" pos="167">
          <p15:clr>
            <a:srgbClr val="A4A3A4"/>
          </p15:clr>
        </p15:guide>
        <p15:guide id="86" orient="horz" pos="3888" userDrawn="1">
          <p15:clr>
            <a:srgbClr val="A4A3A4"/>
          </p15:clr>
        </p15:guide>
        <p15:guide id="87" orient="horz" pos="3048" userDrawn="1">
          <p15:clr>
            <a:srgbClr val="A4A3A4"/>
          </p15:clr>
        </p15:guide>
        <p15:guide id="88" orient="horz" pos="291">
          <p15:clr>
            <a:srgbClr val="A4A3A4"/>
          </p15:clr>
        </p15:guide>
        <p15:guide id="89" pos="208">
          <p15:clr>
            <a:srgbClr val="A4A3A4"/>
          </p15:clr>
        </p15:guide>
        <p15:guide id="90" pos="123">
          <p15:clr>
            <a:srgbClr val="A4A3A4"/>
          </p15:clr>
        </p15:guide>
        <p15:guide id="91" pos="4296" userDrawn="1">
          <p15:clr>
            <a:srgbClr val="A4A3A4"/>
          </p15:clr>
        </p15:guide>
        <p15:guide id="92" pos="1177">
          <p15:clr>
            <a:srgbClr val="A4A3A4"/>
          </p15:clr>
        </p15:guide>
        <p15:guide id="93" pos="124">
          <p15:clr>
            <a:srgbClr val="A4A3A4"/>
          </p15:clr>
        </p15:guide>
        <p15:guide id="94" pos="4297">
          <p15:clr>
            <a:srgbClr val="A4A3A4"/>
          </p15:clr>
        </p15:guide>
      </p15:sldGuideLst>
    </p:ext>
    <p:ext uri="{2D200454-40CA-4A62-9FC3-DE9A4176ACB9}">
      <p15:notesGuideLst xmlns:p15="http://schemas.microsoft.com/office/powerpoint/2012/main">
        <p15:guide id="1" orient="horz" pos="5529" userDrawn="1">
          <p15:clr>
            <a:srgbClr val="A4A3A4"/>
          </p15:clr>
        </p15:guide>
        <p15:guide id="2" orient="horz" pos="327" userDrawn="1">
          <p15:clr>
            <a:srgbClr val="A4A3A4"/>
          </p15:clr>
        </p15:guide>
        <p15:guide id="3" pos="219" userDrawn="1">
          <p15:clr>
            <a:srgbClr val="A4A3A4"/>
          </p15:clr>
        </p15:guide>
        <p15:guide id="4" pos="4100" userDrawn="1">
          <p15:clr>
            <a:srgbClr val="A4A3A4"/>
          </p15:clr>
        </p15:guide>
        <p15:guide id="5" orient="horz" pos="5565" userDrawn="1">
          <p15:clr>
            <a:srgbClr val="A4A3A4"/>
          </p15:clr>
        </p15:guide>
        <p15:guide id="6" orient="horz" pos="328" userDrawn="1">
          <p15:clr>
            <a:srgbClr val="A4A3A4"/>
          </p15:clr>
        </p15:guide>
        <p15:guide id="7" pos="214" userDrawn="1">
          <p15:clr>
            <a:srgbClr val="A4A3A4"/>
          </p15:clr>
        </p15:guide>
        <p15:guide id="8" pos="4011" userDrawn="1">
          <p15:clr>
            <a:srgbClr val="A4A3A4"/>
          </p15:clr>
        </p15:guide>
        <p15:guide id="9" orient="horz" pos="5493" userDrawn="1">
          <p15:clr>
            <a:srgbClr val="A4A3A4"/>
          </p15:clr>
        </p15:guide>
        <p15:guide id="10" orient="horz" pos="325" userDrawn="1">
          <p15:clr>
            <a:srgbClr val="A4A3A4"/>
          </p15:clr>
        </p15:guide>
        <p15:guide id="11" pos="224" userDrawn="1">
          <p15:clr>
            <a:srgbClr val="A4A3A4"/>
          </p15:clr>
        </p15:guide>
        <p15:guide id="12" pos="4191" userDrawn="1">
          <p15:clr>
            <a:srgbClr val="A4A3A4"/>
          </p15:clr>
        </p15:guide>
        <p15:guide id="13" orient="horz" pos="5710" userDrawn="1">
          <p15:clr>
            <a:srgbClr val="A4A3A4"/>
          </p15:clr>
        </p15:guide>
        <p15:guide id="14" orient="horz" pos="338" userDrawn="1">
          <p15:clr>
            <a:srgbClr val="A4A3A4"/>
          </p15:clr>
        </p15:guide>
        <p15:guide id="15" orient="horz" pos="5748" userDrawn="1">
          <p15:clr>
            <a:srgbClr val="A4A3A4"/>
          </p15:clr>
        </p15:guide>
        <p15:guide id="16" orient="horz" pos="340" userDrawn="1">
          <p15:clr>
            <a:srgbClr val="A4A3A4"/>
          </p15:clr>
        </p15:guide>
        <p15:guide id="17" orient="horz" pos="5673" userDrawn="1">
          <p15:clr>
            <a:srgbClr val="A4A3A4"/>
          </p15:clr>
        </p15:guide>
        <p15:guide id="18" orient="horz" pos="336" userDrawn="1">
          <p15:clr>
            <a:srgbClr val="A4A3A4"/>
          </p15:clr>
        </p15:guide>
        <p15:guide id="19" pos="234" userDrawn="1">
          <p15:clr>
            <a:srgbClr val="A4A3A4"/>
          </p15:clr>
        </p15:guide>
        <p15:guide id="20" pos="4373" userDrawn="1">
          <p15:clr>
            <a:srgbClr val="A4A3A4"/>
          </p15:clr>
        </p15:guide>
        <p15:guide id="21" pos="229" userDrawn="1">
          <p15:clr>
            <a:srgbClr val="A4A3A4"/>
          </p15:clr>
        </p15:guide>
        <p15:guide id="22" pos="4278" userDrawn="1">
          <p15:clr>
            <a:srgbClr val="A4A3A4"/>
          </p15:clr>
        </p15:guide>
        <p15:guide id="23" pos="239" userDrawn="1">
          <p15:clr>
            <a:srgbClr val="A4A3A4"/>
          </p15:clr>
        </p15:guide>
        <p15:guide id="24" pos="4470" userDrawn="1">
          <p15:clr>
            <a:srgbClr val="A4A3A4"/>
          </p15:clr>
        </p15:guide>
        <p15:guide id="25" orient="horz" pos="3950">
          <p15:clr>
            <a:srgbClr val="A4A3A4"/>
          </p15:clr>
        </p15:guide>
        <p15:guide id="26" orient="horz" pos="233">
          <p15:clr>
            <a:srgbClr val="A4A3A4"/>
          </p15:clr>
        </p15:guide>
        <p15:guide id="27" orient="horz" pos="3975">
          <p15:clr>
            <a:srgbClr val="A4A3A4"/>
          </p15:clr>
        </p15:guide>
        <p15:guide id="28" orient="horz" pos="234">
          <p15:clr>
            <a:srgbClr val="A4A3A4"/>
          </p15:clr>
        </p15:guide>
        <p15:guide id="29" orient="horz" pos="3923">
          <p15:clr>
            <a:srgbClr val="A4A3A4"/>
          </p15:clr>
        </p15:guide>
        <p15:guide id="30" orient="horz" pos="4078">
          <p15:clr>
            <a:srgbClr val="A4A3A4"/>
          </p15:clr>
        </p15:guide>
        <p15:guide id="31" orient="horz" pos="242">
          <p15:clr>
            <a:srgbClr val="A4A3A4"/>
          </p15:clr>
        </p15:guide>
        <p15:guide id="32" orient="horz" pos="4105">
          <p15:clr>
            <a:srgbClr val="A4A3A4"/>
          </p15:clr>
        </p15:guide>
        <p15:guide id="33" orient="horz" pos="243">
          <p15:clr>
            <a:srgbClr val="A4A3A4"/>
          </p15:clr>
        </p15:guide>
        <p15:guide id="34" orient="horz" pos="4052">
          <p15:clr>
            <a:srgbClr val="A4A3A4"/>
          </p15:clr>
        </p15:guide>
        <p15:guide id="35" orient="horz" pos="240">
          <p15:clr>
            <a:srgbClr val="A4A3A4"/>
          </p15:clr>
        </p15:guide>
        <p15:guide id="36" pos="297">
          <p15:clr>
            <a:srgbClr val="A4A3A4"/>
          </p15:clr>
        </p15:guide>
        <p15:guide id="37" pos="5575">
          <p15:clr>
            <a:srgbClr val="A4A3A4"/>
          </p15:clr>
        </p15:guide>
        <p15:guide id="38" pos="291">
          <p15:clr>
            <a:srgbClr val="A4A3A4"/>
          </p15:clr>
        </p15:guide>
        <p15:guide id="39" pos="5454">
          <p15:clr>
            <a:srgbClr val="A4A3A4"/>
          </p15:clr>
        </p15:guide>
        <p15:guide id="40" pos="305">
          <p15:clr>
            <a:srgbClr val="A4A3A4"/>
          </p15:clr>
        </p15:guide>
        <p15:guide id="41" pos="5699">
          <p15:clr>
            <a:srgbClr val="A4A3A4"/>
          </p15:clr>
        </p15:guide>
        <p15:guide id="42" pos="318">
          <p15:clr>
            <a:srgbClr val="A4A3A4"/>
          </p15:clr>
        </p15:guide>
        <p15:guide id="43" pos="5947">
          <p15:clr>
            <a:srgbClr val="A4A3A4"/>
          </p15:clr>
        </p15:guide>
        <p15:guide id="44" pos="312">
          <p15:clr>
            <a:srgbClr val="A4A3A4"/>
          </p15:clr>
        </p15:guide>
        <p15:guide id="45" pos="5817">
          <p15:clr>
            <a:srgbClr val="A4A3A4"/>
          </p15:clr>
        </p15:guide>
        <p15:guide id="46" pos="325">
          <p15:clr>
            <a:srgbClr val="A4A3A4"/>
          </p15:clr>
        </p15:guide>
        <p15:guide id="47" pos="607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eronmu, Akorede" initials="AA" lastIdx="1" clrIdx="0"/>
  <p:cmAuthor id="1" name="Andrew  Osogbo" initials="AO" lastIdx="2" clrIdx="1">
    <p:extLst/>
  </p:cmAuthor>
  <p:cmAuthor id="2" name="Yewande Sadiku®" initials="YS" lastIdx="1" clrIdx="2">
    <p:extLst/>
  </p:cmAuthor>
  <p:cmAuthor id="3" name="Yewande Sadiku®" initials="YS [2]" lastIdx="1" clrIdx="3">
    <p:extLst/>
  </p:cmAuthor>
  <p:cmAuthor id="4" name="Yewande Sadiku®" initials="YS [3]" lastIdx="1" clrIdx="4">
    <p:extLst/>
  </p:cmAuthor>
  <p:cmAuthor id="5" name="Yewande Sadiku®" initials="YS [4]" lastIdx="1" clrIdx="5">
    <p:extLst/>
  </p:cmAuthor>
  <p:cmAuthor id="6" name="Yewande Sadiku®" initials="YS [5]"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7D32"/>
    <a:srgbClr val="080808"/>
    <a:srgbClr val="FF2600"/>
    <a:srgbClr val="CD8DCD"/>
    <a:srgbClr val="BBD392"/>
    <a:srgbClr val="A0D9F6"/>
    <a:srgbClr val="02285C"/>
    <a:srgbClr val="600082"/>
    <a:srgbClr val="B399C1"/>
    <a:srgbClr val="E9A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4582" autoAdjust="0"/>
    <p:restoredTop sz="86429" autoAdjust="0"/>
  </p:normalViewPr>
  <p:slideViewPr>
    <p:cSldViewPr snapToGrid="0">
      <p:cViewPr varScale="1">
        <p:scale>
          <a:sx n="59" d="100"/>
          <a:sy n="59" d="100"/>
        </p:scale>
        <p:origin x="1696" y="44"/>
      </p:cViewPr>
      <p:guideLst>
        <p:guide orient="horz" pos="3923"/>
        <p:guide orient="horz" pos="2160"/>
        <p:guide orient="horz"/>
        <p:guide orient="horz" pos="2208"/>
        <p:guide orient="horz" pos="3960"/>
        <p:guide orient="horz" pos="264"/>
        <p:guide pos="160"/>
        <p:guide pos="792"/>
        <p:guide pos="1992"/>
        <p:guide pos="2232"/>
        <p:guide pos="6074"/>
        <p:guide pos="408"/>
        <p:guide pos="6159"/>
        <p:guide orient="horz" pos="408"/>
        <p:guide orient="horz" pos="1056"/>
        <p:guide orient="horz" pos="456"/>
        <p:guide pos="1003"/>
        <p:guide pos="888"/>
        <p:guide pos="768"/>
        <p:guide pos="2280"/>
        <p:guide pos="935"/>
        <p:guide pos="696"/>
        <p:guide orient="horz" pos="72"/>
        <p:guide pos="528"/>
        <p:guide pos="5952"/>
        <p:guide orient="horz" pos="4099"/>
        <p:guide pos="1944"/>
        <p:guide pos="2784"/>
        <p:guide pos="6058"/>
        <p:guide pos="936"/>
        <p:guide pos="1008"/>
        <p:guide pos="6120"/>
        <p:guide pos="1104"/>
        <p:guide pos="2040"/>
        <p:guide pos="4464"/>
        <p:guide orient="horz" pos="3816"/>
        <p:guide orient="horz" pos="312"/>
        <p:guide orient="horz" pos="3971"/>
        <p:guide pos="1037"/>
        <p:guide pos="2376"/>
        <p:guide pos="6057"/>
        <p:guide orient="horz" pos="3528"/>
        <p:guide orient="horz" pos="604"/>
        <p:guide orient="horz" pos="1944"/>
        <p:guide orient="horz" pos="120"/>
        <p:guide orient="horz" pos="3922"/>
        <p:guide orient="horz" pos="2566"/>
        <p:guide orient="horz" pos="4008"/>
        <p:guide pos="72"/>
        <p:guide pos="6240"/>
        <p:guide pos="1176"/>
        <p:guide pos="1074"/>
        <p:guide orient="horz" pos="3386"/>
        <p:guide orient="horz" pos="504"/>
        <p:guide orient="horz" pos="2640"/>
        <p:guide orient="horz" pos="3696"/>
        <p:guide orient="horz" pos="4018"/>
        <p:guide orient="horz" pos="339"/>
        <p:guide pos="2664"/>
        <p:guide pos="6239"/>
        <p:guide pos="816"/>
        <p:guide/>
        <p:guide orient="horz" pos="167"/>
        <p:guide orient="horz" pos="3888"/>
        <p:guide orient="horz" pos="3048"/>
        <p:guide orient="horz" pos="291"/>
        <p:guide pos="208"/>
        <p:guide pos="123"/>
        <p:guide pos="4296"/>
        <p:guide pos="1177"/>
        <p:guide pos="124"/>
        <p:guide pos="4297"/>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66" d="100"/>
        <a:sy n="66" d="100"/>
      </p:scale>
      <p:origin x="0" y="-1998"/>
    </p:cViewPr>
  </p:sorterViewPr>
  <p:notesViewPr>
    <p:cSldViewPr snapToGrid="0">
      <p:cViewPr varScale="1">
        <p:scale>
          <a:sx n="56" d="100"/>
          <a:sy n="56" d="100"/>
        </p:scale>
        <p:origin x="2832" y="84"/>
      </p:cViewPr>
      <p:guideLst>
        <p:guide orient="horz" pos="5529"/>
        <p:guide orient="horz" pos="327"/>
        <p:guide pos="219"/>
        <p:guide pos="4100"/>
        <p:guide orient="horz" pos="5565"/>
        <p:guide orient="horz" pos="328"/>
        <p:guide pos="214"/>
        <p:guide pos="4011"/>
        <p:guide orient="horz" pos="5493"/>
        <p:guide orient="horz" pos="325"/>
        <p:guide pos="224"/>
        <p:guide pos="4191"/>
        <p:guide orient="horz" pos="5710"/>
        <p:guide orient="horz" pos="338"/>
        <p:guide orient="horz" pos="5748"/>
        <p:guide orient="horz" pos="340"/>
        <p:guide orient="horz" pos="5673"/>
        <p:guide orient="horz" pos="336"/>
        <p:guide pos="234"/>
        <p:guide pos="4373"/>
        <p:guide pos="229"/>
        <p:guide pos="4278"/>
        <p:guide pos="239"/>
        <p:guide pos="4470"/>
        <p:guide orient="horz" pos="3950"/>
        <p:guide orient="horz" pos="233"/>
        <p:guide orient="horz" pos="3975"/>
        <p:guide orient="horz" pos="234"/>
        <p:guide orient="horz" pos="3923"/>
        <p:guide orient="horz" pos="4078"/>
        <p:guide orient="horz" pos="242"/>
        <p:guide orient="horz" pos="4105"/>
        <p:guide orient="horz" pos="243"/>
        <p:guide orient="horz" pos="4052"/>
        <p:guide orient="horz" pos="240"/>
        <p:guide pos="297"/>
        <p:guide pos="5575"/>
        <p:guide pos="291"/>
        <p:guide pos="5454"/>
        <p:guide pos="305"/>
        <p:guide pos="5699"/>
        <p:guide pos="318"/>
        <p:guide pos="5947"/>
        <p:guide pos="312"/>
        <p:guide pos="5817"/>
        <p:guide pos="325"/>
        <p:guide pos="607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216796\Documents\NIPC%20presentation\Data\Data%20-%20Labour%20and%20Security.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baruwadipo\Dropbox\Office%20works\FDI\FDI%20Data%202009%20-%202016.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baruwadipo\Dropbox\Office%20works\FDI\FDI%20Data%202009%20-%202016.xls"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3.xml.rels><?xml version="1.0" encoding="UTF-8" standalone="yes"?>
<Relationships xmlns="http://schemas.openxmlformats.org/package/2006/relationships"><Relationship Id="rId1" Type="http://schemas.openxmlformats.org/officeDocument/2006/relationships/oleObject" Target="file:///C:\Users\baruwadipo\Downloads\InflationRates28022017.csv"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baruwadipo\Downloads\2016Q3%20Quarterly%20Statistical%20Bulletin_Compiled%20Final.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baruwadipo\Downloads\Copy%20of%20Nigeria%20macroeconomic%20data-1.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A216796\Documents\NIPC%20presentation\Data\Nigeria%20macroeconomic%20data.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A216796\Documents\NIPC%20presentation\Data\Nigeria%20macroeconomic%20data.xlsx" TargetMode="Externa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A216796\AppData\Roaming\Microsoft\Excel\Nigeria%20macroeconomic%20data%20(version%201).xlsb"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A216796\AppData\Roaming\Microsoft\Excel\Nigeria%20macroeconomic%20data%20(version%201).xlsb"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oleObject" Target="file:///C:\Users\baruwadipo\Dropbox\Office%20works\FDI\FDI%20Data%202009%20-%202016.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baruwadipo\Dropbox\Office%20works\FDI\FDI%20Data%202009%20-%202016.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baruwadipo\Dropbox\Office%20works\FDI\FDI%20Data%202009%20-%202016.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baruwadipo\Dropbox\Office%20works\FDI\FDI%20Data%202009%20-%202016.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08913627596997E-2"/>
          <c:y val="2.1273785307715801E-2"/>
          <c:w val="0.92650103519668803"/>
          <c:h val="0.87162162162164103"/>
        </c:manualLayout>
      </c:layout>
      <c:bubbleChart>
        <c:varyColors val="0"/>
        <c:ser>
          <c:idx val="0"/>
          <c:order val="0"/>
          <c:tx>
            <c:strRef>
              <c:f>'Comparative charts'!$B$405</c:f>
              <c:strCache>
                <c:ptCount val="1"/>
                <c:pt idx="0">
                  <c:v>South Africa</c:v>
                </c:pt>
              </c:strCache>
            </c:strRef>
          </c:tx>
          <c:spPr>
            <a:solidFill>
              <a:srgbClr val="87A896"/>
            </a:solidFill>
            <a:ln w="20891">
              <a:noFill/>
            </a:ln>
          </c:spPr>
          <c:invertIfNegative val="1"/>
          <c:dLbls>
            <c:dLbl>
              <c:idx val="0"/>
              <c:layout>
                <c:manualLayout>
                  <c:x val="-2.0955204474437501E-2"/>
                  <c:y val="-6.4189079026257506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73A-4509-BB9F-D2E8CC04844D}"/>
                </c:ext>
              </c:extLst>
            </c:dLbl>
            <c:spPr>
              <a:noFill/>
              <a:ln w="20891">
                <a:noFill/>
              </a:ln>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'Comparative charts'!$D$404:$R$404</c:f>
              <c:numCache>
                <c:formatCode>#,##0.00_);[Red]\(#,##0.00\)</c:formatCode>
                <c:ptCount val="15"/>
                <c:pt idx="0">
                  <c:v>54.492000000000012</c:v>
                </c:pt>
                <c:pt idx="1">
                  <c:v>182.203</c:v>
                </c:pt>
                <c:pt idx="2">
                  <c:v>25.021999999999991</c:v>
                </c:pt>
                <c:pt idx="3">
                  <c:v>15.13</c:v>
                </c:pt>
                <c:pt idx="4">
                  <c:v>46.05</c:v>
                </c:pt>
                <c:pt idx="5">
                  <c:v>99.39</c:v>
                </c:pt>
                <c:pt idx="6">
                  <c:v>22.7</c:v>
                </c:pt>
                <c:pt idx="7">
                  <c:v>23.344000000000001</c:v>
                </c:pt>
                <c:pt idx="8">
                  <c:v>53.47</c:v>
                </c:pt>
                <c:pt idx="9">
                  <c:v>0.84499999999999997</c:v>
                </c:pt>
                <c:pt idx="10">
                  <c:v>27.41</c:v>
                </c:pt>
                <c:pt idx="11">
                  <c:v>39.03</c:v>
                </c:pt>
                <c:pt idx="12">
                  <c:v>7.3049999999999891</c:v>
                </c:pt>
                <c:pt idx="13">
                  <c:v>16.21</c:v>
                </c:pt>
                <c:pt idx="14">
                  <c:v>2.2599999999999998</c:v>
                </c:pt>
              </c:numCache>
            </c:numRef>
          </c:xVal>
          <c:yVal>
            <c:numRef>
              <c:f>'Comparative charts'!$D$405:$R$405</c:f>
              <c:numCache>
                <c:formatCode>General</c:formatCode>
                <c:ptCount val="15"/>
                <c:pt idx="0">
                  <c:v>74</c:v>
                </c:pt>
              </c:numCache>
            </c:numRef>
          </c:yVal>
          <c:bubbleSize>
            <c:numRef>
              <c:f>'Comparative charts'!$D$406:$R$406</c:f>
              <c:numCache>
                <c:formatCode>General</c:formatCode>
                <c:ptCount val="15"/>
                <c:pt idx="0" formatCode="_(* #,##0.0_);_(* \(#,##0.0\);_(* &quot;-&quot;??_);_(@_)">
                  <c:v>314.59109999999907</c:v>
                </c:pt>
              </c:numCache>
            </c:numRef>
          </c:bubbleSize>
          <c:bubble3D val="1"/>
          <c:extLst>
            <c:ext xmlns:c14="http://schemas.microsoft.com/office/drawing/2007/8/2/chart" uri="{6F2FDCE9-48DA-4B69-8628-5D25D57E5C99}">
              <c14:invertSolidFillFmt>
                <c14:spPr xmlns:c14="http://schemas.microsoft.com/office/drawing/2007/8/2/chart">
                  <a:solidFill>
                    <a:srgbClr val="FFFFFF"/>
                  </a:solidFill>
                  <a:ln w="20891">
                    <a:noFill/>
                  </a:ln>
                </c14:spPr>
              </c14:invertSolidFillFmt>
            </c:ext>
            <c:ext xmlns:c16="http://schemas.microsoft.com/office/drawing/2014/chart" uri="{C3380CC4-5D6E-409C-BE32-E72D297353CC}">
              <c16:uniqueId val="{00000001-673A-4509-BB9F-D2E8CC04844D}"/>
            </c:ext>
          </c:extLst>
        </c:ser>
        <c:ser>
          <c:idx val="1"/>
          <c:order val="1"/>
          <c:tx>
            <c:strRef>
              <c:f>'Comparative charts'!$B$407</c:f>
              <c:strCache>
                <c:ptCount val="1"/>
                <c:pt idx="0">
                  <c:v>Nigeria</c:v>
                </c:pt>
              </c:strCache>
            </c:strRef>
          </c:tx>
          <c:spPr>
            <a:solidFill>
              <a:srgbClr val="84C225"/>
            </a:solidFill>
            <a:ln w="20891">
              <a:noFill/>
            </a:ln>
          </c:spPr>
          <c:invertIfNegative val="1"/>
          <c:dLbls>
            <c:spPr>
              <a:noFill/>
              <a:ln w="20891">
                <a:noFill/>
              </a:ln>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'Comparative charts'!$D$404:$R$404</c:f>
              <c:numCache>
                <c:formatCode>#,##0.00_);[Red]\(#,##0.00\)</c:formatCode>
                <c:ptCount val="15"/>
                <c:pt idx="0">
                  <c:v>54.492000000000012</c:v>
                </c:pt>
                <c:pt idx="1">
                  <c:v>182.203</c:v>
                </c:pt>
                <c:pt idx="2">
                  <c:v>25.021999999999991</c:v>
                </c:pt>
                <c:pt idx="3">
                  <c:v>15.13</c:v>
                </c:pt>
                <c:pt idx="4">
                  <c:v>46.05</c:v>
                </c:pt>
                <c:pt idx="5">
                  <c:v>99.39</c:v>
                </c:pt>
                <c:pt idx="6">
                  <c:v>22.7</c:v>
                </c:pt>
                <c:pt idx="7">
                  <c:v>23.344000000000001</c:v>
                </c:pt>
                <c:pt idx="8">
                  <c:v>53.47</c:v>
                </c:pt>
                <c:pt idx="9">
                  <c:v>0.84499999999999997</c:v>
                </c:pt>
                <c:pt idx="10">
                  <c:v>27.41</c:v>
                </c:pt>
                <c:pt idx="11">
                  <c:v>39.03</c:v>
                </c:pt>
                <c:pt idx="12">
                  <c:v>7.3049999999999891</c:v>
                </c:pt>
                <c:pt idx="13">
                  <c:v>16.21</c:v>
                </c:pt>
                <c:pt idx="14">
                  <c:v>2.2599999999999998</c:v>
                </c:pt>
              </c:numCache>
            </c:numRef>
          </c:xVal>
          <c:yVal>
            <c:numRef>
              <c:f>'Comparative charts'!$D$407:$R$407</c:f>
              <c:numCache>
                <c:formatCode>General</c:formatCode>
                <c:ptCount val="15"/>
                <c:pt idx="1">
                  <c:v>169</c:v>
                </c:pt>
              </c:numCache>
            </c:numRef>
          </c:yVal>
          <c:bubbleSize>
            <c:numRef>
              <c:f>'Comparative charts'!$D$408:$R$408</c:f>
              <c:numCache>
                <c:formatCode>_(* #,##0.0_);_(* \(#,##0.0\);_(* "-"??_);_(@_)</c:formatCode>
                <c:ptCount val="15"/>
                <c:pt idx="1">
                  <c:v>493.84000000000009</c:v>
                </c:pt>
              </c:numCache>
            </c:numRef>
          </c:bubbleSize>
          <c:bubble3D val="1"/>
          <c:extLst>
            <c:ext xmlns:c14="http://schemas.microsoft.com/office/drawing/2007/8/2/chart" uri="{6F2FDCE9-48DA-4B69-8628-5D25D57E5C99}">
              <c14:invertSolidFillFmt>
                <c14:spPr xmlns:c14="http://schemas.microsoft.com/office/drawing/2007/8/2/chart">
                  <a:solidFill>
                    <a:srgbClr val="FFFFFF"/>
                  </a:solidFill>
                  <a:ln w="20891">
                    <a:noFill/>
                  </a:ln>
                </c14:spPr>
              </c14:invertSolidFillFmt>
            </c:ext>
            <c:ext xmlns:c16="http://schemas.microsoft.com/office/drawing/2014/chart" uri="{C3380CC4-5D6E-409C-BE32-E72D297353CC}">
              <c16:uniqueId val="{00000002-673A-4509-BB9F-D2E8CC04844D}"/>
            </c:ext>
          </c:extLst>
        </c:ser>
        <c:ser>
          <c:idx val="2"/>
          <c:order val="2"/>
          <c:tx>
            <c:strRef>
              <c:f>'Comparative charts'!$B$409</c:f>
              <c:strCache>
                <c:ptCount val="1"/>
                <c:pt idx="0">
                  <c:v>Angola</c:v>
                </c:pt>
              </c:strCache>
            </c:strRef>
          </c:tx>
          <c:spPr>
            <a:solidFill>
              <a:srgbClr val="000000"/>
            </a:solidFill>
            <a:ln w="20891">
              <a:noFill/>
            </a:ln>
          </c:spPr>
          <c:invertIfNegative val="1"/>
          <c:dPt>
            <c:idx val="2"/>
            <c:invertIfNegative val="1"/>
            <c:bubble3D val="1"/>
            <c:spPr>
              <a:solidFill>
                <a:schemeClr val="bg2">
                  <a:lumMod val="25000"/>
                </a:schemeClr>
              </a:solidFill>
              <a:ln w="20891">
                <a:noFill/>
              </a:ln>
            </c:spPr>
            <c:extLst>
              <c:ext xmlns:c16="http://schemas.microsoft.com/office/drawing/2014/chart" uri="{C3380CC4-5D6E-409C-BE32-E72D297353CC}">
                <c16:uniqueId val="{00000004-673A-4509-BB9F-D2E8CC04844D}"/>
              </c:ext>
            </c:extLst>
          </c:dPt>
          <c:dLbls>
            <c:dLbl>
              <c:idx val="2"/>
              <c:layout>
                <c:manualLayout>
                  <c:x val="-1.32984206162169E-2"/>
                  <c:y val="0"/>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673A-4509-BB9F-D2E8CC04844D}"/>
                </c:ext>
              </c:extLst>
            </c:dLbl>
            <c:spPr>
              <a:noFill/>
              <a:ln w="20891">
                <a:noFill/>
              </a:ln>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'Comparative charts'!$D$404:$R$404</c:f>
              <c:numCache>
                <c:formatCode>#,##0.00_);[Red]\(#,##0.00\)</c:formatCode>
                <c:ptCount val="15"/>
                <c:pt idx="0">
                  <c:v>54.492000000000012</c:v>
                </c:pt>
                <c:pt idx="1">
                  <c:v>182.203</c:v>
                </c:pt>
                <c:pt idx="2">
                  <c:v>25.021999999999991</c:v>
                </c:pt>
                <c:pt idx="3">
                  <c:v>15.13</c:v>
                </c:pt>
                <c:pt idx="4">
                  <c:v>46.05</c:v>
                </c:pt>
                <c:pt idx="5">
                  <c:v>99.39</c:v>
                </c:pt>
                <c:pt idx="6">
                  <c:v>22.7</c:v>
                </c:pt>
                <c:pt idx="7">
                  <c:v>23.344000000000001</c:v>
                </c:pt>
                <c:pt idx="8">
                  <c:v>53.47</c:v>
                </c:pt>
                <c:pt idx="9">
                  <c:v>0.84499999999999997</c:v>
                </c:pt>
                <c:pt idx="10">
                  <c:v>27.41</c:v>
                </c:pt>
                <c:pt idx="11">
                  <c:v>39.03</c:v>
                </c:pt>
                <c:pt idx="12">
                  <c:v>7.3049999999999891</c:v>
                </c:pt>
                <c:pt idx="13">
                  <c:v>16.21</c:v>
                </c:pt>
                <c:pt idx="14">
                  <c:v>2.2599999999999998</c:v>
                </c:pt>
              </c:numCache>
            </c:numRef>
          </c:xVal>
          <c:yVal>
            <c:numRef>
              <c:f>'Comparative charts'!$D$409:$R$409</c:f>
              <c:numCache>
                <c:formatCode>General</c:formatCode>
                <c:ptCount val="15"/>
                <c:pt idx="2">
                  <c:v>182</c:v>
                </c:pt>
              </c:numCache>
            </c:numRef>
          </c:yVal>
          <c:bubbleSize>
            <c:numRef>
              <c:f>'Comparative charts'!$D$410:$R$410</c:f>
              <c:numCache>
                <c:formatCode>General</c:formatCode>
                <c:ptCount val="15"/>
                <c:pt idx="2" formatCode="_(* #,##0.0_);_(* \(#,##0.0\);_(* &quot;-&quot;??_);_(@_)">
                  <c:v>102.643</c:v>
                </c:pt>
              </c:numCache>
            </c:numRef>
          </c:bubbleSize>
          <c:bubble3D val="1"/>
          <c:extLst>
            <c:ext xmlns:c14="http://schemas.microsoft.com/office/drawing/2007/8/2/chart" uri="{6F2FDCE9-48DA-4B69-8628-5D25D57E5C99}">
              <c14:invertSolidFillFmt>
                <c14:spPr xmlns:c14="http://schemas.microsoft.com/office/drawing/2007/8/2/chart">
                  <a:solidFill>
                    <a:srgbClr val="FFFFFF"/>
                  </a:solidFill>
                  <a:ln w="20891">
                    <a:noFill/>
                  </a:ln>
                </c14:spPr>
              </c14:invertSolidFillFmt>
            </c:ext>
            <c:ext xmlns:c16="http://schemas.microsoft.com/office/drawing/2014/chart" uri="{C3380CC4-5D6E-409C-BE32-E72D297353CC}">
              <c16:uniqueId val="{00000005-673A-4509-BB9F-D2E8CC04844D}"/>
            </c:ext>
          </c:extLst>
        </c:ser>
        <c:ser>
          <c:idx val="3"/>
          <c:order val="3"/>
          <c:tx>
            <c:strRef>
              <c:f>'Comparative charts'!$B$411</c:f>
              <c:strCache>
                <c:ptCount val="1"/>
                <c:pt idx="0">
                  <c:v>Senegal</c:v>
                </c:pt>
              </c:strCache>
            </c:strRef>
          </c:tx>
          <c:spPr>
            <a:solidFill>
              <a:srgbClr val="455C19"/>
            </a:solidFill>
            <a:ln w="20891">
              <a:noFill/>
            </a:ln>
          </c:spPr>
          <c:invertIfNegative val="1"/>
          <c:dLbls>
            <c:dLbl>
              <c:idx val="3"/>
              <c:layout>
                <c:manualLayout>
                  <c:x val="-4.1906755159948003E-3"/>
                  <c:y val="6.7586601319943301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673A-4509-BB9F-D2E8CC04844D}"/>
                </c:ext>
              </c:extLst>
            </c:dLbl>
            <c:spPr>
              <a:noFill/>
              <a:ln w="20891">
                <a:noFill/>
              </a:ln>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'Comparative charts'!$D$404:$R$404</c:f>
              <c:numCache>
                <c:formatCode>#,##0.00_);[Red]\(#,##0.00\)</c:formatCode>
                <c:ptCount val="15"/>
                <c:pt idx="0">
                  <c:v>54.492000000000012</c:v>
                </c:pt>
                <c:pt idx="1">
                  <c:v>182.203</c:v>
                </c:pt>
                <c:pt idx="2">
                  <c:v>25.021999999999991</c:v>
                </c:pt>
                <c:pt idx="3">
                  <c:v>15.13</c:v>
                </c:pt>
                <c:pt idx="4">
                  <c:v>46.05</c:v>
                </c:pt>
                <c:pt idx="5">
                  <c:v>99.39</c:v>
                </c:pt>
                <c:pt idx="6">
                  <c:v>22.7</c:v>
                </c:pt>
                <c:pt idx="7">
                  <c:v>23.344000000000001</c:v>
                </c:pt>
                <c:pt idx="8">
                  <c:v>53.47</c:v>
                </c:pt>
                <c:pt idx="9">
                  <c:v>0.84499999999999997</c:v>
                </c:pt>
                <c:pt idx="10">
                  <c:v>27.41</c:v>
                </c:pt>
                <c:pt idx="11">
                  <c:v>39.03</c:v>
                </c:pt>
                <c:pt idx="12">
                  <c:v>7.3049999999999891</c:v>
                </c:pt>
                <c:pt idx="13">
                  <c:v>16.21</c:v>
                </c:pt>
                <c:pt idx="14">
                  <c:v>2.2599999999999998</c:v>
                </c:pt>
              </c:numCache>
            </c:numRef>
          </c:xVal>
          <c:yVal>
            <c:numRef>
              <c:f>'Comparative charts'!$D$411:$R$411</c:f>
              <c:numCache>
                <c:formatCode>General</c:formatCode>
                <c:ptCount val="15"/>
                <c:pt idx="3">
                  <c:v>147</c:v>
                </c:pt>
              </c:numCache>
            </c:numRef>
          </c:yVal>
          <c:bubbleSize>
            <c:numRef>
              <c:f>'Comparative charts'!$D$412:$R$412</c:f>
              <c:numCache>
                <c:formatCode>General</c:formatCode>
                <c:ptCount val="15"/>
                <c:pt idx="3" formatCode="_(* #,##0.0_);_(* \(#,##0.0\);_(* &quot;-&quot;??_);_(@_)">
                  <c:v>13.7796</c:v>
                </c:pt>
              </c:numCache>
            </c:numRef>
          </c:bubbleSize>
          <c:bubble3D val="1"/>
          <c:extLst>
            <c:ext xmlns:c14="http://schemas.microsoft.com/office/drawing/2007/8/2/chart" uri="{6F2FDCE9-48DA-4B69-8628-5D25D57E5C99}">
              <c14:invertSolidFillFmt>
                <c14:spPr xmlns:c14="http://schemas.microsoft.com/office/drawing/2007/8/2/chart">
                  <a:solidFill>
                    <a:srgbClr val="FFFFFF"/>
                  </a:solidFill>
                  <a:ln w="20891">
                    <a:noFill/>
                  </a:ln>
                </c14:spPr>
              </c14:invertSolidFillFmt>
            </c:ext>
            <c:ext xmlns:c16="http://schemas.microsoft.com/office/drawing/2014/chart" uri="{C3380CC4-5D6E-409C-BE32-E72D297353CC}">
              <c16:uniqueId val="{00000007-673A-4509-BB9F-D2E8CC04844D}"/>
            </c:ext>
          </c:extLst>
        </c:ser>
        <c:ser>
          <c:idx val="4"/>
          <c:order val="4"/>
          <c:tx>
            <c:strRef>
              <c:f>'Comparative charts'!$B$413</c:f>
              <c:strCache>
                <c:ptCount val="1"/>
                <c:pt idx="0">
                  <c:v>Kenya</c:v>
                </c:pt>
              </c:strCache>
            </c:strRef>
          </c:tx>
          <c:spPr>
            <a:solidFill>
              <a:srgbClr val="FF0000"/>
            </a:solidFill>
            <a:ln w="20891">
              <a:noFill/>
            </a:ln>
          </c:spPr>
          <c:invertIfNegative val="1"/>
          <c:dLbls>
            <c:dLbl>
              <c:idx val="4"/>
              <c:layout>
                <c:manualLayout>
                  <c:x val="-8.6439734005409594E-2"/>
                  <c:y val="-3.131798968546380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673A-4509-BB9F-D2E8CC04844D}"/>
                </c:ext>
              </c:extLst>
            </c:dLbl>
            <c:spPr>
              <a:noFill/>
              <a:ln w="20891">
                <a:noFill/>
              </a:ln>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'Comparative charts'!$D$404:$R$404</c:f>
              <c:numCache>
                <c:formatCode>#,##0.00_);[Red]\(#,##0.00\)</c:formatCode>
                <c:ptCount val="15"/>
                <c:pt idx="0">
                  <c:v>54.492000000000012</c:v>
                </c:pt>
                <c:pt idx="1">
                  <c:v>182.203</c:v>
                </c:pt>
                <c:pt idx="2">
                  <c:v>25.021999999999991</c:v>
                </c:pt>
                <c:pt idx="3">
                  <c:v>15.13</c:v>
                </c:pt>
                <c:pt idx="4">
                  <c:v>46.05</c:v>
                </c:pt>
                <c:pt idx="5">
                  <c:v>99.39</c:v>
                </c:pt>
                <c:pt idx="6">
                  <c:v>22.7</c:v>
                </c:pt>
                <c:pt idx="7">
                  <c:v>23.344000000000001</c:v>
                </c:pt>
                <c:pt idx="8">
                  <c:v>53.47</c:v>
                </c:pt>
                <c:pt idx="9">
                  <c:v>0.84499999999999997</c:v>
                </c:pt>
                <c:pt idx="10">
                  <c:v>27.41</c:v>
                </c:pt>
                <c:pt idx="11">
                  <c:v>39.03</c:v>
                </c:pt>
                <c:pt idx="12">
                  <c:v>7.3049999999999891</c:v>
                </c:pt>
                <c:pt idx="13">
                  <c:v>16.21</c:v>
                </c:pt>
                <c:pt idx="14">
                  <c:v>2.2599999999999998</c:v>
                </c:pt>
              </c:numCache>
            </c:numRef>
          </c:xVal>
          <c:yVal>
            <c:numRef>
              <c:f>'Comparative charts'!$D$413:$R$413</c:f>
              <c:numCache>
                <c:formatCode>General</c:formatCode>
                <c:ptCount val="15"/>
                <c:pt idx="4">
                  <c:v>92</c:v>
                </c:pt>
              </c:numCache>
            </c:numRef>
          </c:yVal>
          <c:bubbleSize>
            <c:numRef>
              <c:f>'Comparative charts'!$D$414:$R$414</c:f>
              <c:numCache>
                <c:formatCode>General</c:formatCode>
                <c:ptCount val="15"/>
                <c:pt idx="4" formatCode="_(* #,##0.0_);_(* \(#,##0.0\);_(* &quot;-&quot;??_);_(@_)">
                  <c:v>63.398500000000013</c:v>
                </c:pt>
              </c:numCache>
            </c:numRef>
          </c:bubbleSize>
          <c:bubble3D val="1"/>
          <c:extLst>
            <c:ext xmlns:c14="http://schemas.microsoft.com/office/drawing/2007/8/2/chart" uri="{6F2FDCE9-48DA-4B69-8628-5D25D57E5C99}">
              <c14:invertSolidFillFmt>
                <c14:spPr xmlns:c14="http://schemas.microsoft.com/office/drawing/2007/8/2/chart">
                  <a:solidFill>
                    <a:srgbClr val="FFFFFF"/>
                  </a:solidFill>
                  <a:ln w="20891">
                    <a:noFill/>
                  </a:ln>
                </c14:spPr>
              </c14:invertSolidFillFmt>
            </c:ext>
            <c:ext xmlns:c16="http://schemas.microsoft.com/office/drawing/2014/chart" uri="{C3380CC4-5D6E-409C-BE32-E72D297353CC}">
              <c16:uniqueId val="{00000009-673A-4509-BB9F-D2E8CC04844D}"/>
            </c:ext>
          </c:extLst>
        </c:ser>
        <c:ser>
          <c:idx val="5"/>
          <c:order val="5"/>
          <c:tx>
            <c:strRef>
              <c:f>'Comparative charts'!$B$415</c:f>
              <c:strCache>
                <c:ptCount val="1"/>
                <c:pt idx="0">
                  <c:v>Ethiopia</c:v>
                </c:pt>
              </c:strCache>
            </c:strRef>
          </c:tx>
          <c:spPr>
            <a:solidFill>
              <a:srgbClr val="2A4F1D"/>
            </a:solidFill>
            <a:ln w="20891">
              <a:noFill/>
            </a:ln>
          </c:spPr>
          <c:invertIfNegative val="1"/>
          <c:dLbls>
            <c:spPr>
              <a:noFill/>
              <a:ln w="20891">
                <a:noFill/>
              </a:ln>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'Comparative charts'!$D$404:$R$404</c:f>
              <c:numCache>
                <c:formatCode>#,##0.00_);[Red]\(#,##0.00\)</c:formatCode>
                <c:ptCount val="15"/>
                <c:pt idx="0">
                  <c:v>54.492000000000012</c:v>
                </c:pt>
                <c:pt idx="1">
                  <c:v>182.203</c:v>
                </c:pt>
                <c:pt idx="2">
                  <c:v>25.021999999999991</c:v>
                </c:pt>
                <c:pt idx="3">
                  <c:v>15.13</c:v>
                </c:pt>
                <c:pt idx="4">
                  <c:v>46.05</c:v>
                </c:pt>
                <c:pt idx="5">
                  <c:v>99.39</c:v>
                </c:pt>
                <c:pt idx="6">
                  <c:v>22.7</c:v>
                </c:pt>
                <c:pt idx="7">
                  <c:v>23.344000000000001</c:v>
                </c:pt>
                <c:pt idx="8">
                  <c:v>53.47</c:v>
                </c:pt>
                <c:pt idx="9">
                  <c:v>0.84499999999999997</c:v>
                </c:pt>
                <c:pt idx="10">
                  <c:v>27.41</c:v>
                </c:pt>
                <c:pt idx="11">
                  <c:v>39.03</c:v>
                </c:pt>
                <c:pt idx="12">
                  <c:v>7.3049999999999891</c:v>
                </c:pt>
                <c:pt idx="13">
                  <c:v>16.21</c:v>
                </c:pt>
                <c:pt idx="14">
                  <c:v>2.2599999999999998</c:v>
                </c:pt>
              </c:numCache>
            </c:numRef>
          </c:xVal>
          <c:yVal>
            <c:numRef>
              <c:f>'Comparative charts'!$D$415:$R$415</c:f>
              <c:numCache>
                <c:formatCode>General</c:formatCode>
                <c:ptCount val="15"/>
                <c:pt idx="5">
                  <c:v>159</c:v>
                </c:pt>
              </c:numCache>
            </c:numRef>
          </c:yVal>
          <c:bubbleSize>
            <c:numRef>
              <c:f>'Comparative charts'!$D$416:$R$416</c:f>
              <c:numCache>
                <c:formatCode>General</c:formatCode>
                <c:ptCount val="15"/>
                <c:pt idx="5" formatCode="_(* #,##0.0_);_(* \(#,##0.0\);_(* &quot;-&quot;??_);_(@_)">
                  <c:v>57.386000000000003</c:v>
                </c:pt>
              </c:numCache>
            </c:numRef>
          </c:bubbleSize>
          <c:bubble3D val="1"/>
          <c:extLst>
            <c:ext xmlns:c14="http://schemas.microsoft.com/office/drawing/2007/8/2/chart" uri="{6F2FDCE9-48DA-4B69-8628-5D25D57E5C99}">
              <c14:invertSolidFillFmt>
                <c14:spPr xmlns:c14="http://schemas.microsoft.com/office/drawing/2007/8/2/chart">
                  <a:solidFill>
                    <a:srgbClr val="FFFFFF"/>
                  </a:solidFill>
                  <a:ln w="20891">
                    <a:noFill/>
                  </a:ln>
                </c14:spPr>
              </c14:invertSolidFillFmt>
            </c:ext>
            <c:ext xmlns:c16="http://schemas.microsoft.com/office/drawing/2014/chart" uri="{C3380CC4-5D6E-409C-BE32-E72D297353CC}">
              <c16:uniqueId val="{0000000A-673A-4509-BB9F-D2E8CC04844D}"/>
            </c:ext>
          </c:extLst>
        </c:ser>
        <c:ser>
          <c:idx val="6"/>
          <c:order val="6"/>
          <c:tx>
            <c:strRef>
              <c:f>'Comparative charts'!$B$417</c:f>
              <c:strCache>
                <c:ptCount val="1"/>
                <c:pt idx="0">
                  <c:v>Côte d'Ivoire</c:v>
                </c:pt>
              </c:strCache>
            </c:strRef>
          </c:tx>
          <c:spPr>
            <a:solidFill>
              <a:srgbClr val="FFC000"/>
            </a:solidFill>
            <a:ln w="20891">
              <a:noFill/>
            </a:ln>
          </c:spPr>
          <c:invertIfNegative val="1"/>
          <c:dLbls>
            <c:spPr>
              <a:noFill/>
              <a:ln w="20891">
                <a:noFill/>
              </a:ln>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'Comparative charts'!$D$404:$R$404</c:f>
              <c:numCache>
                <c:formatCode>#,##0.00_);[Red]\(#,##0.00\)</c:formatCode>
                <c:ptCount val="15"/>
                <c:pt idx="0">
                  <c:v>54.492000000000012</c:v>
                </c:pt>
                <c:pt idx="1">
                  <c:v>182.203</c:v>
                </c:pt>
                <c:pt idx="2">
                  <c:v>25.021999999999991</c:v>
                </c:pt>
                <c:pt idx="3">
                  <c:v>15.13</c:v>
                </c:pt>
                <c:pt idx="4">
                  <c:v>46.05</c:v>
                </c:pt>
                <c:pt idx="5">
                  <c:v>99.39</c:v>
                </c:pt>
                <c:pt idx="6">
                  <c:v>22.7</c:v>
                </c:pt>
                <c:pt idx="7">
                  <c:v>23.344000000000001</c:v>
                </c:pt>
                <c:pt idx="8">
                  <c:v>53.47</c:v>
                </c:pt>
                <c:pt idx="9">
                  <c:v>0.84499999999999997</c:v>
                </c:pt>
                <c:pt idx="10">
                  <c:v>27.41</c:v>
                </c:pt>
                <c:pt idx="11">
                  <c:v>39.03</c:v>
                </c:pt>
                <c:pt idx="12">
                  <c:v>7.3049999999999891</c:v>
                </c:pt>
                <c:pt idx="13">
                  <c:v>16.21</c:v>
                </c:pt>
                <c:pt idx="14">
                  <c:v>2.2599999999999998</c:v>
                </c:pt>
              </c:numCache>
            </c:numRef>
          </c:xVal>
          <c:yVal>
            <c:numRef>
              <c:f>'Comparative charts'!$D$417:$R$417</c:f>
              <c:numCache>
                <c:formatCode>General</c:formatCode>
                <c:ptCount val="15"/>
                <c:pt idx="6">
                  <c:v>142</c:v>
                </c:pt>
              </c:numCache>
            </c:numRef>
          </c:yVal>
          <c:bubbleSize>
            <c:numRef>
              <c:f>'Comparative charts'!$D$418:$R$418</c:f>
              <c:numCache>
                <c:formatCode>General</c:formatCode>
                <c:ptCount val="15"/>
                <c:pt idx="6" formatCode="_(* #,##0.0_);_(* \(#,##0.0\);_(* &quot;-&quot;??_);_(@_)">
                  <c:v>31.75249999999998</c:v>
                </c:pt>
              </c:numCache>
            </c:numRef>
          </c:bubbleSize>
          <c:bubble3D val="1"/>
          <c:extLst>
            <c:ext xmlns:c14="http://schemas.microsoft.com/office/drawing/2007/8/2/chart" uri="{6F2FDCE9-48DA-4B69-8628-5D25D57E5C99}">
              <c14:invertSolidFillFmt>
                <c14:spPr xmlns:c14="http://schemas.microsoft.com/office/drawing/2007/8/2/chart">
                  <a:solidFill>
                    <a:srgbClr val="FFFFFF"/>
                  </a:solidFill>
                  <a:ln w="20891">
                    <a:noFill/>
                  </a:ln>
                </c14:spPr>
              </c14:invertSolidFillFmt>
            </c:ext>
            <c:ext xmlns:c16="http://schemas.microsoft.com/office/drawing/2014/chart" uri="{C3380CC4-5D6E-409C-BE32-E72D297353CC}">
              <c16:uniqueId val="{0000000B-673A-4509-BB9F-D2E8CC04844D}"/>
            </c:ext>
          </c:extLst>
        </c:ser>
        <c:ser>
          <c:idx val="7"/>
          <c:order val="7"/>
          <c:tx>
            <c:strRef>
              <c:f>'Comparative charts'!$B$419</c:f>
              <c:strCache>
                <c:ptCount val="1"/>
                <c:pt idx="0">
                  <c:v>Cameroon</c:v>
                </c:pt>
              </c:strCache>
            </c:strRef>
          </c:tx>
          <c:spPr>
            <a:solidFill>
              <a:srgbClr val="C00000"/>
            </a:solidFill>
            <a:ln w="20891">
              <a:noFill/>
            </a:ln>
          </c:spPr>
          <c:invertIfNegative val="1"/>
          <c:dLbls>
            <c:spPr>
              <a:noFill/>
              <a:ln w="20891">
                <a:noFill/>
              </a:ln>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'Comparative charts'!$D$404:$R$404</c:f>
              <c:numCache>
                <c:formatCode>#,##0.00_);[Red]\(#,##0.00\)</c:formatCode>
                <c:ptCount val="15"/>
                <c:pt idx="0">
                  <c:v>54.492000000000012</c:v>
                </c:pt>
                <c:pt idx="1">
                  <c:v>182.203</c:v>
                </c:pt>
                <c:pt idx="2">
                  <c:v>25.021999999999991</c:v>
                </c:pt>
                <c:pt idx="3">
                  <c:v>15.13</c:v>
                </c:pt>
                <c:pt idx="4">
                  <c:v>46.05</c:v>
                </c:pt>
                <c:pt idx="5">
                  <c:v>99.39</c:v>
                </c:pt>
                <c:pt idx="6">
                  <c:v>22.7</c:v>
                </c:pt>
                <c:pt idx="7">
                  <c:v>23.344000000000001</c:v>
                </c:pt>
                <c:pt idx="8">
                  <c:v>53.47</c:v>
                </c:pt>
                <c:pt idx="9">
                  <c:v>0.84499999999999997</c:v>
                </c:pt>
                <c:pt idx="10">
                  <c:v>27.41</c:v>
                </c:pt>
                <c:pt idx="11">
                  <c:v>39.03</c:v>
                </c:pt>
                <c:pt idx="12">
                  <c:v>7.3049999999999891</c:v>
                </c:pt>
                <c:pt idx="13">
                  <c:v>16.21</c:v>
                </c:pt>
                <c:pt idx="14">
                  <c:v>2.2599999999999998</c:v>
                </c:pt>
              </c:numCache>
            </c:numRef>
          </c:xVal>
          <c:yVal>
            <c:numRef>
              <c:f>'Comparative charts'!$D$419:$R$419</c:f>
              <c:numCache>
                <c:formatCode>General</c:formatCode>
                <c:ptCount val="15"/>
                <c:pt idx="7">
                  <c:v>166</c:v>
                </c:pt>
              </c:numCache>
            </c:numRef>
          </c:yVal>
          <c:bubbleSize>
            <c:numRef>
              <c:f>'Comparative charts'!$D$420:$R$420</c:f>
              <c:numCache>
                <c:formatCode>General</c:formatCode>
                <c:ptCount val="15"/>
                <c:pt idx="7" formatCode="_(* #,##0.0_);_(* \(#,##0.0\);_(* &quot;-&quot;??_);_(@_)">
                  <c:v>29.1983</c:v>
                </c:pt>
              </c:numCache>
            </c:numRef>
          </c:bubbleSize>
          <c:bubble3D val="1"/>
          <c:extLst>
            <c:ext xmlns:c14="http://schemas.microsoft.com/office/drawing/2007/8/2/chart" uri="{6F2FDCE9-48DA-4B69-8628-5D25D57E5C99}">
              <c14:invertSolidFillFmt>
                <c14:spPr xmlns:c14="http://schemas.microsoft.com/office/drawing/2007/8/2/chart">
                  <a:solidFill>
                    <a:srgbClr val="FFFFFF"/>
                  </a:solidFill>
                  <a:ln w="20891">
                    <a:noFill/>
                  </a:ln>
                </c14:spPr>
              </c14:invertSolidFillFmt>
            </c:ext>
            <c:ext xmlns:c16="http://schemas.microsoft.com/office/drawing/2014/chart" uri="{C3380CC4-5D6E-409C-BE32-E72D297353CC}">
              <c16:uniqueId val="{0000000C-673A-4509-BB9F-D2E8CC04844D}"/>
            </c:ext>
          </c:extLst>
        </c:ser>
        <c:ser>
          <c:idx val="8"/>
          <c:order val="8"/>
          <c:tx>
            <c:strRef>
              <c:f>'Comparative charts'!$B$421</c:f>
              <c:strCache>
                <c:ptCount val="1"/>
                <c:pt idx="0">
                  <c:v>Tanzania</c:v>
                </c:pt>
              </c:strCache>
            </c:strRef>
          </c:tx>
          <c:spPr>
            <a:solidFill>
              <a:srgbClr val="84DDF9"/>
            </a:solidFill>
            <a:ln w="20891">
              <a:noFill/>
            </a:ln>
          </c:spPr>
          <c:invertIfNegative val="1"/>
          <c:dLbls>
            <c:spPr>
              <a:noFill/>
              <a:ln w="20891">
                <a:noFill/>
              </a:ln>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'Comparative charts'!$D$404:$R$404</c:f>
              <c:numCache>
                <c:formatCode>#,##0.00_);[Red]\(#,##0.00\)</c:formatCode>
                <c:ptCount val="15"/>
                <c:pt idx="0">
                  <c:v>54.492000000000012</c:v>
                </c:pt>
                <c:pt idx="1">
                  <c:v>182.203</c:v>
                </c:pt>
                <c:pt idx="2">
                  <c:v>25.021999999999991</c:v>
                </c:pt>
                <c:pt idx="3">
                  <c:v>15.13</c:v>
                </c:pt>
                <c:pt idx="4">
                  <c:v>46.05</c:v>
                </c:pt>
                <c:pt idx="5">
                  <c:v>99.39</c:v>
                </c:pt>
                <c:pt idx="6">
                  <c:v>22.7</c:v>
                </c:pt>
                <c:pt idx="7">
                  <c:v>23.344000000000001</c:v>
                </c:pt>
                <c:pt idx="8">
                  <c:v>53.47</c:v>
                </c:pt>
                <c:pt idx="9">
                  <c:v>0.84499999999999997</c:v>
                </c:pt>
                <c:pt idx="10">
                  <c:v>27.41</c:v>
                </c:pt>
                <c:pt idx="11">
                  <c:v>39.03</c:v>
                </c:pt>
                <c:pt idx="12">
                  <c:v>7.3049999999999891</c:v>
                </c:pt>
                <c:pt idx="13">
                  <c:v>16.21</c:v>
                </c:pt>
                <c:pt idx="14">
                  <c:v>2.2599999999999998</c:v>
                </c:pt>
              </c:numCache>
            </c:numRef>
          </c:xVal>
          <c:yVal>
            <c:numRef>
              <c:f>'Comparative charts'!$D$421:$R$421</c:f>
              <c:numCache>
                <c:formatCode>General</c:formatCode>
                <c:ptCount val="15"/>
                <c:pt idx="8">
                  <c:v>132</c:v>
                </c:pt>
              </c:numCache>
            </c:numRef>
          </c:yVal>
          <c:bubbleSize>
            <c:numRef>
              <c:f>'Comparative charts'!$D$422:$R$422</c:f>
              <c:numCache>
                <c:formatCode>General</c:formatCode>
                <c:ptCount val="15"/>
                <c:pt idx="8" formatCode="_(* #,##0.0_);_(* \(#,##0.0\);_(* &quot;-&quot;??_);_(@_)">
                  <c:v>45.666000000000011</c:v>
                </c:pt>
              </c:numCache>
            </c:numRef>
          </c:bubbleSize>
          <c:bubble3D val="1"/>
          <c:extLst>
            <c:ext xmlns:c14="http://schemas.microsoft.com/office/drawing/2007/8/2/chart" uri="{6F2FDCE9-48DA-4B69-8628-5D25D57E5C99}">
              <c14:invertSolidFillFmt>
                <c14:spPr xmlns:c14="http://schemas.microsoft.com/office/drawing/2007/8/2/chart">
                  <a:solidFill>
                    <a:srgbClr val="FFFFFF"/>
                  </a:solidFill>
                  <a:ln w="20891">
                    <a:noFill/>
                  </a:ln>
                </c14:spPr>
              </c14:invertSolidFillFmt>
            </c:ext>
            <c:ext xmlns:c16="http://schemas.microsoft.com/office/drawing/2014/chart" uri="{C3380CC4-5D6E-409C-BE32-E72D297353CC}">
              <c16:uniqueId val="{0000000D-673A-4509-BB9F-D2E8CC04844D}"/>
            </c:ext>
          </c:extLst>
        </c:ser>
        <c:ser>
          <c:idx val="9"/>
          <c:order val="9"/>
          <c:tx>
            <c:strRef>
              <c:f>'Comparative charts'!$B$423</c:f>
              <c:strCache>
                <c:ptCount val="1"/>
                <c:pt idx="0">
                  <c:v>Equatorial Guinea</c:v>
                </c:pt>
              </c:strCache>
            </c:strRef>
          </c:tx>
          <c:spPr>
            <a:solidFill>
              <a:srgbClr val="C00000"/>
            </a:solidFill>
            <a:ln w="20891">
              <a:noFill/>
            </a:ln>
          </c:spPr>
          <c:invertIfNegative val="1"/>
          <c:dLbls>
            <c:dLbl>
              <c:idx val="9"/>
              <c:layout>
                <c:manualLayout>
                  <c:x val="-2.1408451204771899E-2"/>
                  <c:y val="-2.457377785449160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673A-4509-BB9F-D2E8CC04844D}"/>
                </c:ext>
              </c:extLst>
            </c:dLbl>
            <c:spPr>
              <a:noFill/>
              <a:ln w="20891">
                <a:noFill/>
              </a:ln>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'Comparative charts'!$D$404:$R$404</c:f>
              <c:numCache>
                <c:formatCode>#,##0.00_);[Red]\(#,##0.00\)</c:formatCode>
                <c:ptCount val="15"/>
                <c:pt idx="0">
                  <c:v>54.492000000000012</c:v>
                </c:pt>
                <c:pt idx="1">
                  <c:v>182.203</c:v>
                </c:pt>
                <c:pt idx="2">
                  <c:v>25.021999999999991</c:v>
                </c:pt>
                <c:pt idx="3">
                  <c:v>15.13</c:v>
                </c:pt>
                <c:pt idx="4">
                  <c:v>46.05</c:v>
                </c:pt>
                <c:pt idx="5">
                  <c:v>99.39</c:v>
                </c:pt>
                <c:pt idx="6">
                  <c:v>22.7</c:v>
                </c:pt>
                <c:pt idx="7">
                  <c:v>23.344000000000001</c:v>
                </c:pt>
                <c:pt idx="8">
                  <c:v>53.47</c:v>
                </c:pt>
                <c:pt idx="9">
                  <c:v>0.84499999999999997</c:v>
                </c:pt>
                <c:pt idx="10">
                  <c:v>27.41</c:v>
                </c:pt>
                <c:pt idx="11">
                  <c:v>39.03</c:v>
                </c:pt>
                <c:pt idx="12">
                  <c:v>7.3049999999999891</c:v>
                </c:pt>
                <c:pt idx="13">
                  <c:v>16.21</c:v>
                </c:pt>
                <c:pt idx="14">
                  <c:v>2.2599999999999998</c:v>
                </c:pt>
              </c:numCache>
            </c:numRef>
          </c:xVal>
          <c:yVal>
            <c:numRef>
              <c:f>'Comparative charts'!$D$423:$R$423</c:f>
              <c:numCache>
                <c:formatCode>General</c:formatCode>
                <c:ptCount val="15"/>
                <c:pt idx="9">
                  <c:v>178</c:v>
                </c:pt>
              </c:numCache>
            </c:numRef>
          </c:yVal>
          <c:bubbleSize>
            <c:numRef>
              <c:f>'Comparative charts'!$D$424:$R$424</c:f>
              <c:numCache>
                <c:formatCode>General</c:formatCode>
                <c:ptCount val="15"/>
                <c:pt idx="9" formatCode="_(* #,##0.0_);_(* \(#,##0.0\);_(* &quot;-&quot;??_);_(@_)">
                  <c:v>9.3978000000000002</c:v>
                </c:pt>
              </c:numCache>
            </c:numRef>
          </c:bubbleSize>
          <c:bubble3D val="1"/>
          <c:extLst>
            <c:ext xmlns:c14="http://schemas.microsoft.com/office/drawing/2007/8/2/chart" uri="{6F2FDCE9-48DA-4B69-8628-5D25D57E5C99}">
              <c14:invertSolidFillFmt>
                <c14:spPr xmlns:c14="http://schemas.microsoft.com/office/drawing/2007/8/2/chart">
                  <a:solidFill>
                    <a:srgbClr val="FFFFFF"/>
                  </a:solidFill>
                  <a:ln w="20891">
                    <a:noFill/>
                  </a:ln>
                </c14:spPr>
              </c14:invertSolidFillFmt>
            </c:ext>
            <c:ext xmlns:c16="http://schemas.microsoft.com/office/drawing/2014/chart" uri="{C3380CC4-5D6E-409C-BE32-E72D297353CC}">
              <c16:uniqueId val="{0000000F-673A-4509-BB9F-D2E8CC04844D}"/>
            </c:ext>
          </c:extLst>
        </c:ser>
        <c:ser>
          <c:idx val="10"/>
          <c:order val="10"/>
          <c:tx>
            <c:strRef>
              <c:f>'Comparative charts'!$B$425</c:f>
              <c:strCache>
                <c:ptCount val="1"/>
                <c:pt idx="0">
                  <c:v>Ghana</c:v>
                </c:pt>
              </c:strCache>
            </c:strRef>
          </c:tx>
          <c:spPr>
            <a:solidFill>
              <a:srgbClr val="FFC000"/>
            </a:solidFill>
            <a:ln w="10446">
              <a:noFill/>
              <a:prstDash val="solid"/>
            </a:ln>
          </c:spPr>
          <c:invertIfNegative val="1"/>
          <c:dLbls>
            <c:dLbl>
              <c:idx val="10"/>
              <c:layout>
                <c:manualLayout>
                  <c:x val="-6.4477552229038797E-3"/>
                  <c:y val="-2.76082995330937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673A-4509-BB9F-D2E8CC04844D}"/>
                </c:ext>
              </c:extLst>
            </c:dLbl>
            <c:spPr>
              <a:noFill/>
              <a:ln w="20891">
                <a:noFill/>
              </a:ln>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'Comparative charts'!$D$404:$R$404</c:f>
              <c:numCache>
                <c:formatCode>#,##0.00_);[Red]\(#,##0.00\)</c:formatCode>
                <c:ptCount val="15"/>
                <c:pt idx="0">
                  <c:v>54.492000000000012</c:v>
                </c:pt>
                <c:pt idx="1">
                  <c:v>182.203</c:v>
                </c:pt>
                <c:pt idx="2">
                  <c:v>25.021999999999991</c:v>
                </c:pt>
                <c:pt idx="3">
                  <c:v>15.13</c:v>
                </c:pt>
                <c:pt idx="4">
                  <c:v>46.05</c:v>
                </c:pt>
                <c:pt idx="5">
                  <c:v>99.39</c:v>
                </c:pt>
                <c:pt idx="6">
                  <c:v>22.7</c:v>
                </c:pt>
                <c:pt idx="7">
                  <c:v>23.344000000000001</c:v>
                </c:pt>
                <c:pt idx="8">
                  <c:v>53.47</c:v>
                </c:pt>
                <c:pt idx="9">
                  <c:v>0.84499999999999997</c:v>
                </c:pt>
                <c:pt idx="10">
                  <c:v>27.41</c:v>
                </c:pt>
                <c:pt idx="11">
                  <c:v>39.03</c:v>
                </c:pt>
                <c:pt idx="12">
                  <c:v>7.3049999999999891</c:v>
                </c:pt>
                <c:pt idx="13">
                  <c:v>16.21</c:v>
                </c:pt>
                <c:pt idx="14">
                  <c:v>2.2599999999999998</c:v>
                </c:pt>
              </c:numCache>
            </c:numRef>
          </c:xVal>
          <c:yVal>
            <c:numRef>
              <c:f>'Comparative charts'!$D$425:$R$425</c:f>
              <c:numCache>
                <c:formatCode>General</c:formatCode>
                <c:ptCount val="15"/>
                <c:pt idx="10">
                  <c:v>108</c:v>
                </c:pt>
              </c:numCache>
            </c:numRef>
          </c:yVal>
          <c:bubbleSize>
            <c:numRef>
              <c:f>'Comparative charts'!$D$426:$R$426</c:f>
              <c:numCache>
                <c:formatCode>General</c:formatCode>
                <c:ptCount val="15"/>
                <c:pt idx="10" formatCode="_(* #,##0.0_);_(* \(#,##0.0\);_(* &quot;-&quot;??_);_(@_)">
                  <c:v>37.382899999999999</c:v>
                </c:pt>
              </c:numCache>
            </c:numRef>
          </c:bubbleSize>
          <c:bubble3D val="1"/>
          <c:extLst>
            <c:ext xmlns:c14="http://schemas.microsoft.com/office/drawing/2007/8/2/chart" uri="{6F2FDCE9-48DA-4B69-8628-5D25D57E5C99}">
              <c14:invertSolidFillFmt>
                <c14:spPr xmlns:c14="http://schemas.microsoft.com/office/drawing/2007/8/2/chart">
                  <a:solidFill>
                    <a:srgbClr val="FFFFFF"/>
                  </a:solidFill>
                  <a:ln w="10446">
                    <a:noFill/>
                    <a:prstDash val="solid"/>
                  </a:ln>
                </c14:spPr>
              </c14:invertSolidFillFmt>
            </c:ext>
            <c:ext xmlns:c16="http://schemas.microsoft.com/office/drawing/2014/chart" uri="{C3380CC4-5D6E-409C-BE32-E72D297353CC}">
              <c16:uniqueId val="{00000011-673A-4509-BB9F-D2E8CC04844D}"/>
            </c:ext>
          </c:extLst>
        </c:ser>
        <c:ser>
          <c:idx val="11"/>
          <c:order val="11"/>
          <c:tx>
            <c:strRef>
              <c:f>'Comparative charts'!$B$427</c:f>
              <c:strCache>
                <c:ptCount val="1"/>
                <c:pt idx="0">
                  <c:v>Uganda</c:v>
                </c:pt>
              </c:strCache>
            </c:strRef>
          </c:tx>
          <c:spPr>
            <a:solidFill>
              <a:srgbClr val="FFC000"/>
            </a:solidFill>
            <a:ln w="20891">
              <a:noFill/>
            </a:ln>
          </c:spPr>
          <c:invertIfNegative val="1"/>
          <c:dLbls>
            <c:spPr>
              <a:noFill/>
              <a:ln w="20891">
                <a:noFill/>
              </a:ln>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'Comparative charts'!$D$404:$R$404</c:f>
              <c:numCache>
                <c:formatCode>#,##0.00_);[Red]\(#,##0.00\)</c:formatCode>
                <c:ptCount val="15"/>
                <c:pt idx="0">
                  <c:v>54.492000000000012</c:v>
                </c:pt>
                <c:pt idx="1">
                  <c:v>182.203</c:v>
                </c:pt>
                <c:pt idx="2">
                  <c:v>25.021999999999991</c:v>
                </c:pt>
                <c:pt idx="3">
                  <c:v>15.13</c:v>
                </c:pt>
                <c:pt idx="4">
                  <c:v>46.05</c:v>
                </c:pt>
                <c:pt idx="5">
                  <c:v>99.39</c:v>
                </c:pt>
                <c:pt idx="6">
                  <c:v>22.7</c:v>
                </c:pt>
                <c:pt idx="7">
                  <c:v>23.344000000000001</c:v>
                </c:pt>
                <c:pt idx="8">
                  <c:v>53.47</c:v>
                </c:pt>
                <c:pt idx="9">
                  <c:v>0.84499999999999997</c:v>
                </c:pt>
                <c:pt idx="10">
                  <c:v>27.41</c:v>
                </c:pt>
                <c:pt idx="11">
                  <c:v>39.03</c:v>
                </c:pt>
                <c:pt idx="12">
                  <c:v>7.3049999999999891</c:v>
                </c:pt>
                <c:pt idx="13">
                  <c:v>16.21</c:v>
                </c:pt>
                <c:pt idx="14">
                  <c:v>2.2599999999999998</c:v>
                </c:pt>
              </c:numCache>
            </c:numRef>
          </c:xVal>
          <c:yVal>
            <c:numRef>
              <c:f>'Comparative charts'!$D$427:$R$427</c:f>
              <c:numCache>
                <c:formatCode>General</c:formatCode>
                <c:ptCount val="15"/>
                <c:pt idx="11">
                  <c:v>115</c:v>
                </c:pt>
              </c:numCache>
            </c:numRef>
          </c:yVal>
          <c:bubbleSize>
            <c:numRef>
              <c:f>'Comparative charts'!$D$428:$R$428</c:f>
              <c:numCache>
                <c:formatCode>General</c:formatCode>
                <c:ptCount val="15"/>
                <c:pt idx="11" formatCode="_(* #,##0.0_);_(* \(#,##0.0\);_(* &quot;-&quot;??_);_(@_)">
                  <c:v>25.281999999999989</c:v>
                </c:pt>
              </c:numCache>
            </c:numRef>
          </c:bubbleSize>
          <c:bubble3D val="1"/>
          <c:extLst>
            <c:ext xmlns:c14="http://schemas.microsoft.com/office/drawing/2007/8/2/chart" uri="{6F2FDCE9-48DA-4B69-8628-5D25D57E5C99}">
              <c14:invertSolidFillFmt>
                <c14:spPr xmlns:c14="http://schemas.microsoft.com/office/drawing/2007/8/2/chart">
                  <a:solidFill>
                    <a:srgbClr val="FFFFFF"/>
                  </a:solidFill>
                  <a:ln w="20891">
                    <a:noFill/>
                  </a:ln>
                </c14:spPr>
              </c14:invertSolidFillFmt>
            </c:ext>
            <c:ext xmlns:c16="http://schemas.microsoft.com/office/drawing/2014/chart" uri="{C3380CC4-5D6E-409C-BE32-E72D297353CC}">
              <c16:uniqueId val="{00000012-673A-4509-BB9F-D2E8CC04844D}"/>
            </c:ext>
          </c:extLst>
        </c:ser>
        <c:ser>
          <c:idx val="12"/>
          <c:order val="12"/>
          <c:tx>
            <c:strRef>
              <c:f>'Comparative charts'!$B$429</c:f>
              <c:strCache>
                <c:ptCount val="1"/>
                <c:pt idx="0">
                  <c:v>Togo</c:v>
                </c:pt>
              </c:strCache>
            </c:strRef>
          </c:tx>
          <c:spPr>
            <a:solidFill>
              <a:srgbClr val="FF0000"/>
            </a:solidFill>
            <a:ln w="20891">
              <a:noFill/>
            </a:ln>
          </c:spPr>
          <c:invertIfNegative val="1"/>
          <c:dLbls>
            <c:spPr>
              <a:noFill/>
              <a:ln w="20891">
                <a:noFill/>
              </a:ln>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'Comparative charts'!$D$404:$R$404</c:f>
              <c:numCache>
                <c:formatCode>#,##0.00_);[Red]\(#,##0.00\)</c:formatCode>
                <c:ptCount val="15"/>
                <c:pt idx="0">
                  <c:v>54.492000000000012</c:v>
                </c:pt>
                <c:pt idx="1">
                  <c:v>182.203</c:v>
                </c:pt>
                <c:pt idx="2">
                  <c:v>25.021999999999991</c:v>
                </c:pt>
                <c:pt idx="3">
                  <c:v>15.13</c:v>
                </c:pt>
                <c:pt idx="4">
                  <c:v>46.05</c:v>
                </c:pt>
                <c:pt idx="5">
                  <c:v>99.39</c:v>
                </c:pt>
                <c:pt idx="6">
                  <c:v>22.7</c:v>
                </c:pt>
                <c:pt idx="7">
                  <c:v>23.344000000000001</c:v>
                </c:pt>
                <c:pt idx="8">
                  <c:v>53.47</c:v>
                </c:pt>
                <c:pt idx="9">
                  <c:v>0.84499999999999997</c:v>
                </c:pt>
                <c:pt idx="10">
                  <c:v>27.41</c:v>
                </c:pt>
                <c:pt idx="11">
                  <c:v>39.03</c:v>
                </c:pt>
                <c:pt idx="12">
                  <c:v>7.3049999999999891</c:v>
                </c:pt>
                <c:pt idx="13">
                  <c:v>16.21</c:v>
                </c:pt>
                <c:pt idx="14">
                  <c:v>2.2599999999999998</c:v>
                </c:pt>
              </c:numCache>
            </c:numRef>
          </c:xVal>
          <c:yVal>
            <c:numRef>
              <c:f>'Comparative charts'!$D$429:$R$429</c:f>
              <c:numCache>
                <c:formatCode>General</c:formatCode>
                <c:ptCount val="15"/>
                <c:pt idx="12">
                  <c:v>154</c:v>
                </c:pt>
              </c:numCache>
            </c:numRef>
          </c:yVal>
          <c:bubbleSize>
            <c:numRef>
              <c:f>'Comparative charts'!$D$430:$R$430</c:f>
              <c:numCache>
                <c:formatCode>General</c:formatCode>
                <c:ptCount val="15"/>
                <c:pt idx="12" formatCode="_(* #,##0.0_);_(* \(#,##0.0\);_(* &quot;-&quot;??_);_(@_)">
                  <c:v>4.0026999999999999</c:v>
                </c:pt>
              </c:numCache>
            </c:numRef>
          </c:bubbleSize>
          <c:bubble3D val="1"/>
          <c:extLst>
            <c:ext xmlns:c14="http://schemas.microsoft.com/office/drawing/2007/8/2/chart" uri="{6F2FDCE9-48DA-4B69-8628-5D25D57E5C99}">
              <c14:invertSolidFillFmt>
                <c14:spPr xmlns:c14="http://schemas.microsoft.com/office/drawing/2007/8/2/chart">
                  <a:solidFill>
                    <a:srgbClr val="FFFFFF"/>
                  </a:solidFill>
                  <a:ln w="20891">
                    <a:noFill/>
                  </a:ln>
                </c14:spPr>
              </c14:invertSolidFillFmt>
            </c:ext>
            <c:ext xmlns:c16="http://schemas.microsoft.com/office/drawing/2014/chart" uri="{C3380CC4-5D6E-409C-BE32-E72D297353CC}">
              <c16:uniqueId val="{00000013-673A-4509-BB9F-D2E8CC04844D}"/>
            </c:ext>
          </c:extLst>
        </c:ser>
        <c:ser>
          <c:idx val="13"/>
          <c:order val="13"/>
          <c:tx>
            <c:strRef>
              <c:f>'Comparative charts'!$B$431</c:f>
              <c:strCache>
                <c:ptCount val="1"/>
                <c:pt idx="0">
                  <c:v>Zambia</c:v>
                </c:pt>
              </c:strCache>
            </c:strRef>
          </c:tx>
          <c:spPr>
            <a:solidFill>
              <a:srgbClr val="94A027"/>
            </a:solidFill>
            <a:ln w="25400">
              <a:noFill/>
            </a:ln>
          </c:spPr>
          <c:invertIfNegative val="1"/>
          <c:dLbls>
            <c:spPr>
              <a:noFill/>
              <a:ln w="20891">
                <a:noFill/>
              </a:ln>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'Comparative charts'!$D$404:$R$404</c:f>
              <c:numCache>
                <c:formatCode>#,##0.00_);[Red]\(#,##0.00\)</c:formatCode>
                <c:ptCount val="15"/>
                <c:pt idx="0">
                  <c:v>54.492000000000012</c:v>
                </c:pt>
                <c:pt idx="1">
                  <c:v>182.203</c:v>
                </c:pt>
                <c:pt idx="2">
                  <c:v>25.021999999999991</c:v>
                </c:pt>
                <c:pt idx="3">
                  <c:v>15.13</c:v>
                </c:pt>
                <c:pt idx="4">
                  <c:v>46.05</c:v>
                </c:pt>
                <c:pt idx="5">
                  <c:v>99.39</c:v>
                </c:pt>
                <c:pt idx="6">
                  <c:v>22.7</c:v>
                </c:pt>
                <c:pt idx="7">
                  <c:v>23.344000000000001</c:v>
                </c:pt>
                <c:pt idx="8">
                  <c:v>53.47</c:v>
                </c:pt>
                <c:pt idx="9">
                  <c:v>0.84499999999999997</c:v>
                </c:pt>
                <c:pt idx="10">
                  <c:v>27.41</c:v>
                </c:pt>
                <c:pt idx="11">
                  <c:v>39.03</c:v>
                </c:pt>
                <c:pt idx="12">
                  <c:v>7.3049999999999891</c:v>
                </c:pt>
                <c:pt idx="13">
                  <c:v>16.21</c:v>
                </c:pt>
                <c:pt idx="14">
                  <c:v>2.2599999999999998</c:v>
                </c:pt>
              </c:numCache>
            </c:numRef>
          </c:xVal>
          <c:yVal>
            <c:numRef>
              <c:f>'Comparative charts'!$D$431:$R$431</c:f>
              <c:numCache>
                <c:formatCode>General</c:formatCode>
                <c:ptCount val="15"/>
                <c:pt idx="13">
                  <c:v>98</c:v>
                </c:pt>
              </c:numCache>
            </c:numRef>
          </c:yVal>
          <c:bubbleSize>
            <c:numRef>
              <c:f>'Comparative charts'!$D$432:$R$432</c:f>
              <c:numCache>
                <c:formatCode>General</c:formatCode>
                <c:ptCount val="15"/>
                <c:pt idx="13" formatCode="_(* #,##0.0_);_(* \(#,##0.0\);_(* &quot;-&quot;??_);_(@_)">
                  <c:v>21.245199999999979</c:v>
                </c:pt>
              </c:numCache>
            </c:numRef>
          </c:bubbleSize>
          <c:bubble3D val="1"/>
          <c:extLst>
            <c:ext xmlns:c14="http://schemas.microsoft.com/office/drawing/2007/8/2/chart" uri="{6F2FDCE9-48DA-4B69-8628-5D25D57E5C99}">
              <c14:invertSolidFillFmt>
                <c14:spPr xmlns:c14="http://schemas.microsoft.com/office/drawing/2007/8/2/chart">
                  <a:solidFill>
                    <a:srgbClr val="FFFFFF"/>
                  </a:solidFill>
                  <a:ln w="25400">
                    <a:noFill/>
                  </a:ln>
                </c14:spPr>
              </c14:invertSolidFillFmt>
            </c:ext>
            <c:ext xmlns:c16="http://schemas.microsoft.com/office/drawing/2014/chart" uri="{C3380CC4-5D6E-409C-BE32-E72D297353CC}">
              <c16:uniqueId val="{00000014-673A-4509-BB9F-D2E8CC04844D}"/>
            </c:ext>
          </c:extLst>
        </c:ser>
        <c:ser>
          <c:idx val="14"/>
          <c:order val="14"/>
          <c:tx>
            <c:strRef>
              <c:f>'Comparative charts'!$B$433</c:f>
              <c:strCache>
                <c:ptCount val="1"/>
                <c:pt idx="0">
                  <c:v>Botswana</c:v>
                </c:pt>
              </c:strCache>
            </c:strRef>
          </c:tx>
          <c:spPr>
            <a:solidFill>
              <a:srgbClr val="92D3DC"/>
            </a:solidFill>
            <a:ln w="25400">
              <a:noFill/>
            </a:ln>
          </c:spPr>
          <c:invertIfNegative val="1"/>
          <c:dLbls>
            <c:spPr>
              <a:noFill/>
              <a:ln w="20891">
                <a:noFill/>
              </a:ln>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'Comparative charts'!$D$404:$R$404</c:f>
              <c:numCache>
                <c:formatCode>#,##0.00_);[Red]\(#,##0.00\)</c:formatCode>
                <c:ptCount val="15"/>
                <c:pt idx="0">
                  <c:v>54.492000000000012</c:v>
                </c:pt>
                <c:pt idx="1">
                  <c:v>182.203</c:v>
                </c:pt>
                <c:pt idx="2">
                  <c:v>25.021999999999991</c:v>
                </c:pt>
                <c:pt idx="3">
                  <c:v>15.13</c:v>
                </c:pt>
                <c:pt idx="4">
                  <c:v>46.05</c:v>
                </c:pt>
                <c:pt idx="5">
                  <c:v>99.39</c:v>
                </c:pt>
                <c:pt idx="6">
                  <c:v>22.7</c:v>
                </c:pt>
                <c:pt idx="7">
                  <c:v>23.344000000000001</c:v>
                </c:pt>
                <c:pt idx="8">
                  <c:v>53.47</c:v>
                </c:pt>
                <c:pt idx="9">
                  <c:v>0.84499999999999997</c:v>
                </c:pt>
                <c:pt idx="10">
                  <c:v>27.41</c:v>
                </c:pt>
                <c:pt idx="11">
                  <c:v>39.03</c:v>
                </c:pt>
                <c:pt idx="12">
                  <c:v>7.3049999999999891</c:v>
                </c:pt>
                <c:pt idx="13">
                  <c:v>16.21</c:v>
                </c:pt>
                <c:pt idx="14">
                  <c:v>2.2599999999999998</c:v>
                </c:pt>
              </c:numCache>
            </c:numRef>
          </c:xVal>
          <c:yVal>
            <c:numRef>
              <c:f>'Comparative charts'!$D$433:$R$433</c:f>
              <c:numCache>
                <c:formatCode>General</c:formatCode>
                <c:ptCount val="15"/>
                <c:pt idx="14">
                  <c:v>71</c:v>
                </c:pt>
              </c:numCache>
            </c:numRef>
          </c:yVal>
          <c:bubbleSize>
            <c:numRef>
              <c:f>'Comparative charts'!$D$434:$R$434</c:f>
              <c:numCache>
                <c:formatCode>General</c:formatCode>
                <c:ptCount val="15"/>
                <c:pt idx="14" formatCode="_(* #,##0.0_);_(* \(#,##0.0\);_(* &quot;-&quot;??_);_(@_)">
                  <c:v>14.389699999999999</c:v>
                </c:pt>
              </c:numCache>
            </c:numRef>
          </c:bubbleSize>
          <c:bubble3D val="1"/>
          <c:extLst>
            <c:ext xmlns:c14="http://schemas.microsoft.com/office/drawing/2007/8/2/chart" uri="{6F2FDCE9-48DA-4B69-8628-5D25D57E5C99}">
              <c14:invertSolidFillFmt>
                <c14:spPr xmlns:c14="http://schemas.microsoft.com/office/drawing/2007/8/2/chart">
                  <a:solidFill>
                    <a:srgbClr val="FFFFFF"/>
                  </a:solidFill>
                  <a:ln w="25400">
                    <a:noFill/>
                  </a:ln>
                </c14:spPr>
              </c14:invertSolidFillFmt>
            </c:ext>
            <c:ext xmlns:c16="http://schemas.microsoft.com/office/drawing/2014/chart" uri="{C3380CC4-5D6E-409C-BE32-E72D297353CC}">
              <c16:uniqueId val="{00000015-673A-4509-BB9F-D2E8CC04844D}"/>
            </c:ext>
          </c:extLst>
        </c:ser>
        <c:dLbls>
          <c:showLegendKey val="0"/>
          <c:showVal val="0"/>
          <c:showCatName val="0"/>
          <c:showSerName val="1"/>
          <c:showPercent val="0"/>
          <c:showBubbleSize val="0"/>
        </c:dLbls>
        <c:bubbleScale val="55"/>
        <c:showNegBubbles val="0"/>
        <c:axId val="2109529576"/>
        <c:axId val="2109535720"/>
      </c:bubbleChart>
      <c:valAx>
        <c:axId val="2109529576"/>
        <c:scaling>
          <c:orientation val="minMax"/>
          <c:min val="0"/>
        </c:scaling>
        <c:delete val="0"/>
        <c:axPos val="t"/>
        <c:title>
          <c:tx>
            <c:rich>
              <a:bodyPr/>
              <a:lstStyle/>
              <a:p>
                <a:pPr>
                  <a:defRPr/>
                </a:pPr>
                <a:r>
                  <a:rPr lang="en-US"/>
                  <a:t>Population (millions)</a:t>
                </a:r>
              </a:p>
            </c:rich>
          </c:tx>
          <c:layout>
            <c:manualLayout>
              <c:xMode val="edge"/>
              <c:yMode val="edge"/>
              <c:x val="0.47101450071707801"/>
              <c:y val="0.94398894764762198"/>
            </c:manualLayout>
          </c:layout>
          <c:overlay val="0"/>
          <c:spPr>
            <a:noFill/>
            <a:ln w="20891">
              <a:noFill/>
            </a:ln>
          </c:spPr>
        </c:title>
        <c:numFmt formatCode="0" sourceLinked="0"/>
        <c:majorTickMark val="none"/>
        <c:minorTickMark val="none"/>
        <c:tickLblPos val="high"/>
        <c:spPr>
          <a:ln w="2611">
            <a:solidFill>
              <a:schemeClr val="tx1"/>
            </a:solidFill>
            <a:prstDash val="solid"/>
          </a:ln>
        </c:spPr>
        <c:txPr>
          <a:bodyPr rot="0" vert="horz"/>
          <a:lstStyle/>
          <a:p>
            <a:pPr>
              <a:defRPr/>
            </a:pPr>
            <a:endParaRPr lang="en-US"/>
          </a:p>
        </c:txPr>
        <c:crossAx val="2109535720"/>
        <c:crossesAt val="200"/>
        <c:crossBetween val="midCat"/>
      </c:valAx>
      <c:valAx>
        <c:axId val="2109535720"/>
        <c:scaling>
          <c:orientation val="maxMin"/>
        </c:scaling>
        <c:delete val="0"/>
        <c:axPos val="l"/>
        <c:title>
          <c:tx>
            <c:rich>
              <a:bodyPr/>
              <a:lstStyle/>
              <a:p>
                <a:pPr>
                  <a:defRPr/>
                </a:pPr>
                <a:r>
                  <a:rPr lang="en-US"/>
                  <a:t>Ease of doing business (ranking)</a:t>
                </a:r>
              </a:p>
            </c:rich>
          </c:tx>
          <c:layout>
            <c:manualLayout>
              <c:xMode val="edge"/>
              <c:yMode val="edge"/>
              <c:x val="0"/>
              <c:y val="0.31594633642212999"/>
            </c:manualLayout>
          </c:layout>
          <c:overlay val="0"/>
          <c:spPr>
            <a:noFill/>
            <a:ln w="20891">
              <a:noFill/>
            </a:ln>
          </c:spPr>
        </c:title>
        <c:numFmt formatCode="0" sourceLinked="0"/>
        <c:majorTickMark val="none"/>
        <c:minorTickMark val="none"/>
        <c:tickLblPos val="nextTo"/>
        <c:spPr>
          <a:ln w="2611">
            <a:solidFill>
              <a:schemeClr val="tx1"/>
            </a:solidFill>
            <a:prstDash val="solid"/>
          </a:ln>
        </c:spPr>
        <c:txPr>
          <a:bodyPr rot="0" vert="horz"/>
          <a:lstStyle/>
          <a:p>
            <a:pPr>
              <a:defRPr/>
            </a:pPr>
            <a:endParaRPr lang="en-US"/>
          </a:p>
        </c:txPr>
        <c:crossAx val="2109529576"/>
        <c:crossesAt val="0"/>
        <c:crossBetween val="midCat"/>
      </c:valAx>
      <c:spPr>
        <a:noFill/>
        <a:ln w="20891">
          <a:noFill/>
        </a:ln>
      </c:spPr>
    </c:plotArea>
    <c:plotVisOnly val="1"/>
    <c:dispBlanksAs val="gap"/>
    <c:showDLblsOverMax val="0"/>
  </c:chart>
  <c:spPr>
    <a:noFill/>
    <a:ln>
      <a:noFill/>
    </a:ln>
  </c:spPr>
  <c:txPr>
    <a:bodyPr/>
    <a:lstStyle/>
    <a:p>
      <a:pPr>
        <a:defRPr sz="900" b="0" i="0" u="none" strike="noStrike" baseline="0">
          <a:solidFill>
            <a:schemeClr val="tx1"/>
          </a:solidFill>
          <a:latin typeface="Calibri" panose="020F0502020204030204" pitchFamily="34" charset="0"/>
          <a:ea typeface="Arial"/>
          <a:cs typeface="Calibri" panose="020F0502020204030204" pitchFamily="34" charset="0"/>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795064555262301E-2"/>
          <c:y val="1.94814458403023E-2"/>
          <c:w val="0.94040987088947603"/>
          <c:h val="0.738051252053605"/>
        </c:manualLayout>
      </c:layout>
      <c:barChart>
        <c:barDir val="col"/>
        <c:grouping val="stacked"/>
        <c:varyColors val="0"/>
        <c:ser>
          <c:idx val="0"/>
          <c:order val="0"/>
          <c:tx>
            <c:strRef>
              <c:f>'Investment Type'!$B$68</c:f>
              <c:strCache>
                <c:ptCount val="1"/>
                <c:pt idx="0">
                  <c:v>Foreing Direct Investment </c:v>
                </c:pt>
              </c:strCache>
            </c:strRef>
          </c:tx>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'Investment Type'!$C$67:$I$67</c:f>
              <c:strCache>
                <c:ptCount val="7"/>
                <c:pt idx="0">
                  <c:v>2010</c:v>
                </c:pt>
                <c:pt idx="1">
                  <c:v>2011</c:v>
                </c:pt>
                <c:pt idx="2">
                  <c:v>2012</c:v>
                </c:pt>
                <c:pt idx="3">
                  <c:v>2013</c:v>
                </c:pt>
                <c:pt idx="4">
                  <c:v>2014</c:v>
                </c:pt>
                <c:pt idx="5">
                  <c:v>2015</c:v>
                </c:pt>
                <c:pt idx="6">
                  <c:v>2016*</c:v>
                </c:pt>
              </c:strCache>
            </c:strRef>
          </c:cat>
          <c:val>
            <c:numRef>
              <c:f>'Investment Type'!$C$68:$I$68</c:f>
              <c:numCache>
                <c:formatCode>_(* #,##0_);_(* \(#,##0\);_(* "-"??_);_(@_)</c:formatCode>
                <c:ptCount val="7"/>
                <c:pt idx="0">
                  <c:v>1</c:v>
                </c:pt>
                <c:pt idx="1">
                  <c:v>1</c:v>
                </c:pt>
                <c:pt idx="2">
                  <c:v>2</c:v>
                </c:pt>
                <c:pt idx="3">
                  <c:v>1</c:v>
                </c:pt>
                <c:pt idx="4">
                  <c:v>2</c:v>
                </c:pt>
                <c:pt idx="5">
                  <c:v>1</c:v>
                </c:pt>
                <c:pt idx="6">
                  <c:v>1</c:v>
                </c:pt>
              </c:numCache>
            </c:numRef>
          </c:val>
          <c:extLst>
            <c:ext xmlns:c16="http://schemas.microsoft.com/office/drawing/2014/chart" uri="{C3380CC4-5D6E-409C-BE32-E72D297353CC}">
              <c16:uniqueId val="{00000000-8B72-41C8-BF7E-0CCBB90BBA1B}"/>
            </c:ext>
          </c:extLst>
        </c:ser>
        <c:ser>
          <c:idx val="1"/>
          <c:order val="1"/>
          <c:tx>
            <c:strRef>
              <c:f>'Investment Type'!$B$69</c:f>
              <c:strCache>
                <c:ptCount val="1"/>
                <c:pt idx="0">
                  <c:v>Other Investment </c:v>
                </c:pt>
              </c:strCache>
            </c:strRef>
          </c:tx>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'Investment Type'!$C$67:$I$67</c:f>
              <c:strCache>
                <c:ptCount val="7"/>
                <c:pt idx="0">
                  <c:v>2010</c:v>
                </c:pt>
                <c:pt idx="1">
                  <c:v>2011</c:v>
                </c:pt>
                <c:pt idx="2">
                  <c:v>2012</c:v>
                </c:pt>
                <c:pt idx="3">
                  <c:v>2013</c:v>
                </c:pt>
                <c:pt idx="4">
                  <c:v>2014</c:v>
                </c:pt>
                <c:pt idx="5">
                  <c:v>2015</c:v>
                </c:pt>
                <c:pt idx="6">
                  <c:v>2016*</c:v>
                </c:pt>
              </c:strCache>
            </c:strRef>
          </c:cat>
          <c:val>
            <c:numRef>
              <c:f>'Investment Type'!$C$69:$I$69</c:f>
              <c:numCache>
                <c:formatCode>_(* #,##0_);_(* \(#,##0\);_(* "-"??_);_(@_)</c:formatCode>
                <c:ptCount val="7"/>
                <c:pt idx="0">
                  <c:v>1</c:v>
                </c:pt>
                <c:pt idx="1">
                  <c:v>2</c:v>
                </c:pt>
                <c:pt idx="2">
                  <c:v>1</c:v>
                </c:pt>
                <c:pt idx="3">
                  <c:v>3</c:v>
                </c:pt>
                <c:pt idx="4">
                  <c:v>3</c:v>
                </c:pt>
                <c:pt idx="5">
                  <c:v>2</c:v>
                </c:pt>
                <c:pt idx="6">
                  <c:v>2</c:v>
                </c:pt>
              </c:numCache>
            </c:numRef>
          </c:val>
          <c:extLst>
            <c:ext xmlns:c16="http://schemas.microsoft.com/office/drawing/2014/chart" uri="{C3380CC4-5D6E-409C-BE32-E72D297353CC}">
              <c16:uniqueId val="{00000001-8B72-41C8-BF7E-0CCBB90BBA1B}"/>
            </c:ext>
          </c:extLst>
        </c:ser>
        <c:ser>
          <c:idx val="2"/>
          <c:order val="2"/>
          <c:tx>
            <c:strRef>
              <c:f>'Investment Type'!$B$70</c:f>
              <c:strCache>
                <c:ptCount val="1"/>
                <c:pt idx="0">
                  <c:v>Foreing Portfolio Investment </c:v>
                </c:pt>
              </c:strCache>
            </c:strRef>
          </c:tx>
          <c:invertIfNegative val="0"/>
          <c:dLbls>
            <c:spPr>
              <a:noFill/>
              <a:ln>
                <a:noFill/>
              </a:ln>
              <a:effectLst/>
            </c:spPr>
            <c:txPr>
              <a:bodyPr/>
              <a:lstStyle/>
              <a:p>
                <a:pPr>
                  <a:defRPr sz="7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'Investment Type'!$C$67:$I$67</c:f>
              <c:strCache>
                <c:ptCount val="7"/>
                <c:pt idx="0">
                  <c:v>2010</c:v>
                </c:pt>
                <c:pt idx="1">
                  <c:v>2011</c:v>
                </c:pt>
                <c:pt idx="2">
                  <c:v>2012</c:v>
                </c:pt>
                <c:pt idx="3">
                  <c:v>2013</c:v>
                </c:pt>
                <c:pt idx="4">
                  <c:v>2014</c:v>
                </c:pt>
                <c:pt idx="5">
                  <c:v>2015</c:v>
                </c:pt>
                <c:pt idx="6">
                  <c:v>2016*</c:v>
                </c:pt>
              </c:strCache>
            </c:strRef>
          </c:cat>
          <c:val>
            <c:numRef>
              <c:f>'Investment Type'!$C$70:$I$70</c:f>
              <c:numCache>
                <c:formatCode>_(* #,##0_);_(* \(#,##0\);_(* "-"??_);_(@_)</c:formatCode>
                <c:ptCount val="7"/>
                <c:pt idx="0">
                  <c:v>4</c:v>
                </c:pt>
                <c:pt idx="1">
                  <c:v>5</c:v>
                </c:pt>
                <c:pt idx="2">
                  <c:v>13</c:v>
                </c:pt>
                <c:pt idx="3">
                  <c:v>17</c:v>
                </c:pt>
                <c:pt idx="4">
                  <c:v>15</c:v>
                </c:pt>
                <c:pt idx="5">
                  <c:v>6</c:v>
                </c:pt>
                <c:pt idx="6">
                  <c:v>2</c:v>
                </c:pt>
              </c:numCache>
            </c:numRef>
          </c:val>
          <c:extLst>
            <c:ext xmlns:c16="http://schemas.microsoft.com/office/drawing/2014/chart" uri="{C3380CC4-5D6E-409C-BE32-E72D297353CC}">
              <c16:uniqueId val="{00000002-8B72-41C8-BF7E-0CCBB90BBA1B}"/>
            </c:ext>
          </c:extLst>
        </c:ser>
        <c:dLbls>
          <c:showLegendKey val="0"/>
          <c:showVal val="1"/>
          <c:showCatName val="0"/>
          <c:showSerName val="0"/>
          <c:showPercent val="0"/>
          <c:showBubbleSize val="0"/>
        </c:dLbls>
        <c:gapWidth val="75"/>
        <c:overlap val="100"/>
        <c:axId val="-2124411464"/>
        <c:axId val="-2124414632"/>
      </c:barChart>
      <c:catAx>
        <c:axId val="-2124411464"/>
        <c:scaling>
          <c:orientation val="minMax"/>
        </c:scaling>
        <c:delete val="0"/>
        <c:axPos val="b"/>
        <c:numFmt formatCode="General" sourceLinked="0"/>
        <c:majorTickMark val="none"/>
        <c:minorTickMark val="none"/>
        <c:tickLblPos val="nextTo"/>
        <c:txPr>
          <a:bodyPr/>
          <a:lstStyle/>
          <a:p>
            <a:pPr>
              <a:defRPr sz="800"/>
            </a:pPr>
            <a:endParaRPr lang="en-US"/>
          </a:p>
        </c:txPr>
        <c:crossAx val="-2124414632"/>
        <c:crosses val="autoZero"/>
        <c:auto val="1"/>
        <c:lblAlgn val="ctr"/>
        <c:lblOffset val="100"/>
        <c:noMultiLvlLbl val="0"/>
      </c:catAx>
      <c:valAx>
        <c:axId val="-2124414632"/>
        <c:scaling>
          <c:orientation val="minMax"/>
        </c:scaling>
        <c:delete val="1"/>
        <c:axPos val="l"/>
        <c:numFmt formatCode="_(* #,##0_);_(* \(#,##0\);_(* &quot;-&quot;??_);_(@_)" sourceLinked="1"/>
        <c:majorTickMark val="none"/>
        <c:minorTickMark val="none"/>
        <c:tickLblPos val="none"/>
        <c:crossAx val="-2124411464"/>
        <c:crosses val="autoZero"/>
        <c:crossBetween val="between"/>
      </c:valAx>
    </c:plotArea>
    <c:legend>
      <c:legendPos val="b"/>
      <c:layout>
        <c:manualLayout>
          <c:xMode val="edge"/>
          <c:yMode val="edge"/>
          <c:x val="2.5180135372393501E-2"/>
          <c:y val="0.89969509747625798"/>
          <c:w val="0.97172353455818095"/>
          <c:h val="0.10030475357247"/>
        </c:manualLayout>
      </c:layout>
      <c:overlay val="0"/>
      <c:txPr>
        <a:bodyPr/>
        <a:lstStyle/>
        <a:p>
          <a:pPr>
            <a:defRPr sz="700"/>
          </a:pPr>
          <a:endParaRPr lang="en-US"/>
        </a:p>
      </c:txPr>
    </c:legend>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dLbl>
              <c:idx val="0"/>
              <c:layout>
                <c:manualLayout>
                  <c:x val="-2.3309273840769898E-3"/>
                  <c:y val="-2.032954214056580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1110-4D20-925E-47C182976D4B}"/>
                </c:ext>
              </c:extLst>
            </c:dLbl>
            <c:dLbl>
              <c:idx val="1"/>
              <c:layout>
                <c:manualLayout>
                  <c:x val="1.70566491688539E-2"/>
                  <c:y val="5.612423447069119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110-4D20-925E-47C182976D4B}"/>
                </c:ext>
              </c:extLst>
            </c:dLbl>
            <c:dLbl>
              <c:idx val="2"/>
              <c:layout>
                <c:manualLayout>
                  <c:x val="-8.8444881889763807E-3"/>
                  <c:y val="1.2283464566929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110-4D20-925E-47C182976D4B}"/>
                </c:ext>
              </c:extLst>
            </c:dLbl>
            <c:dLbl>
              <c:idx val="3"/>
              <c:layout>
                <c:manualLayout>
                  <c:x val="-5.7939632545931903E-3"/>
                  <c:y val="-4.6733741615631397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110-4D20-925E-47C182976D4B}"/>
                </c:ext>
              </c:extLst>
            </c:dLbl>
            <c:dLbl>
              <c:idx val="4"/>
              <c:layout>
                <c:manualLayout>
                  <c:x val="-6.5706474190726201E-3"/>
                  <c:y val="5.938320209973760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1110-4D20-925E-47C182976D4B}"/>
                </c:ext>
              </c:extLst>
            </c:dLbl>
            <c:dLbl>
              <c:idx val="5"/>
              <c:layout>
                <c:manualLayout>
                  <c:x val="-9.0244969378827696E-3"/>
                  <c:y val="2.21456692913386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110-4D20-925E-47C182976D4B}"/>
                </c:ext>
              </c:extLst>
            </c:dLbl>
            <c:dLbl>
              <c:idx val="7"/>
              <c:layout>
                <c:manualLayout>
                  <c:x val="1.4678477690288701E-3"/>
                  <c:y val="-2.190944881889760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1110-4D20-925E-47C182976D4B}"/>
                </c:ext>
              </c:extLst>
            </c:dLbl>
            <c:dLbl>
              <c:idx val="8"/>
              <c:layout>
                <c:manualLayout>
                  <c:x val="4.1524606299212598E-2"/>
                  <c:y val="-3.266987459900849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110-4D20-925E-47C182976D4B}"/>
                </c:ext>
              </c:extLst>
            </c:dLbl>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'By Sector '!$H$42:$H$50</c:f>
              <c:strCache>
                <c:ptCount val="9"/>
                <c:pt idx="0">
                  <c:v>SHARES</c:v>
                </c:pt>
                <c:pt idx="1">
                  <c:v>SERVICING</c:v>
                </c:pt>
                <c:pt idx="2">
                  <c:v>BANKING/FINANCE</c:v>
                </c:pt>
                <c:pt idx="3">
                  <c:v>OIL AND GAS</c:v>
                </c:pt>
                <c:pt idx="4">
                  <c:v>PRODUCTION/MANUFACTURING</c:v>
                </c:pt>
                <c:pt idx="5">
                  <c:v>CONSTRUCTION/ENGINEERING </c:v>
                </c:pt>
                <c:pt idx="6">
                  <c:v>TRADING/COMMERCE</c:v>
                </c:pt>
                <c:pt idx="7">
                  <c:v>AGRICULTURE</c:v>
                </c:pt>
                <c:pt idx="8">
                  <c:v>OTHERS </c:v>
                </c:pt>
              </c:strCache>
            </c:strRef>
          </c:cat>
          <c:val>
            <c:numRef>
              <c:f>'By Sector '!$I$42:$I$50</c:f>
              <c:numCache>
                <c:formatCode>0</c:formatCode>
                <c:ptCount val="9"/>
                <c:pt idx="0">
                  <c:v>29.828937980594581</c:v>
                </c:pt>
                <c:pt idx="1">
                  <c:v>23.735736129532601</c:v>
                </c:pt>
                <c:pt idx="2">
                  <c:v>21.642825211956112</c:v>
                </c:pt>
                <c:pt idx="3">
                  <c:v>11.37544629675986</c:v>
                </c:pt>
                <c:pt idx="4">
                  <c:v>6.8794081099818518</c:v>
                </c:pt>
                <c:pt idx="5">
                  <c:v>3.2953996979955078</c:v>
                </c:pt>
                <c:pt idx="6">
                  <c:v>2.5664571412658042</c:v>
                </c:pt>
                <c:pt idx="7">
                  <c:v>0.55083454412852895</c:v>
                </c:pt>
                <c:pt idx="8">
                  <c:v>0.12495488778516201</c:v>
                </c:pt>
              </c:numCache>
            </c:numRef>
          </c:val>
          <c:extLst>
            <c:ext xmlns:c16="http://schemas.microsoft.com/office/drawing/2014/chart" uri="{C3380CC4-5D6E-409C-BE32-E72D297353CC}">
              <c16:uniqueId val="{00000008-1110-4D20-925E-47C182976D4B}"/>
            </c:ext>
          </c:extLst>
        </c:ser>
        <c:dLbls>
          <c:showLegendKey val="0"/>
          <c:showVal val="0"/>
          <c:showCatName val="0"/>
          <c:showSerName val="0"/>
          <c:showPercent val="1"/>
          <c:showBubbleSize val="0"/>
          <c:showLeaderLines val="0"/>
        </c:dLbls>
        <c:firstSliceAng val="0"/>
      </c:pieChart>
    </c:plotArea>
    <c:legend>
      <c:legendPos val="r"/>
      <c:layout>
        <c:manualLayout>
          <c:xMode val="edge"/>
          <c:yMode val="edge"/>
          <c:x val="0.68405314960629904"/>
          <c:y val="4.0688815600168203E-2"/>
          <c:w val="0.29928018372703402"/>
          <c:h val="0.94574027756258505"/>
        </c:manualLayout>
      </c:layout>
      <c:overlay val="0"/>
      <c:txPr>
        <a:bodyPr/>
        <a:lstStyle/>
        <a:p>
          <a:pPr>
            <a:defRPr sz="600"/>
          </a:pPr>
          <a:endParaRPr lang="en-US"/>
        </a:p>
      </c:txPr>
    </c:legend>
    <c:plotVisOnly val="1"/>
    <c:dispBlanksAs val="zero"/>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052631578947399E-2"/>
          <c:y val="5.6451612903225798E-2"/>
          <c:w val="0.96842105263157996"/>
          <c:h val="0.91935483870967705"/>
        </c:manualLayout>
      </c:layout>
      <c:lineChart>
        <c:grouping val="standard"/>
        <c:varyColors val="0"/>
        <c:dLbls>
          <c:showLegendKey val="0"/>
          <c:showVal val="0"/>
          <c:showCatName val="0"/>
          <c:showSerName val="0"/>
          <c:showPercent val="0"/>
          <c:showBubbleSize val="0"/>
        </c:dLbls>
        <c:marker val="1"/>
        <c:smooth val="0"/>
        <c:axId val="-2122457816"/>
        <c:axId val="-2122454456"/>
      </c:lineChart>
      <c:catAx>
        <c:axId val="-2122457816"/>
        <c:scaling>
          <c:orientation val="minMax"/>
        </c:scaling>
        <c:delete val="0"/>
        <c:axPos val="b"/>
        <c:numFmt formatCode="mmm\-yy" sourceLinked="1"/>
        <c:majorTickMark val="in"/>
        <c:minorTickMark val="none"/>
        <c:tickLblPos val="none"/>
        <c:spPr>
          <a:ln w="12823">
            <a:solidFill>
              <a:schemeClr val="tx1"/>
            </a:solidFill>
            <a:prstDash val="solid"/>
          </a:ln>
        </c:spPr>
        <c:crossAx val="-2122454456"/>
        <c:crossesAt val="0"/>
        <c:auto val="1"/>
        <c:lblAlgn val="ctr"/>
        <c:lblOffset val="100"/>
        <c:tickLblSkip val="1"/>
        <c:tickMarkSkip val="1"/>
        <c:noMultiLvlLbl val="1"/>
      </c:catAx>
      <c:valAx>
        <c:axId val="-2122454456"/>
        <c:scaling>
          <c:orientation val="minMax"/>
          <c:max val="20"/>
          <c:min val="0"/>
        </c:scaling>
        <c:delete val="0"/>
        <c:axPos val="l"/>
        <c:numFmt formatCode="General" sourceLinked="1"/>
        <c:majorTickMark val="in"/>
        <c:minorTickMark val="none"/>
        <c:tickLblPos val="none"/>
        <c:spPr>
          <a:ln w="12823">
            <a:solidFill>
              <a:schemeClr val="tx1"/>
            </a:solidFill>
            <a:prstDash val="solid"/>
          </a:ln>
        </c:spPr>
        <c:crossAx val="-2122457816"/>
        <c:crosses val="autoZero"/>
        <c:crossBetween val="midCat"/>
        <c:majorUnit val="5"/>
      </c:valAx>
      <c:spPr>
        <a:noFill/>
        <a:ln w="25646">
          <a:noFill/>
        </a:ln>
      </c:spPr>
    </c:plotArea>
    <c:plotVisOnly val="1"/>
    <c:dispBlanksAs val="gap"/>
    <c:showDLblsOverMax val="0"/>
  </c:chart>
  <c:spPr>
    <a:noFill/>
    <a:ln>
      <a:noFill/>
    </a:ln>
  </c:spPr>
  <c:txPr>
    <a:bodyPr/>
    <a:lstStyle/>
    <a:p>
      <a:pPr>
        <a:defRPr sz="1212" b="1" i="0" u="none" strike="noStrike" baseline="0">
          <a:solidFill>
            <a:srgbClr val="000000"/>
          </a:solidFill>
          <a:latin typeface="Calibri"/>
          <a:ea typeface="Calibri"/>
          <a:cs typeface="Calibri"/>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ymbol val="none"/>
          </c:marker>
          <c:cat>
            <c:strRef>
              <c:f>InflationRates28022017!$B$110:$B$170</c:f>
              <c:strCache>
                <c:ptCount val="61"/>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strCache>
            </c:strRef>
          </c:cat>
          <c:val>
            <c:numRef>
              <c:f>InflationRates28022017!$C$110:$C$170</c:f>
              <c:numCache>
                <c:formatCode>General</c:formatCode>
                <c:ptCount val="61"/>
                <c:pt idx="0">
                  <c:v>12.6</c:v>
                </c:pt>
                <c:pt idx="1">
                  <c:v>11.9</c:v>
                </c:pt>
                <c:pt idx="2">
                  <c:v>12.1</c:v>
                </c:pt>
                <c:pt idx="3">
                  <c:v>12.9</c:v>
                </c:pt>
                <c:pt idx="4">
                  <c:v>12.7</c:v>
                </c:pt>
                <c:pt idx="5">
                  <c:v>12.9</c:v>
                </c:pt>
                <c:pt idx="6">
                  <c:v>12.8</c:v>
                </c:pt>
                <c:pt idx="7">
                  <c:v>11.7</c:v>
                </c:pt>
                <c:pt idx="8">
                  <c:v>11.3</c:v>
                </c:pt>
                <c:pt idx="9">
                  <c:v>11.7</c:v>
                </c:pt>
                <c:pt idx="10">
                  <c:v>12.3</c:v>
                </c:pt>
                <c:pt idx="11">
                  <c:v>12</c:v>
                </c:pt>
                <c:pt idx="12">
                  <c:v>9</c:v>
                </c:pt>
                <c:pt idx="13">
                  <c:v>9.5</c:v>
                </c:pt>
                <c:pt idx="14">
                  <c:v>8.6</c:v>
                </c:pt>
                <c:pt idx="15">
                  <c:v>9.1</c:v>
                </c:pt>
                <c:pt idx="16">
                  <c:v>9</c:v>
                </c:pt>
                <c:pt idx="17">
                  <c:v>8.4</c:v>
                </c:pt>
                <c:pt idx="18">
                  <c:v>8.7000000000000011</c:v>
                </c:pt>
                <c:pt idx="19">
                  <c:v>8.2000000000000011</c:v>
                </c:pt>
                <c:pt idx="20">
                  <c:v>8</c:v>
                </c:pt>
                <c:pt idx="21">
                  <c:v>7.8</c:v>
                </c:pt>
                <c:pt idx="22">
                  <c:v>7.9</c:v>
                </c:pt>
                <c:pt idx="23">
                  <c:v>8</c:v>
                </c:pt>
                <c:pt idx="24">
                  <c:v>8</c:v>
                </c:pt>
                <c:pt idx="25">
                  <c:v>7.7</c:v>
                </c:pt>
                <c:pt idx="26">
                  <c:v>7.8</c:v>
                </c:pt>
                <c:pt idx="27">
                  <c:v>7.9</c:v>
                </c:pt>
                <c:pt idx="28">
                  <c:v>8</c:v>
                </c:pt>
                <c:pt idx="29">
                  <c:v>8.2000000000000011</c:v>
                </c:pt>
                <c:pt idx="30">
                  <c:v>8.3000000000000007</c:v>
                </c:pt>
                <c:pt idx="31">
                  <c:v>8.5</c:v>
                </c:pt>
                <c:pt idx="32">
                  <c:v>8.3000000000000007</c:v>
                </c:pt>
                <c:pt idx="33">
                  <c:v>8.1</c:v>
                </c:pt>
                <c:pt idx="34">
                  <c:v>7.9</c:v>
                </c:pt>
                <c:pt idx="35">
                  <c:v>8</c:v>
                </c:pt>
                <c:pt idx="36">
                  <c:v>8.2000000000000011</c:v>
                </c:pt>
                <c:pt idx="37">
                  <c:v>8.4</c:v>
                </c:pt>
                <c:pt idx="38">
                  <c:v>8.5</c:v>
                </c:pt>
                <c:pt idx="39">
                  <c:v>8.7000000000000011</c:v>
                </c:pt>
                <c:pt idx="40">
                  <c:v>9</c:v>
                </c:pt>
                <c:pt idx="41">
                  <c:v>9.2000000000000011</c:v>
                </c:pt>
                <c:pt idx="42">
                  <c:v>9.2000000000000011</c:v>
                </c:pt>
                <c:pt idx="43">
                  <c:v>9.3000000000000007</c:v>
                </c:pt>
                <c:pt idx="44">
                  <c:v>9.4</c:v>
                </c:pt>
                <c:pt idx="45">
                  <c:v>9.3000000000000007</c:v>
                </c:pt>
                <c:pt idx="46">
                  <c:v>9.3700000000000028</c:v>
                </c:pt>
                <c:pt idx="47">
                  <c:v>9.5500000000000007</c:v>
                </c:pt>
                <c:pt idx="48">
                  <c:v>9.620000000000001</c:v>
                </c:pt>
                <c:pt idx="49">
                  <c:v>11.38</c:v>
                </c:pt>
                <c:pt idx="50">
                  <c:v>12.77</c:v>
                </c:pt>
                <c:pt idx="51">
                  <c:v>13.72</c:v>
                </c:pt>
                <c:pt idx="52">
                  <c:v>15.58</c:v>
                </c:pt>
                <c:pt idx="53">
                  <c:v>16.47999999999999</c:v>
                </c:pt>
                <c:pt idx="54">
                  <c:v>17.13000000000001</c:v>
                </c:pt>
                <c:pt idx="55">
                  <c:v>17.61000000000001</c:v>
                </c:pt>
                <c:pt idx="56">
                  <c:v>17.850000000000001</c:v>
                </c:pt>
                <c:pt idx="57">
                  <c:v>18.329999999999991</c:v>
                </c:pt>
                <c:pt idx="58">
                  <c:v>18.47999999999999</c:v>
                </c:pt>
                <c:pt idx="59">
                  <c:v>18.55</c:v>
                </c:pt>
                <c:pt idx="60">
                  <c:v>18.72</c:v>
                </c:pt>
              </c:numCache>
            </c:numRef>
          </c:val>
          <c:smooth val="0"/>
          <c:extLst>
            <c:ext xmlns:c16="http://schemas.microsoft.com/office/drawing/2014/chart" uri="{C3380CC4-5D6E-409C-BE32-E72D297353CC}">
              <c16:uniqueId val="{00000000-45E2-4C6B-86DD-F79EA9139685}"/>
            </c:ext>
          </c:extLst>
        </c:ser>
        <c:dLbls>
          <c:showLegendKey val="0"/>
          <c:showVal val="0"/>
          <c:showCatName val="0"/>
          <c:showSerName val="0"/>
          <c:showPercent val="0"/>
          <c:showBubbleSize val="0"/>
        </c:dLbls>
        <c:smooth val="0"/>
        <c:axId val="-2123263304"/>
        <c:axId val="-2123277096"/>
      </c:lineChart>
      <c:catAx>
        <c:axId val="-2123263304"/>
        <c:scaling>
          <c:orientation val="minMax"/>
        </c:scaling>
        <c:delete val="0"/>
        <c:axPos val="b"/>
        <c:numFmt formatCode="General" sourceLinked="0"/>
        <c:majorTickMark val="out"/>
        <c:minorTickMark val="none"/>
        <c:tickLblPos val="nextTo"/>
        <c:crossAx val="-2123277096"/>
        <c:crosses val="autoZero"/>
        <c:auto val="1"/>
        <c:lblAlgn val="ctr"/>
        <c:lblOffset val="100"/>
        <c:noMultiLvlLbl val="0"/>
      </c:catAx>
      <c:valAx>
        <c:axId val="-2123277096"/>
        <c:scaling>
          <c:orientation val="minMax"/>
        </c:scaling>
        <c:delete val="0"/>
        <c:axPos val="l"/>
        <c:majorGridlines/>
        <c:numFmt formatCode="General" sourceLinked="1"/>
        <c:majorTickMark val="out"/>
        <c:minorTickMark val="none"/>
        <c:tickLblPos val="nextTo"/>
        <c:crossAx val="-2123263304"/>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lineChart>
        <c:grouping val="standard"/>
        <c:varyColors val="0"/>
        <c:ser>
          <c:idx val="0"/>
          <c:order val="0"/>
          <c:marker>
            <c:symbol val="none"/>
          </c:marker>
          <c:cat>
            <c:strRef>
              <c:f>'D11'!$E$20:$E$80</c:f>
              <c:strCache>
                <c:ptCount val="61"/>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pt idx="21">
                  <c:v>Oct</c:v>
                </c:pt>
                <c:pt idx="22">
                  <c:v>Nov</c:v>
                </c:pt>
                <c:pt idx="23">
                  <c:v>Dec</c:v>
                </c:pt>
                <c:pt idx="24">
                  <c:v>Jan</c:v>
                </c:pt>
                <c:pt idx="25">
                  <c:v>Feb</c:v>
                </c:pt>
                <c:pt idx="26">
                  <c:v>Mar</c:v>
                </c:pt>
                <c:pt idx="27">
                  <c:v>Apr</c:v>
                </c:pt>
                <c:pt idx="28">
                  <c:v>May</c:v>
                </c:pt>
                <c:pt idx="29">
                  <c:v>Jun</c:v>
                </c:pt>
                <c:pt idx="30">
                  <c:v>Jul</c:v>
                </c:pt>
                <c:pt idx="31">
                  <c:v>Aug</c:v>
                </c:pt>
                <c:pt idx="32">
                  <c:v>Sep</c:v>
                </c:pt>
                <c:pt idx="33">
                  <c:v>Oct</c:v>
                </c:pt>
                <c:pt idx="34">
                  <c:v>Nov</c:v>
                </c:pt>
                <c:pt idx="35">
                  <c:v>Dec</c:v>
                </c:pt>
                <c:pt idx="36">
                  <c:v>Jan</c:v>
                </c:pt>
                <c:pt idx="37">
                  <c:v>Feb</c:v>
                </c:pt>
                <c:pt idx="38">
                  <c:v>Mar</c:v>
                </c:pt>
                <c:pt idx="39">
                  <c:v>Apr</c:v>
                </c:pt>
                <c:pt idx="40">
                  <c:v>May</c:v>
                </c:pt>
                <c:pt idx="41">
                  <c:v>Jun</c:v>
                </c:pt>
                <c:pt idx="42">
                  <c:v>Jul</c:v>
                </c:pt>
                <c:pt idx="43">
                  <c:v>Aug</c:v>
                </c:pt>
                <c:pt idx="44">
                  <c:v>Sep</c:v>
                </c:pt>
                <c:pt idx="45">
                  <c:v>Oct</c:v>
                </c:pt>
                <c:pt idx="46">
                  <c:v>Nov</c:v>
                </c:pt>
                <c:pt idx="47">
                  <c:v>Dec</c:v>
                </c:pt>
                <c:pt idx="48">
                  <c:v>Jan</c:v>
                </c:pt>
                <c:pt idx="49">
                  <c:v>Feb</c:v>
                </c:pt>
                <c:pt idx="50">
                  <c:v>Mar</c:v>
                </c:pt>
                <c:pt idx="51">
                  <c:v>Apr</c:v>
                </c:pt>
                <c:pt idx="52">
                  <c:v>May</c:v>
                </c:pt>
                <c:pt idx="53">
                  <c:v>Jun</c:v>
                </c:pt>
                <c:pt idx="54">
                  <c:v>Jul</c:v>
                </c:pt>
                <c:pt idx="55">
                  <c:v>Aug</c:v>
                </c:pt>
                <c:pt idx="56">
                  <c:v>Sep</c:v>
                </c:pt>
                <c:pt idx="57">
                  <c:v>Oct</c:v>
                </c:pt>
                <c:pt idx="58">
                  <c:v>Nov</c:v>
                </c:pt>
                <c:pt idx="59">
                  <c:v>Dec</c:v>
                </c:pt>
                <c:pt idx="60">
                  <c:v>Jan</c:v>
                </c:pt>
              </c:strCache>
            </c:strRef>
          </c:cat>
          <c:val>
            <c:numRef>
              <c:f>'D11'!$F$20:$F$80</c:f>
              <c:numCache>
                <c:formatCode>_(* #,##0.00_);_(* \(#,##0.00\);_(* "-"??_);_(@_)</c:formatCode>
                <c:ptCount val="61"/>
                <c:pt idx="0">
                  <c:v>34.136570000000013</c:v>
                </c:pt>
                <c:pt idx="1">
                  <c:v>33.857370000000003</c:v>
                </c:pt>
                <c:pt idx="2">
                  <c:v>35.19744</c:v>
                </c:pt>
                <c:pt idx="3">
                  <c:v>36.660890000000002</c:v>
                </c:pt>
                <c:pt idx="4">
                  <c:v>36.839530000000003</c:v>
                </c:pt>
                <c:pt idx="5">
                  <c:v>35.412500000000001</c:v>
                </c:pt>
                <c:pt idx="6">
                  <c:v>36.285322000000008</c:v>
                </c:pt>
                <c:pt idx="7">
                  <c:v>39.509810000000002</c:v>
                </c:pt>
                <c:pt idx="8">
                  <c:v>40.6404</c:v>
                </c:pt>
                <c:pt idx="9">
                  <c:v>42.167410000000011</c:v>
                </c:pt>
                <c:pt idx="10">
                  <c:v>42.568260000000002</c:v>
                </c:pt>
                <c:pt idx="11">
                  <c:v>43.830419999999997</c:v>
                </c:pt>
                <c:pt idx="12">
                  <c:v>45.824443752799993</c:v>
                </c:pt>
                <c:pt idx="13">
                  <c:v>47.29584557399</c:v>
                </c:pt>
                <c:pt idx="14">
                  <c:v>47.88412451848</c:v>
                </c:pt>
                <c:pt idx="15">
                  <c:v>47.903089999999999</c:v>
                </c:pt>
                <c:pt idx="16">
                  <c:v>47.70288</c:v>
                </c:pt>
                <c:pt idx="17">
                  <c:v>44.957000000000001</c:v>
                </c:pt>
                <c:pt idx="18">
                  <c:v>45.834110000000003</c:v>
                </c:pt>
                <c:pt idx="19">
                  <c:v>45.428840000000001</c:v>
                </c:pt>
                <c:pt idx="20">
                  <c:v>44.10848</c:v>
                </c:pt>
                <c:pt idx="21">
                  <c:v>44.155110000000008</c:v>
                </c:pt>
                <c:pt idx="22">
                  <c:v>43.414200000000001</c:v>
                </c:pt>
                <c:pt idx="23">
                  <c:v>42.84731</c:v>
                </c:pt>
                <c:pt idx="24">
                  <c:v>40.667560000000002</c:v>
                </c:pt>
                <c:pt idx="25">
                  <c:v>36.923613000000003</c:v>
                </c:pt>
                <c:pt idx="26">
                  <c:v>37.39922</c:v>
                </c:pt>
                <c:pt idx="27">
                  <c:v>37.105270000000012</c:v>
                </c:pt>
                <c:pt idx="28">
                  <c:v>35.398100000000007</c:v>
                </c:pt>
                <c:pt idx="29">
                  <c:v>37.330030000000001</c:v>
                </c:pt>
                <c:pt idx="30">
                  <c:v>39.065420000000003</c:v>
                </c:pt>
                <c:pt idx="31">
                  <c:v>38.70571000000001</c:v>
                </c:pt>
                <c:pt idx="32">
                  <c:v>38.278620000000011</c:v>
                </c:pt>
                <c:pt idx="33">
                  <c:v>36.280250000000002</c:v>
                </c:pt>
                <c:pt idx="34">
                  <c:v>35.248660000000001</c:v>
                </c:pt>
                <c:pt idx="35">
                  <c:v>34.241540000000001</c:v>
                </c:pt>
                <c:pt idx="36">
                  <c:v>32.385710000000003</c:v>
                </c:pt>
                <c:pt idx="37">
                  <c:v>29.566960000000009</c:v>
                </c:pt>
                <c:pt idx="38">
                  <c:v>29.357209999999991</c:v>
                </c:pt>
                <c:pt idx="39">
                  <c:v>29.829750000000001</c:v>
                </c:pt>
                <c:pt idx="40">
                  <c:v>28.56653999999995</c:v>
                </c:pt>
                <c:pt idx="41">
                  <c:v>28.33521</c:v>
                </c:pt>
                <c:pt idx="42">
                  <c:v>31.222809999999981</c:v>
                </c:pt>
                <c:pt idx="43">
                  <c:v>30.637170000000008</c:v>
                </c:pt>
                <c:pt idx="44">
                  <c:v>29.880210000000002</c:v>
                </c:pt>
                <c:pt idx="45">
                  <c:v>30.336359999999999</c:v>
                </c:pt>
                <c:pt idx="46">
                  <c:v>29.26301999999998</c:v>
                </c:pt>
                <c:pt idx="47">
                  <c:v>28.28482</c:v>
                </c:pt>
                <c:pt idx="48">
                  <c:v>27.607849999999999</c:v>
                </c:pt>
                <c:pt idx="49">
                  <c:v>27.56837999999998</c:v>
                </c:pt>
                <c:pt idx="50">
                  <c:v>27.336379999999991</c:v>
                </c:pt>
                <c:pt idx="51">
                  <c:v>26.614810000000009</c:v>
                </c:pt>
                <c:pt idx="52">
                  <c:v>26.594390000000001</c:v>
                </c:pt>
                <c:pt idx="53">
                  <c:v>26.50549999999998</c:v>
                </c:pt>
                <c:pt idx="54">
                  <c:v>25.581579999999981</c:v>
                </c:pt>
                <c:pt idx="55">
                  <c:v>25.031929999999999</c:v>
                </c:pt>
                <c:pt idx="56">
                  <c:v>23.806509999999989</c:v>
                </c:pt>
                <c:pt idx="57" formatCode="General">
                  <c:v>23.95</c:v>
                </c:pt>
                <c:pt idx="58" formatCode="General">
                  <c:v>24.77</c:v>
                </c:pt>
                <c:pt idx="59" formatCode="General">
                  <c:v>25.84</c:v>
                </c:pt>
                <c:pt idx="60" formatCode="General">
                  <c:v>28.17</c:v>
                </c:pt>
              </c:numCache>
            </c:numRef>
          </c:val>
          <c:smooth val="0"/>
          <c:extLst>
            <c:ext xmlns:c16="http://schemas.microsoft.com/office/drawing/2014/chart" uri="{C3380CC4-5D6E-409C-BE32-E72D297353CC}">
              <c16:uniqueId val="{00000000-DDF5-45C2-9DC6-8F4CAED02758}"/>
            </c:ext>
          </c:extLst>
        </c:ser>
        <c:dLbls>
          <c:showLegendKey val="0"/>
          <c:showVal val="0"/>
          <c:showCatName val="0"/>
          <c:showSerName val="0"/>
          <c:showPercent val="0"/>
          <c:showBubbleSize val="0"/>
        </c:dLbls>
        <c:smooth val="0"/>
        <c:axId val="-2123309544"/>
        <c:axId val="-2123312600"/>
      </c:lineChart>
      <c:catAx>
        <c:axId val="-2123309544"/>
        <c:scaling>
          <c:orientation val="minMax"/>
        </c:scaling>
        <c:delete val="0"/>
        <c:axPos val="b"/>
        <c:numFmt formatCode="General" sourceLinked="0"/>
        <c:majorTickMark val="out"/>
        <c:minorTickMark val="none"/>
        <c:tickLblPos val="nextTo"/>
        <c:txPr>
          <a:bodyPr/>
          <a:lstStyle/>
          <a:p>
            <a:pPr>
              <a:defRPr sz="700">
                <a:latin typeface="Calibri" pitchFamily="34" charset="0"/>
              </a:defRPr>
            </a:pPr>
            <a:endParaRPr lang="en-US"/>
          </a:p>
        </c:txPr>
        <c:crossAx val="-2123312600"/>
        <c:crossesAt val="0"/>
        <c:auto val="1"/>
        <c:lblAlgn val="ctr"/>
        <c:lblOffset val="100"/>
        <c:noMultiLvlLbl val="0"/>
      </c:catAx>
      <c:valAx>
        <c:axId val="-2123312600"/>
        <c:scaling>
          <c:orientation val="minMax"/>
          <c:max val="50"/>
        </c:scaling>
        <c:delete val="0"/>
        <c:axPos val="l"/>
        <c:majorGridlines/>
        <c:numFmt formatCode="0" sourceLinked="0"/>
        <c:majorTickMark val="out"/>
        <c:minorTickMark val="none"/>
        <c:tickLblPos val="nextTo"/>
        <c:txPr>
          <a:bodyPr/>
          <a:lstStyle/>
          <a:p>
            <a:pPr>
              <a:defRPr sz="800" b="1">
                <a:latin typeface="Calibri" pitchFamily="34" charset="0"/>
              </a:defRPr>
            </a:pPr>
            <a:endParaRPr lang="en-US"/>
          </a:p>
        </c:txPr>
        <c:crossAx val="-2123309544"/>
        <c:crosses val="autoZero"/>
        <c:crossBetween val="between"/>
        <c:majorUnit val="10"/>
        <c:minorUnit val="2"/>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3.5793963254593199E-2"/>
          <c:y val="0.111451415152097"/>
          <c:w val="0.92809492563429596"/>
          <c:h val="0.850606050722294"/>
        </c:manualLayout>
      </c:layout>
      <c:barChart>
        <c:barDir val="col"/>
        <c:grouping val="clustered"/>
        <c:varyColors val="0"/>
        <c:ser>
          <c:idx val="0"/>
          <c:order val="0"/>
          <c:invertIfNegative val="0"/>
          <c:dLbls>
            <c:dLbl>
              <c:idx val="0"/>
              <c:tx>
                <c:rich>
                  <a:bodyPr/>
                  <a:lstStyle/>
                  <a:p>
                    <a:r>
                      <a:rPr lang="en-US" sz="800" dirty="0"/>
                      <a:t>4.3</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E0-4B1A-B340-EB09EA20B16E}"/>
                </c:ext>
              </c:extLst>
            </c:dLbl>
            <c:dLbl>
              <c:idx val="1"/>
              <c:tx>
                <c:rich>
                  <a:bodyPr/>
                  <a:lstStyle/>
                  <a:p>
                    <a:r>
                      <a:rPr lang="en-US" sz="800" dirty="0"/>
                      <a:t>5.4</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E0-4B1A-B340-EB09EA20B16E}"/>
                </c:ext>
              </c:extLst>
            </c:dLbl>
            <c:dLbl>
              <c:idx val="2"/>
              <c:tx>
                <c:rich>
                  <a:bodyPr/>
                  <a:lstStyle/>
                  <a:p>
                    <a:pPr>
                      <a:defRPr sz="800"/>
                    </a:pPr>
                    <a:r>
                      <a:rPr lang="en-US" sz="800" dirty="0"/>
                      <a:t>6.3</a:t>
                    </a:r>
                    <a:endParaRPr lang="en-US" dirty="0"/>
                  </a:p>
                </c:rich>
              </c:tx>
              <c:numFmt formatCode="#,##0.00" sourceLinked="0"/>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E0-4B1A-B340-EB09EA20B16E}"/>
                </c:ext>
              </c:extLst>
            </c:dLbl>
            <c:dLbl>
              <c:idx val="3"/>
              <c:tx>
                <c:rich>
                  <a:bodyPr/>
                  <a:lstStyle/>
                  <a:p>
                    <a:r>
                      <a:rPr lang="en-US" sz="800" dirty="0"/>
                      <a:t>2.7</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E0-4B1A-B340-EB09EA20B16E}"/>
                </c:ext>
              </c:extLst>
            </c:dLbl>
            <c:dLbl>
              <c:idx val="4"/>
              <c:tx>
                <c:rich>
                  <a:bodyPr/>
                  <a:lstStyle/>
                  <a:p>
                    <a:r>
                      <a:rPr lang="en-US" sz="800" dirty="0"/>
                      <a:t>-1.7</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E0-4B1A-B340-EB09EA20B16E}"/>
                </c:ext>
              </c:extLst>
            </c:dLbl>
            <c:spPr>
              <a:noFill/>
              <a:ln>
                <a:noFill/>
              </a:ln>
              <a:effectLst/>
            </c:spPr>
            <c:txPr>
              <a:bodyPr/>
              <a:lstStyle/>
              <a:p>
                <a:pPr>
                  <a:defRPr sz="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'Comparative charts'!$K$110:$O$110</c:f>
              <c:numCache>
                <c:formatCode>0.0%</c:formatCode>
                <c:ptCount val="5"/>
                <c:pt idx="0">
                  <c:v>4.2790000000000002E-2</c:v>
                </c:pt>
                <c:pt idx="1">
                  <c:v>5.3940000000000002E-2</c:v>
                </c:pt>
                <c:pt idx="2">
                  <c:v>6.3100000000000003E-2</c:v>
                </c:pt>
                <c:pt idx="3">
                  <c:v>2.6530000000000001E-2</c:v>
                </c:pt>
                <c:pt idx="4">
                  <c:v>-1.7000000000000001E-2</c:v>
                </c:pt>
              </c:numCache>
            </c:numRef>
          </c:val>
          <c:extLst>
            <c:ext xmlns:c16="http://schemas.microsoft.com/office/drawing/2014/chart" uri="{C3380CC4-5D6E-409C-BE32-E72D297353CC}">
              <c16:uniqueId val="{00000005-C5E0-4B1A-B340-EB09EA20B16E}"/>
            </c:ext>
          </c:extLst>
        </c:ser>
        <c:dLbls>
          <c:showLegendKey val="0"/>
          <c:showVal val="1"/>
          <c:showCatName val="0"/>
          <c:showSerName val="0"/>
          <c:showPercent val="0"/>
          <c:showBubbleSize val="0"/>
        </c:dLbls>
        <c:gapWidth val="75"/>
        <c:overlap val="-25"/>
        <c:axId val="-2123363240"/>
        <c:axId val="-2123366136"/>
      </c:barChart>
      <c:catAx>
        <c:axId val="-2123363240"/>
        <c:scaling>
          <c:orientation val="minMax"/>
        </c:scaling>
        <c:delete val="1"/>
        <c:axPos val="b"/>
        <c:majorTickMark val="none"/>
        <c:minorTickMark val="none"/>
        <c:tickLblPos val="none"/>
        <c:crossAx val="-2123366136"/>
        <c:crosses val="autoZero"/>
        <c:auto val="1"/>
        <c:lblAlgn val="ctr"/>
        <c:lblOffset val="100"/>
        <c:noMultiLvlLbl val="0"/>
      </c:catAx>
      <c:valAx>
        <c:axId val="-2123366136"/>
        <c:scaling>
          <c:orientation val="minMax"/>
          <c:max val="0.08"/>
        </c:scaling>
        <c:delete val="1"/>
        <c:axPos val="l"/>
        <c:majorGridlines/>
        <c:numFmt formatCode="0.0%" sourceLinked="1"/>
        <c:majorTickMark val="none"/>
        <c:minorTickMark val="none"/>
        <c:tickLblPos val="none"/>
        <c:crossAx val="-212336324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accent2">
                <a:lumMod val="40000"/>
                <a:lumOff val="60000"/>
              </a:schemeClr>
            </a:solidFill>
            <a:ln w="25400">
              <a:noFill/>
            </a:ln>
          </c:spPr>
          <c:invertIfNegative val="0"/>
          <c:dPt>
            <c:idx val="2"/>
            <c:invertIfNegative val="0"/>
            <c:bubble3D val="0"/>
            <c:spPr>
              <a:solidFill>
                <a:srgbClr val="8AB833">
                  <a:lumMod val="75000"/>
                </a:srgbClr>
              </a:solidFill>
              <a:ln w="25400">
                <a:noFill/>
              </a:ln>
            </c:spPr>
            <c:extLst>
              <c:ext xmlns:c16="http://schemas.microsoft.com/office/drawing/2014/chart" uri="{C3380CC4-5D6E-409C-BE32-E72D297353CC}">
                <c16:uniqueId val="{00000001-4D59-4CD2-A100-A02EC29CB0CC}"/>
              </c:ext>
            </c:extLst>
          </c:dPt>
          <c:dPt>
            <c:idx val="3"/>
            <c:invertIfNegative val="0"/>
            <c:bubble3D val="0"/>
            <c:spPr>
              <a:solidFill>
                <a:srgbClr val="549E39">
                  <a:lumMod val="60000"/>
                  <a:lumOff val="40000"/>
                </a:srgbClr>
              </a:solidFill>
              <a:ln w="25400">
                <a:noFill/>
              </a:ln>
            </c:spPr>
            <c:extLst>
              <c:ext xmlns:c16="http://schemas.microsoft.com/office/drawing/2014/chart" uri="{C3380CC4-5D6E-409C-BE32-E72D297353CC}">
                <c16:uniqueId val="{00000003-4D59-4CD2-A100-A02EC29CB0C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'Social statistics'!$B$141:$B$146</c:f>
              <c:strCache>
                <c:ptCount val="6"/>
                <c:pt idx="0">
                  <c:v>East Africa</c:v>
                </c:pt>
                <c:pt idx="1">
                  <c:v>North Africa</c:v>
                </c:pt>
                <c:pt idx="2">
                  <c:v>Nigeria</c:v>
                </c:pt>
                <c:pt idx="3">
                  <c:v>West Africa*</c:v>
                </c:pt>
                <c:pt idx="4">
                  <c:v>Central Africa</c:v>
                </c:pt>
                <c:pt idx="5">
                  <c:v>Southern Africa</c:v>
                </c:pt>
              </c:strCache>
            </c:strRef>
          </c:cat>
          <c:val>
            <c:numRef>
              <c:f>'Social statistics'!$C$141:$C$146</c:f>
              <c:numCache>
                <c:formatCode>General</c:formatCode>
                <c:ptCount val="6"/>
                <c:pt idx="0">
                  <c:v>395</c:v>
                </c:pt>
                <c:pt idx="1">
                  <c:v>217</c:v>
                </c:pt>
                <c:pt idx="2">
                  <c:v>183</c:v>
                </c:pt>
                <c:pt idx="3">
                  <c:v>166</c:v>
                </c:pt>
                <c:pt idx="4">
                  <c:v>143</c:v>
                </c:pt>
                <c:pt idx="5">
                  <c:v>61</c:v>
                </c:pt>
              </c:numCache>
            </c:numRef>
          </c:val>
          <c:extLst>
            <c:ext xmlns:c16="http://schemas.microsoft.com/office/drawing/2014/chart" uri="{C3380CC4-5D6E-409C-BE32-E72D297353CC}">
              <c16:uniqueId val="{00000004-4D59-4CD2-A100-A02EC29CB0CC}"/>
            </c:ext>
          </c:extLst>
        </c:ser>
        <c:dLbls>
          <c:showLegendKey val="0"/>
          <c:showVal val="0"/>
          <c:showCatName val="0"/>
          <c:showSerName val="0"/>
          <c:showPercent val="0"/>
          <c:showBubbleSize val="0"/>
        </c:dLbls>
        <c:gapWidth val="60"/>
        <c:axId val="-2126166776"/>
        <c:axId val="-2126163448"/>
      </c:barChart>
      <c:catAx>
        <c:axId val="-2126166776"/>
        <c:scaling>
          <c:orientation val="minMax"/>
        </c:scaling>
        <c:delete val="0"/>
        <c:axPos val="b"/>
        <c:numFmt formatCode="General" sourceLinked="1"/>
        <c:majorTickMark val="none"/>
        <c:minorTickMark val="none"/>
        <c:tickLblPos val="nextTo"/>
        <c:spPr>
          <a:ln>
            <a:solidFill>
              <a:srgbClr val="969696"/>
            </a:solidFill>
            <a:prstDash val="solid"/>
          </a:ln>
        </c:spPr>
        <c:crossAx val="-2126163448"/>
        <c:crosses val="autoZero"/>
        <c:auto val="1"/>
        <c:lblAlgn val="ctr"/>
        <c:lblOffset val="100"/>
        <c:noMultiLvlLbl val="0"/>
      </c:catAx>
      <c:valAx>
        <c:axId val="-2126163448"/>
        <c:scaling>
          <c:orientation val="minMax"/>
        </c:scaling>
        <c:delete val="1"/>
        <c:axPos val="l"/>
        <c:numFmt formatCode="#,##0" sourceLinked="0"/>
        <c:majorTickMark val="none"/>
        <c:minorTickMark val="none"/>
        <c:tickLblPos val="none"/>
        <c:crossAx val="-2126166776"/>
        <c:crosses val="autoZero"/>
        <c:crossBetween val="between"/>
      </c:valAx>
      <c:spPr>
        <a:solidFill>
          <a:srgbClr val="FFFFFF"/>
        </a:solidFill>
        <a:ln w="25400">
          <a:noFill/>
        </a:ln>
      </c:spPr>
    </c:plotArea>
    <c:plotVisOnly val="1"/>
    <c:dispBlanksAs val="gap"/>
    <c:showDLblsOverMax val="0"/>
  </c:chart>
  <c:spPr>
    <a:ln w="6350">
      <a:noFill/>
    </a:ln>
  </c:spPr>
  <c:txPr>
    <a:bodyPr/>
    <a:lstStyle/>
    <a:p>
      <a:pPr>
        <a:defRPr>
          <a:solidFill>
            <a:schemeClr val="tx1"/>
          </a:solidFill>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529441884280601E-2"/>
          <c:y val="7.2875423193894506E-2"/>
          <c:w val="0.95494111623143896"/>
          <c:h val="0.66100773616697195"/>
        </c:manualLayout>
      </c:layout>
      <c:barChart>
        <c:barDir val="col"/>
        <c:grouping val="stacked"/>
        <c:varyColors val="0"/>
        <c:ser>
          <c:idx val="0"/>
          <c:order val="0"/>
          <c:spPr>
            <a:noFill/>
            <a:ln w="25400">
              <a:noFill/>
            </a:ln>
          </c:spPr>
          <c:invertIfNegative val="0"/>
          <c:dPt>
            <c:idx val="0"/>
            <c:invertIfNegative val="0"/>
            <c:bubble3D val="0"/>
            <c:spPr>
              <a:solidFill>
                <a:schemeClr val="tx2">
                  <a:lumMod val="60000"/>
                  <a:lumOff val="40000"/>
                </a:schemeClr>
              </a:solidFill>
              <a:ln w="25400">
                <a:noFill/>
              </a:ln>
            </c:spPr>
            <c:extLst>
              <c:ext xmlns:c16="http://schemas.microsoft.com/office/drawing/2014/chart" uri="{C3380CC4-5D6E-409C-BE32-E72D297353CC}">
                <c16:uniqueId val="{00000001-7880-4BAC-ACFC-34892F4D807C}"/>
              </c:ext>
            </c:extLst>
          </c:dPt>
          <c:dPt>
            <c:idx val="8"/>
            <c:invertIfNegative val="0"/>
            <c:bubble3D val="0"/>
            <c:spPr>
              <a:solidFill>
                <a:schemeClr val="tx2">
                  <a:lumMod val="60000"/>
                  <a:lumOff val="40000"/>
                </a:schemeClr>
              </a:solidFill>
              <a:ln w="25400">
                <a:noFill/>
              </a:ln>
            </c:spPr>
            <c:extLst>
              <c:ext xmlns:c16="http://schemas.microsoft.com/office/drawing/2014/chart" uri="{C3380CC4-5D6E-409C-BE32-E72D297353CC}">
                <c16:uniqueId val="{00000003-7880-4BAC-ACFC-34892F4D807C}"/>
              </c:ext>
            </c:extLst>
          </c:dPt>
          <c:dLbls>
            <c:dLbl>
              <c:idx val="0"/>
              <c:layout>
                <c:manualLayout>
                  <c:x val="-2.0481310803891501E-3"/>
                  <c:y val="-0.26027569348544299"/>
                </c:manualLayout>
              </c:layout>
              <c:spPr>
                <a:noFill/>
                <a:ln>
                  <a:noFill/>
                </a:ln>
                <a:effectLst/>
              </c:spPr>
              <c:txPr>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80-4BAC-ACFC-34892F4D807C}"/>
                </c:ext>
              </c:extLst>
            </c:dLbl>
            <c:dLbl>
              <c:idx val="8"/>
              <c:layout>
                <c:manualLayout>
                  <c:x val="-4.0962621607782898E-3"/>
                  <c:y val="-0.33980095102687802"/>
                </c:manualLayout>
              </c:layout>
              <c:spPr>
                <a:noFill/>
                <a:ln>
                  <a:noFill/>
                </a:ln>
                <a:effectLst/>
              </c:spPr>
              <c:txPr>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80-4BAC-ACFC-34892F4D807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'Consumption growth'!$B$16:$B$24</c:f>
              <c:strCache>
                <c:ptCount val="9"/>
                <c:pt idx="0">
                  <c:v>Consumption, 2015</c:v>
                </c:pt>
                <c:pt idx="1">
                  <c:v>Nigeria</c:v>
                </c:pt>
                <c:pt idx="2">
                  <c:v>Egypt</c:v>
                </c:pt>
                <c:pt idx="3">
                  <c:v>South Africa</c:v>
                </c:pt>
                <c:pt idx="4">
                  <c:v>East Africa</c:v>
                </c:pt>
                <c:pt idx="5">
                  <c:v>Francophone Africa</c:v>
                </c:pt>
                <c:pt idx="6">
                  <c:v>Rest of North Africa</c:v>
                </c:pt>
                <c:pt idx="7">
                  <c:v>Rest of SSA</c:v>
                </c:pt>
                <c:pt idx="8">
                  <c:v>Consumption, 2025</c:v>
                </c:pt>
              </c:strCache>
            </c:strRef>
          </c:cat>
          <c:val>
            <c:numRef>
              <c:f>'Consumption growth'!$C$16:$C$24</c:f>
              <c:numCache>
                <c:formatCode>_(* #,##0_);_(* \(#,##0\);_(* "-"??_);_(@_)</c:formatCode>
                <c:ptCount val="9"/>
                <c:pt idx="0">
                  <c:v>1420</c:v>
                </c:pt>
                <c:pt idx="1">
                  <c:v>1514</c:v>
                </c:pt>
                <c:pt idx="2">
                  <c:v>1628</c:v>
                </c:pt>
                <c:pt idx="3">
                  <c:v>1676</c:v>
                </c:pt>
                <c:pt idx="4">
                  <c:v>1792</c:v>
                </c:pt>
                <c:pt idx="5">
                  <c:v>1883</c:v>
                </c:pt>
                <c:pt idx="6">
                  <c:v>1981</c:v>
                </c:pt>
                <c:pt idx="7">
                  <c:v>2065</c:v>
                </c:pt>
                <c:pt idx="8">
                  <c:v>2065</c:v>
                </c:pt>
              </c:numCache>
            </c:numRef>
          </c:val>
          <c:extLst>
            <c:ext xmlns:c16="http://schemas.microsoft.com/office/drawing/2014/chart" uri="{C3380CC4-5D6E-409C-BE32-E72D297353CC}">
              <c16:uniqueId val="{00000004-7880-4BAC-ACFC-34892F4D807C}"/>
            </c:ext>
          </c:extLst>
        </c:ser>
        <c:ser>
          <c:idx val="1"/>
          <c:order val="1"/>
          <c:spPr>
            <a:solidFill>
              <a:srgbClr val="BBD392"/>
            </a:solidFill>
            <a:ln w="25400">
              <a:noFill/>
            </a:ln>
          </c:spPr>
          <c:invertIfNegative val="0"/>
          <c:dPt>
            <c:idx val="1"/>
            <c:invertIfNegative val="0"/>
            <c:bubble3D val="0"/>
            <c:spPr>
              <a:solidFill>
                <a:schemeClr val="accent1">
                  <a:lumMod val="50000"/>
                </a:schemeClr>
              </a:solidFill>
              <a:ln w="25400">
                <a:noFill/>
              </a:ln>
            </c:spPr>
            <c:extLst>
              <c:ext xmlns:c16="http://schemas.microsoft.com/office/drawing/2014/chart" uri="{C3380CC4-5D6E-409C-BE32-E72D297353CC}">
                <c16:uniqueId val="{00000006-7880-4BAC-ACFC-34892F4D807C}"/>
              </c:ext>
            </c:extLst>
          </c:dPt>
          <c:dLbls>
            <c:dLbl>
              <c:idx val="1"/>
              <c:layout>
                <c:manualLayout>
                  <c:x val="-4.0962621607783297E-3"/>
                  <c:y val="-9.68641510032948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880-4BAC-ACFC-34892F4D807C}"/>
                </c:ext>
              </c:extLst>
            </c:dLbl>
            <c:dLbl>
              <c:idx val="2"/>
              <c:layout>
                <c:manualLayout>
                  <c:x val="3.9839714354003601E-3"/>
                  <c:y val="-8.572956279962669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880-4BAC-ACFC-34892F4D807C}"/>
                </c:ext>
              </c:extLst>
            </c:dLbl>
            <c:dLbl>
              <c:idx val="3"/>
              <c:layout>
                <c:manualLayout>
                  <c:x val="1.93589061943622E-3"/>
                  <c:y val="-0.10888798468416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880-4BAC-ACFC-34892F4D807C}"/>
                </c:ext>
              </c:extLst>
            </c:dLbl>
            <c:dLbl>
              <c:idx val="4"/>
              <c:layout>
                <c:manualLayout>
                  <c:x val="-7.0981836057768401E-17"/>
                  <c:y val="-0.10353474493601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880-4BAC-ACFC-34892F4D807C}"/>
                </c:ext>
              </c:extLst>
            </c:dLbl>
            <c:dLbl>
              <c:idx val="5"/>
              <c:layout>
                <c:manualLayout>
                  <c:x val="1.93589061943622E-3"/>
                  <c:y val="-0.102353714455624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880-4BAC-ACFC-34892F4D807C}"/>
                </c:ext>
              </c:extLst>
            </c:dLbl>
            <c:dLbl>
              <c:idx val="6"/>
              <c:layout>
                <c:manualLayout>
                  <c:x val="1.82370042290826E-3"/>
                  <c:y val="-0.10738039718931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880-4BAC-ACFC-34892F4D807C}"/>
                </c:ext>
              </c:extLst>
            </c:dLbl>
            <c:dLbl>
              <c:idx val="7"/>
              <c:layout>
                <c:manualLayout>
                  <c:x val="-3.87178123887244E-3"/>
                  <c:y val="-0.1004637526930519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880-4BAC-ACFC-34892F4D807C}"/>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'Consumption growth'!$B$16:$B$24</c:f>
              <c:strCache>
                <c:ptCount val="9"/>
                <c:pt idx="0">
                  <c:v>Consumption, 2015</c:v>
                </c:pt>
                <c:pt idx="1">
                  <c:v>Nigeria</c:v>
                </c:pt>
                <c:pt idx="2">
                  <c:v>Egypt</c:v>
                </c:pt>
                <c:pt idx="3">
                  <c:v>South Africa</c:v>
                </c:pt>
                <c:pt idx="4">
                  <c:v>East Africa</c:v>
                </c:pt>
                <c:pt idx="5">
                  <c:v>Francophone Africa</c:v>
                </c:pt>
                <c:pt idx="6">
                  <c:v>Rest of North Africa</c:v>
                </c:pt>
                <c:pt idx="7">
                  <c:v>Rest of SSA</c:v>
                </c:pt>
                <c:pt idx="8">
                  <c:v>Consumption, 2025</c:v>
                </c:pt>
              </c:strCache>
            </c:strRef>
          </c:cat>
          <c:val>
            <c:numRef>
              <c:f>'Consumption growth'!$D$16:$D$24</c:f>
              <c:numCache>
                <c:formatCode>_(* #,##0_);_(* \(#,##0\);_(* "-"??_);_(@_)</c:formatCode>
                <c:ptCount val="9"/>
                <c:pt idx="1">
                  <c:v>94</c:v>
                </c:pt>
                <c:pt idx="2">
                  <c:v>114</c:v>
                </c:pt>
                <c:pt idx="3">
                  <c:v>48</c:v>
                </c:pt>
                <c:pt idx="4">
                  <c:v>116</c:v>
                </c:pt>
                <c:pt idx="5">
                  <c:v>91</c:v>
                </c:pt>
                <c:pt idx="6">
                  <c:v>98</c:v>
                </c:pt>
                <c:pt idx="7">
                  <c:v>84</c:v>
                </c:pt>
              </c:numCache>
            </c:numRef>
          </c:val>
          <c:extLst>
            <c:ext xmlns:c16="http://schemas.microsoft.com/office/drawing/2014/chart" uri="{C3380CC4-5D6E-409C-BE32-E72D297353CC}">
              <c16:uniqueId val="{0000000D-7880-4BAC-ACFC-34892F4D807C}"/>
            </c:ext>
          </c:extLst>
        </c:ser>
        <c:dLbls>
          <c:showLegendKey val="0"/>
          <c:showVal val="0"/>
          <c:showCatName val="0"/>
          <c:showSerName val="0"/>
          <c:showPercent val="0"/>
          <c:showBubbleSize val="0"/>
        </c:dLbls>
        <c:gapWidth val="80"/>
        <c:overlap val="100"/>
        <c:axId val="-2124262008"/>
        <c:axId val="-2124265160"/>
      </c:barChart>
      <c:catAx>
        <c:axId val="-2124262008"/>
        <c:scaling>
          <c:orientation val="minMax"/>
        </c:scaling>
        <c:delete val="0"/>
        <c:axPos val="b"/>
        <c:numFmt formatCode="General" sourceLinked="1"/>
        <c:majorTickMark val="none"/>
        <c:minorTickMark val="none"/>
        <c:tickLblPos val="nextTo"/>
        <c:spPr>
          <a:ln>
            <a:solidFill>
              <a:srgbClr val="969696"/>
            </a:solidFill>
            <a:prstDash val="solid"/>
          </a:ln>
        </c:spPr>
        <c:crossAx val="-2124265160"/>
        <c:crosses val="autoZero"/>
        <c:auto val="1"/>
        <c:lblAlgn val="ctr"/>
        <c:lblOffset val="100"/>
        <c:noMultiLvlLbl val="0"/>
      </c:catAx>
      <c:valAx>
        <c:axId val="-2124265160"/>
        <c:scaling>
          <c:orientation val="minMax"/>
        </c:scaling>
        <c:delete val="1"/>
        <c:axPos val="l"/>
        <c:numFmt formatCode="#,##0" sourceLinked="0"/>
        <c:majorTickMark val="none"/>
        <c:minorTickMark val="none"/>
        <c:tickLblPos val="none"/>
        <c:crossAx val="-2124262008"/>
        <c:crosses val="autoZero"/>
        <c:crossBetween val="between"/>
      </c:valAx>
      <c:spPr>
        <a:solidFill>
          <a:srgbClr val="FFFFFF"/>
        </a:solidFill>
        <a:ln w="25400">
          <a:noFill/>
        </a:ln>
      </c:spPr>
    </c:plotArea>
    <c:plotVisOnly val="1"/>
    <c:dispBlanksAs val="gap"/>
    <c:showDLblsOverMax val="0"/>
  </c:chart>
  <c:spPr>
    <a:ln w="6350">
      <a:noFill/>
    </a:ln>
  </c:spPr>
  <c:txPr>
    <a:bodyPr/>
    <a:lstStyle/>
    <a:p>
      <a:pPr>
        <a:defRPr sz="900">
          <a:solidFill>
            <a:schemeClr val="tx1"/>
          </a:solidFill>
          <a:latin typeface="Calibri" panose="020F0502020204030204" pitchFamily="34" charset="0"/>
          <a:cs typeface="Calibri" panose="020F0502020204030204"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8964858195718E-2"/>
          <c:y val="2.5850682277280799E-2"/>
          <c:w val="0.62884468618480205"/>
          <c:h val="0.97414931772271895"/>
        </c:manualLayout>
      </c:layout>
      <c:doughnutChart>
        <c:varyColors val="1"/>
        <c:ser>
          <c:idx val="0"/>
          <c:order val="0"/>
          <c:dPt>
            <c:idx val="2"/>
            <c:bubble3D val="0"/>
            <c:spPr>
              <a:solidFill>
                <a:schemeClr val="bg2">
                  <a:lumMod val="75000"/>
                </a:schemeClr>
              </a:solidFill>
            </c:spPr>
            <c:extLst>
              <c:ext xmlns:c16="http://schemas.microsoft.com/office/drawing/2014/chart" uri="{C3380CC4-5D6E-409C-BE32-E72D297353CC}">
                <c16:uniqueId val="{00000001-82CC-4944-8746-E642939BFA2F}"/>
              </c:ext>
            </c:extLst>
          </c:dPt>
          <c:dPt>
            <c:idx val="6"/>
            <c:bubble3D val="0"/>
            <c:spPr>
              <a:solidFill>
                <a:srgbClr val="455F51">
                  <a:lumMod val="40000"/>
                  <a:lumOff val="60000"/>
                </a:srgbClr>
              </a:solidFill>
            </c:spPr>
            <c:extLst>
              <c:ext xmlns:c16="http://schemas.microsoft.com/office/drawing/2014/chart" uri="{C3380CC4-5D6E-409C-BE32-E72D297353CC}">
                <c16:uniqueId val="{00000003-82CC-4944-8746-E642939BFA2F}"/>
              </c:ext>
            </c:extLst>
          </c:dPt>
          <c:dLbls>
            <c:dLbl>
              <c:idx val="0"/>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82CC-4944-8746-E642939BFA2F}"/>
                </c:ext>
              </c:extLst>
            </c:dLbl>
            <c:dLbl>
              <c:idx val="6"/>
              <c:numFmt formatCode="0%" sourceLinked="0"/>
              <c:spPr>
                <a:noFill/>
                <a:ln>
                  <a:noFill/>
                </a:ln>
                <a:effectLst/>
              </c:spPr>
              <c:txPr>
                <a:bodyPr wrap="square" lIns="38100" tIns="19050" rIns="38100" bIns="19050" anchor="ctr">
                  <a:spAutoFit/>
                </a:bodyPr>
                <a:lstStyle/>
                <a:p>
                  <a:pPr>
                    <a:defRPr sz="8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2CC-4944-8746-E642939BFA2F}"/>
                </c:ext>
              </c:extLst>
            </c:dLbl>
            <c:numFmt formatCode="0%" sourceLinked="0"/>
            <c:spPr>
              <a:noFill/>
              <a:ln>
                <a:noFill/>
              </a:ln>
              <a:effectLst/>
            </c:spPr>
            <c:txPr>
              <a:bodyPr wrap="square" lIns="38100" tIns="19050" rIns="38100" bIns="19050" anchor="ctr">
                <a:spAutoFit/>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'Consumption growth'!$B$6:$B$12</c:f>
              <c:strCache>
                <c:ptCount val="7"/>
                <c:pt idx="0">
                  <c:v>Nigeria</c:v>
                </c:pt>
                <c:pt idx="1">
                  <c:v>Egypt</c:v>
                </c:pt>
                <c:pt idx="2">
                  <c:v>South Africa</c:v>
                </c:pt>
                <c:pt idx="3">
                  <c:v>East Africa</c:v>
                </c:pt>
                <c:pt idx="4">
                  <c:v>Francophone Africa</c:v>
                </c:pt>
                <c:pt idx="5">
                  <c:v>Rest of North Africa</c:v>
                </c:pt>
                <c:pt idx="6">
                  <c:v>Rest of SSA</c:v>
                </c:pt>
              </c:strCache>
            </c:strRef>
          </c:cat>
          <c:val>
            <c:numRef>
              <c:f>'Consumption growth'!$E$6:$E$12</c:f>
              <c:numCache>
                <c:formatCode>0%</c:formatCode>
                <c:ptCount val="7"/>
                <c:pt idx="0">
                  <c:v>0.22</c:v>
                </c:pt>
                <c:pt idx="1">
                  <c:v>0.17</c:v>
                </c:pt>
                <c:pt idx="2">
                  <c:v>0.12</c:v>
                </c:pt>
                <c:pt idx="3">
                  <c:v>0.15</c:v>
                </c:pt>
                <c:pt idx="4">
                  <c:v>0.11</c:v>
                </c:pt>
                <c:pt idx="5">
                  <c:v>0.13</c:v>
                </c:pt>
                <c:pt idx="6">
                  <c:v>0.1</c:v>
                </c:pt>
              </c:numCache>
            </c:numRef>
          </c:val>
          <c:extLst>
            <c:ext xmlns:c16="http://schemas.microsoft.com/office/drawing/2014/chart" uri="{C3380CC4-5D6E-409C-BE32-E72D297353CC}">
              <c16:uniqueId val="{00000005-82CC-4944-8746-E642939BFA2F}"/>
            </c:ext>
          </c:extLst>
        </c:ser>
        <c:dLbls>
          <c:showLegendKey val="0"/>
          <c:showVal val="0"/>
          <c:showCatName val="0"/>
          <c:showSerName val="0"/>
          <c:showPercent val="0"/>
          <c:showBubbleSize val="0"/>
          <c:showLeaderLines val="0"/>
        </c:dLbls>
        <c:firstSliceAng val="0"/>
        <c:holeSize val="50"/>
      </c:doughnutChart>
      <c:spPr>
        <a:solidFill>
          <a:srgbClr val="FFFFFF"/>
        </a:solidFill>
        <a:ln w="25400">
          <a:noFill/>
        </a:ln>
      </c:spPr>
    </c:plotArea>
    <c:legend>
      <c:legendPos val="r"/>
      <c:layout>
        <c:manualLayout>
          <c:xMode val="edge"/>
          <c:yMode val="edge"/>
          <c:x val="0.642462086254181"/>
          <c:y val="0.23908026549037401"/>
          <c:w val="0.32345409442273598"/>
          <c:h val="0.57419507770952705"/>
        </c:manualLayout>
      </c:layout>
      <c:overlay val="0"/>
      <c:txPr>
        <a:bodyPr/>
        <a:lstStyle/>
        <a:p>
          <a:pPr>
            <a:defRPr sz="800"/>
          </a:pPr>
          <a:endParaRPr lang="en-US"/>
        </a:p>
      </c:txPr>
    </c:legend>
    <c:plotVisOnly val="1"/>
    <c:dispBlanksAs val="zero"/>
    <c:showDLblsOverMax val="0"/>
  </c:chart>
  <c:spPr>
    <a:noFill/>
    <a:ln w="6350">
      <a:noFill/>
    </a:ln>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377686569736999"/>
          <c:y val="3.5526839768846401E-2"/>
          <c:w val="0.60425750425042801"/>
          <c:h val="0.91670229887377797"/>
        </c:manualLayout>
      </c:layout>
      <c:doughnutChart>
        <c:varyColors val="1"/>
        <c:ser>
          <c:idx val="0"/>
          <c:order val="0"/>
          <c:dPt>
            <c:idx val="2"/>
            <c:bubble3D val="0"/>
            <c:spPr>
              <a:solidFill>
                <a:schemeClr val="bg2">
                  <a:lumMod val="75000"/>
                </a:schemeClr>
              </a:solidFill>
            </c:spPr>
            <c:extLst>
              <c:ext xmlns:c16="http://schemas.microsoft.com/office/drawing/2014/chart" uri="{C3380CC4-5D6E-409C-BE32-E72D297353CC}">
                <c16:uniqueId val="{00000001-2F52-4F0F-868C-F10B90E7F354}"/>
              </c:ext>
            </c:extLst>
          </c:dPt>
          <c:dPt>
            <c:idx val="6"/>
            <c:bubble3D val="0"/>
            <c:spPr>
              <a:solidFill>
                <a:srgbClr val="455F51">
                  <a:lumMod val="40000"/>
                  <a:lumOff val="60000"/>
                </a:srgbClr>
              </a:solidFill>
            </c:spPr>
            <c:extLst>
              <c:ext xmlns:c16="http://schemas.microsoft.com/office/drawing/2014/chart" uri="{C3380CC4-5D6E-409C-BE32-E72D297353CC}">
                <c16:uniqueId val="{00000003-2F52-4F0F-868C-F10B90E7F354}"/>
              </c:ext>
            </c:extLst>
          </c:dPt>
          <c:dLbls>
            <c:dLbl>
              <c:idx val="6"/>
              <c:numFmt formatCode="0%" sourceLinked="0"/>
              <c:spPr>
                <a:noFill/>
                <a:ln>
                  <a:noFill/>
                </a:ln>
                <a:effectLst/>
              </c:spPr>
              <c:txPr>
                <a:bodyPr wrap="square" lIns="38100" tIns="19050" rIns="38100" bIns="19050" anchor="ctr">
                  <a:spAutoFit/>
                </a:bodyPr>
                <a:lstStyle/>
                <a:p>
                  <a:pPr>
                    <a:defRPr sz="8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F52-4F0F-868C-F10B90E7F354}"/>
                </c:ext>
              </c:extLst>
            </c:dLbl>
            <c:numFmt formatCode="0%" sourceLinked="0"/>
            <c:spPr>
              <a:noFill/>
              <a:ln>
                <a:noFill/>
              </a:ln>
              <a:effectLst/>
            </c:spPr>
            <c:txPr>
              <a:bodyPr wrap="square" lIns="38100" tIns="19050" rIns="38100" bIns="19050" anchor="ctr">
                <a:spAutoFit/>
              </a:bodyPr>
              <a:lstStyle/>
              <a:p>
                <a:pPr>
                  <a:defRPr sz="80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'Consumption growth'!$B$6:$B$12</c:f>
              <c:strCache>
                <c:ptCount val="7"/>
                <c:pt idx="0">
                  <c:v>Nigeria</c:v>
                </c:pt>
                <c:pt idx="1">
                  <c:v>Egypt</c:v>
                </c:pt>
                <c:pt idx="2">
                  <c:v>South Africa</c:v>
                </c:pt>
                <c:pt idx="3">
                  <c:v>East Africa</c:v>
                </c:pt>
                <c:pt idx="4">
                  <c:v>Francophone Africa</c:v>
                </c:pt>
                <c:pt idx="5">
                  <c:v>Rest of North Africa</c:v>
                </c:pt>
                <c:pt idx="6">
                  <c:v>Rest of SSA</c:v>
                </c:pt>
              </c:strCache>
            </c:strRef>
          </c:cat>
          <c:val>
            <c:numRef>
              <c:f>'Consumption growth'!$C$6:$C$12</c:f>
              <c:numCache>
                <c:formatCode>0%</c:formatCode>
                <c:ptCount val="7"/>
                <c:pt idx="0">
                  <c:v>0.26</c:v>
                </c:pt>
                <c:pt idx="1">
                  <c:v>0.16</c:v>
                </c:pt>
                <c:pt idx="2">
                  <c:v>0.13</c:v>
                </c:pt>
                <c:pt idx="3">
                  <c:v>0.14000000000000001</c:v>
                </c:pt>
                <c:pt idx="4">
                  <c:v>0.09</c:v>
                </c:pt>
                <c:pt idx="5">
                  <c:v>0.13</c:v>
                </c:pt>
                <c:pt idx="6">
                  <c:v>0.09</c:v>
                </c:pt>
              </c:numCache>
            </c:numRef>
          </c:val>
          <c:extLst>
            <c:ext xmlns:c16="http://schemas.microsoft.com/office/drawing/2014/chart" uri="{C3380CC4-5D6E-409C-BE32-E72D297353CC}">
              <c16:uniqueId val="{00000004-2F52-4F0F-868C-F10B90E7F354}"/>
            </c:ext>
          </c:extLst>
        </c:ser>
        <c:dLbls>
          <c:showLegendKey val="0"/>
          <c:showVal val="0"/>
          <c:showCatName val="0"/>
          <c:showSerName val="0"/>
          <c:showPercent val="0"/>
          <c:showBubbleSize val="0"/>
          <c:showLeaderLines val="1"/>
        </c:dLbls>
        <c:firstSliceAng val="0"/>
        <c:holeSize val="50"/>
      </c:doughnutChart>
      <c:spPr>
        <a:solidFill>
          <a:srgbClr val="FFFFFF"/>
        </a:solidFill>
        <a:ln w="25400">
          <a:noFill/>
        </a:ln>
      </c:spPr>
    </c:plotArea>
    <c:plotVisOnly val="1"/>
    <c:dispBlanksAs val="zero"/>
    <c:showDLblsOverMax val="0"/>
  </c:chart>
  <c:spPr>
    <a:noFill/>
    <a:ln w="6350">
      <a:no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42602584414505E-2"/>
          <c:y val="2.57306293760396E-2"/>
          <c:w val="0.89311222888206898"/>
          <c:h val="0.77691240184132104"/>
        </c:manualLayout>
      </c:layout>
      <c:barChart>
        <c:barDir val="col"/>
        <c:grouping val="clustered"/>
        <c:varyColors val="0"/>
        <c:ser>
          <c:idx val="0"/>
          <c:order val="0"/>
          <c:tx>
            <c:strRef>
              <c:f>'FDI UNCTAD'!$P$111</c:f>
              <c:strCache>
                <c:ptCount val="1"/>
                <c:pt idx="0">
                  <c:v>2013</c:v>
                </c:pt>
              </c:strCache>
            </c:strRef>
          </c:tx>
          <c:invertIfNegative val="0"/>
          <c:dLbls>
            <c:dLbl>
              <c:idx val="1"/>
              <c:layout>
                <c:manualLayout>
                  <c:x val="0"/>
                  <c:y val="-4.4044059665828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3E-41B5-9480-058C64211B20}"/>
                </c:ext>
              </c:extLst>
            </c:dLbl>
            <c:dLbl>
              <c:idx val="3"/>
              <c:layout>
                <c:manualLayout>
                  <c:x val="-8.79413687277723E-3"/>
                  <c:y val="-4.9549567124057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3E-41B5-9480-058C64211B2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'FDI UNCTAD'!$O$112:$O$117</c:f>
              <c:strCache>
                <c:ptCount val="6"/>
                <c:pt idx="0">
                  <c:v>Developing Asia</c:v>
                </c:pt>
                <c:pt idx="1">
                  <c:v>Europe</c:v>
                </c:pt>
                <c:pt idx="2">
                  <c:v>North America </c:v>
                </c:pt>
                <c:pt idx="3">
                  <c:v>Latin America &amp; Caribbean </c:v>
                </c:pt>
                <c:pt idx="4">
                  <c:v>Africa</c:v>
                </c:pt>
                <c:pt idx="5">
                  <c:v>Transition Economies </c:v>
                </c:pt>
              </c:strCache>
            </c:strRef>
          </c:cat>
          <c:val>
            <c:numRef>
              <c:f>'FDI UNCTAD'!$P$112:$P$117</c:f>
              <c:numCache>
                <c:formatCode>General</c:formatCode>
                <c:ptCount val="6"/>
                <c:pt idx="0">
                  <c:v>431</c:v>
                </c:pt>
                <c:pt idx="1">
                  <c:v>323</c:v>
                </c:pt>
                <c:pt idx="2">
                  <c:v>238</c:v>
                </c:pt>
                <c:pt idx="3">
                  <c:v>176</c:v>
                </c:pt>
                <c:pt idx="4">
                  <c:v>52</c:v>
                </c:pt>
                <c:pt idx="5">
                  <c:v>85</c:v>
                </c:pt>
              </c:numCache>
            </c:numRef>
          </c:val>
          <c:extLst>
            <c:ext xmlns:c16="http://schemas.microsoft.com/office/drawing/2014/chart" uri="{C3380CC4-5D6E-409C-BE32-E72D297353CC}">
              <c16:uniqueId val="{00000002-673E-41B5-9480-058C64211B20}"/>
            </c:ext>
          </c:extLst>
        </c:ser>
        <c:ser>
          <c:idx val="1"/>
          <c:order val="1"/>
          <c:tx>
            <c:strRef>
              <c:f>'FDI UNCTAD'!$Q$111</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'FDI UNCTAD'!$O$112:$O$117</c:f>
              <c:strCache>
                <c:ptCount val="6"/>
                <c:pt idx="0">
                  <c:v>Developing Asia</c:v>
                </c:pt>
                <c:pt idx="1">
                  <c:v>Europe</c:v>
                </c:pt>
                <c:pt idx="2">
                  <c:v>North America </c:v>
                </c:pt>
                <c:pt idx="3">
                  <c:v>Latin America &amp; Caribbean </c:v>
                </c:pt>
                <c:pt idx="4">
                  <c:v>Africa</c:v>
                </c:pt>
                <c:pt idx="5">
                  <c:v>Transition Economies </c:v>
                </c:pt>
              </c:strCache>
            </c:strRef>
          </c:cat>
          <c:val>
            <c:numRef>
              <c:f>'FDI UNCTAD'!$Q$112:$Q$117</c:f>
              <c:numCache>
                <c:formatCode>General</c:formatCode>
                <c:ptCount val="6"/>
                <c:pt idx="0">
                  <c:v>468</c:v>
                </c:pt>
                <c:pt idx="1">
                  <c:v>306</c:v>
                </c:pt>
                <c:pt idx="2">
                  <c:v>165</c:v>
                </c:pt>
                <c:pt idx="3">
                  <c:v>170</c:v>
                </c:pt>
                <c:pt idx="4">
                  <c:v>58</c:v>
                </c:pt>
                <c:pt idx="5">
                  <c:v>56</c:v>
                </c:pt>
              </c:numCache>
            </c:numRef>
          </c:val>
          <c:extLst>
            <c:ext xmlns:c16="http://schemas.microsoft.com/office/drawing/2014/chart" uri="{C3380CC4-5D6E-409C-BE32-E72D297353CC}">
              <c16:uniqueId val="{00000003-673E-41B5-9480-058C64211B20}"/>
            </c:ext>
          </c:extLst>
        </c:ser>
        <c:ser>
          <c:idx val="2"/>
          <c:order val="2"/>
          <c:tx>
            <c:strRef>
              <c:f>'FDI UNCTAD'!$R$111</c:f>
              <c:strCache>
                <c:ptCount val="1"/>
                <c:pt idx="0">
                  <c:v>2015</c:v>
                </c:pt>
              </c:strCache>
            </c:strRef>
          </c:tx>
          <c:invertIfNegative val="0"/>
          <c:dLbls>
            <c:dLbl>
              <c:idx val="3"/>
              <c:layout>
                <c:manualLayout>
                  <c:x val="5.86275791518482E-3"/>
                  <c:y val="-6.0560582040514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3E-41B5-9480-058C64211B2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'FDI UNCTAD'!$O$112:$O$117</c:f>
              <c:strCache>
                <c:ptCount val="6"/>
                <c:pt idx="0">
                  <c:v>Developing Asia</c:v>
                </c:pt>
                <c:pt idx="1">
                  <c:v>Europe</c:v>
                </c:pt>
                <c:pt idx="2">
                  <c:v>North America </c:v>
                </c:pt>
                <c:pt idx="3">
                  <c:v>Latin America &amp; Caribbean </c:v>
                </c:pt>
                <c:pt idx="4">
                  <c:v>Africa</c:v>
                </c:pt>
                <c:pt idx="5">
                  <c:v>Transition Economies </c:v>
                </c:pt>
              </c:strCache>
            </c:strRef>
          </c:cat>
          <c:val>
            <c:numRef>
              <c:f>'FDI UNCTAD'!$R$112:$R$117</c:f>
              <c:numCache>
                <c:formatCode>General</c:formatCode>
                <c:ptCount val="6"/>
                <c:pt idx="0">
                  <c:v>541</c:v>
                </c:pt>
                <c:pt idx="1">
                  <c:v>504</c:v>
                </c:pt>
                <c:pt idx="2">
                  <c:v>429</c:v>
                </c:pt>
                <c:pt idx="3">
                  <c:v>168</c:v>
                </c:pt>
                <c:pt idx="4">
                  <c:v>54</c:v>
                </c:pt>
                <c:pt idx="5">
                  <c:v>35</c:v>
                </c:pt>
              </c:numCache>
            </c:numRef>
          </c:val>
          <c:extLst>
            <c:ext xmlns:c16="http://schemas.microsoft.com/office/drawing/2014/chart" uri="{C3380CC4-5D6E-409C-BE32-E72D297353CC}">
              <c16:uniqueId val="{00000005-673E-41B5-9480-058C64211B20}"/>
            </c:ext>
          </c:extLst>
        </c:ser>
        <c:dLbls>
          <c:showLegendKey val="0"/>
          <c:showVal val="0"/>
          <c:showCatName val="0"/>
          <c:showSerName val="0"/>
          <c:showPercent val="0"/>
          <c:showBubbleSize val="0"/>
        </c:dLbls>
        <c:gapWidth val="222"/>
        <c:overlap val="-25"/>
        <c:axId val="-2128872120"/>
        <c:axId val="-2128869064"/>
      </c:barChart>
      <c:catAx>
        <c:axId val="-2128872120"/>
        <c:scaling>
          <c:orientation val="minMax"/>
        </c:scaling>
        <c:delete val="0"/>
        <c:axPos val="b"/>
        <c:numFmt formatCode="General" sourceLinked="0"/>
        <c:majorTickMark val="none"/>
        <c:minorTickMark val="none"/>
        <c:tickLblPos val="nextTo"/>
        <c:crossAx val="-2128869064"/>
        <c:crosses val="autoZero"/>
        <c:auto val="1"/>
        <c:lblAlgn val="ctr"/>
        <c:lblOffset val="100"/>
        <c:noMultiLvlLbl val="0"/>
      </c:catAx>
      <c:valAx>
        <c:axId val="-2128869064"/>
        <c:scaling>
          <c:orientation val="minMax"/>
        </c:scaling>
        <c:delete val="0"/>
        <c:axPos val="l"/>
        <c:majorGridlines>
          <c:spPr>
            <a:ln>
              <a:noFill/>
            </a:ln>
          </c:spPr>
        </c:majorGridlines>
        <c:numFmt formatCode="General" sourceLinked="1"/>
        <c:majorTickMark val="none"/>
        <c:minorTickMark val="none"/>
        <c:tickLblPos val="nextTo"/>
        <c:spPr>
          <a:ln w="9525">
            <a:noFill/>
          </a:ln>
        </c:spPr>
        <c:crossAx val="-2128872120"/>
        <c:crosses val="autoZero"/>
        <c:crossBetween val="between"/>
      </c:valAx>
      <c:spPr>
        <a:noFill/>
      </c:spPr>
    </c:plotArea>
    <c:legend>
      <c:legendPos val="b"/>
      <c:layout>
        <c:manualLayout>
          <c:xMode val="edge"/>
          <c:yMode val="edge"/>
          <c:x val="0.61549771583258595"/>
          <c:y val="0.135597180659976"/>
          <c:w val="0.25561347529516898"/>
          <c:h val="8.7792058334300399E-2"/>
        </c:manualLayout>
      </c:layout>
      <c:overlay val="0"/>
    </c:legend>
    <c:plotVisOnly val="1"/>
    <c:dispBlanksAs val="gap"/>
    <c:showDLblsOverMax val="0"/>
  </c:chart>
  <c:txPr>
    <a:bodyPr/>
    <a:lstStyle/>
    <a:p>
      <a:pPr>
        <a:defRPr sz="750" baseline="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285137923208"/>
          <c:y val="3.9858714531796798E-2"/>
          <c:w val="0.49901082292541998"/>
          <c:h val="0.96014128546820299"/>
        </c:manualLayout>
      </c:layout>
      <c:pieChart>
        <c:varyColors val="1"/>
        <c:ser>
          <c:idx val="0"/>
          <c:order val="0"/>
          <c:tx>
            <c:strRef>
              <c:f>'FDI UNCTAD'!$D$185</c:f>
              <c:strCache>
                <c:ptCount val="1"/>
                <c:pt idx="0">
                  <c:v>2011 - 2015</c:v>
                </c:pt>
              </c:strCache>
            </c:strRef>
          </c:tx>
          <c:spPr>
            <a:effectLst>
              <a:outerShdw blurRad="50800" dist="50800" dir="5400000" sx="55000" sy="55000" algn="ctr" rotWithShape="0">
                <a:srgbClr val="000000">
                  <a:alpha val="43137"/>
                </a:srgbClr>
              </a:outerShdw>
            </a:effectLst>
          </c:spPr>
          <c:dPt>
            <c:idx val="0"/>
            <c:bubble3D val="0"/>
            <c:explosion val="8"/>
            <c:extLst>
              <c:ext xmlns:c16="http://schemas.microsoft.com/office/drawing/2014/chart" uri="{C3380CC4-5D6E-409C-BE32-E72D297353CC}">
                <c16:uniqueId val="{00000000-F49C-4BF6-97C8-C62DEC217D4B}"/>
              </c:ext>
            </c:extLst>
          </c:dPt>
          <c:dLbls>
            <c:spPr>
              <a:effectLst>
                <a:outerShdw blurRad="50800" dist="50800" dir="5400000" sx="62000" sy="62000" algn="ctr" rotWithShape="0">
                  <a:srgbClr val="000000">
                    <a:alpha val="43137"/>
                  </a:srgbClr>
                </a:outerShdw>
              </a:effectLst>
            </c:spPr>
            <c:txPr>
              <a:bodyPr/>
              <a:lstStyle/>
              <a:p>
                <a:pPr>
                  <a:defRPr sz="700">
                    <a:latin typeface="Calibri"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'FDI UNCTAD'!$C$186:$C$191</c:f>
              <c:strCache>
                <c:ptCount val="6"/>
                <c:pt idx="0">
                  <c:v>Nigeria </c:v>
                </c:pt>
                <c:pt idx="1">
                  <c:v>South Africa</c:v>
                </c:pt>
                <c:pt idx="2">
                  <c:v>Mozambique</c:v>
                </c:pt>
                <c:pt idx="3">
                  <c:v>Egypt</c:v>
                </c:pt>
                <c:pt idx="4">
                  <c:v>Ghana</c:v>
                </c:pt>
                <c:pt idx="5">
                  <c:v>Others</c:v>
                </c:pt>
              </c:strCache>
            </c:strRef>
          </c:cat>
          <c:val>
            <c:numRef>
              <c:f>'FDI UNCTAD'!$D$186:$D$191</c:f>
              <c:numCache>
                <c:formatCode>_(* #,##0_);_(* \(#,##0\);_(* "-"??_);_(@_)</c:formatCode>
                <c:ptCount val="6"/>
                <c:pt idx="0">
                  <c:v>29408</c:v>
                </c:pt>
                <c:pt idx="1">
                  <c:v>24645</c:v>
                </c:pt>
                <c:pt idx="2">
                  <c:v>23976</c:v>
                </c:pt>
                <c:pt idx="3">
                  <c:v>21301</c:v>
                </c:pt>
                <c:pt idx="4">
                  <c:v>16305</c:v>
                </c:pt>
                <c:pt idx="5">
                  <c:v>151840</c:v>
                </c:pt>
              </c:numCache>
            </c:numRef>
          </c:val>
          <c:extLst>
            <c:ext xmlns:c16="http://schemas.microsoft.com/office/drawing/2014/chart" uri="{C3380CC4-5D6E-409C-BE32-E72D297353CC}">
              <c16:uniqueId val="{00000001-F49C-4BF6-97C8-C62DEC217D4B}"/>
            </c:ext>
          </c:extLst>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17044347036201"/>
          <c:y val="1.1936575963789E-2"/>
          <c:w val="0.59300441489621603"/>
          <c:h val="0.98806342403621095"/>
        </c:manualLayout>
      </c:layout>
      <c:pieChart>
        <c:varyColors val="1"/>
        <c:ser>
          <c:idx val="0"/>
          <c:order val="0"/>
          <c:dLbls>
            <c:dLbl>
              <c:idx val="0"/>
              <c:layout>
                <c:manualLayout>
                  <c:x val="-8.5443977368074603E-2"/>
                  <c:y val="0.1525392209689860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0F-4C7D-98D8-EB3AFC4EE70B}"/>
                </c:ext>
              </c:extLst>
            </c:dLbl>
            <c:dLbl>
              <c:idx val="1"/>
              <c:layout>
                <c:manualLayout>
                  <c:x val="-0.184629404585334"/>
                  <c:y val="0.10423610072807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0F-4C7D-98D8-EB3AFC4EE70B}"/>
                </c:ext>
              </c:extLst>
            </c:dLbl>
            <c:dLbl>
              <c:idx val="2"/>
              <c:layout>
                <c:manualLayout>
                  <c:x val="-0.13840381773198401"/>
                  <c:y val="1.0705449294878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0F-4C7D-98D8-EB3AFC4EE70B}"/>
                </c:ext>
              </c:extLst>
            </c:dLbl>
            <c:dLbl>
              <c:idx val="4"/>
              <c:layout>
                <c:manualLayout>
                  <c:x val="2.59090782518419E-2"/>
                  <c:y val="-2.407310494746589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0F-4C7D-98D8-EB3AFC4EE70B}"/>
                </c:ext>
              </c:extLst>
            </c:dLbl>
            <c:dLbl>
              <c:idx val="5"/>
              <c:layout>
                <c:manualLayout>
                  <c:x val="-3.3496310937310397E-2"/>
                  <c:y val="-6.311967764233919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0F-4C7D-98D8-EB3AFC4EE70B}"/>
                </c:ext>
              </c:extLst>
            </c:dLbl>
            <c:dLbl>
              <c:idx val="6"/>
              <c:layout>
                <c:manualLayout>
                  <c:x val="-9.72585401683051E-3"/>
                  <c:y val="-0.10898664339577201"/>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0F-4C7D-98D8-EB3AFC4EE70B}"/>
                </c:ext>
              </c:extLst>
            </c:dLbl>
            <c:dLbl>
              <c:idx val="7"/>
              <c:layout>
                <c:manualLayout>
                  <c:x val="0.15693897376648999"/>
                  <c:y val="-5.2599731368616004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30F-4C7D-98D8-EB3AFC4EE70B}"/>
                </c:ext>
              </c:extLst>
            </c:dLbl>
            <c:dLbl>
              <c:idx val="8"/>
              <c:layout>
                <c:manualLayout>
                  <c:x val="-2.3874616527148E-2"/>
                  <c:y val="1.3952473998365899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0F-4C7D-98D8-EB3AFC4EE70B}"/>
                </c:ext>
              </c:extLst>
            </c:dLbl>
            <c:dLbl>
              <c:idx val="9"/>
              <c:layout>
                <c:manualLayout>
                  <c:x val="-2.0220492621086501E-2"/>
                  <c:y val="-1.998955112758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30F-4C7D-98D8-EB3AFC4EE70B}"/>
                </c:ext>
              </c:extLst>
            </c:dLbl>
            <c:dLbl>
              <c:idx val="10"/>
              <c:layout>
                <c:manualLayout>
                  <c:x val="0.20396683915392499"/>
                  <c:y val="5.682800426264909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30F-4C7D-98D8-EB3AFC4EE70B}"/>
                </c:ext>
              </c:extLst>
            </c:dLbl>
            <c:spPr>
              <a:noFill/>
              <a:ln>
                <a:noFill/>
              </a:ln>
              <a:effectLst/>
            </c:spPr>
            <c:txPr>
              <a:bodyPr/>
              <a:lstStyle/>
              <a:p>
                <a:pPr>
                  <a:defRPr sz="75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'FDI UNCTAD'!$V$129:$V$139</c:f>
              <c:strCache>
                <c:ptCount val="11"/>
                <c:pt idx="0">
                  <c:v>Italy </c:v>
                </c:pt>
                <c:pt idx="1">
                  <c:v>United States </c:v>
                </c:pt>
                <c:pt idx="2">
                  <c:v>France </c:v>
                </c:pt>
                <c:pt idx="3">
                  <c:v>United Kingdom </c:v>
                </c:pt>
                <c:pt idx="4">
                  <c:v>United Arab Emirate </c:v>
                </c:pt>
                <c:pt idx="5">
                  <c:v>Bahrain </c:v>
                </c:pt>
                <c:pt idx="6">
                  <c:v>Morocco</c:v>
                </c:pt>
                <c:pt idx="7">
                  <c:v>Germany </c:v>
                </c:pt>
                <c:pt idx="8">
                  <c:v>China</c:v>
                </c:pt>
                <c:pt idx="9">
                  <c:v>Finland </c:v>
                </c:pt>
                <c:pt idx="10">
                  <c:v>Others </c:v>
                </c:pt>
              </c:strCache>
            </c:strRef>
          </c:cat>
          <c:val>
            <c:numRef>
              <c:f>'FDI UNCTAD'!$W$129:$W$139</c:f>
              <c:numCache>
                <c:formatCode>0%</c:formatCode>
                <c:ptCount val="11"/>
                <c:pt idx="0">
                  <c:v>0.11</c:v>
                </c:pt>
                <c:pt idx="1">
                  <c:v>0.1</c:v>
                </c:pt>
                <c:pt idx="2">
                  <c:v>0.09</c:v>
                </c:pt>
                <c:pt idx="3">
                  <c:v>7.0000000000000007E-2</c:v>
                </c:pt>
                <c:pt idx="4">
                  <c:v>0.06</c:v>
                </c:pt>
                <c:pt idx="5">
                  <c:v>0.06</c:v>
                </c:pt>
                <c:pt idx="6">
                  <c:v>0.05</c:v>
                </c:pt>
                <c:pt idx="7">
                  <c:v>0.04</c:v>
                </c:pt>
                <c:pt idx="8">
                  <c:v>0.03</c:v>
                </c:pt>
                <c:pt idx="9">
                  <c:v>0.03</c:v>
                </c:pt>
                <c:pt idx="10">
                  <c:v>0.35</c:v>
                </c:pt>
              </c:numCache>
            </c:numRef>
          </c:val>
          <c:extLst>
            <c:ext xmlns:c16="http://schemas.microsoft.com/office/drawing/2014/chart" uri="{C3380CC4-5D6E-409C-BE32-E72D297353CC}">
              <c16:uniqueId val="{0000000A-830F-4C7D-98D8-EB3AFC4EE70B}"/>
            </c:ext>
          </c:extLst>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545969735830699E-2"/>
          <c:y val="2.60876965075055E-2"/>
          <c:w val="0.93489843977134302"/>
          <c:h val="0.88266205912166296"/>
        </c:manualLayout>
      </c:layout>
      <c:barChart>
        <c:barDir val="col"/>
        <c:grouping val="clustered"/>
        <c:varyColors val="0"/>
        <c:ser>
          <c:idx val="0"/>
          <c:order val="0"/>
          <c:tx>
            <c:strRef>
              <c:f>'FDI UNCTAD'!$C$140</c:f>
              <c:strCache>
                <c:ptCount val="1"/>
                <c:pt idx="0">
                  <c:v>2011</c:v>
                </c:pt>
              </c:strCache>
            </c:strRef>
          </c:tx>
          <c:invertIfNegative val="0"/>
          <c:dLbls>
            <c:dLbl>
              <c:idx val="0"/>
              <c:tx>
                <c:rich>
                  <a:bodyPr/>
                  <a:lstStyle/>
                  <a:p>
                    <a:r>
                      <a:rPr lang="en-US"/>
                      <a:t> 8.9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DB-421B-8227-07B949E50DA0}"/>
                </c:ext>
              </c:extLst>
            </c:dLbl>
            <c:dLbl>
              <c:idx val="1"/>
              <c:tx>
                <c:rich>
                  <a:bodyPr/>
                  <a:lstStyle/>
                  <a:p>
                    <a:r>
                      <a:rPr lang="en-US"/>
                      <a:t> 4.2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DB-421B-8227-07B949E50DA0}"/>
                </c:ext>
              </c:extLst>
            </c:dLbl>
            <c:dLbl>
              <c:idx val="2"/>
              <c:tx>
                <c:rich>
                  <a:bodyPr/>
                  <a:lstStyle/>
                  <a:p>
                    <a:r>
                      <a:rPr lang="en-US"/>
                      <a:t> 3.6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DB-421B-8227-07B949E50DA0}"/>
                </c:ext>
              </c:extLst>
            </c:dLbl>
            <c:dLbl>
              <c:idx val="4"/>
              <c:layout>
                <c:manualLayout>
                  <c:x val="-3.0717923835996302E-3"/>
                  <c:y val="-5.6766818524277798E-2"/>
                </c:manualLayout>
              </c:layout>
              <c:tx>
                <c:rich>
                  <a:bodyPr/>
                  <a:lstStyle/>
                  <a:p>
                    <a:r>
                      <a:rPr lang="en-US" dirty="0"/>
                      <a:t> 3.2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DB-421B-8227-07B949E50DA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'FDI UNCTAD'!$D$139:$H$139</c:f>
              <c:strCache>
                <c:ptCount val="5"/>
                <c:pt idx="0">
                  <c:v>Nigeria </c:v>
                </c:pt>
                <c:pt idx="1">
                  <c:v>South Africa</c:v>
                </c:pt>
                <c:pt idx="2">
                  <c:v>Mozambique</c:v>
                </c:pt>
                <c:pt idx="3">
                  <c:v>Egypt </c:v>
                </c:pt>
                <c:pt idx="4">
                  <c:v>Ghana</c:v>
                </c:pt>
              </c:strCache>
            </c:strRef>
          </c:cat>
          <c:val>
            <c:numRef>
              <c:f>'FDI UNCTAD'!$D$140:$H$140</c:f>
              <c:numCache>
                <c:formatCode>_(* #,##0_);_(* \(#,##0\);_(* "-"??_);_(@_)</c:formatCode>
                <c:ptCount val="5"/>
                <c:pt idx="0">
                  <c:v>8915</c:v>
                </c:pt>
                <c:pt idx="1">
                  <c:v>4243</c:v>
                </c:pt>
                <c:pt idx="2">
                  <c:v>3559</c:v>
                </c:pt>
                <c:pt idx="3">
                  <c:v>-483</c:v>
                </c:pt>
                <c:pt idx="4">
                  <c:v>3237</c:v>
                </c:pt>
              </c:numCache>
            </c:numRef>
          </c:val>
          <c:extLst>
            <c:ext xmlns:c16="http://schemas.microsoft.com/office/drawing/2014/chart" uri="{C3380CC4-5D6E-409C-BE32-E72D297353CC}">
              <c16:uniqueId val="{00000004-E6DB-421B-8227-07B949E50DA0}"/>
            </c:ext>
          </c:extLst>
        </c:ser>
        <c:ser>
          <c:idx val="1"/>
          <c:order val="1"/>
          <c:tx>
            <c:strRef>
              <c:f>'FDI UNCTAD'!$C$141</c:f>
              <c:strCache>
                <c:ptCount val="1"/>
                <c:pt idx="0">
                  <c:v>2012</c:v>
                </c:pt>
              </c:strCache>
            </c:strRef>
          </c:tx>
          <c:invertIfNegative val="0"/>
          <c:dLbls>
            <c:dLbl>
              <c:idx val="0"/>
              <c:tx>
                <c:rich>
                  <a:bodyPr/>
                  <a:lstStyle/>
                  <a:p>
                    <a:r>
                      <a:rPr lang="en-US"/>
                      <a:t> 7.1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DB-421B-8227-07B949E50DA0}"/>
                </c:ext>
              </c:extLst>
            </c:dLbl>
            <c:dLbl>
              <c:idx val="1"/>
              <c:layout>
                <c:manualLayout>
                  <c:x val="-1.5358961917998099E-3"/>
                  <c:y val="-3.1536983445318599E-2"/>
                </c:manualLayout>
              </c:layout>
              <c:tx>
                <c:rich>
                  <a:bodyPr/>
                  <a:lstStyle/>
                  <a:p>
                    <a:r>
                      <a:rPr lang="en-US" dirty="0"/>
                      <a:t>4.6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DB-421B-8227-07B949E50DA0}"/>
                </c:ext>
              </c:extLst>
            </c:dLbl>
            <c:dLbl>
              <c:idx val="2"/>
              <c:tx>
                <c:rich>
                  <a:bodyPr/>
                  <a:lstStyle/>
                  <a:p>
                    <a:r>
                      <a:rPr lang="en-US"/>
                      <a:t> 5.6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DB-421B-8227-07B949E50DA0}"/>
                </c:ext>
              </c:extLst>
            </c:dLbl>
            <c:dLbl>
              <c:idx val="3"/>
              <c:layout>
                <c:manualLayout>
                  <c:x val="3.0717923835996302E-3"/>
                  <c:y val="-1.26147933781274E-2"/>
                </c:manualLayout>
              </c:layout>
              <c:tx>
                <c:rich>
                  <a:bodyPr/>
                  <a:lstStyle/>
                  <a:p>
                    <a:r>
                      <a:rPr lang="en-US" dirty="0"/>
                      <a:t> 6.0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6DB-421B-8227-07B949E50DA0}"/>
                </c:ext>
              </c:extLst>
            </c:dLbl>
            <c:dLbl>
              <c:idx val="4"/>
              <c:layout>
                <c:manualLayout>
                  <c:x val="-3.07191332030753E-3"/>
                  <c:y val="-2.4832270429384701E-7"/>
                </c:manualLayout>
              </c:layout>
              <c:tx>
                <c:rich>
                  <a:bodyPr/>
                  <a:lstStyle/>
                  <a:p>
                    <a:r>
                      <a:rPr lang="en-US" dirty="0"/>
                      <a:t> 3.3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6DB-421B-8227-07B949E50DA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'FDI UNCTAD'!$D$139:$H$139</c:f>
              <c:strCache>
                <c:ptCount val="5"/>
                <c:pt idx="0">
                  <c:v>Nigeria </c:v>
                </c:pt>
                <c:pt idx="1">
                  <c:v>South Africa</c:v>
                </c:pt>
                <c:pt idx="2">
                  <c:v>Mozambique</c:v>
                </c:pt>
                <c:pt idx="3">
                  <c:v>Egypt </c:v>
                </c:pt>
                <c:pt idx="4">
                  <c:v>Ghana</c:v>
                </c:pt>
              </c:strCache>
            </c:strRef>
          </c:cat>
          <c:val>
            <c:numRef>
              <c:f>'FDI UNCTAD'!$D$141:$H$141</c:f>
              <c:numCache>
                <c:formatCode>_(* #,##0_);_(* \(#,##0\);_(* "-"??_);_(@_)</c:formatCode>
                <c:ptCount val="5"/>
                <c:pt idx="0">
                  <c:v>7127</c:v>
                </c:pt>
                <c:pt idx="1">
                  <c:v>4559</c:v>
                </c:pt>
                <c:pt idx="2">
                  <c:v>5629</c:v>
                </c:pt>
                <c:pt idx="3">
                  <c:v>6031</c:v>
                </c:pt>
                <c:pt idx="4">
                  <c:v>3293</c:v>
                </c:pt>
              </c:numCache>
            </c:numRef>
          </c:val>
          <c:extLst>
            <c:ext xmlns:c16="http://schemas.microsoft.com/office/drawing/2014/chart" uri="{C3380CC4-5D6E-409C-BE32-E72D297353CC}">
              <c16:uniqueId val="{0000000A-E6DB-421B-8227-07B949E50DA0}"/>
            </c:ext>
          </c:extLst>
        </c:ser>
        <c:ser>
          <c:idx val="2"/>
          <c:order val="2"/>
          <c:tx>
            <c:strRef>
              <c:f>'FDI UNCTAD'!$C$142</c:f>
              <c:strCache>
                <c:ptCount val="1"/>
                <c:pt idx="0">
                  <c:v>2013</c:v>
                </c:pt>
              </c:strCache>
            </c:strRef>
          </c:tx>
          <c:invertIfNegative val="0"/>
          <c:dLbls>
            <c:dLbl>
              <c:idx val="0"/>
              <c:tx>
                <c:rich>
                  <a:bodyPr/>
                  <a:lstStyle/>
                  <a:p>
                    <a:r>
                      <a:rPr lang="en-US"/>
                      <a:t> 5.6</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6DB-421B-8227-07B949E50DA0}"/>
                </c:ext>
              </c:extLst>
            </c:dLbl>
            <c:dLbl>
              <c:idx val="1"/>
              <c:tx>
                <c:rich>
                  <a:bodyPr/>
                  <a:lstStyle/>
                  <a:p>
                    <a:r>
                      <a:rPr lang="en-US"/>
                      <a:t> 8.3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6DB-421B-8227-07B949E50DA0}"/>
                </c:ext>
              </c:extLst>
            </c:dLbl>
            <c:dLbl>
              <c:idx val="2"/>
              <c:tx>
                <c:rich>
                  <a:bodyPr/>
                  <a:lstStyle/>
                  <a:p>
                    <a:r>
                      <a:rPr lang="en-US"/>
                      <a:t> 6.2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6DB-421B-8227-07B949E50DA0}"/>
                </c:ext>
              </c:extLst>
            </c:dLbl>
            <c:dLbl>
              <c:idx val="3"/>
              <c:tx>
                <c:rich>
                  <a:bodyPr/>
                  <a:lstStyle/>
                  <a:p>
                    <a:r>
                      <a:rPr lang="en-US"/>
                      <a:t> 4.3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6DB-421B-8227-07B949E50DA0}"/>
                </c:ext>
              </c:extLst>
            </c:dLbl>
            <c:dLbl>
              <c:idx val="4"/>
              <c:layout>
                <c:manualLayout>
                  <c:x val="-3.0717923835995101E-3"/>
                  <c:y val="-5.3612871857041701E-2"/>
                </c:manualLayout>
              </c:layout>
              <c:tx>
                <c:rich>
                  <a:bodyPr/>
                  <a:lstStyle/>
                  <a:p>
                    <a:r>
                      <a:rPr lang="en-US" dirty="0"/>
                      <a:t> 3.2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6DB-421B-8227-07B949E50DA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'FDI UNCTAD'!$D$139:$H$139</c:f>
              <c:strCache>
                <c:ptCount val="5"/>
                <c:pt idx="0">
                  <c:v>Nigeria </c:v>
                </c:pt>
                <c:pt idx="1">
                  <c:v>South Africa</c:v>
                </c:pt>
                <c:pt idx="2">
                  <c:v>Mozambique</c:v>
                </c:pt>
                <c:pt idx="3">
                  <c:v>Egypt </c:v>
                </c:pt>
                <c:pt idx="4">
                  <c:v>Ghana</c:v>
                </c:pt>
              </c:strCache>
            </c:strRef>
          </c:cat>
          <c:val>
            <c:numRef>
              <c:f>'FDI UNCTAD'!$D$142:$H$142</c:f>
              <c:numCache>
                <c:formatCode>_(* #,##0_);_(* \(#,##0\);_(* "-"??_);_(@_)</c:formatCode>
                <c:ptCount val="5"/>
                <c:pt idx="0">
                  <c:v>5608</c:v>
                </c:pt>
                <c:pt idx="1">
                  <c:v>8300</c:v>
                </c:pt>
                <c:pt idx="2">
                  <c:v>6175</c:v>
                </c:pt>
                <c:pt idx="3">
                  <c:v>4256</c:v>
                </c:pt>
                <c:pt idx="4">
                  <c:v>3226</c:v>
                </c:pt>
              </c:numCache>
            </c:numRef>
          </c:val>
          <c:extLst>
            <c:ext xmlns:c16="http://schemas.microsoft.com/office/drawing/2014/chart" uri="{C3380CC4-5D6E-409C-BE32-E72D297353CC}">
              <c16:uniqueId val="{00000010-E6DB-421B-8227-07B949E50DA0}"/>
            </c:ext>
          </c:extLst>
        </c:ser>
        <c:ser>
          <c:idx val="3"/>
          <c:order val="3"/>
          <c:tx>
            <c:strRef>
              <c:f>'FDI UNCTAD'!$C$143</c:f>
              <c:strCache>
                <c:ptCount val="1"/>
                <c:pt idx="0">
                  <c:v>2014</c:v>
                </c:pt>
              </c:strCache>
            </c:strRef>
          </c:tx>
          <c:invertIfNegative val="0"/>
          <c:dLbls>
            <c:dLbl>
              <c:idx val="0"/>
              <c:tx>
                <c:rich>
                  <a:bodyPr/>
                  <a:lstStyle/>
                  <a:p>
                    <a:r>
                      <a:rPr lang="en-US"/>
                      <a:t> 4.7 </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6DB-421B-8227-07B949E50DA0}"/>
                </c:ext>
              </c:extLst>
            </c:dLbl>
            <c:dLbl>
              <c:idx val="1"/>
              <c:tx>
                <c:rich>
                  <a:bodyPr/>
                  <a:lstStyle/>
                  <a:p>
                    <a:r>
                      <a:rPr lang="en-US"/>
                      <a:t> 5.8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6DB-421B-8227-07B949E50DA0}"/>
                </c:ext>
              </c:extLst>
            </c:dLbl>
            <c:dLbl>
              <c:idx val="2"/>
              <c:tx>
                <c:rich>
                  <a:bodyPr/>
                  <a:lstStyle/>
                  <a:p>
                    <a:r>
                      <a:rPr lang="en-US"/>
                      <a:t> 4.9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6DB-421B-8227-07B949E50DA0}"/>
                </c:ext>
              </c:extLst>
            </c:dLbl>
            <c:dLbl>
              <c:idx val="3"/>
              <c:layout>
                <c:manualLayout>
                  <c:x val="0"/>
                  <c:y val="-3.4690681789850498E-2"/>
                </c:manualLayout>
              </c:layout>
              <c:tx>
                <c:rich>
                  <a:bodyPr/>
                  <a:lstStyle/>
                  <a:p>
                    <a:r>
                      <a:rPr lang="en-US" dirty="0"/>
                      <a:t>4.6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6DB-421B-8227-07B949E50DA0}"/>
                </c:ext>
              </c:extLst>
            </c:dLbl>
            <c:dLbl>
              <c:idx val="4"/>
              <c:tx>
                <c:rich>
                  <a:bodyPr/>
                  <a:lstStyle/>
                  <a:p>
                    <a:r>
                      <a:rPr lang="en-US"/>
                      <a:t> 3.4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6DB-421B-8227-07B949E50DA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'FDI UNCTAD'!$D$139:$H$139</c:f>
              <c:strCache>
                <c:ptCount val="5"/>
                <c:pt idx="0">
                  <c:v>Nigeria </c:v>
                </c:pt>
                <c:pt idx="1">
                  <c:v>South Africa</c:v>
                </c:pt>
                <c:pt idx="2">
                  <c:v>Mozambique</c:v>
                </c:pt>
                <c:pt idx="3">
                  <c:v>Egypt </c:v>
                </c:pt>
                <c:pt idx="4">
                  <c:v>Ghana</c:v>
                </c:pt>
              </c:strCache>
            </c:strRef>
          </c:cat>
          <c:val>
            <c:numRef>
              <c:f>'FDI UNCTAD'!$D$143:$H$143</c:f>
              <c:numCache>
                <c:formatCode>_(* #,##0_);_(* \(#,##0\);_(* "-"??_);_(@_)</c:formatCode>
                <c:ptCount val="5"/>
                <c:pt idx="0">
                  <c:v>4694</c:v>
                </c:pt>
                <c:pt idx="1">
                  <c:v>5771</c:v>
                </c:pt>
                <c:pt idx="2">
                  <c:v>4902</c:v>
                </c:pt>
                <c:pt idx="3">
                  <c:v>4612</c:v>
                </c:pt>
                <c:pt idx="4">
                  <c:v>3357</c:v>
                </c:pt>
              </c:numCache>
            </c:numRef>
          </c:val>
          <c:extLst>
            <c:ext xmlns:c16="http://schemas.microsoft.com/office/drawing/2014/chart" uri="{C3380CC4-5D6E-409C-BE32-E72D297353CC}">
              <c16:uniqueId val="{00000016-E6DB-421B-8227-07B949E50DA0}"/>
            </c:ext>
          </c:extLst>
        </c:ser>
        <c:ser>
          <c:idx val="4"/>
          <c:order val="4"/>
          <c:tx>
            <c:strRef>
              <c:f>'FDI UNCTAD'!$C$144</c:f>
              <c:strCache>
                <c:ptCount val="1"/>
                <c:pt idx="0">
                  <c:v>2015</c:v>
                </c:pt>
              </c:strCache>
            </c:strRef>
          </c:tx>
          <c:invertIfNegative val="0"/>
          <c:dLbls>
            <c:dLbl>
              <c:idx val="0"/>
              <c:tx>
                <c:rich>
                  <a:bodyPr/>
                  <a:lstStyle/>
                  <a:p>
                    <a:r>
                      <a:rPr lang="en-US"/>
                      <a:t> 3.1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6DB-421B-8227-07B949E50DA0}"/>
                </c:ext>
              </c:extLst>
            </c:dLbl>
            <c:dLbl>
              <c:idx val="1"/>
              <c:layout>
                <c:manualLayout>
                  <c:x val="-4.6076885753994403E-3"/>
                  <c:y val="-3.15369834453186E-3"/>
                </c:manualLayout>
              </c:layout>
              <c:tx>
                <c:rich>
                  <a:bodyPr/>
                  <a:lstStyle/>
                  <a:p>
                    <a:r>
                      <a:rPr lang="en-US" dirty="0"/>
                      <a:t> 1.8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6DB-421B-8227-07B949E50DA0}"/>
                </c:ext>
              </c:extLst>
            </c:dLbl>
            <c:dLbl>
              <c:idx val="2"/>
              <c:tx>
                <c:rich>
                  <a:bodyPr/>
                  <a:lstStyle/>
                  <a:p>
                    <a:r>
                      <a:rPr lang="en-US"/>
                      <a:t> 3.7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6DB-421B-8227-07B949E50DA0}"/>
                </c:ext>
              </c:extLst>
            </c:dLbl>
            <c:dLbl>
              <c:idx val="3"/>
              <c:tx>
                <c:rich>
                  <a:bodyPr/>
                  <a:lstStyle/>
                  <a:p>
                    <a:r>
                      <a:rPr lang="en-US"/>
                      <a:t> 6.9 </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E6DB-421B-8227-07B949E50DA0}"/>
                </c:ext>
              </c:extLst>
            </c:dLbl>
            <c:dLbl>
              <c:idx val="4"/>
              <c:layout>
                <c:manualLayout>
                  <c:x val="0"/>
                  <c:y val="-6.3073966890637198E-2"/>
                </c:manualLayout>
              </c:layout>
              <c:tx>
                <c:rich>
                  <a:bodyPr/>
                  <a:lstStyle/>
                  <a:p>
                    <a:r>
                      <a:rPr lang="en-US" dirty="0"/>
                      <a:t> 3.2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E6DB-421B-8227-07B949E50DA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'FDI UNCTAD'!$D$139:$H$139</c:f>
              <c:strCache>
                <c:ptCount val="5"/>
                <c:pt idx="0">
                  <c:v>Nigeria </c:v>
                </c:pt>
                <c:pt idx="1">
                  <c:v>South Africa</c:v>
                </c:pt>
                <c:pt idx="2">
                  <c:v>Mozambique</c:v>
                </c:pt>
                <c:pt idx="3">
                  <c:v>Egypt </c:v>
                </c:pt>
                <c:pt idx="4">
                  <c:v>Ghana</c:v>
                </c:pt>
              </c:strCache>
            </c:strRef>
          </c:cat>
          <c:val>
            <c:numRef>
              <c:f>'FDI UNCTAD'!$D$144:$H$144</c:f>
              <c:numCache>
                <c:formatCode>_(* #,##0_);_(* \(#,##0\);_(* "-"??_);_(@_)</c:formatCode>
                <c:ptCount val="5"/>
                <c:pt idx="0">
                  <c:v>3064</c:v>
                </c:pt>
                <c:pt idx="1">
                  <c:v>1772</c:v>
                </c:pt>
                <c:pt idx="2">
                  <c:v>3711</c:v>
                </c:pt>
                <c:pt idx="3">
                  <c:v>6885</c:v>
                </c:pt>
                <c:pt idx="4">
                  <c:v>3192</c:v>
                </c:pt>
              </c:numCache>
            </c:numRef>
          </c:val>
          <c:extLst>
            <c:ext xmlns:c16="http://schemas.microsoft.com/office/drawing/2014/chart" uri="{C3380CC4-5D6E-409C-BE32-E72D297353CC}">
              <c16:uniqueId val="{0000001C-E6DB-421B-8227-07B949E50DA0}"/>
            </c:ext>
          </c:extLst>
        </c:ser>
        <c:dLbls>
          <c:showLegendKey val="0"/>
          <c:showVal val="0"/>
          <c:showCatName val="0"/>
          <c:showSerName val="0"/>
          <c:showPercent val="0"/>
          <c:showBubbleSize val="0"/>
        </c:dLbls>
        <c:gapWidth val="210"/>
        <c:overlap val="-25"/>
        <c:axId val="-2128633960"/>
        <c:axId val="-2128630872"/>
      </c:barChart>
      <c:catAx>
        <c:axId val="-2128633960"/>
        <c:scaling>
          <c:orientation val="minMax"/>
        </c:scaling>
        <c:delete val="0"/>
        <c:axPos val="b"/>
        <c:numFmt formatCode="General" sourceLinked="0"/>
        <c:majorTickMark val="none"/>
        <c:minorTickMark val="none"/>
        <c:tickLblPos val="nextTo"/>
        <c:txPr>
          <a:bodyPr/>
          <a:lstStyle/>
          <a:p>
            <a:pPr>
              <a:defRPr sz="700">
                <a:latin typeface="Calibri" pitchFamily="34" charset="0"/>
              </a:defRPr>
            </a:pPr>
            <a:endParaRPr lang="en-US"/>
          </a:p>
        </c:txPr>
        <c:crossAx val="-2128630872"/>
        <c:crosses val="autoZero"/>
        <c:auto val="1"/>
        <c:lblAlgn val="ctr"/>
        <c:lblOffset val="100"/>
        <c:noMultiLvlLbl val="0"/>
      </c:catAx>
      <c:valAx>
        <c:axId val="-2128630872"/>
        <c:scaling>
          <c:orientation val="minMax"/>
        </c:scaling>
        <c:delete val="0"/>
        <c:axPos val="l"/>
        <c:majorGridlines/>
        <c:numFmt formatCode="_(* #,##0_);_(* \(#,##0\);_(* &quot;-&quot;??_);_(@_)" sourceLinked="1"/>
        <c:majorTickMark val="none"/>
        <c:minorTickMark val="none"/>
        <c:tickLblPos val="nextTo"/>
        <c:spPr>
          <a:ln w="9525">
            <a:noFill/>
          </a:ln>
        </c:spPr>
        <c:txPr>
          <a:bodyPr/>
          <a:lstStyle/>
          <a:p>
            <a:pPr>
              <a:defRPr sz="700">
                <a:latin typeface="Calibri" pitchFamily="34" charset="0"/>
              </a:defRPr>
            </a:pPr>
            <a:endParaRPr lang="en-US"/>
          </a:p>
        </c:txPr>
        <c:crossAx val="-2128633960"/>
        <c:crosses val="autoZero"/>
        <c:crossBetween val="between"/>
      </c:valAx>
    </c:plotArea>
    <c:legend>
      <c:legendPos val="b"/>
      <c:layout>
        <c:manualLayout>
          <c:xMode val="edge"/>
          <c:yMode val="edge"/>
          <c:x val="0.14411531653732099"/>
          <c:y val="0.93050987107581795"/>
          <c:w val="0.67873009623797098"/>
          <c:h val="6.6941892680081605E-2"/>
        </c:manualLayout>
      </c:layout>
      <c:overlay val="0"/>
      <c:txPr>
        <a:bodyPr/>
        <a:lstStyle/>
        <a:p>
          <a:pPr>
            <a:defRPr sz="700">
              <a:latin typeface="Calibri" pitchFamily="34" charset="0"/>
            </a:defRPr>
          </a:pPr>
          <a:endParaRPr lang="en-US"/>
        </a:p>
      </c:txPr>
    </c:legend>
    <c:plotVisOnly val="1"/>
    <c:dispBlanksAs val="gap"/>
    <c:showDLblsOverMax val="0"/>
  </c:chart>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2" dt="2017-02-13T09:37:15.620" idx="1">
    <p:pos x="10" y="10"/>
    <p:text>1. GDP should be expressed in USD, not N. 2. needs to be updated to 2016 numbers</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6EADCC-3DB3-40C0-96F7-A6BCAF99689C}"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14766055-DD0D-43CF-B65D-C789D5D655CB}">
      <dgm:prSet phldrT="[Text]" custT="1"/>
      <dgm:spPr>
        <a:solidFill>
          <a:schemeClr val="accent4">
            <a:lumMod val="40000"/>
            <a:lumOff val="60000"/>
          </a:schemeClr>
        </a:solidFill>
      </dgm:spPr>
      <dgm:t>
        <a:bodyPr/>
        <a:lstStyle/>
        <a:p>
          <a:r>
            <a:rPr lang="en-GB" sz="1100" b="1" dirty="0">
              <a:solidFill>
                <a:schemeClr val="tx1"/>
              </a:solidFill>
            </a:rPr>
            <a:t>Getting Credit</a:t>
          </a:r>
        </a:p>
      </dgm:t>
    </dgm:pt>
    <dgm:pt modelId="{8A851796-4C96-4934-A6C7-5E981F9B9241}" type="parTrans" cxnId="{C195CF6B-F55E-45C2-B1F3-D4C9D1B57105}">
      <dgm:prSet/>
      <dgm:spPr/>
      <dgm:t>
        <a:bodyPr/>
        <a:lstStyle/>
        <a:p>
          <a:endParaRPr lang="en-GB"/>
        </a:p>
      </dgm:t>
    </dgm:pt>
    <dgm:pt modelId="{993E9CFC-4304-482F-8197-810AA88ADB05}" type="sibTrans" cxnId="{C195CF6B-F55E-45C2-B1F3-D4C9D1B57105}">
      <dgm:prSet custT="1"/>
      <dgm:spPr/>
      <dgm:t>
        <a:bodyPr/>
        <a:lstStyle/>
        <a:p>
          <a:r>
            <a:rPr lang="en-GB" sz="1100" b="1" dirty="0">
              <a:solidFill>
                <a:schemeClr val="tx1"/>
              </a:solidFill>
              <a:latin typeface="Calibri" pitchFamily="34" charset="0"/>
            </a:rPr>
            <a:t>Starting A Business </a:t>
          </a:r>
        </a:p>
      </dgm:t>
    </dgm:pt>
    <dgm:pt modelId="{30B9D670-5EB2-40AD-B7CC-474582057439}">
      <dgm:prSet phldrT="[Text]" custT="1"/>
      <dgm:spPr>
        <a:solidFill>
          <a:srgbClr val="00B0F0"/>
        </a:solidFill>
      </dgm:spPr>
      <dgm:t>
        <a:bodyPr/>
        <a:lstStyle/>
        <a:p>
          <a:r>
            <a:rPr lang="en-GB" sz="1100" b="1" dirty="0">
              <a:solidFill>
                <a:schemeClr val="tx1"/>
              </a:solidFill>
            </a:rPr>
            <a:t>Trading Across Borders </a:t>
          </a:r>
        </a:p>
      </dgm:t>
    </dgm:pt>
    <dgm:pt modelId="{70406176-79A7-4FCF-9D3A-CAB95F7963F0}" type="parTrans" cxnId="{5580AF2E-7927-43FB-9D0C-FC59F6459E22}">
      <dgm:prSet/>
      <dgm:spPr/>
      <dgm:t>
        <a:bodyPr/>
        <a:lstStyle/>
        <a:p>
          <a:endParaRPr lang="en-GB"/>
        </a:p>
      </dgm:t>
    </dgm:pt>
    <dgm:pt modelId="{B05A5EDC-2A61-4A8A-91E4-DCF258EE88BD}" type="sibTrans" cxnId="{5580AF2E-7927-43FB-9D0C-FC59F6459E22}">
      <dgm:prSet custT="1"/>
      <dgm:spPr>
        <a:solidFill>
          <a:schemeClr val="accent6">
            <a:lumMod val="75000"/>
          </a:schemeClr>
        </a:solidFill>
      </dgm:spPr>
      <dgm:t>
        <a:bodyPr/>
        <a:lstStyle/>
        <a:p>
          <a:r>
            <a:rPr lang="en-GB" sz="1100" b="1" dirty="0">
              <a:solidFill>
                <a:schemeClr val="tx1"/>
              </a:solidFill>
            </a:rPr>
            <a:t>Getting Electricity</a:t>
          </a:r>
        </a:p>
      </dgm:t>
    </dgm:pt>
    <dgm:pt modelId="{B691A8FE-570A-47B5-B429-3F90544EAD9B}">
      <dgm:prSet phldrT="[Text]" custT="1"/>
      <dgm:spPr>
        <a:solidFill>
          <a:schemeClr val="accent3">
            <a:lumMod val="60000"/>
            <a:lumOff val="40000"/>
          </a:schemeClr>
        </a:solidFill>
      </dgm:spPr>
      <dgm:t>
        <a:bodyPr/>
        <a:lstStyle/>
        <a:p>
          <a:r>
            <a:rPr lang="en-GB" sz="1100" b="1" dirty="0">
              <a:solidFill>
                <a:schemeClr val="tx1"/>
              </a:solidFill>
            </a:rPr>
            <a:t>Paying Taxes </a:t>
          </a:r>
        </a:p>
      </dgm:t>
    </dgm:pt>
    <dgm:pt modelId="{DE00A38D-3B92-4D8A-AACE-7683B15E69FF}" type="parTrans" cxnId="{866C2D1F-99F1-47AE-8E45-8673BB5D5B2D}">
      <dgm:prSet/>
      <dgm:spPr/>
      <dgm:t>
        <a:bodyPr/>
        <a:lstStyle/>
        <a:p>
          <a:endParaRPr lang="en-GB"/>
        </a:p>
      </dgm:t>
    </dgm:pt>
    <dgm:pt modelId="{B7A8C889-2C20-4515-B46D-17F57496D387}" type="sibTrans" cxnId="{866C2D1F-99F1-47AE-8E45-8673BB5D5B2D}">
      <dgm:prSet custT="1"/>
      <dgm:spPr>
        <a:solidFill>
          <a:schemeClr val="tx2">
            <a:lumMod val="20000"/>
            <a:lumOff val="80000"/>
          </a:schemeClr>
        </a:solidFill>
      </dgm:spPr>
      <dgm:t>
        <a:bodyPr/>
        <a:lstStyle/>
        <a:p>
          <a:r>
            <a:rPr lang="en-GB" sz="1100" b="1" dirty="0">
              <a:solidFill>
                <a:schemeClr val="tx1"/>
              </a:solidFill>
            </a:rPr>
            <a:t>Construction Permits </a:t>
          </a:r>
        </a:p>
      </dgm:t>
    </dgm:pt>
    <dgm:pt modelId="{5E972056-2963-42DE-AA06-44C58FB219BD}">
      <dgm:prSet custT="1"/>
      <dgm:spPr>
        <a:solidFill>
          <a:schemeClr val="bg1">
            <a:lumMod val="65000"/>
          </a:schemeClr>
        </a:solidFill>
      </dgm:spPr>
      <dgm:t>
        <a:bodyPr/>
        <a:lstStyle/>
        <a:p>
          <a:r>
            <a:rPr lang="en-GB" sz="1100" b="1" dirty="0">
              <a:solidFill>
                <a:schemeClr val="tx1"/>
              </a:solidFill>
            </a:rPr>
            <a:t>Registering Property </a:t>
          </a:r>
        </a:p>
      </dgm:t>
    </dgm:pt>
    <dgm:pt modelId="{05B4F337-7B42-4B1E-B68F-D17C662EBBB3}" type="parTrans" cxnId="{EB7BF156-152A-4CB6-9427-900096A65C51}">
      <dgm:prSet/>
      <dgm:spPr/>
      <dgm:t>
        <a:bodyPr/>
        <a:lstStyle/>
        <a:p>
          <a:endParaRPr lang="en-GB"/>
        </a:p>
      </dgm:t>
    </dgm:pt>
    <dgm:pt modelId="{34978E9B-78F6-44F7-9862-BFD489C2AAB4}" type="sibTrans" cxnId="{EB7BF156-152A-4CB6-9427-900096A65C51}">
      <dgm:prSet/>
      <dgm:spPr>
        <a:solidFill>
          <a:schemeClr val="bg1"/>
        </a:solidFill>
      </dgm:spPr>
      <dgm:t>
        <a:bodyPr/>
        <a:lstStyle/>
        <a:p>
          <a:endParaRPr lang="en-GB"/>
        </a:p>
      </dgm:t>
    </dgm:pt>
    <dgm:pt modelId="{BA636D62-4EFA-47FF-922C-8AEBF50BCA2E}" type="pres">
      <dgm:prSet presAssocID="{9F6EADCC-3DB3-40C0-96F7-A6BCAF99689C}" presName="Name0" presStyleCnt="0">
        <dgm:presLayoutVars>
          <dgm:chMax/>
          <dgm:chPref/>
          <dgm:dir/>
          <dgm:animLvl val="lvl"/>
        </dgm:presLayoutVars>
      </dgm:prSet>
      <dgm:spPr/>
    </dgm:pt>
    <dgm:pt modelId="{13779981-B6E7-4F7D-A790-E9AEB146599F}" type="pres">
      <dgm:prSet presAssocID="{14766055-DD0D-43CF-B65D-C789D5D655CB}" presName="composite" presStyleCnt="0"/>
      <dgm:spPr/>
    </dgm:pt>
    <dgm:pt modelId="{17041FC2-C038-4A96-BC37-4F3A4C7DFD33}" type="pres">
      <dgm:prSet presAssocID="{14766055-DD0D-43CF-B65D-C789D5D655CB}" presName="Parent1" presStyleLbl="node1" presStyleIdx="0" presStyleCnt="8" custScaleX="126284" custLinFactNeighborX="8652" custLinFactNeighborY="3303">
        <dgm:presLayoutVars>
          <dgm:chMax val="1"/>
          <dgm:chPref val="1"/>
          <dgm:bulletEnabled val="1"/>
        </dgm:presLayoutVars>
      </dgm:prSet>
      <dgm:spPr/>
    </dgm:pt>
    <dgm:pt modelId="{13D9CDD1-4B45-4777-AC85-2DDF95E6575B}" type="pres">
      <dgm:prSet presAssocID="{14766055-DD0D-43CF-B65D-C789D5D655CB}" presName="Childtext1" presStyleLbl="revTx" presStyleIdx="0" presStyleCnt="4">
        <dgm:presLayoutVars>
          <dgm:chMax val="0"/>
          <dgm:chPref val="0"/>
          <dgm:bulletEnabled val="1"/>
        </dgm:presLayoutVars>
      </dgm:prSet>
      <dgm:spPr/>
    </dgm:pt>
    <dgm:pt modelId="{A6A26D74-9B1D-4D88-9615-0E9408AA4BE9}" type="pres">
      <dgm:prSet presAssocID="{14766055-DD0D-43CF-B65D-C789D5D655CB}" presName="BalanceSpacing" presStyleCnt="0"/>
      <dgm:spPr/>
    </dgm:pt>
    <dgm:pt modelId="{CD32AF3F-AD72-4AF5-A0F7-F0EC1DC8E64E}" type="pres">
      <dgm:prSet presAssocID="{14766055-DD0D-43CF-B65D-C789D5D655CB}" presName="BalanceSpacing1" presStyleCnt="0"/>
      <dgm:spPr/>
    </dgm:pt>
    <dgm:pt modelId="{1A5104AF-4721-471A-BA82-1E13DD311F13}" type="pres">
      <dgm:prSet presAssocID="{993E9CFC-4304-482F-8197-810AA88ADB05}" presName="Accent1Text" presStyleLbl="node1" presStyleIdx="1" presStyleCnt="8" custScaleX="126284" custLinFactNeighborX="-8949" custLinFactNeighborY="3303"/>
      <dgm:spPr/>
    </dgm:pt>
    <dgm:pt modelId="{9072BB9C-57C0-42B7-BF3B-3E14B07B8FC0}" type="pres">
      <dgm:prSet presAssocID="{993E9CFC-4304-482F-8197-810AA88ADB05}" presName="spaceBetweenRectangles" presStyleCnt="0"/>
      <dgm:spPr/>
    </dgm:pt>
    <dgm:pt modelId="{12A7C3B4-0975-4DE4-B035-F0D5DE68D7B1}" type="pres">
      <dgm:prSet presAssocID="{30B9D670-5EB2-40AD-B7CC-474582057439}" presName="composite" presStyleCnt="0"/>
      <dgm:spPr/>
    </dgm:pt>
    <dgm:pt modelId="{67979F6B-E443-495D-9CC2-B2B9CD156595}" type="pres">
      <dgm:prSet presAssocID="{30B9D670-5EB2-40AD-B7CC-474582057439}" presName="Parent1" presStyleLbl="node1" presStyleIdx="2" presStyleCnt="8" custScaleX="126284" custLinFactNeighborY="-3677">
        <dgm:presLayoutVars>
          <dgm:chMax val="1"/>
          <dgm:chPref val="1"/>
          <dgm:bulletEnabled val="1"/>
        </dgm:presLayoutVars>
      </dgm:prSet>
      <dgm:spPr/>
    </dgm:pt>
    <dgm:pt modelId="{5A0A8B1F-451F-4591-BE23-942B5E64138D}" type="pres">
      <dgm:prSet presAssocID="{30B9D670-5EB2-40AD-B7CC-474582057439}" presName="Childtext1" presStyleLbl="revTx" presStyleIdx="1" presStyleCnt="4">
        <dgm:presLayoutVars>
          <dgm:chMax val="0"/>
          <dgm:chPref val="0"/>
          <dgm:bulletEnabled val="1"/>
        </dgm:presLayoutVars>
      </dgm:prSet>
      <dgm:spPr/>
    </dgm:pt>
    <dgm:pt modelId="{D9689245-6863-44D5-BF8E-8A9C928C4A9B}" type="pres">
      <dgm:prSet presAssocID="{30B9D670-5EB2-40AD-B7CC-474582057439}" presName="BalanceSpacing" presStyleCnt="0"/>
      <dgm:spPr/>
    </dgm:pt>
    <dgm:pt modelId="{06658AA0-FFF4-45AE-8EFE-81152FB92456}" type="pres">
      <dgm:prSet presAssocID="{30B9D670-5EB2-40AD-B7CC-474582057439}" presName="BalanceSpacing1" presStyleCnt="0"/>
      <dgm:spPr/>
    </dgm:pt>
    <dgm:pt modelId="{6D786C33-9521-426F-9A2E-03A46AE9019D}" type="pres">
      <dgm:prSet presAssocID="{B05A5EDC-2A61-4A8A-91E4-DCF258EE88BD}" presName="Accent1Text" presStyleLbl="node1" presStyleIdx="3" presStyleCnt="8" custScaleX="126284" custLinFactNeighborX="13776" custLinFactNeighborY="-3424"/>
      <dgm:spPr/>
    </dgm:pt>
    <dgm:pt modelId="{56DF5EC2-3E87-482C-900D-AD69FE858C20}" type="pres">
      <dgm:prSet presAssocID="{B05A5EDC-2A61-4A8A-91E4-DCF258EE88BD}" presName="spaceBetweenRectangles" presStyleCnt="0"/>
      <dgm:spPr/>
    </dgm:pt>
    <dgm:pt modelId="{258836FA-3680-4332-820C-85C613398EA7}" type="pres">
      <dgm:prSet presAssocID="{B691A8FE-570A-47B5-B429-3F90544EAD9B}" presName="composite" presStyleCnt="0"/>
      <dgm:spPr/>
    </dgm:pt>
    <dgm:pt modelId="{0DD22A90-6F33-48FD-84CA-7C50996CDB5F}" type="pres">
      <dgm:prSet presAssocID="{B691A8FE-570A-47B5-B429-3F90544EAD9B}" presName="Parent1" presStyleLbl="node1" presStyleIdx="4" presStyleCnt="8" custScaleX="126284" custLinFactNeighborX="6715" custLinFactNeighborY="-13929">
        <dgm:presLayoutVars>
          <dgm:chMax val="1"/>
          <dgm:chPref val="1"/>
          <dgm:bulletEnabled val="1"/>
        </dgm:presLayoutVars>
      </dgm:prSet>
      <dgm:spPr/>
    </dgm:pt>
    <dgm:pt modelId="{CF522735-555F-4C70-B0A3-6F11498680B2}" type="pres">
      <dgm:prSet presAssocID="{B691A8FE-570A-47B5-B429-3F90544EAD9B}" presName="Childtext1" presStyleLbl="revTx" presStyleIdx="2" presStyleCnt="4">
        <dgm:presLayoutVars>
          <dgm:chMax val="0"/>
          <dgm:chPref val="0"/>
          <dgm:bulletEnabled val="1"/>
        </dgm:presLayoutVars>
      </dgm:prSet>
      <dgm:spPr/>
    </dgm:pt>
    <dgm:pt modelId="{71B85C43-8E1D-4FE0-905D-E4556148D435}" type="pres">
      <dgm:prSet presAssocID="{B691A8FE-570A-47B5-B429-3F90544EAD9B}" presName="BalanceSpacing" presStyleCnt="0"/>
      <dgm:spPr/>
    </dgm:pt>
    <dgm:pt modelId="{73799B97-9804-4E1F-9EFB-B524BDFC9A15}" type="pres">
      <dgm:prSet presAssocID="{B691A8FE-570A-47B5-B429-3F90544EAD9B}" presName="BalanceSpacing1" presStyleCnt="0"/>
      <dgm:spPr/>
    </dgm:pt>
    <dgm:pt modelId="{359F4980-DBD0-435E-B334-EAD2878B7315}" type="pres">
      <dgm:prSet presAssocID="{B7A8C889-2C20-4515-B46D-17F57496D387}" presName="Accent1Text" presStyleLbl="node1" presStyleIdx="5" presStyleCnt="8" custScaleX="126284" custLinFactNeighborX="-10440" custLinFactNeighborY="-13929"/>
      <dgm:spPr/>
    </dgm:pt>
    <dgm:pt modelId="{1241D61D-AD7A-4413-B3F7-EED48EFECB4E}" type="pres">
      <dgm:prSet presAssocID="{B7A8C889-2C20-4515-B46D-17F57496D387}" presName="spaceBetweenRectangles" presStyleCnt="0"/>
      <dgm:spPr/>
    </dgm:pt>
    <dgm:pt modelId="{735D3F45-2141-4670-A98B-FD5E67E30864}" type="pres">
      <dgm:prSet presAssocID="{5E972056-2963-42DE-AA06-44C58FB219BD}" presName="composite" presStyleCnt="0"/>
      <dgm:spPr/>
    </dgm:pt>
    <dgm:pt modelId="{C1186EE7-37F2-4B3B-AA59-8AC56290980C}" type="pres">
      <dgm:prSet presAssocID="{5E972056-2963-42DE-AA06-44C58FB219BD}" presName="Parent1" presStyleLbl="node1" presStyleIdx="6" presStyleCnt="8" custScaleX="126284" custLinFactNeighborX="-1491" custLinFactNeighborY="-20656">
        <dgm:presLayoutVars>
          <dgm:chMax val="1"/>
          <dgm:chPref val="1"/>
          <dgm:bulletEnabled val="1"/>
        </dgm:presLayoutVars>
      </dgm:prSet>
      <dgm:spPr/>
    </dgm:pt>
    <dgm:pt modelId="{CF4DC30F-751E-46E6-9D2E-721CEFB070B2}" type="pres">
      <dgm:prSet presAssocID="{5E972056-2963-42DE-AA06-44C58FB219BD}" presName="Childtext1" presStyleLbl="revTx" presStyleIdx="3" presStyleCnt="4">
        <dgm:presLayoutVars>
          <dgm:chMax val="0"/>
          <dgm:chPref val="0"/>
          <dgm:bulletEnabled val="1"/>
        </dgm:presLayoutVars>
      </dgm:prSet>
      <dgm:spPr/>
    </dgm:pt>
    <dgm:pt modelId="{08F40D57-2ACB-4B56-9255-B32FD5DFA112}" type="pres">
      <dgm:prSet presAssocID="{5E972056-2963-42DE-AA06-44C58FB219BD}" presName="BalanceSpacing" presStyleCnt="0"/>
      <dgm:spPr/>
    </dgm:pt>
    <dgm:pt modelId="{4D44CCED-BAB8-4BE9-9391-63A21CAA7270}" type="pres">
      <dgm:prSet presAssocID="{5E972056-2963-42DE-AA06-44C58FB219BD}" presName="BalanceSpacing1" presStyleCnt="0"/>
      <dgm:spPr/>
    </dgm:pt>
    <dgm:pt modelId="{5CE53BEE-FC91-4F96-9B5C-637B25793F9B}" type="pres">
      <dgm:prSet presAssocID="{34978E9B-78F6-44F7-9862-BFD489C2AAB4}" presName="Accent1Text" presStyleLbl="node1" presStyleIdx="7" presStyleCnt="8" custAng="0" custLinFactX="158869" custLinFactNeighborX="200000" custLinFactNeighborY="28499"/>
      <dgm:spPr/>
    </dgm:pt>
  </dgm:ptLst>
  <dgm:cxnLst>
    <dgm:cxn modelId="{866C2D1F-99F1-47AE-8E45-8673BB5D5B2D}" srcId="{9F6EADCC-3DB3-40C0-96F7-A6BCAF99689C}" destId="{B691A8FE-570A-47B5-B429-3F90544EAD9B}" srcOrd="2" destOrd="0" parTransId="{DE00A38D-3B92-4D8A-AACE-7683B15E69FF}" sibTransId="{B7A8C889-2C20-4515-B46D-17F57496D387}"/>
    <dgm:cxn modelId="{15E65327-0A45-492B-99A7-3D4F92EFDE39}" type="presOf" srcId="{14766055-DD0D-43CF-B65D-C789D5D655CB}" destId="{17041FC2-C038-4A96-BC37-4F3A4C7DFD33}" srcOrd="0" destOrd="0" presId="urn:microsoft.com/office/officeart/2008/layout/AlternatingHexagons"/>
    <dgm:cxn modelId="{5580AF2E-7927-43FB-9D0C-FC59F6459E22}" srcId="{9F6EADCC-3DB3-40C0-96F7-A6BCAF99689C}" destId="{30B9D670-5EB2-40AD-B7CC-474582057439}" srcOrd="1" destOrd="0" parTransId="{70406176-79A7-4FCF-9D3A-CAB95F7963F0}" sibTransId="{B05A5EDC-2A61-4A8A-91E4-DCF258EE88BD}"/>
    <dgm:cxn modelId="{C195CF6B-F55E-45C2-B1F3-D4C9D1B57105}" srcId="{9F6EADCC-3DB3-40C0-96F7-A6BCAF99689C}" destId="{14766055-DD0D-43CF-B65D-C789D5D655CB}" srcOrd="0" destOrd="0" parTransId="{8A851796-4C96-4934-A6C7-5E981F9B9241}" sibTransId="{993E9CFC-4304-482F-8197-810AA88ADB05}"/>
    <dgm:cxn modelId="{F82B6951-F151-4EE7-9915-8BCE3D2A7FA7}" type="presOf" srcId="{9F6EADCC-3DB3-40C0-96F7-A6BCAF99689C}" destId="{BA636D62-4EFA-47FF-922C-8AEBF50BCA2E}" srcOrd="0" destOrd="0" presId="urn:microsoft.com/office/officeart/2008/layout/AlternatingHexagons"/>
    <dgm:cxn modelId="{EB7BF156-152A-4CB6-9427-900096A65C51}" srcId="{9F6EADCC-3DB3-40C0-96F7-A6BCAF99689C}" destId="{5E972056-2963-42DE-AA06-44C58FB219BD}" srcOrd="3" destOrd="0" parTransId="{05B4F337-7B42-4B1E-B68F-D17C662EBBB3}" sibTransId="{34978E9B-78F6-44F7-9862-BFD489C2AAB4}"/>
    <dgm:cxn modelId="{F8B8E596-F85E-4057-A153-6E948DA942B2}" type="presOf" srcId="{993E9CFC-4304-482F-8197-810AA88ADB05}" destId="{1A5104AF-4721-471A-BA82-1E13DD311F13}" srcOrd="0" destOrd="0" presId="urn:microsoft.com/office/officeart/2008/layout/AlternatingHexagons"/>
    <dgm:cxn modelId="{BBF3DAA1-CFD6-41F4-A7EA-38A3857CB511}" type="presOf" srcId="{30B9D670-5EB2-40AD-B7CC-474582057439}" destId="{67979F6B-E443-495D-9CC2-B2B9CD156595}" srcOrd="0" destOrd="0" presId="urn:microsoft.com/office/officeart/2008/layout/AlternatingHexagons"/>
    <dgm:cxn modelId="{C8F719A2-49CE-4A18-846A-28532D393B85}" type="presOf" srcId="{5E972056-2963-42DE-AA06-44C58FB219BD}" destId="{C1186EE7-37F2-4B3B-AA59-8AC56290980C}" srcOrd="0" destOrd="0" presId="urn:microsoft.com/office/officeart/2008/layout/AlternatingHexagons"/>
    <dgm:cxn modelId="{776765B9-DE65-4EA0-9C73-8A65D4561845}" type="presOf" srcId="{34978E9B-78F6-44F7-9862-BFD489C2AAB4}" destId="{5CE53BEE-FC91-4F96-9B5C-637B25793F9B}" srcOrd="0" destOrd="0" presId="urn:microsoft.com/office/officeart/2008/layout/AlternatingHexagons"/>
    <dgm:cxn modelId="{007DCFBB-0A88-4EBD-B59F-5118ADB5C752}" type="presOf" srcId="{B691A8FE-570A-47B5-B429-3F90544EAD9B}" destId="{0DD22A90-6F33-48FD-84CA-7C50996CDB5F}" srcOrd="0" destOrd="0" presId="urn:microsoft.com/office/officeart/2008/layout/AlternatingHexagons"/>
    <dgm:cxn modelId="{6549F8D4-F272-4D21-B2C5-6AB2683B2A82}" type="presOf" srcId="{B7A8C889-2C20-4515-B46D-17F57496D387}" destId="{359F4980-DBD0-435E-B334-EAD2878B7315}" srcOrd="0" destOrd="0" presId="urn:microsoft.com/office/officeart/2008/layout/AlternatingHexagons"/>
    <dgm:cxn modelId="{388864D9-A08F-4789-9086-E1CCABF024DA}" type="presOf" srcId="{B05A5EDC-2A61-4A8A-91E4-DCF258EE88BD}" destId="{6D786C33-9521-426F-9A2E-03A46AE9019D}" srcOrd="0" destOrd="0" presId="urn:microsoft.com/office/officeart/2008/layout/AlternatingHexagons"/>
    <dgm:cxn modelId="{C4D88CBA-51D5-4F15-98BD-7D3F8B37FE36}" type="presParOf" srcId="{BA636D62-4EFA-47FF-922C-8AEBF50BCA2E}" destId="{13779981-B6E7-4F7D-A790-E9AEB146599F}" srcOrd="0" destOrd="0" presId="urn:microsoft.com/office/officeart/2008/layout/AlternatingHexagons"/>
    <dgm:cxn modelId="{70F5015D-31E1-462D-9414-B403D2B35C10}" type="presParOf" srcId="{13779981-B6E7-4F7D-A790-E9AEB146599F}" destId="{17041FC2-C038-4A96-BC37-4F3A4C7DFD33}" srcOrd="0" destOrd="0" presId="urn:microsoft.com/office/officeart/2008/layout/AlternatingHexagons"/>
    <dgm:cxn modelId="{8D2591F9-E14F-484F-9BD7-B811A0D45207}" type="presParOf" srcId="{13779981-B6E7-4F7D-A790-E9AEB146599F}" destId="{13D9CDD1-4B45-4777-AC85-2DDF95E6575B}" srcOrd="1" destOrd="0" presId="urn:microsoft.com/office/officeart/2008/layout/AlternatingHexagons"/>
    <dgm:cxn modelId="{0EEEAB05-4AEA-463F-B962-84B6D502A3B6}" type="presParOf" srcId="{13779981-B6E7-4F7D-A790-E9AEB146599F}" destId="{A6A26D74-9B1D-4D88-9615-0E9408AA4BE9}" srcOrd="2" destOrd="0" presId="urn:microsoft.com/office/officeart/2008/layout/AlternatingHexagons"/>
    <dgm:cxn modelId="{E31D263F-9CDB-41F7-9AF5-B70AB37EEF5D}" type="presParOf" srcId="{13779981-B6E7-4F7D-A790-E9AEB146599F}" destId="{CD32AF3F-AD72-4AF5-A0F7-F0EC1DC8E64E}" srcOrd="3" destOrd="0" presId="urn:microsoft.com/office/officeart/2008/layout/AlternatingHexagons"/>
    <dgm:cxn modelId="{DDAD8D22-8E54-4AD4-96C1-059D611D68A7}" type="presParOf" srcId="{13779981-B6E7-4F7D-A790-E9AEB146599F}" destId="{1A5104AF-4721-471A-BA82-1E13DD311F13}" srcOrd="4" destOrd="0" presId="urn:microsoft.com/office/officeart/2008/layout/AlternatingHexagons"/>
    <dgm:cxn modelId="{C8DFC894-52A9-49F4-B9BB-83524E55F8A9}" type="presParOf" srcId="{BA636D62-4EFA-47FF-922C-8AEBF50BCA2E}" destId="{9072BB9C-57C0-42B7-BF3B-3E14B07B8FC0}" srcOrd="1" destOrd="0" presId="urn:microsoft.com/office/officeart/2008/layout/AlternatingHexagons"/>
    <dgm:cxn modelId="{DAD5A689-EA9D-4B04-A057-3BC29928912E}" type="presParOf" srcId="{BA636D62-4EFA-47FF-922C-8AEBF50BCA2E}" destId="{12A7C3B4-0975-4DE4-B035-F0D5DE68D7B1}" srcOrd="2" destOrd="0" presId="urn:microsoft.com/office/officeart/2008/layout/AlternatingHexagons"/>
    <dgm:cxn modelId="{47AE51CA-FF19-473A-B701-84E55EC187FB}" type="presParOf" srcId="{12A7C3B4-0975-4DE4-B035-F0D5DE68D7B1}" destId="{67979F6B-E443-495D-9CC2-B2B9CD156595}" srcOrd="0" destOrd="0" presId="urn:microsoft.com/office/officeart/2008/layout/AlternatingHexagons"/>
    <dgm:cxn modelId="{269A7A5B-A421-4279-AF94-0E1E18826B77}" type="presParOf" srcId="{12A7C3B4-0975-4DE4-B035-F0D5DE68D7B1}" destId="{5A0A8B1F-451F-4591-BE23-942B5E64138D}" srcOrd="1" destOrd="0" presId="urn:microsoft.com/office/officeart/2008/layout/AlternatingHexagons"/>
    <dgm:cxn modelId="{63A88D64-932D-4BD4-BAB8-E7D8C09E6C89}" type="presParOf" srcId="{12A7C3B4-0975-4DE4-B035-F0D5DE68D7B1}" destId="{D9689245-6863-44D5-BF8E-8A9C928C4A9B}" srcOrd="2" destOrd="0" presId="urn:microsoft.com/office/officeart/2008/layout/AlternatingHexagons"/>
    <dgm:cxn modelId="{DBC628F7-8903-4977-95FD-0B8A341F2326}" type="presParOf" srcId="{12A7C3B4-0975-4DE4-B035-F0D5DE68D7B1}" destId="{06658AA0-FFF4-45AE-8EFE-81152FB92456}" srcOrd="3" destOrd="0" presId="urn:microsoft.com/office/officeart/2008/layout/AlternatingHexagons"/>
    <dgm:cxn modelId="{3A0662F4-55CE-492E-A339-EDFA1D10454C}" type="presParOf" srcId="{12A7C3B4-0975-4DE4-B035-F0D5DE68D7B1}" destId="{6D786C33-9521-426F-9A2E-03A46AE9019D}" srcOrd="4" destOrd="0" presId="urn:microsoft.com/office/officeart/2008/layout/AlternatingHexagons"/>
    <dgm:cxn modelId="{B80D7A8A-7F15-4BA8-BBB0-26284820C4C6}" type="presParOf" srcId="{BA636D62-4EFA-47FF-922C-8AEBF50BCA2E}" destId="{56DF5EC2-3E87-482C-900D-AD69FE858C20}" srcOrd="3" destOrd="0" presId="urn:microsoft.com/office/officeart/2008/layout/AlternatingHexagons"/>
    <dgm:cxn modelId="{92DEB95A-C717-46C7-BE81-1D5F242F747A}" type="presParOf" srcId="{BA636D62-4EFA-47FF-922C-8AEBF50BCA2E}" destId="{258836FA-3680-4332-820C-85C613398EA7}" srcOrd="4" destOrd="0" presId="urn:microsoft.com/office/officeart/2008/layout/AlternatingHexagons"/>
    <dgm:cxn modelId="{956F61AF-38BE-46DB-8EBC-E58B0936CE03}" type="presParOf" srcId="{258836FA-3680-4332-820C-85C613398EA7}" destId="{0DD22A90-6F33-48FD-84CA-7C50996CDB5F}" srcOrd="0" destOrd="0" presId="urn:microsoft.com/office/officeart/2008/layout/AlternatingHexagons"/>
    <dgm:cxn modelId="{0377FB21-1FEE-4FDC-8E94-AC7387B42B8D}" type="presParOf" srcId="{258836FA-3680-4332-820C-85C613398EA7}" destId="{CF522735-555F-4C70-B0A3-6F11498680B2}" srcOrd="1" destOrd="0" presId="urn:microsoft.com/office/officeart/2008/layout/AlternatingHexagons"/>
    <dgm:cxn modelId="{B9A71579-22D9-4450-9772-16248C0712FA}" type="presParOf" srcId="{258836FA-3680-4332-820C-85C613398EA7}" destId="{71B85C43-8E1D-4FE0-905D-E4556148D435}" srcOrd="2" destOrd="0" presId="urn:microsoft.com/office/officeart/2008/layout/AlternatingHexagons"/>
    <dgm:cxn modelId="{AEADED7C-781C-4549-AC3A-BB49259DE53A}" type="presParOf" srcId="{258836FA-3680-4332-820C-85C613398EA7}" destId="{73799B97-9804-4E1F-9EFB-B524BDFC9A15}" srcOrd="3" destOrd="0" presId="urn:microsoft.com/office/officeart/2008/layout/AlternatingHexagons"/>
    <dgm:cxn modelId="{11C49770-B710-48A3-AABF-B1E498AD01B8}" type="presParOf" srcId="{258836FA-3680-4332-820C-85C613398EA7}" destId="{359F4980-DBD0-435E-B334-EAD2878B7315}" srcOrd="4" destOrd="0" presId="urn:microsoft.com/office/officeart/2008/layout/AlternatingHexagons"/>
    <dgm:cxn modelId="{FEE54BC9-6C15-4857-8CF9-C000A75ECBEC}" type="presParOf" srcId="{BA636D62-4EFA-47FF-922C-8AEBF50BCA2E}" destId="{1241D61D-AD7A-4413-B3F7-EED48EFECB4E}" srcOrd="5" destOrd="0" presId="urn:microsoft.com/office/officeart/2008/layout/AlternatingHexagons"/>
    <dgm:cxn modelId="{D6EA47B3-D91E-4A01-AA6F-41F0D411360F}" type="presParOf" srcId="{BA636D62-4EFA-47FF-922C-8AEBF50BCA2E}" destId="{735D3F45-2141-4670-A98B-FD5E67E30864}" srcOrd="6" destOrd="0" presId="urn:microsoft.com/office/officeart/2008/layout/AlternatingHexagons"/>
    <dgm:cxn modelId="{FB8FF854-BAEE-4F05-ADCE-280197339870}" type="presParOf" srcId="{735D3F45-2141-4670-A98B-FD5E67E30864}" destId="{C1186EE7-37F2-4B3B-AA59-8AC56290980C}" srcOrd="0" destOrd="0" presId="urn:microsoft.com/office/officeart/2008/layout/AlternatingHexagons"/>
    <dgm:cxn modelId="{20C5B40A-96BA-404F-A772-BECEA197B733}" type="presParOf" srcId="{735D3F45-2141-4670-A98B-FD5E67E30864}" destId="{CF4DC30F-751E-46E6-9D2E-721CEFB070B2}" srcOrd="1" destOrd="0" presId="urn:microsoft.com/office/officeart/2008/layout/AlternatingHexagons"/>
    <dgm:cxn modelId="{366F8088-0519-4205-B922-BE624414554E}" type="presParOf" srcId="{735D3F45-2141-4670-A98B-FD5E67E30864}" destId="{08F40D57-2ACB-4B56-9255-B32FD5DFA112}" srcOrd="2" destOrd="0" presId="urn:microsoft.com/office/officeart/2008/layout/AlternatingHexagons"/>
    <dgm:cxn modelId="{7293176F-4B5E-4136-AA6B-6995968AD9A8}" type="presParOf" srcId="{735D3F45-2141-4670-A98B-FD5E67E30864}" destId="{4D44CCED-BAB8-4BE9-9391-63A21CAA7270}" srcOrd="3" destOrd="0" presId="urn:microsoft.com/office/officeart/2008/layout/AlternatingHexagons"/>
    <dgm:cxn modelId="{62CA3D55-1233-40C5-907A-E4DFE5687CC0}" type="presParOf" srcId="{735D3F45-2141-4670-A98B-FD5E67E30864}" destId="{5CE53BEE-FC91-4F96-9B5C-637B25793F9B}" srcOrd="4" destOrd="0" presId="urn:microsoft.com/office/officeart/2008/layout/AlternatingHexagons"/>
  </dgm:cxnLst>
  <dgm:bg/>
  <dgm:whole>
    <a:ln>
      <a:solidFill>
        <a:srgbClr val="080808"/>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41FC2-C038-4A96-BC37-4F3A4C7DFD33}">
      <dsp:nvSpPr>
        <dsp:cNvPr id="0" name=""/>
        <dsp:cNvSpPr/>
      </dsp:nvSpPr>
      <dsp:spPr>
        <a:xfrm rot="5400000">
          <a:off x="1910586" y="246575"/>
          <a:ext cx="1194391" cy="1312242"/>
        </a:xfrm>
        <a:prstGeom prst="hexagon">
          <a:avLst>
            <a:gd name="adj" fmla="val 25000"/>
            <a:gd name="vf" fmla="val 11547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tx1"/>
              </a:solidFill>
            </a:rPr>
            <a:t>Getting Credit</a:t>
          </a:r>
        </a:p>
      </dsp:txBody>
      <dsp:txXfrm rot="-5400000">
        <a:off x="2070368" y="504565"/>
        <a:ext cx="874828" cy="796261"/>
      </dsp:txXfrm>
    </dsp:sp>
    <dsp:sp modelId="{13D9CDD1-4B45-4777-AC85-2DDF95E6575B}">
      <dsp:nvSpPr>
        <dsp:cNvPr id="0" name=""/>
        <dsp:cNvSpPr/>
      </dsp:nvSpPr>
      <dsp:spPr>
        <a:xfrm>
          <a:off x="2968968" y="504928"/>
          <a:ext cx="1332940" cy="716634"/>
        </a:xfrm>
        <a:prstGeom prst="rect">
          <a:avLst/>
        </a:prstGeom>
        <a:noFill/>
        <a:ln>
          <a:noFill/>
        </a:ln>
        <a:effectLst/>
      </dsp:spPr>
      <dsp:style>
        <a:lnRef idx="0">
          <a:scrgbClr r="0" g="0" b="0"/>
        </a:lnRef>
        <a:fillRef idx="0">
          <a:scrgbClr r="0" g="0" b="0"/>
        </a:fillRef>
        <a:effectRef idx="0">
          <a:scrgbClr r="0" g="0" b="0"/>
        </a:effectRef>
        <a:fontRef idx="minor"/>
      </dsp:style>
    </dsp:sp>
    <dsp:sp modelId="{1A5104AF-4721-471A-BA82-1E13DD311F13}">
      <dsp:nvSpPr>
        <dsp:cNvPr id="0" name=""/>
        <dsp:cNvSpPr/>
      </dsp:nvSpPr>
      <dsp:spPr>
        <a:xfrm rot="5400000">
          <a:off x="605440" y="246575"/>
          <a:ext cx="1194391" cy="1312242"/>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tx1"/>
              </a:solidFill>
              <a:latin typeface="Calibri" pitchFamily="34" charset="0"/>
            </a:rPr>
            <a:t>Starting A Business </a:t>
          </a:r>
        </a:p>
      </dsp:txBody>
      <dsp:txXfrm rot="-5400000">
        <a:off x="765222" y="504565"/>
        <a:ext cx="874828" cy="796261"/>
      </dsp:txXfrm>
    </dsp:sp>
    <dsp:sp modelId="{67979F6B-E443-495D-9CC2-B2B9CD156595}">
      <dsp:nvSpPr>
        <dsp:cNvPr id="0" name=""/>
        <dsp:cNvSpPr/>
      </dsp:nvSpPr>
      <dsp:spPr>
        <a:xfrm rot="5400000">
          <a:off x="1257406" y="1177005"/>
          <a:ext cx="1194391" cy="1312242"/>
        </a:xfrm>
        <a:prstGeom prst="hexagon">
          <a:avLst>
            <a:gd name="adj" fmla="val 25000"/>
            <a:gd name="vf" fmla="val 1154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tx1"/>
              </a:solidFill>
            </a:rPr>
            <a:t>Trading Across Borders </a:t>
          </a:r>
        </a:p>
      </dsp:txBody>
      <dsp:txXfrm rot="-5400000">
        <a:off x="1417188" y="1434995"/>
        <a:ext cx="874828" cy="796261"/>
      </dsp:txXfrm>
    </dsp:sp>
    <dsp:sp modelId="{5A0A8B1F-451F-4591-BE23-942B5E64138D}">
      <dsp:nvSpPr>
        <dsp:cNvPr id="0" name=""/>
        <dsp:cNvSpPr/>
      </dsp:nvSpPr>
      <dsp:spPr>
        <a:xfrm>
          <a:off x="2101" y="1518727"/>
          <a:ext cx="1289942" cy="716634"/>
        </a:xfrm>
        <a:prstGeom prst="rect">
          <a:avLst/>
        </a:prstGeom>
        <a:noFill/>
        <a:ln>
          <a:noFill/>
        </a:ln>
        <a:effectLst/>
      </dsp:spPr>
      <dsp:style>
        <a:lnRef idx="0">
          <a:scrgbClr r="0" g="0" b="0"/>
        </a:lnRef>
        <a:fillRef idx="0">
          <a:scrgbClr r="0" g="0" b="0"/>
        </a:fillRef>
        <a:effectRef idx="0">
          <a:scrgbClr r="0" g="0" b="0"/>
        </a:effectRef>
        <a:fontRef idx="minor"/>
      </dsp:style>
    </dsp:sp>
    <dsp:sp modelId="{6D786C33-9521-426F-9A2E-03A46AE9019D}">
      <dsp:nvSpPr>
        <dsp:cNvPr id="0" name=""/>
        <dsp:cNvSpPr/>
      </dsp:nvSpPr>
      <dsp:spPr>
        <a:xfrm rot="5400000">
          <a:off x="2522805" y="1180027"/>
          <a:ext cx="1194391" cy="1312242"/>
        </a:xfrm>
        <a:prstGeom prst="hexagon">
          <a:avLst>
            <a:gd name="adj" fmla="val 25000"/>
            <a:gd name="vf" fmla="val 11547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tx1"/>
              </a:solidFill>
            </a:rPr>
            <a:t>Getting Electricity</a:t>
          </a:r>
        </a:p>
      </dsp:txBody>
      <dsp:txXfrm rot="-5400000">
        <a:off x="2682587" y="1438017"/>
        <a:ext cx="874828" cy="796261"/>
      </dsp:txXfrm>
    </dsp:sp>
    <dsp:sp modelId="{0DD22A90-6F33-48FD-84CA-7C50996CDB5F}">
      <dsp:nvSpPr>
        <dsp:cNvPr id="0" name=""/>
        <dsp:cNvSpPr/>
      </dsp:nvSpPr>
      <dsp:spPr>
        <a:xfrm rot="5400000">
          <a:off x="1890458" y="2068356"/>
          <a:ext cx="1194391" cy="1312242"/>
        </a:xfrm>
        <a:prstGeom prst="hexagon">
          <a:avLst>
            <a:gd name="adj" fmla="val 25000"/>
            <a:gd name="vf" fmla="val 115470"/>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tx1"/>
              </a:solidFill>
            </a:rPr>
            <a:t>Paying Taxes </a:t>
          </a:r>
        </a:p>
      </dsp:txBody>
      <dsp:txXfrm rot="-5400000">
        <a:off x="2050240" y="2326346"/>
        <a:ext cx="874828" cy="796261"/>
      </dsp:txXfrm>
    </dsp:sp>
    <dsp:sp modelId="{CF522735-555F-4C70-B0A3-6F11498680B2}">
      <dsp:nvSpPr>
        <dsp:cNvPr id="0" name=""/>
        <dsp:cNvSpPr/>
      </dsp:nvSpPr>
      <dsp:spPr>
        <a:xfrm>
          <a:off x="2968968" y="2532526"/>
          <a:ext cx="1332940" cy="716634"/>
        </a:xfrm>
        <a:prstGeom prst="rect">
          <a:avLst/>
        </a:prstGeom>
        <a:noFill/>
        <a:ln>
          <a:noFill/>
        </a:ln>
        <a:effectLst/>
      </dsp:spPr>
      <dsp:style>
        <a:lnRef idx="0">
          <a:scrgbClr r="0" g="0" b="0"/>
        </a:lnRef>
        <a:fillRef idx="0">
          <a:scrgbClr r="0" g="0" b="0"/>
        </a:fillRef>
        <a:effectRef idx="0">
          <a:scrgbClr r="0" g="0" b="0"/>
        </a:effectRef>
        <a:fontRef idx="minor"/>
      </dsp:style>
    </dsp:sp>
    <dsp:sp modelId="{359F4980-DBD0-435E-B334-EAD2878B7315}">
      <dsp:nvSpPr>
        <dsp:cNvPr id="0" name=""/>
        <dsp:cNvSpPr/>
      </dsp:nvSpPr>
      <dsp:spPr>
        <a:xfrm rot="5400000">
          <a:off x="589947" y="2068356"/>
          <a:ext cx="1194391" cy="1312242"/>
        </a:xfrm>
        <a:prstGeom prst="hexagon">
          <a:avLst>
            <a:gd name="adj" fmla="val 25000"/>
            <a:gd name="vf" fmla="val 11547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tx1"/>
              </a:solidFill>
            </a:rPr>
            <a:t>Construction Permits </a:t>
          </a:r>
        </a:p>
      </dsp:txBody>
      <dsp:txXfrm rot="-5400000">
        <a:off x="749729" y="2326346"/>
        <a:ext cx="874828" cy="796261"/>
      </dsp:txXfrm>
    </dsp:sp>
    <dsp:sp modelId="{C1186EE7-37F2-4B3B-AA59-8AC56290980C}">
      <dsp:nvSpPr>
        <dsp:cNvPr id="0" name=""/>
        <dsp:cNvSpPr/>
      </dsp:nvSpPr>
      <dsp:spPr>
        <a:xfrm rot="5400000">
          <a:off x="1241913" y="3001808"/>
          <a:ext cx="1194391" cy="1312242"/>
        </a:xfrm>
        <a:prstGeom prst="hexagon">
          <a:avLst>
            <a:gd name="adj" fmla="val 25000"/>
            <a:gd name="vf" fmla="val 11547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solidFill>
                <a:schemeClr val="tx1"/>
              </a:solidFill>
            </a:rPr>
            <a:t>Registering Property </a:t>
          </a:r>
        </a:p>
      </dsp:txBody>
      <dsp:txXfrm rot="-5400000">
        <a:off x="1401695" y="3259798"/>
        <a:ext cx="874828" cy="796261"/>
      </dsp:txXfrm>
    </dsp:sp>
    <dsp:sp modelId="{CF4DC30F-751E-46E6-9D2E-721CEFB070B2}">
      <dsp:nvSpPr>
        <dsp:cNvPr id="0" name=""/>
        <dsp:cNvSpPr/>
      </dsp:nvSpPr>
      <dsp:spPr>
        <a:xfrm>
          <a:off x="2101" y="3546325"/>
          <a:ext cx="1289942" cy="716634"/>
        </a:xfrm>
        <a:prstGeom prst="rect">
          <a:avLst/>
        </a:prstGeom>
        <a:noFill/>
        <a:ln>
          <a:noFill/>
        </a:ln>
        <a:effectLst/>
      </dsp:spPr>
      <dsp:style>
        <a:lnRef idx="0">
          <a:scrgbClr r="0" g="0" b="0"/>
        </a:lnRef>
        <a:fillRef idx="0">
          <a:scrgbClr r="0" g="0" b="0"/>
        </a:fillRef>
        <a:effectRef idx="0">
          <a:scrgbClr r="0" g="0" b="0"/>
        </a:effectRef>
        <a:fontRef idx="minor"/>
      </dsp:style>
    </dsp:sp>
    <dsp:sp modelId="{5CE53BEE-FC91-4F96-9B5C-637B25793F9B}">
      <dsp:nvSpPr>
        <dsp:cNvPr id="0" name=""/>
        <dsp:cNvSpPr/>
      </dsp:nvSpPr>
      <dsp:spPr>
        <a:xfrm rot="5400000">
          <a:off x="3187255" y="3651133"/>
          <a:ext cx="1194391" cy="1039120"/>
        </a:xfrm>
        <a:prstGeom prst="hexagon">
          <a:avLst>
            <a:gd name="adj" fmla="val 25000"/>
            <a:gd name="vf" fmla="val 11547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3426820" y="3759624"/>
        <a:ext cx="715260" cy="82213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 Id="rId4" Type="http://schemas.openxmlformats.org/officeDocument/2006/relationships/image" Target="../media/image58.emf"/></Relationships>
</file>

<file path=ppt/drawings/drawing1.xml><?xml version="1.0" encoding="utf-8"?>
<c:userShapes xmlns:c="http://schemas.openxmlformats.org/drawingml/2006/chart">
  <cdr:relSizeAnchor xmlns:cdr="http://schemas.openxmlformats.org/drawingml/2006/chartDrawing">
    <cdr:from>
      <cdr:x>0.33489</cdr:x>
      <cdr:y>0.09813</cdr:y>
    </cdr:from>
    <cdr:to>
      <cdr:x>0.51994</cdr:x>
      <cdr:y>0.34616</cdr:y>
    </cdr:to>
    <cdr:cxnSp macro="">
      <cdr:nvCxnSpPr>
        <cdr:cNvPr id="2" name="AutoShape 21">
          <a:extLst xmlns:a="http://schemas.openxmlformats.org/drawingml/2006/main">
            <a:ext uri="{FF2B5EF4-FFF2-40B4-BE49-F238E27FC236}">
              <a16:creationId xmlns:a16="http://schemas.microsoft.com/office/drawing/2014/main" id="{6E48D54D-0B0E-4DAC-ADC7-F8DBAD0E25C0}"/>
            </a:ext>
          </a:extLst>
        </cdr:cNvPr>
        <cdr:cNvCxnSpPr>
          <a:cxnSpLocks xmlns:a="http://schemas.openxmlformats.org/drawingml/2006/main" noChangeShapeType="1"/>
        </cdr:cNvCxnSpPr>
      </cdr:nvCxnSpPr>
      <cdr:spPr bwMode="auto">
        <a:xfrm xmlns:a="http://schemas.openxmlformats.org/drawingml/2006/main" flipV="1">
          <a:off x="2638518" y="451406"/>
          <a:ext cx="1457960" cy="1140954"/>
        </a:xfrm>
        <a:prstGeom xmlns:a="http://schemas.openxmlformats.org/drawingml/2006/main" prst="curvedConnector3">
          <a:avLst>
            <a:gd name="adj1" fmla="val 50000"/>
          </a:avLst>
        </a:prstGeom>
        <a:noFill xmlns:a="http://schemas.openxmlformats.org/drawingml/2006/main"/>
        <a:ln xmlns:a="http://schemas.openxmlformats.org/drawingml/2006/main" w="9525">
          <a:solidFill>
            <a:schemeClr val="accent1">
              <a:lumMod val="50000"/>
            </a:schemeClr>
          </a:solidFill>
          <a:round/>
          <a:headEnd/>
          <a:tailEnd type="triangle" w="med" len="med"/>
        </a:ln>
      </cdr:spPr>
    </cdr:cxnSp>
  </cdr:relSizeAnchor>
  <cdr:relSizeAnchor xmlns:cdr="http://schemas.openxmlformats.org/drawingml/2006/chartDrawing">
    <cdr:from>
      <cdr:x>0.82306</cdr:x>
      <cdr:y>0.68635</cdr:y>
    </cdr:from>
    <cdr:to>
      <cdr:x>0.85383</cdr:x>
      <cdr:y>0.74877</cdr:y>
    </cdr:to>
    <cdr:cxnSp macro="">
      <cdr:nvCxnSpPr>
        <cdr:cNvPr id="5" name="Curved Connector 4">
          <a:extLst xmlns:a="http://schemas.openxmlformats.org/drawingml/2006/main">
            <a:ext uri="{FF2B5EF4-FFF2-40B4-BE49-F238E27FC236}">
              <a16:creationId xmlns:a16="http://schemas.microsoft.com/office/drawing/2014/main" id="{1386A389-FD6E-4BCF-90F4-F85C9E4E7E73}"/>
            </a:ext>
          </a:extLst>
        </cdr:cNvPr>
        <cdr:cNvCxnSpPr/>
      </cdr:nvCxnSpPr>
      <cdr:spPr>
        <a:xfrm xmlns:a="http://schemas.openxmlformats.org/drawingml/2006/main" rot="16200000" flipV="1">
          <a:off x="6266509" y="3083268"/>
          <a:ext cx="278433" cy="235130"/>
        </a:xfrm>
        <a:prstGeom xmlns:a="http://schemas.openxmlformats.org/drawingml/2006/main" prst="curvedConnector3">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0.17132</cdr:x>
      <cdr:y>0.28896</cdr:y>
    </cdr:from>
    <cdr:to>
      <cdr:x>0.19294</cdr:x>
      <cdr:y>0.36487</cdr:y>
    </cdr:to>
    <cdr:sp macro="" textlink="">
      <cdr:nvSpPr>
        <cdr:cNvPr id="2" name="Rectangle 1"/>
        <cdr:cNvSpPr/>
      </cdr:nvSpPr>
      <cdr:spPr>
        <a:xfrm xmlns:a="http://schemas.openxmlformats.org/drawingml/2006/main">
          <a:off x="1123925" y="553927"/>
          <a:ext cx="141808" cy="145515"/>
        </a:xfrm>
        <a:prstGeom xmlns:a="http://schemas.openxmlformats.org/drawingml/2006/main" prst="rect">
          <a:avLst/>
        </a:prstGeom>
        <a:solidFill xmlns:a="http://schemas.openxmlformats.org/drawingml/2006/main">
          <a:schemeClr val="tx2">
            <a:lumMod val="7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0.27541</cdr:x>
      <cdr:y>0.249</cdr:y>
    </cdr:from>
    <cdr:to>
      <cdr:x>0.29912</cdr:x>
      <cdr:y>0.32973</cdr:y>
    </cdr:to>
    <cdr:sp macro="" textlink="">
      <cdr:nvSpPr>
        <cdr:cNvPr id="3" name="Rectangle 2"/>
        <cdr:cNvSpPr/>
      </cdr:nvSpPr>
      <cdr:spPr>
        <a:xfrm xmlns:a="http://schemas.openxmlformats.org/drawingml/2006/main">
          <a:off x="1707760" y="549050"/>
          <a:ext cx="147032" cy="178009"/>
        </a:xfrm>
        <a:prstGeom xmlns:a="http://schemas.openxmlformats.org/drawingml/2006/main" prst="rect">
          <a:avLst/>
        </a:prstGeom>
        <a:solidFill xmlns:a="http://schemas.openxmlformats.org/drawingml/2006/main">
          <a:srgbClr val="BBD39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0.38278</cdr:x>
      <cdr:y>0.23454</cdr:y>
    </cdr:from>
    <cdr:to>
      <cdr:x>0.40441</cdr:x>
      <cdr:y>0.31078</cdr:y>
    </cdr:to>
    <cdr:sp macro="" textlink="">
      <cdr:nvSpPr>
        <cdr:cNvPr id="4" name="Rectangle 3"/>
        <cdr:cNvSpPr/>
      </cdr:nvSpPr>
      <cdr:spPr>
        <a:xfrm xmlns:a="http://schemas.openxmlformats.org/drawingml/2006/main">
          <a:off x="2460040" y="449603"/>
          <a:ext cx="139029" cy="146152"/>
        </a:xfrm>
        <a:prstGeom xmlns:a="http://schemas.openxmlformats.org/drawingml/2006/main" prst="rect">
          <a:avLst/>
        </a:prstGeom>
        <a:solidFill xmlns:a="http://schemas.openxmlformats.org/drawingml/2006/main">
          <a:srgbClr val="BBD39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0.488</cdr:x>
      <cdr:y>0.19511</cdr:y>
    </cdr:from>
    <cdr:to>
      <cdr:x>0.51175</cdr:x>
      <cdr:y>0.28151</cdr:y>
    </cdr:to>
    <cdr:sp macro="" textlink="">
      <cdr:nvSpPr>
        <cdr:cNvPr id="5" name="Rectangle 4"/>
        <cdr:cNvSpPr/>
      </cdr:nvSpPr>
      <cdr:spPr>
        <a:xfrm xmlns:a="http://schemas.openxmlformats.org/drawingml/2006/main">
          <a:off x="3025957" y="430223"/>
          <a:ext cx="147271" cy="190512"/>
        </a:xfrm>
        <a:prstGeom xmlns:a="http://schemas.openxmlformats.org/drawingml/2006/main" prst="rect">
          <a:avLst/>
        </a:prstGeom>
        <a:solidFill xmlns:a="http://schemas.openxmlformats.org/drawingml/2006/main">
          <a:srgbClr val="BBD39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0.59467</cdr:x>
      <cdr:y>0.17305</cdr:y>
    </cdr:from>
    <cdr:to>
      <cdr:x>0.61842</cdr:x>
      <cdr:y>0.25945</cdr:y>
    </cdr:to>
    <cdr:sp macro="" textlink="">
      <cdr:nvSpPr>
        <cdr:cNvPr id="6" name="Rectangle 5"/>
        <cdr:cNvSpPr/>
      </cdr:nvSpPr>
      <cdr:spPr>
        <a:xfrm xmlns:a="http://schemas.openxmlformats.org/drawingml/2006/main">
          <a:off x="3821813" y="331727"/>
          <a:ext cx="152639" cy="165627"/>
        </a:xfrm>
        <a:prstGeom xmlns:a="http://schemas.openxmlformats.org/drawingml/2006/main" prst="rect">
          <a:avLst/>
        </a:prstGeom>
        <a:solidFill xmlns:a="http://schemas.openxmlformats.org/drawingml/2006/main">
          <a:srgbClr val="BBD39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0.70286</cdr:x>
      <cdr:y>0.15606</cdr:y>
    </cdr:from>
    <cdr:to>
      <cdr:x>0.72661</cdr:x>
      <cdr:y>0.24246</cdr:y>
    </cdr:to>
    <cdr:sp macro="" textlink="">
      <cdr:nvSpPr>
        <cdr:cNvPr id="7" name="Rectangle 6"/>
        <cdr:cNvSpPr/>
      </cdr:nvSpPr>
      <cdr:spPr>
        <a:xfrm xmlns:a="http://schemas.openxmlformats.org/drawingml/2006/main">
          <a:off x="4517143" y="299162"/>
          <a:ext cx="152639" cy="165628"/>
        </a:xfrm>
        <a:prstGeom xmlns:a="http://schemas.openxmlformats.org/drawingml/2006/main" prst="rect">
          <a:avLst/>
        </a:prstGeom>
        <a:solidFill xmlns:a="http://schemas.openxmlformats.org/drawingml/2006/main">
          <a:srgbClr val="BBD39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0.80708</cdr:x>
      <cdr:y>0.1357</cdr:y>
    </cdr:from>
    <cdr:to>
      <cdr:x>0.83083</cdr:x>
      <cdr:y>0.2221</cdr:y>
    </cdr:to>
    <cdr:sp macro="" textlink="">
      <cdr:nvSpPr>
        <cdr:cNvPr id="8" name="Rectangle 7"/>
        <cdr:cNvSpPr/>
      </cdr:nvSpPr>
      <cdr:spPr>
        <a:xfrm xmlns:a="http://schemas.openxmlformats.org/drawingml/2006/main">
          <a:off x="5004509" y="299216"/>
          <a:ext cx="147271" cy="190512"/>
        </a:xfrm>
        <a:prstGeom xmlns:a="http://schemas.openxmlformats.org/drawingml/2006/main" prst="rect">
          <a:avLst/>
        </a:prstGeom>
        <a:solidFill xmlns:a="http://schemas.openxmlformats.org/drawingml/2006/main">
          <a:srgbClr val="BBD39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0.20929</cdr:x>
      <cdr:y>0.41557</cdr:y>
    </cdr:from>
    <cdr:to>
      <cdr:x>0.44679</cdr:x>
      <cdr:y>0.63273</cdr:y>
    </cdr:to>
    <cdr:sp macro="" textlink="">
      <cdr:nvSpPr>
        <cdr:cNvPr id="2" name="TextBox 1"/>
        <cdr:cNvSpPr txBox="1"/>
      </cdr:nvSpPr>
      <cdr:spPr>
        <a:xfrm xmlns:a="http://schemas.openxmlformats.org/drawingml/2006/main">
          <a:off x="799385" y="1008060"/>
          <a:ext cx="907137" cy="5267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a:latin typeface="Calibri" panose="020F0502020204030204" pitchFamily="34" charset="0"/>
              <a:cs typeface="Calibri" panose="020F0502020204030204" pitchFamily="34" charset="0"/>
            </a:rPr>
            <a:t>2025</a:t>
          </a:r>
        </a:p>
        <a:p xmlns:a="http://schemas.openxmlformats.org/drawingml/2006/main">
          <a:pPr algn="ctr"/>
          <a:r>
            <a:rPr lang="en-US" sz="1100" b="1" dirty="0">
              <a:latin typeface="Calibri" panose="020F0502020204030204" pitchFamily="34" charset="0"/>
              <a:cs typeface="Calibri" panose="020F0502020204030204" pitchFamily="34" charset="0"/>
            </a:rPr>
            <a:t>US$</a:t>
          </a:r>
          <a:r>
            <a:rPr lang="en-US" sz="1100" b="1" baseline="0" dirty="0">
              <a:latin typeface="Calibri" panose="020F0502020204030204" pitchFamily="34" charset="0"/>
              <a:cs typeface="Calibri" panose="020F0502020204030204" pitchFamily="34" charset="0"/>
            </a:rPr>
            <a:t>2,065bn</a:t>
          </a:r>
        </a:p>
      </cdr:txBody>
    </cdr:sp>
  </cdr:relSizeAnchor>
</c:userShapes>
</file>

<file path=ppt/drawings/drawing4.xml><?xml version="1.0" encoding="utf-8"?>
<c:userShapes xmlns:c="http://schemas.openxmlformats.org/drawingml/2006/chart">
  <cdr:relSizeAnchor xmlns:cdr="http://schemas.openxmlformats.org/drawingml/2006/chartDrawing">
    <cdr:from>
      <cdr:x>0.37133</cdr:x>
      <cdr:y>0.38662</cdr:y>
    </cdr:from>
    <cdr:to>
      <cdr:x>0.62867</cdr:x>
      <cdr:y>0.60591</cdr:y>
    </cdr:to>
    <cdr:sp macro="" textlink="">
      <cdr:nvSpPr>
        <cdr:cNvPr id="2" name="TextBox 1"/>
        <cdr:cNvSpPr txBox="1"/>
      </cdr:nvSpPr>
      <cdr:spPr>
        <a:xfrm xmlns:a="http://schemas.openxmlformats.org/drawingml/2006/main">
          <a:off x="1227889" y="842710"/>
          <a:ext cx="850948" cy="4779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b="1" dirty="0">
              <a:latin typeface="Calibri" panose="020F0502020204030204" pitchFamily="34" charset="0"/>
              <a:cs typeface="Calibri" panose="020F0502020204030204" pitchFamily="34" charset="0"/>
            </a:rPr>
            <a:t>2015</a:t>
          </a:r>
        </a:p>
        <a:p xmlns:a="http://schemas.openxmlformats.org/drawingml/2006/main">
          <a:pPr algn="ctr"/>
          <a:r>
            <a:rPr lang="en-US" sz="1000" b="1" dirty="0">
              <a:latin typeface="Calibri" panose="020F0502020204030204" pitchFamily="34" charset="0"/>
              <a:cs typeface="Calibri" panose="020F0502020204030204" pitchFamily="34" charset="0"/>
            </a:rPr>
            <a:t>US$1,420bn</a:t>
          </a:r>
          <a:endParaRPr lang="en-US" sz="1000" b="1" baseline="0" dirty="0">
            <a:latin typeface="Calibri" panose="020F0502020204030204" pitchFamily="34" charset="0"/>
            <a:cs typeface="Calibri" panose="020F0502020204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0.12322</cdr:x>
      <cdr:y>0.62453</cdr:y>
    </cdr:from>
    <cdr:to>
      <cdr:x>0.16676</cdr:x>
      <cdr:y>0.69605</cdr:y>
    </cdr:to>
    <cdr:sp macro="" textlink="">
      <cdr:nvSpPr>
        <cdr:cNvPr id="2" name="TextBox 1"/>
        <cdr:cNvSpPr txBox="1"/>
      </cdr:nvSpPr>
      <cdr:spPr>
        <a:xfrm xmlns:a="http://schemas.openxmlformats.org/drawingml/2006/main">
          <a:off x="1018880" y="2515003"/>
          <a:ext cx="360000" cy="288000"/>
        </a:xfrm>
        <a:prstGeom xmlns:a="http://schemas.openxmlformats.org/drawingml/2006/main" prst="rect">
          <a:avLst/>
        </a:prstGeom>
        <a:solidFill xmlns:a="http://schemas.openxmlformats.org/drawingml/2006/main">
          <a:schemeClr val="bg1"/>
        </a:solidFill>
        <a:ln xmlns:a="http://schemas.openxmlformats.org/drawingml/2006/main" w="9525">
          <a:solidFill>
            <a:srgbClr val="FF0000"/>
          </a:solidFill>
          <a:prstDash val="sysDot"/>
        </a:ln>
      </cdr:spPr>
      <cdr:txBody>
        <a:bodyPr xmlns:a="http://schemas.openxmlformats.org/drawingml/2006/main" vertOverflow="clip" wrap="none" rtlCol="0"/>
        <a:lstStyle xmlns:a="http://schemas.openxmlformats.org/drawingml/2006/main"/>
        <a:p xmlns:a="http://schemas.openxmlformats.org/drawingml/2006/main">
          <a:r>
            <a:rPr lang="en-US" sz="1100" b="1" dirty="0">
              <a:solidFill>
                <a:schemeClr val="tx1"/>
              </a:solidFill>
            </a:rPr>
            <a:t>5.9</a:t>
          </a:r>
        </a:p>
      </cdr:txBody>
    </cdr:sp>
  </cdr:relSizeAnchor>
  <cdr:relSizeAnchor xmlns:cdr="http://schemas.openxmlformats.org/drawingml/2006/chartDrawing">
    <cdr:from>
      <cdr:x>0.08532</cdr:x>
      <cdr:y>0.69552</cdr:y>
    </cdr:from>
    <cdr:to>
      <cdr:x>0.21486</cdr:x>
      <cdr:y>0.69876</cdr:y>
    </cdr:to>
    <cdr:sp macro="" textlink="">
      <cdr:nvSpPr>
        <cdr:cNvPr id="4" name="Straight Arrow Connector 3"/>
        <cdr:cNvSpPr/>
      </cdr:nvSpPr>
      <cdr:spPr>
        <a:xfrm xmlns:a="http://schemas.openxmlformats.org/drawingml/2006/main">
          <a:off x="705507" y="2800889"/>
          <a:ext cx="1071139" cy="13048"/>
        </a:xfrm>
        <a:prstGeom xmlns:a="http://schemas.openxmlformats.org/drawingml/2006/main" prst="straightConnector1">
          <a:avLst/>
        </a:prstGeom>
        <a:ln xmlns:a="http://schemas.openxmlformats.org/drawingml/2006/main">
          <a:solidFill>
            <a:schemeClr val="tx1"/>
          </a:solidFill>
          <a:headEnd type="arrow"/>
          <a:tailEnd type="arrow"/>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0.3128</cdr:x>
      <cdr:y>0.62453</cdr:y>
    </cdr:from>
    <cdr:to>
      <cdr:x>0.35634</cdr:x>
      <cdr:y>0.69605</cdr:y>
    </cdr:to>
    <cdr:sp macro="" textlink="">
      <cdr:nvSpPr>
        <cdr:cNvPr id="7" name="TextBox 6"/>
        <cdr:cNvSpPr txBox="1"/>
      </cdr:nvSpPr>
      <cdr:spPr>
        <a:xfrm xmlns:a="http://schemas.openxmlformats.org/drawingml/2006/main">
          <a:off x="2586476" y="2515003"/>
          <a:ext cx="360000" cy="288000"/>
        </a:xfrm>
        <a:prstGeom xmlns:a="http://schemas.openxmlformats.org/drawingml/2006/main" prst="rect">
          <a:avLst/>
        </a:prstGeom>
        <a:solidFill xmlns:a="http://schemas.openxmlformats.org/drawingml/2006/main">
          <a:schemeClr val="bg1"/>
        </a:solidFill>
        <a:ln xmlns:a="http://schemas.openxmlformats.org/drawingml/2006/main" w="9525">
          <a:solidFill>
            <a:srgbClr val="FF0000"/>
          </a:solidFill>
          <a:prstDash val="sysDot"/>
        </a:ln>
      </cdr:spPr>
      <cdr:txBody>
        <a:bodyPr xmlns:a="http://schemas.openxmlformats.org/drawingml/2006/main" vertOverflow="clip" wrap="none" rtlCol="0"/>
        <a:lstStyle xmlns:a="http://schemas.openxmlformats.org/drawingml/2006/main"/>
        <a:p xmlns:a="http://schemas.openxmlformats.org/drawingml/2006/main">
          <a:r>
            <a:rPr lang="en-US" sz="1100" b="1" dirty="0">
              <a:solidFill>
                <a:schemeClr val="tx1"/>
              </a:solidFill>
            </a:rPr>
            <a:t>4.9</a:t>
          </a:r>
        </a:p>
      </cdr:txBody>
    </cdr:sp>
  </cdr:relSizeAnchor>
  <cdr:relSizeAnchor xmlns:cdr="http://schemas.openxmlformats.org/drawingml/2006/chartDrawing">
    <cdr:from>
      <cdr:x>0.50869</cdr:x>
      <cdr:y>0.62453</cdr:y>
    </cdr:from>
    <cdr:to>
      <cdr:x>0.55223</cdr:x>
      <cdr:y>0.69605</cdr:y>
    </cdr:to>
    <cdr:sp macro="" textlink="">
      <cdr:nvSpPr>
        <cdr:cNvPr id="10" name="TextBox 9"/>
        <cdr:cNvSpPr txBox="1"/>
      </cdr:nvSpPr>
      <cdr:spPr>
        <a:xfrm xmlns:a="http://schemas.openxmlformats.org/drawingml/2006/main">
          <a:off x="4206250" y="2515003"/>
          <a:ext cx="360000" cy="288000"/>
        </a:xfrm>
        <a:prstGeom xmlns:a="http://schemas.openxmlformats.org/drawingml/2006/main" prst="rect">
          <a:avLst/>
        </a:prstGeom>
        <a:solidFill xmlns:a="http://schemas.openxmlformats.org/drawingml/2006/main">
          <a:schemeClr val="bg1"/>
        </a:solidFill>
        <a:ln xmlns:a="http://schemas.openxmlformats.org/drawingml/2006/main" w="9525">
          <a:solidFill>
            <a:srgbClr val="FF0000"/>
          </a:solidFill>
          <a:prstDash val="sysDot"/>
        </a:ln>
      </cdr:spPr>
      <cdr:txBody>
        <a:bodyPr xmlns:a="http://schemas.openxmlformats.org/drawingml/2006/main" vertOverflow="clip" wrap="none" rtlCol="0"/>
        <a:lstStyle xmlns:a="http://schemas.openxmlformats.org/drawingml/2006/main"/>
        <a:p xmlns:a="http://schemas.openxmlformats.org/drawingml/2006/main">
          <a:r>
            <a:rPr lang="en-US" sz="1100" b="1" dirty="0">
              <a:solidFill>
                <a:schemeClr val="tx1"/>
              </a:solidFill>
            </a:rPr>
            <a:t>4.8</a:t>
          </a:r>
        </a:p>
      </cdr:txBody>
    </cdr:sp>
  </cdr:relSizeAnchor>
  <cdr:relSizeAnchor xmlns:cdr="http://schemas.openxmlformats.org/drawingml/2006/chartDrawing">
    <cdr:from>
      <cdr:x>0.68878</cdr:x>
      <cdr:y>0.62453</cdr:y>
    </cdr:from>
    <cdr:to>
      <cdr:x>0.73232</cdr:x>
      <cdr:y>0.69605</cdr:y>
    </cdr:to>
    <cdr:sp macro="" textlink="">
      <cdr:nvSpPr>
        <cdr:cNvPr id="11" name="TextBox 10"/>
        <cdr:cNvSpPr txBox="1"/>
      </cdr:nvSpPr>
      <cdr:spPr>
        <a:xfrm xmlns:a="http://schemas.openxmlformats.org/drawingml/2006/main">
          <a:off x="5695376" y="2515003"/>
          <a:ext cx="360000" cy="288000"/>
        </a:xfrm>
        <a:prstGeom xmlns:a="http://schemas.openxmlformats.org/drawingml/2006/main" prst="rect">
          <a:avLst/>
        </a:prstGeom>
        <a:solidFill xmlns:a="http://schemas.openxmlformats.org/drawingml/2006/main">
          <a:schemeClr val="bg1"/>
        </a:solidFill>
        <a:ln xmlns:a="http://schemas.openxmlformats.org/drawingml/2006/main" w="9525">
          <a:solidFill>
            <a:srgbClr val="FF0000"/>
          </a:solidFill>
          <a:prstDash val="sysDot"/>
        </a:ln>
      </cdr:spPr>
      <cdr:txBody>
        <a:bodyPr xmlns:a="http://schemas.openxmlformats.org/drawingml/2006/main" vertOverflow="clip" wrap="none" rtlCol="0"/>
        <a:lstStyle xmlns:a="http://schemas.openxmlformats.org/drawingml/2006/main"/>
        <a:p xmlns:a="http://schemas.openxmlformats.org/drawingml/2006/main">
          <a:r>
            <a:rPr lang="en-US" sz="1100" b="1" dirty="0">
              <a:solidFill>
                <a:schemeClr val="tx1"/>
              </a:solidFill>
            </a:rPr>
            <a:t>4.2</a:t>
          </a:r>
        </a:p>
      </cdr:txBody>
    </cdr:sp>
  </cdr:relSizeAnchor>
  <cdr:relSizeAnchor xmlns:cdr="http://schemas.openxmlformats.org/drawingml/2006/chartDrawing">
    <cdr:from>
      <cdr:x>0.86572</cdr:x>
      <cdr:y>0.62453</cdr:y>
    </cdr:from>
    <cdr:to>
      <cdr:x>0.90926</cdr:x>
      <cdr:y>0.69605</cdr:y>
    </cdr:to>
    <cdr:sp macro="" textlink="">
      <cdr:nvSpPr>
        <cdr:cNvPr id="12" name="TextBox 11"/>
        <cdr:cNvSpPr txBox="1"/>
      </cdr:nvSpPr>
      <cdr:spPr>
        <a:xfrm xmlns:a="http://schemas.openxmlformats.org/drawingml/2006/main">
          <a:off x="7158455" y="2515003"/>
          <a:ext cx="360000" cy="288000"/>
        </a:xfrm>
        <a:prstGeom xmlns:a="http://schemas.openxmlformats.org/drawingml/2006/main" prst="rect">
          <a:avLst/>
        </a:prstGeom>
        <a:solidFill xmlns:a="http://schemas.openxmlformats.org/drawingml/2006/main">
          <a:schemeClr val="bg1"/>
        </a:solidFill>
        <a:ln xmlns:a="http://schemas.openxmlformats.org/drawingml/2006/main" w="9525">
          <a:solidFill>
            <a:srgbClr val="FF0000"/>
          </a:solidFill>
          <a:prstDash val="sysDot"/>
        </a:ln>
      </cdr:spPr>
      <cdr:txBody>
        <a:bodyPr xmlns:a="http://schemas.openxmlformats.org/drawingml/2006/main" vertOverflow="clip" wrap="none" rtlCol="0"/>
        <a:lstStyle xmlns:a="http://schemas.openxmlformats.org/drawingml/2006/main"/>
        <a:p xmlns:a="http://schemas.openxmlformats.org/drawingml/2006/main">
          <a:r>
            <a:rPr lang="en-US" sz="1100" b="1" dirty="0">
              <a:solidFill>
                <a:schemeClr val="tx1"/>
              </a:solidFill>
            </a:rPr>
            <a:t>3.3</a:t>
          </a:r>
        </a:p>
      </cdr:txBody>
    </cdr:sp>
  </cdr:relSizeAnchor>
</c:userShapes>
</file>

<file path=ppt/drawings/drawing6.xml><?xml version="1.0" encoding="utf-8"?>
<c:userShapes xmlns:c="http://schemas.openxmlformats.org/drawingml/2006/chart">
  <cdr:relSizeAnchor xmlns:cdr="http://schemas.openxmlformats.org/drawingml/2006/chartDrawing">
    <cdr:from>
      <cdr:x>0.0698</cdr:x>
      <cdr:y>0.45028</cdr:y>
    </cdr:from>
    <cdr:to>
      <cdr:x>0.12078</cdr:x>
      <cdr:y>0.56454</cdr:y>
    </cdr:to>
    <cdr:sp macro="" textlink="">
      <cdr:nvSpPr>
        <cdr:cNvPr id="2" name="TextBox 1"/>
        <cdr:cNvSpPr txBox="1"/>
      </cdr:nvSpPr>
      <cdr:spPr>
        <a:xfrm xmlns:a="http://schemas.openxmlformats.org/drawingml/2006/main">
          <a:off x="327290" y="880623"/>
          <a:ext cx="238991" cy="2234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700" dirty="0"/>
            <a:t>5</a:t>
          </a:r>
        </a:p>
      </cdr:txBody>
    </cdr:sp>
  </cdr:relSizeAnchor>
  <cdr:relSizeAnchor xmlns:cdr="http://schemas.openxmlformats.org/drawingml/2006/chartDrawing">
    <cdr:from>
      <cdr:x>0.20474</cdr:x>
      <cdr:y>0.39315</cdr:y>
    </cdr:from>
    <cdr:to>
      <cdr:x>0.25572</cdr:x>
      <cdr:y>0.50741</cdr:y>
    </cdr:to>
    <cdr:sp macro="" textlink="">
      <cdr:nvSpPr>
        <cdr:cNvPr id="3" name="TextBox 1"/>
        <cdr:cNvSpPr txBox="1"/>
      </cdr:nvSpPr>
      <cdr:spPr>
        <a:xfrm xmlns:a="http://schemas.openxmlformats.org/drawingml/2006/main">
          <a:off x="959981" y="768892"/>
          <a:ext cx="238991" cy="22346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700" dirty="0"/>
            <a:t>8</a:t>
          </a:r>
        </a:p>
      </cdr:txBody>
    </cdr:sp>
  </cdr:relSizeAnchor>
  <cdr:relSizeAnchor xmlns:cdr="http://schemas.openxmlformats.org/drawingml/2006/chartDrawing">
    <cdr:from>
      <cdr:x>0.33968</cdr:x>
      <cdr:y>0.13922</cdr:y>
    </cdr:from>
    <cdr:to>
      <cdr:x>0.39066</cdr:x>
      <cdr:y>0.25348</cdr:y>
    </cdr:to>
    <cdr:sp macro="" textlink="">
      <cdr:nvSpPr>
        <cdr:cNvPr id="4" name="TextBox 1"/>
        <cdr:cNvSpPr txBox="1"/>
      </cdr:nvSpPr>
      <cdr:spPr>
        <a:xfrm xmlns:a="http://schemas.openxmlformats.org/drawingml/2006/main">
          <a:off x="1592672" y="272265"/>
          <a:ext cx="238991" cy="22346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700" dirty="0"/>
            <a:t>16</a:t>
          </a:r>
        </a:p>
      </cdr:txBody>
    </cdr:sp>
  </cdr:relSizeAnchor>
  <cdr:relSizeAnchor xmlns:cdr="http://schemas.openxmlformats.org/drawingml/2006/chartDrawing">
    <cdr:from>
      <cdr:x>0.21558</cdr:x>
      <cdr:y>0.41913</cdr:y>
    </cdr:from>
    <cdr:to>
      <cdr:x>0.26655</cdr:x>
      <cdr:y>0.53339</cdr:y>
    </cdr:to>
    <cdr:sp macro="" textlink="">
      <cdr:nvSpPr>
        <cdr:cNvPr id="5" name="TextBox 1"/>
        <cdr:cNvSpPr txBox="1"/>
      </cdr:nvSpPr>
      <cdr:spPr>
        <a:xfrm xmlns:a="http://schemas.openxmlformats.org/drawingml/2006/main">
          <a:off x="1010781" y="819692"/>
          <a:ext cx="238991" cy="22346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700" dirty="0"/>
            <a:t>8</a:t>
          </a:r>
        </a:p>
      </cdr:txBody>
    </cdr:sp>
  </cdr:relSizeAnchor>
  <cdr:relSizeAnchor xmlns:cdr="http://schemas.openxmlformats.org/drawingml/2006/chartDrawing">
    <cdr:from>
      <cdr:x>0.47451</cdr:x>
      <cdr:y>0.00794</cdr:y>
    </cdr:from>
    <cdr:to>
      <cdr:x>0.52549</cdr:x>
      <cdr:y>0.1222</cdr:y>
    </cdr:to>
    <cdr:sp macro="" textlink="">
      <cdr:nvSpPr>
        <cdr:cNvPr id="6" name="TextBox 1"/>
        <cdr:cNvSpPr txBox="1"/>
      </cdr:nvSpPr>
      <cdr:spPr>
        <a:xfrm xmlns:a="http://schemas.openxmlformats.org/drawingml/2006/main">
          <a:off x="2224849" y="15521"/>
          <a:ext cx="238991" cy="22346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700" dirty="0"/>
            <a:t>21</a:t>
          </a:r>
        </a:p>
      </cdr:txBody>
    </cdr:sp>
  </cdr:relSizeAnchor>
  <cdr:relSizeAnchor xmlns:cdr="http://schemas.openxmlformats.org/drawingml/2006/chartDrawing">
    <cdr:from>
      <cdr:x>0.60605</cdr:x>
      <cdr:y>0.01325</cdr:y>
    </cdr:from>
    <cdr:to>
      <cdr:x>0.65702</cdr:x>
      <cdr:y>0.12751</cdr:y>
    </cdr:to>
    <cdr:sp macro="" textlink="">
      <cdr:nvSpPr>
        <cdr:cNvPr id="7" name="TextBox 1"/>
        <cdr:cNvSpPr txBox="1"/>
      </cdr:nvSpPr>
      <cdr:spPr>
        <a:xfrm xmlns:a="http://schemas.openxmlformats.org/drawingml/2006/main">
          <a:off x="2841590" y="25912"/>
          <a:ext cx="238991" cy="22346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700" dirty="0"/>
            <a:t>20</a:t>
          </a:r>
        </a:p>
      </cdr:txBody>
    </cdr:sp>
  </cdr:relSizeAnchor>
  <cdr:relSizeAnchor xmlns:cdr="http://schemas.openxmlformats.org/drawingml/2006/chartDrawing">
    <cdr:from>
      <cdr:x>0.74499</cdr:x>
      <cdr:y>0.33602</cdr:y>
    </cdr:from>
    <cdr:to>
      <cdr:x>0.79597</cdr:x>
      <cdr:y>0.45028</cdr:y>
    </cdr:to>
    <cdr:sp macro="" textlink="">
      <cdr:nvSpPr>
        <cdr:cNvPr id="8" name="TextBox 1"/>
        <cdr:cNvSpPr txBox="1"/>
      </cdr:nvSpPr>
      <cdr:spPr>
        <a:xfrm xmlns:a="http://schemas.openxmlformats.org/drawingml/2006/main">
          <a:off x="3493054" y="657163"/>
          <a:ext cx="238991" cy="22346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700" dirty="0"/>
            <a:t>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1" name="Rectangle 3"/>
          <p:cNvSpPr>
            <a:spLocks noGrp="1" noChangeArrowheads="1"/>
          </p:cNvSpPr>
          <p:nvPr>
            <p:ph type="dt" sz="quarter" idx="1"/>
          </p:nvPr>
        </p:nvSpPr>
        <p:spPr bwMode="auto">
          <a:xfrm>
            <a:off x="15" y="6654103"/>
            <a:ext cx="4311262" cy="203899"/>
          </a:xfrm>
          <a:prstGeom prst="rect">
            <a:avLst/>
          </a:prstGeom>
          <a:noFill/>
          <a:ln w="9525">
            <a:noFill/>
            <a:miter lim="800000"/>
            <a:headEnd/>
            <a:tailEnd/>
          </a:ln>
          <a:effectLst/>
        </p:spPr>
        <p:txBody>
          <a:bodyPr vert="horz" wrap="square" lIns="92454" tIns="46228" rIns="92454" bIns="46228" numCol="1" anchor="t" anchorCtr="0" compatLnSpc="1">
            <a:prstTxWarp prst="textNoShape">
              <a:avLst/>
            </a:prstTxWarp>
          </a:bodyPr>
          <a:lstStyle>
            <a:lvl1pPr>
              <a:defRPr sz="1100"/>
            </a:lvl1pPr>
          </a:lstStyle>
          <a:p>
            <a:fld id="{D417840C-59FA-4F1B-84F3-B22B4E910F24}" type="datetime1">
              <a:rPr lang="en-GB"/>
              <a:pPr/>
              <a:t>19/09/2017</a:t>
            </a:fld>
            <a:endParaRPr lang="en-GB" dirty="0"/>
          </a:p>
        </p:txBody>
      </p:sp>
      <p:sp>
        <p:nvSpPr>
          <p:cNvPr id="252935" name="Rectangle 7"/>
          <p:cNvSpPr>
            <a:spLocks noGrp="1" noChangeArrowheads="1"/>
          </p:cNvSpPr>
          <p:nvPr>
            <p:ph type="hdr" sz="quarter"/>
          </p:nvPr>
        </p:nvSpPr>
        <p:spPr bwMode="auto">
          <a:xfrm>
            <a:off x="15" y="8"/>
            <a:ext cx="4311262" cy="343119"/>
          </a:xfrm>
          <a:prstGeom prst="rect">
            <a:avLst/>
          </a:prstGeom>
          <a:noFill/>
          <a:ln w="9525">
            <a:noFill/>
            <a:miter lim="800000"/>
            <a:headEnd/>
            <a:tailEnd/>
          </a:ln>
          <a:effectLst/>
        </p:spPr>
        <p:txBody>
          <a:bodyPr vert="horz" wrap="square" lIns="92454" tIns="46228" rIns="92454" bIns="46228" numCol="1" anchor="t" anchorCtr="0" compatLnSpc="1">
            <a:prstTxWarp prst="textNoShape">
              <a:avLst/>
            </a:prstTxWarp>
          </a:bodyPr>
          <a:lstStyle>
            <a:lvl1pPr>
              <a:defRPr sz="1100"/>
            </a:lvl1pPr>
          </a:lstStyle>
          <a:p>
            <a:endParaRPr lang="en-GB" dirty="0"/>
          </a:p>
        </p:txBody>
      </p:sp>
    </p:spTree>
    <p:extLst>
      <p:ext uri="{BB962C8B-B14F-4D97-AF65-F5344CB8AC3E}">
        <p14:creationId xmlns:p14="http://schemas.microsoft.com/office/powerpoint/2010/main" val="1302950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15" y="6667264"/>
            <a:ext cx="4311262" cy="190743"/>
          </a:xfrm>
          <a:prstGeom prst="rect">
            <a:avLst/>
          </a:prstGeom>
        </p:spPr>
        <p:txBody>
          <a:bodyPr vert="horz" wrap="square" lIns="92454" tIns="46228" rIns="92454" bIns="46228" numCol="1" anchor="t" anchorCtr="0" compatLnSpc="1">
            <a:prstTxWarp prst="textNoShape">
              <a:avLst/>
            </a:prstTxWarp>
          </a:bodyPr>
          <a:lstStyle>
            <a:lvl1pPr>
              <a:defRPr sz="1100">
                <a:latin typeface="Calibri" pitchFamily="34" charset="0"/>
              </a:defRPr>
            </a:lvl1pPr>
          </a:lstStyle>
          <a:p>
            <a:fld id="{83E23EEE-A4AC-4065-8FAC-748C9B40422F}" type="datetime1">
              <a:rPr lang="en-GB"/>
              <a:pPr/>
              <a:t>19/09/2017</a:t>
            </a:fld>
            <a:endParaRPr lang="en-ZA" dirty="0"/>
          </a:p>
        </p:txBody>
      </p:sp>
      <p:sp>
        <p:nvSpPr>
          <p:cNvPr id="4" name="Slide Image Placeholder 3"/>
          <p:cNvSpPr>
            <a:spLocks noGrp="1" noRot="1" noChangeAspect="1"/>
          </p:cNvSpPr>
          <p:nvPr>
            <p:ph type="sldImg" idx="2"/>
          </p:nvPr>
        </p:nvSpPr>
        <p:spPr>
          <a:xfrm>
            <a:off x="2906713" y="384175"/>
            <a:ext cx="4127500" cy="2857500"/>
          </a:xfrm>
          <a:prstGeom prst="rect">
            <a:avLst/>
          </a:prstGeom>
          <a:noFill/>
          <a:ln w="12700">
            <a:solidFill>
              <a:prstClr val="black"/>
            </a:solidFill>
          </a:ln>
        </p:spPr>
        <p:txBody>
          <a:bodyPr vert="horz" lIns="92454" tIns="46228" rIns="92454" bIns="46228" rtlCol="0" anchor="ctr"/>
          <a:lstStyle/>
          <a:p>
            <a:pPr lvl="0"/>
            <a:endParaRPr lang="en-ZA" noProof="0" dirty="0"/>
          </a:p>
        </p:txBody>
      </p:sp>
      <p:sp>
        <p:nvSpPr>
          <p:cNvPr id="5" name="Notes Placeholder 4"/>
          <p:cNvSpPr>
            <a:spLocks noGrp="1"/>
          </p:cNvSpPr>
          <p:nvPr>
            <p:ph type="body" sz="quarter" idx="3"/>
          </p:nvPr>
        </p:nvSpPr>
        <p:spPr bwMode="auto">
          <a:xfrm>
            <a:off x="504351" y="3346786"/>
            <a:ext cx="8936276" cy="3128633"/>
          </a:xfrm>
          <a:prstGeom prst="rect">
            <a:avLst/>
          </a:prstGeom>
          <a:noFill/>
          <a:ln w="9525">
            <a:noFill/>
            <a:miter lim="800000"/>
            <a:headEnd/>
            <a:tailEnd/>
          </a:ln>
        </p:spPr>
        <p:txBody>
          <a:bodyPr vert="horz" wrap="square" lIns="92454" tIns="46228" rIns="92454" bIns="4622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6"/>
          <p:cNvSpPr>
            <a:spLocks noGrp="1"/>
          </p:cNvSpPr>
          <p:nvPr>
            <p:ph type="sldNum" sz="quarter" idx="5"/>
          </p:nvPr>
        </p:nvSpPr>
        <p:spPr>
          <a:xfrm>
            <a:off x="5636014" y="6621222"/>
            <a:ext cx="4311261" cy="236785"/>
          </a:xfrm>
          <a:prstGeom prst="rect">
            <a:avLst/>
          </a:prstGeom>
        </p:spPr>
        <p:txBody>
          <a:bodyPr vert="horz" wrap="square" lIns="92454" tIns="46228" rIns="92454" bIns="46228" numCol="1" anchor="b" anchorCtr="0" compatLnSpc="1">
            <a:prstTxWarp prst="textNoShape">
              <a:avLst/>
            </a:prstTxWarp>
          </a:bodyPr>
          <a:lstStyle>
            <a:lvl1pPr algn="r">
              <a:defRPr sz="1100">
                <a:latin typeface="Calibri" pitchFamily="34" charset="0"/>
              </a:defRPr>
            </a:lvl1pPr>
          </a:lstStyle>
          <a:p>
            <a:fld id="{E19D51F8-14F4-483D-9BFD-88394224B8CC}" type="slidenum">
              <a:rPr lang="en-ZA"/>
              <a:pPr/>
              <a:t>‹#›</a:t>
            </a:fld>
            <a:endParaRPr lang="en-ZA" dirty="0"/>
          </a:p>
        </p:txBody>
      </p:sp>
    </p:spTree>
    <p:extLst>
      <p:ext uri="{BB962C8B-B14F-4D97-AF65-F5344CB8AC3E}">
        <p14:creationId xmlns:p14="http://schemas.microsoft.com/office/powerpoint/2010/main" val="1430247146"/>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16263" y="512763"/>
            <a:ext cx="3714750" cy="2571750"/>
          </a:xfrm>
        </p:spPr>
      </p:sp>
      <p:sp>
        <p:nvSpPr>
          <p:cNvPr id="3" name="Notes Placeholder 2"/>
          <p:cNvSpPr>
            <a:spLocks noGrp="1"/>
          </p:cNvSpPr>
          <p:nvPr>
            <p:ph type="body" idx="1"/>
          </p:nvPr>
        </p:nvSpPr>
        <p:spPr>
          <a:xfrm>
            <a:off x="669657" y="3939070"/>
            <a:ext cx="8312793" cy="182825"/>
          </a:xfrm>
        </p:spPr>
        <p:txBody>
          <a:bodyPr/>
          <a:lstStyle/>
          <a:p>
            <a:endParaRPr lang="en-GB" dirty="0"/>
          </a:p>
        </p:txBody>
      </p:sp>
      <p:sp>
        <p:nvSpPr>
          <p:cNvPr id="4" name="Slide Number Placeholder 3"/>
          <p:cNvSpPr>
            <a:spLocks noGrp="1"/>
          </p:cNvSpPr>
          <p:nvPr>
            <p:ph type="sldNum" sz="quarter" idx="10"/>
          </p:nvPr>
        </p:nvSpPr>
        <p:spPr>
          <a:xfrm>
            <a:off x="8859603" y="7049065"/>
            <a:ext cx="122845" cy="137119"/>
          </a:xfrm>
        </p:spPr>
        <p:txBody>
          <a:bodyPr/>
          <a:lstStyle/>
          <a:p>
            <a:pPr>
              <a:defRPr/>
            </a:pPr>
            <a:fld id="{3C3A632B-FBDE-46D4-BF6F-6D14421E6342}" type="slidenum">
              <a:rPr lang="en-GB" smtClean="0">
                <a:solidFill>
                  <a:prstClr val="black"/>
                </a:solidFill>
              </a:rPr>
              <a:pPr>
                <a:defRPr/>
              </a:pPr>
              <a:t>0</a:t>
            </a:fld>
            <a:endParaRPr lang="en-GB" dirty="0">
              <a:solidFill>
                <a:prstClr val="black"/>
              </a:solidFill>
            </a:endParaRPr>
          </a:p>
        </p:txBody>
      </p:sp>
    </p:spTree>
    <p:extLst>
      <p:ext uri="{BB962C8B-B14F-4D97-AF65-F5344CB8AC3E}">
        <p14:creationId xmlns:p14="http://schemas.microsoft.com/office/powerpoint/2010/main" val="3609853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3E23EEE-A4AC-4065-8FAC-748C9B40422F}" type="datetime1">
              <a:rPr lang="en-GB" smtClean="0"/>
              <a:pPr/>
              <a:t>19/09/2017</a:t>
            </a:fld>
            <a:endParaRPr lang="en-ZA" dirty="0"/>
          </a:p>
        </p:txBody>
      </p:sp>
      <p:sp>
        <p:nvSpPr>
          <p:cNvPr id="5" name="Slide Number Placeholder 4"/>
          <p:cNvSpPr>
            <a:spLocks noGrp="1"/>
          </p:cNvSpPr>
          <p:nvPr>
            <p:ph type="sldNum" sz="quarter" idx="11"/>
          </p:nvPr>
        </p:nvSpPr>
        <p:spPr/>
        <p:txBody>
          <a:bodyPr/>
          <a:lstStyle/>
          <a:p>
            <a:fld id="{E19D51F8-14F4-483D-9BFD-88394224B8CC}" type="slidenum">
              <a:rPr lang="en-ZA" smtClean="0"/>
              <a:pPr/>
              <a:t>1</a:t>
            </a:fld>
            <a:endParaRPr lang="en-ZA" dirty="0"/>
          </a:p>
        </p:txBody>
      </p:sp>
    </p:spTree>
    <p:extLst>
      <p:ext uri="{BB962C8B-B14F-4D97-AF65-F5344CB8AC3E}">
        <p14:creationId xmlns:p14="http://schemas.microsoft.com/office/powerpoint/2010/main" val="1004319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6758" y="3544938"/>
            <a:ext cx="8152649" cy="175872"/>
          </a:xfrm>
        </p:spPr>
        <p:txBody>
          <a:bodyPr/>
          <a:lstStyle/>
          <a:p>
            <a:r>
              <a:rPr lang="en-US" dirty="0"/>
              <a:t>SO: switched graphs around</a:t>
            </a:r>
            <a:endParaRPr lang="en-ZA" dirty="0"/>
          </a:p>
        </p:txBody>
      </p:sp>
      <p:sp>
        <p:nvSpPr>
          <p:cNvPr id="4" name="Slide Number Placeholder 3"/>
          <p:cNvSpPr>
            <a:spLocks noGrp="1"/>
          </p:cNvSpPr>
          <p:nvPr>
            <p:ph type="sldNum" sz="quarter" idx="10"/>
          </p:nvPr>
        </p:nvSpPr>
        <p:spPr>
          <a:xfrm>
            <a:off x="8693882" y="6335251"/>
            <a:ext cx="115528" cy="131904"/>
          </a:xfrm>
        </p:spPr>
        <p:txBody>
          <a:bodyPr/>
          <a:lstStyle/>
          <a:p>
            <a:pPr>
              <a:defRPr/>
            </a:pPr>
            <a:fld id="{3C3A632B-FBDE-46D4-BF6F-6D14421E6342}" type="slidenum">
              <a:rPr lang="en-US" smtClean="0"/>
              <a:pPr>
                <a:defRPr/>
              </a:pPr>
              <a:t>18</a:t>
            </a:fld>
            <a:endParaRPr lang="en-US" dirty="0"/>
          </a:p>
        </p:txBody>
      </p:sp>
    </p:spTree>
    <p:extLst>
      <p:ext uri="{BB962C8B-B14F-4D97-AF65-F5344CB8AC3E}">
        <p14:creationId xmlns:p14="http://schemas.microsoft.com/office/powerpoint/2010/main" val="199285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6758" y="3544938"/>
            <a:ext cx="8152649" cy="175872"/>
          </a:xfrm>
        </p:spPr>
        <p:txBody>
          <a:bodyPr/>
          <a:lstStyle/>
          <a:p>
            <a:r>
              <a:rPr lang="en-US" dirty="0"/>
              <a:t>SO: switched graphs around</a:t>
            </a:r>
            <a:endParaRPr lang="en-ZA" dirty="0"/>
          </a:p>
        </p:txBody>
      </p:sp>
      <p:sp>
        <p:nvSpPr>
          <p:cNvPr id="4" name="Slide Number Placeholder 3"/>
          <p:cNvSpPr>
            <a:spLocks noGrp="1"/>
          </p:cNvSpPr>
          <p:nvPr>
            <p:ph type="sldNum" sz="quarter" idx="10"/>
          </p:nvPr>
        </p:nvSpPr>
        <p:spPr>
          <a:xfrm>
            <a:off x="8693882" y="6335251"/>
            <a:ext cx="115528" cy="131904"/>
          </a:xfrm>
        </p:spPr>
        <p:txBody>
          <a:bodyPr/>
          <a:lstStyle/>
          <a:p>
            <a:pPr>
              <a:defRPr/>
            </a:pPr>
            <a:fld id="{3C3A632B-FBDE-46D4-BF6F-6D14421E6342}" type="slidenum">
              <a:rPr lang="en-US" smtClean="0"/>
              <a:pPr>
                <a:defRPr/>
              </a:pPr>
              <a:t>19</a:t>
            </a:fld>
            <a:endParaRPr lang="en-US" dirty="0"/>
          </a:p>
        </p:txBody>
      </p:sp>
    </p:spTree>
    <p:extLst>
      <p:ext uri="{BB962C8B-B14F-4D97-AF65-F5344CB8AC3E}">
        <p14:creationId xmlns:p14="http://schemas.microsoft.com/office/powerpoint/2010/main" val="847642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6758" y="3544938"/>
            <a:ext cx="8152649" cy="175872"/>
          </a:xfrm>
        </p:spPr>
        <p:txBody>
          <a:bodyPr/>
          <a:lstStyle/>
          <a:p>
            <a:r>
              <a:rPr lang="en-US" dirty="0"/>
              <a:t>SO: switched graphs around</a:t>
            </a:r>
            <a:endParaRPr lang="en-ZA" dirty="0"/>
          </a:p>
        </p:txBody>
      </p:sp>
      <p:sp>
        <p:nvSpPr>
          <p:cNvPr id="4" name="Slide Number Placeholder 3"/>
          <p:cNvSpPr>
            <a:spLocks noGrp="1"/>
          </p:cNvSpPr>
          <p:nvPr>
            <p:ph type="sldNum" sz="quarter" idx="10"/>
          </p:nvPr>
        </p:nvSpPr>
        <p:spPr>
          <a:xfrm>
            <a:off x="8693882" y="6335251"/>
            <a:ext cx="115528" cy="131904"/>
          </a:xfrm>
        </p:spPr>
        <p:txBody>
          <a:bodyPr/>
          <a:lstStyle/>
          <a:p>
            <a:pPr>
              <a:defRPr/>
            </a:pPr>
            <a:fld id="{3C3A632B-FBDE-46D4-BF6F-6D14421E6342}" type="slidenum">
              <a:rPr lang="en-US" smtClean="0"/>
              <a:pPr>
                <a:defRPr/>
              </a:pPr>
              <a:t>20</a:t>
            </a:fld>
            <a:endParaRPr lang="en-US" dirty="0"/>
          </a:p>
        </p:txBody>
      </p:sp>
    </p:spTree>
    <p:extLst>
      <p:ext uri="{BB962C8B-B14F-4D97-AF65-F5344CB8AC3E}">
        <p14:creationId xmlns:p14="http://schemas.microsoft.com/office/powerpoint/2010/main" val="335878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vmlDrawing" Target="../drawings/vmlDrawing4.v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vmlDrawing" Target="../drawings/vmlDrawing5.v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9289318" y="6406784"/>
            <a:ext cx="360996" cy="215444"/>
          </a:xfrm>
          <a:prstGeom prst="rect">
            <a:avLst/>
          </a:prstGeom>
        </p:spPr>
        <p:txBody>
          <a:bodyPr wrap="none">
            <a:spAutoFit/>
          </a:bodyPr>
          <a:lstStyle/>
          <a:p>
            <a:fld id="{7EF4A1C4-200B-41BB-A782-06A6AE2A9130}" type="slidenum">
              <a:rPr kumimoji="0" lang="en-GB" sz="800" b="0" i="0" u="none" strike="noStrike" kern="1200" cap="none" spc="0" normalizeH="0" baseline="0" noProof="0" smtClean="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pPr/>
              <a:t>‹#›</a:t>
            </a:fld>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val="1485776734"/>
              </p:ext>
            </p:ext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57372"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 name="Rectangle 14"/>
          <p:cNvSpPr/>
          <p:nvPr userDrawn="1"/>
        </p:nvSpPr>
        <p:spPr bwMode="ltGray">
          <a:xfrm>
            <a:off x="472218" y="3125277"/>
            <a:ext cx="9041669" cy="3265288"/>
          </a:xfrm>
          <a:prstGeom prst="rect">
            <a:avLst/>
          </a:prstGeom>
          <a:solidFill>
            <a:srgbClr val="617D3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600" dirty="0">
              <a:solidFill>
                <a:srgbClr val="FFFFFF"/>
              </a:solidFill>
            </a:endParaRPr>
          </a:p>
        </p:txBody>
      </p:sp>
      <p:sp>
        <p:nvSpPr>
          <p:cNvPr id="9" name="Document type" hidden="1"/>
          <p:cNvSpPr txBox="1">
            <a:spLocks noChangeArrowheads="1"/>
          </p:cNvSpPr>
          <p:nvPr/>
        </p:nvSpPr>
        <p:spPr bwMode="auto">
          <a:xfrm>
            <a:off x="645572" y="3699127"/>
            <a:ext cx="6627082" cy="220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GB" sz="1400" cap="all" dirty="0">
                <a:solidFill>
                  <a:srgbClr val="FFFFFF"/>
                </a:solidFill>
                <a:latin typeface="Calibri"/>
                <a:cs typeface="+mn-cs"/>
              </a:rPr>
              <a:t>Document type | Date</a:t>
            </a:r>
          </a:p>
        </p:txBody>
      </p:sp>
      <p:sp>
        <p:nvSpPr>
          <p:cNvPr id="13314" name="Rectangle 1026"/>
          <p:cNvSpPr>
            <a:spLocks noGrp="1" noChangeArrowheads="1"/>
          </p:cNvSpPr>
          <p:nvPr>
            <p:ph type="ctrTitle"/>
          </p:nvPr>
        </p:nvSpPr>
        <p:spPr bwMode="auto">
          <a:xfrm>
            <a:off x="645573" y="2047038"/>
            <a:ext cx="6627082" cy="553998"/>
          </a:xfrm>
          <a:prstGeom prst="rect">
            <a:avLst/>
          </a:prstGeom>
        </p:spPr>
        <p:txBody>
          <a:bodyPr wrap="square" anchor="b">
            <a:spAutoFit/>
          </a:bodyPr>
          <a:lstStyle>
            <a:lvl1pPr>
              <a:defRPr sz="3600" b="0" cap="all" baseline="0">
                <a:solidFill>
                  <a:schemeClr val="accent3"/>
                </a:solidFill>
                <a:latin typeface="+mj-lt"/>
                <a:ea typeface="+mj-ea"/>
              </a:defRPr>
            </a:lvl1pPr>
          </a:lstStyle>
          <a:p>
            <a:pPr lvl="0"/>
            <a:r>
              <a:rPr lang="en-GB" noProof="0" dirty="0"/>
              <a:t>Click to edit Master title style</a:t>
            </a:r>
          </a:p>
        </p:txBody>
      </p:sp>
      <p:sp>
        <p:nvSpPr>
          <p:cNvPr id="13315" name="Rectangle 1027"/>
          <p:cNvSpPr>
            <a:spLocks noGrp="1" noChangeArrowheads="1"/>
          </p:cNvSpPr>
          <p:nvPr>
            <p:ph type="subTitle" idx="1"/>
          </p:nvPr>
        </p:nvSpPr>
        <p:spPr bwMode="auto">
          <a:xfrm>
            <a:off x="645573" y="2646630"/>
            <a:ext cx="6627082" cy="219820"/>
          </a:xfrm>
          <a:prstGeom prst="rect">
            <a:avLst/>
          </a:prstGeom>
        </p:spPr>
        <p:txBody>
          <a:bodyPr wrap="square">
            <a:spAutoFit/>
          </a:bodyPr>
          <a:lstStyle>
            <a:lvl1pPr>
              <a:defRPr sz="1400" cap="all" baseline="0">
                <a:solidFill>
                  <a:schemeClr val="accent3"/>
                </a:solidFill>
                <a:latin typeface="+mn-lt"/>
                <a:ea typeface="+mn-ea"/>
              </a:defRPr>
            </a:lvl1pPr>
          </a:lstStyle>
          <a:p>
            <a:pPr lvl="0"/>
            <a:r>
              <a:rPr lang="en-GB" noProof="0" dirty="0"/>
              <a:t>Click to edit Master subtitle style</a:t>
            </a:r>
          </a:p>
        </p:txBody>
      </p:sp>
      <p:grpSp>
        <p:nvGrpSpPr>
          <p:cNvPr id="22" name="Group 21"/>
          <p:cNvGrpSpPr/>
          <p:nvPr userDrawn="1"/>
        </p:nvGrpSpPr>
        <p:grpSpPr bwMode="ltGray">
          <a:xfrm>
            <a:off x="362810" y="180317"/>
            <a:ext cx="9180382" cy="98554"/>
            <a:chOff x="334901" y="142217"/>
            <a:chExt cx="8474199" cy="98554"/>
          </a:xfrm>
        </p:grpSpPr>
        <p:sp>
          <p:nvSpPr>
            <p:cNvPr id="23" name="Rectangle 22"/>
            <p:cNvSpPr/>
            <p:nvPr userDrawn="1"/>
          </p:nvSpPr>
          <p:spPr bwMode="ltGray">
            <a:xfrm>
              <a:off x="334901" y="145774"/>
              <a:ext cx="2777490" cy="94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600" dirty="0">
                <a:solidFill>
                  <a:srgbClr val="FFFFFF"/>
                </a:solidFill>
              </a:endParaRPr>
            </a:p>
          </p:txBody>
        </p:sp>
        <p:sp>
          <p:nvSpPr>
            <p:cNvPr id="24" name="Rectangle 23"/>
            <p:cNvSpPr/>
            <p:nvPr userDrawn="1"/>
          </p:nvSpPr>
          <p:spPr bwMode="ltGray">
            <a:xfrm>
              <a:off x="6031610" y="142217"/>
              <a:ext cx="2777490" cy="9855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600" dirty="0">
                <a:solidFill>
                  <a:srgbClr val="FFFFFF"/>
                </a:solidFill>
              </a:endParaRPr>
            </a:p>
          </p:txBody>
        </p:sp>
      </p:grpSp>
      <p:sp>
        <p:nvSpPr>
          <p:cNvPr id="25" name="Rectangle 24"/>
          <p:cNvSpPr/>
          <p:nvPr userDrawn="1"/>
        </p:nvSpPr>
        <p:spPr bwMode="auto">
          <a:xfrm>
            <a:off x="3446487" y="183874"/>
            <a:ext cx="300894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600" dirty="0">
              <a:solidFill>
                <a:srgbClr val="FFFFFF"/>
              </a:solidFill>
            </a:endParaRPr>
          </a:p>
        </p:txBody>
      </p:sp>
      <p:sp>
        <p:nvSpPr>
          <p:cNvPr id="26" name="doc id"/>
          <p:cNvSpPr>
            <a:spLocks noChangeArrowheads="1"/>
          </p:cNvSpPr>
          <p:nvPr userDrawn="1"/>
        </p:nvSpPr>
        <p:spPr bwMode="auto">
          <a:xfrm>
            <a:off x="8820074" y="37255"/>
            <a:ext cx="726499"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429"/>
            <a:endParaRPr lang="en-GB" sz="800" dirty="0">
              <a:solidFill>
                <a:srgbClr val="000000"/>
              </a:solidFill>
              <a:latin typeface="Calibri"/>
              <a:cs typeface="+mn-cs"/>
            </a:endParaRPr>
          </a:p>
        </p:txBody>
      </p: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39483" y="564872"/>
            <a:ext cx="2274404" cy="2274404"/>
          </a:xfrm>
          <a:prstGeom prst="rect">
            <a:avLst/>
          </a:prstGeom>
        </p:spPr>
      </p:pic>
    </p:spTree>
    <p:extLst>
      <p:ext uri="{BB962C8B-B14F-4D97-AF65-F5344CB8AC3E}">
        <p14:creationId xmlns:p14="http://schemas.microsoft.com/office/powerpoint/2010/main" val="509721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6" name="Rectangle 5"/>
          <p:cNvSpPr/>
          <p:nvPr userDrawn="1"/>
        </p:nvSpPr>
        <p:spPr>
          <a:xfrm>
            <a:off x="9320307" y="6440538"/>
            <a:ext cx="309700" cy="215444"/>
          </a:xfrm>
          <a:prstGeom prst="rect">
            <a:avLst/>
          </a:prstGeom>
        </p:spPr>
        <p:txBody>
          <a:bodyPr wrap="none">
            <a:spAutoFit/>
          </a:bodyPr>
          <a:lstStyle/>
          <a:p>
            <a:fld id="{7EF4A1C4-200B-41BB-A782-06A6AE2A9130}" type="slidenum">
              <a:rPr lang="en-GB" sz="800"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87017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9263191" y="6406784"/>
            <a:ext cx="360996" cy="215444"/>
          </a:xfrm>
          <a:prstGeom prst="rect">
            <a:avLst/>
          </a:prstGeom>
        </p:spPr>
        <p:txBody>
          <a:bodyPr wrap="none">
            <a:spAutoFit/>
          </a:bodyPr>
          <a:lstStyle/>
          <a:p>
            <a:fld id="{7EF4A1C4-200B-41BB-A782-06A6AE2A9130}" type="slidenum">
              <a:rPr lang="en-GB" sz="800" smtClean="0">
                <a:solidFill>
                  <a:prstClr val="black"/>
                </a:solidFill>
                <a:latin typeface="Verdana" panose="020B0604030504040204" pitchFamily="34" charset="0"/>
                <a:ea typeface="Verdana" panose="020B0604030504040204" pitchFamily="34" charset="0"/>
                <a:cs typeface="Verdana" panose="020B0604030504040204" pitchFamily="34" charset="0"/>
              </a:rPr>
              <a:pPr/>
              <a:t>‹#›</a:t>
            </a:fld>
            <a:endParaRPr lang="en-US"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16425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val="1485776734"/>
              </p:ext>
            </p:ext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58396"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 name="Rectangle 14"/>
          <p:cNvSpPr/>
          <p:nvPr userDrawn="1"/>
        </p:nvSpPr>
        <p:spPr bwMode="ltGray">
          <a:xfrm>
            <a:off x="472218" y="3125277"/>
            <a:ext cx="9041669" cy="3265288"/>
          </a:xfrm>
          <a:prstGeom prst="rect">
            <a:avLst/>
          </a:prstGeom>
          <a:solidFill>
            <a:srgbClr val="617D3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600" dirty="0">
              <a:solidFill>
                <a:srgbClr val="FFFFFF"/>
              </a:solidFill>
            </a:endParaRPr>
          </a:p>
        </p:txBody>
      </p:sp>
      <p:sp>
        <p:nvSpPr>
          <p:cNvPr id="9" name="Document type" hidden="1"/>
          <p:cNvSpPr txBox="1">
            <a:spLocks noChangeArrowheads="1"/>
          </p:cNvSpPr>
          <p:nvPr/>
        </p:nvSpPr>
        <p:spPr bwMode="auto">
          <a:xfrm>
            <a:off x="645572" y="3699127"/>
            <a:ext cx="6627082" cy="220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GB" sz="1400" cap="all" dirty="0">
                <a:solidFill>
                  <a:srgbClr val="FFFFFF"/>
                </a:solidFill>
                <a:latin typeface="Calibri"/>
                <a:cs typeface="+mn-cs"/>
              </a:rPr>
              <a:t>Document type | Date</a:t>
            </a:r>
          </a:p>
        </p:txBody>
      </p:sp>
      <p:sp>
        <p:nvSpPr>
          <p:cNvPr id="13314" name="Rectangle 1026"/>
          <p:cNvSpPr>
            <a:spLocks noGrp="1" noChangeArrowheads="1"/>
          </p:cNvSpPr>
          <p:nvPr>
            <p:ph type="ctrTitle"/>
          </p:nvPr>
        </p:nvSpPr>
        <p:spPr bwMode="auto">
          <a:xfrm>
            <a:off x="645573" y="2047038"/>
            <a:ext cx="6627082" cy="553998"/>
          </a:xfrm>
          <a:prstGeom prst="rect">
            <a:avLst/>
          </a:prstGeom>
        </p:spPr>
        <p:txBody>
          <a:bodyPr wrap="square" anchor="b">
            <a:spAutoFit/>
          </a:bodyPr>
          <a:lstStyle>
            <a:lvl1pPr>
              <a:defRPr sz="3600" b="0" cap="all" baseline="0">
                <a:solidFill>
                  <a:schemeClr val="accent3"/>
                </a:solidFill>
                <a:latin typeface="+mj-lt"/>
                <a:ea typeface="+mj-ea"/>
              </a:defRPr>
            </a:lvl1pPr>
          </a:lstStyle>
          <a:p>
            <a:pPr lvl="0"/>
            <a:r>
              <a:rPr lang="en-GB" noProof="0" dirty="0"/>
              <a:t>Click to edit Master title style</a:t>
            </a:r>
          </a:p>
        </p:txBody>
      </p:sp>
      <p:sp>
        <p:nvSpPr>
          <p:cNvPr id="13315" name="Rectangle 1027"/>
          <p:cNvSpPr>
            <a:spLocks noGrp="1" noChangeArrowheads="1"/>
          </p:cNvSpPr>
          <p:nvPr>
            <p:ph type="subTitle" idx="1"/>
          </p:nvPr>
        </p:nvSpPr>
        <p:spPr bwMode="auto">
          <a:xfrm>
            <a:off x="645573" y="2646630"/>
            <a:ext cx="6627082" cy="219820"/>
          </a:xfrm>
          <a:prstGeom prst="rect">
            <a:avLst/>
          </a:prstGeom>
        </p:spPr>
        <p:txBody>
          <a:bodyPr wrap="square">
            <a:spAutoFit/>
          </a:bodyPr>
          <a:lstStyle>
            <a:lvl1pPr>
              <a:defRPr sz="1400" cap="all" baseline="0">
                <a:solidFill>
                  <a:schemeClr val="accent3"/>
                </a:solidFill>
                <a:latin typeface="+mn-lt"/>
                <a:ea typeface="+mn-ea"/>
              </a:defRPr>
            </a:lvl1pPr>
          </a:lstStyle>
          <a:p>
            <a:pPr lvl="0"/>
            <a:r>
              <a:rPr lang="en-GB" noProof="0" dirty="0"/>
              <a:t>Click to edit Master subtitle style</a:t>
            </a:r>
          </a:p>
        </p:txBody>
      </p:sp>
      <p:grpSp>
        <p:nvGrpSpPr>
          <p:cNvPr id="22" name="Group 21"/>
          <p:cNvGrpSpPr/>
          <p:nvPr userDrawn="1"/>
        </p:nvGrpSpPr>
        <p:grpSpPr bwMode="ltGray">
          <a:xfrm>
            <a:off x="362810" y="180317"/>
            <a:ext cx="9180382" cy="98554"/>
            <a:chOff x="334901" y="142217"/>
            <a:chExt cx="8474199" cy="98554"/>
          </a:xfrm>
        </p:grpSpPr>
        <p:sp>
          <p:nvSpPr>
            <p:cNvPr id="23" name="Rectangle 22"/>
            <p:cNvSpPr/>
            <p:nvPr userDrawn="1"/>
          </p:nvSpPr>
          <p:spPr bwMode="ltGray">
            <a:xfrm>
              <a:off x="334901" y="145774"/>
              <a:ext cx="2777490" cy="94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600" dirty="0">
                <a:solidFill>
                  <a:srgbClr val="FFFFFF"/>
                </a:solidFill>
              </a:endParaRPr>
            </a:p>
          </p:txBody>
        </p:sp>
        <p:sp>
          <p:nvSpPr>
            <p:cNvPr id="24" name="Rectangle 23"/>
            <p:cNvSpPr/>
            <p:nvPr userDrawn="1"/>
          </p:nvSpPr>
          <p:spPr bwMode="ltGray">
            <a:xfrm>
              <a:off x="6031610" y="142217"/>
              <a:ext cx="2777490" cy="9855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600" dirty="0">
                <a:solidFill>
                  <a:srgbClr val="FFFFFF"/>
                </a:solidFill>
              </a:endParaRPr>
            </a:p>
          </p:txBody>
        </p:sp>
      </p:grpSp>
      <p:sp>
        <p:nvSpPr>
          <p:cNvPr id="25" name="Rectangle 24"/>
          <p:cNvSpPr/>
          <p:nvPr userDrawn="1"/>
        </p:nvSpPr>
        <p:spPr bwMode="auto">
          <a:xfrm>
            <a:off x="3446487" y="183874"/>
            <a:ext cx="300894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600" dirty="0">
              <a:solidFill>
                <a:srgbClr val="FFFFFF"/>
              </a:solidFill>
            </a:endParaRPr>
          </a:p>
        </p:txBody>
      </p:sp>
      <p:sp>
        <p:nvSpPr>
          <p:cNvPr id="26" name="doc id"/>
          <p:cNvSpPr>
            <a:spLocks noChangeArrowheads="1"/>
          </p:cNvSpPr>
          <p:nvPr userDrawn="1"/>
        </p:nvSpPr>
        <p:spPr bwMode="auto">
          <a:xfrm>
            <a:off x="8820074" y="37255"/>
            <a:ext cx="726499"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429"/>
            <a:endParaRPr lang="en-GB" sz="800" dirty="0">
              <a:solidFill>
                <a:srgbClr val="000000"/>
              </a:solidFill>
              <a:latin typeface="Calibri"/>
              <a:cs typeface="+mn-cs"/>
            </a:endParaRPr>
          </a:p>
        </p:txBody>
      </p: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39483" y="564872"/>
            <a:ext cx="2274404" cy="2274404"/>
          </a:xfrm>
          <a:prstGeom prst="rect">
            <a:avLst/>
          </a:prstGeom>
        </p:spPr>
      </p:pic>
    </p:spTree>
    <p:extLst>
      <p:ext uri="{BB962C8B-B14F-4D97-AF65-F5344CB8AC3E}">
        <p14:creationId xmlns:p14="http://schemas.microsoft.com/office/powerpoint/2010/main" val="509721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6" name="Rectangle 5"/>
          <p:cNvSpPr/>
          <p:nvPr userDrawn="1"/>
        </p:nvSpPr>
        <p:spPr>
          <a:xfrm>
            <a:off x="9320307" y="6440538"/>
            <a:ext cx="309700" cy="215444"/>
          </a:xfrm>
          <a:prstGeom prst="rect">
            <a:avLst/>
          </a:prstGeom>
        </p:spPr>
        <p:txBody>
          <a:bodyPr wrap="none">
            <a:spAutoFit/>
          </a:bodyPr>
          <a:lstStyle/>
          <a:p>
            <a:fld id="{7EF4A1C4-200B-41BB-A782-06A6AE2A9130}" type="slidenum">
              <a:rPr lang="en-GB" sz="800"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87017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9354629" y="6406784"/>
            <a:ext cx="309700" cy="215444"/>
          </a:xfrm>
          <a:prstGeom prst="rect">
            <a:avLst/>
          </a:prstGeom>
        </p:spPr>
        <p:txBody>
          <a:bodyPr wrap="square">
            <a:spAutoFit/>
          </a:bodyPr>
          <a:lstStyle/>
          <a:p>
            <a:fld id="{7EF4A1C4-200B-41BB-A782-06A6AE2A9130}" type="slidenum">
              <a:rPr lang="en-GB" sz="800"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12432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val="1485776734"/>
              </p:ext>
            </p:ext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59420"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 name="Rectangle 14"/>
          <p:cNvSpPr/>
          <p:nvPr userDrawn="1"/>
        </p:nvSpPr>
        <p:spPr bwMode="ltGray">
          <a:xfrm>
            <a:off x="472218" y="3125277"/>
            <a:ext cx="9041669" cy="3265288"/>
          </a:xfrm>
          <a:prstGeom prst="rect">
            <a:avLst/>
          </a:prstGeom>
          <a:solidFill>
            <a:srgbClr val="617D3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600" dirty="0">
              <a:solidFill>
                <a:srgbClr val="FFFFFF"/>
              </a:solidFill>
            </a:endParaRPr>
          </a:p>
        </p:txBody>
      </p:sp>
      <p:sp>
        <p:nvSpPr>
          <p:cNvPr id="9" name="Document type" hidden="1"/>
          <p:cNvSpPr txBox="1">
            <a:spLocks noChangeArrowheads="1"/>
          </p:cNvSpPr>
          <p:nvPr/>
        </p:nvSpPr>
        <p:spPr bwMode="auto">
          <a:xfrm>
            <a:off x="645572" y="3699127"/>
            <a:ext cx="6627082" cy="220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GB" sz="1400" cap="all" dirty="0">
                <a:solidFill>
                  <a:srgbClr val="FFFFFF"/>
                </a:solidFill>
                <a:latin typeface="Calibri"/>
                <a:cs typeface="+mn-cs"/>
              </a:rPr>
              <a:t>Document type | Date</a:t>
            </a:r>
          </a:p>
        </p:txBody>
      </p:sp>
      <p:sp>
        <p:nvSpPr>
          <p:cNvPr id="13314" name="Rectangle 1026"/>
          <p:cNvSpPr>
            <a:spLocks noGrp="1" noChangeArrowheads="1"/>
          </p:cNvSpPr>
          <p:nvPr>
            <p:ph type="ctrTitle"/>
          </p:nvPr>
        </p:nvSpPr>
        <p:spPr bwMode="auto">
          <a:xfrm>
            <a:off x="645573" y="2047038"/>
            <a:ext cx="6627082" cy="553998"/>
          </a:xfrm>
          <a:prstGeom prst="rect">
            <a:avLst/>
          </a:prstGeom>
        </p:spPr>
        <p:txBody>
          <a:bodyPr wrap="square" anchor="b">
            <a:spAutoFit/>
          </a:bodyPr>
          <a:lstStyle>
            <a:lvl1pPr>
              <a:defRPr sz="3600" b="0" cap="all" baseline="0">
                <a:solidFill>
                  <a:schemeClr val="accent3"/>
                </a:solidFill>
                <a:latin typeface="+mj-lt"/>
                <a:ea typeface="+mj-ea"/>
              </a:defRPr>
            </a:lvl1pPr>
          </a:lstStyle>
          <a:p>
            <a:pPr lvl="0"/>
            <a:r>
              <a:rPr lang="en-GB" noProof="0" dirty="0"/>
              <a:t>Click to edit Master title style</a:t>
            </a:r>
          </a:p>
        </p:txBody>
      </p:sp>
      <p:sp>
        <p:nvSpPr>
          <p:cNvPr id="13315" name="Rectangle 1027"/>
          <p:cNvSpPr>
            <a:spLocks noGrp="1" noChangeArrowheads="1"/>
          </p:cNvSpPr>
          <p:nvPr>
            <p:ph type="subTitle" idx="1"/>
          </p:nvPr>
        </p:nvSpPr>
        <p:spPr bwMode="auto">
          <a:xfrm>
            <a:off x="645573" y="2646630"/>
            <a:ext cx="6627082" cy="219820"/>
          </a:xfrm>
          <a:prstGeom prst="rect">
            <a:avLst/>
          </a:prstGeom>
        </p:spPr>
        <p:txBody>
          <a:bodyPr wrap="square">
            <a:spAutoFit/>
          </a:bodyPr>
          <a:lstStyle>
            <a:lvl1pPr>
              <a:defRPr sz="1400" cap="all" baseline="0">
                <a:solidFill>
                  <a:schemeClr val="accent3"/>
                </a:solidFill>
                <a:latin typeface="+mn-lt"/>
                <a:ea typeface="+mn-ea"/>
              </a:defRPr>
            </a:lvl1pPr>
          </a:lstStyle>
          <a:p>
            <a:pPr lvl="0"/>
            <a:r>
              <a:rPr lang="en-GB" noProof="0" dirty="0"/>
              <a:t>Click to edit Master subtitle style</a:t>
            </a:r>
          </a:p>
        </p:txBody>
      </p:sp>
      <p:grpSp>
        <p:nvGrpSpPr>
          <p:cNvPr id="22" name="Group 21"/>
          <p:cNvGrpSpPr/>
          <p:nvPr userDrawn="1"/>
        </p:nvGrpSpPr>
        <p:grpSpPr bwMode="ltGray">
          <a:xfrm>
            <a:off x="362810" y="180317"/>
            <a:ext cx="9180382" cy="98554"/>
            <a:chOff x="334901" y="142217"/>
            <a:chExt cx="8474199" cy="98554"/>
          </a:xfrm>
        </p:grpSpPr>
        <p:sp>
          <p:nvSpPr>
            <p:cNvPr id="23" name="Rectangle 22"/>
            <p:cNvSpPr/>
            <p:nvPr userDrawn="1"/>
          </p:nvSpPr>
          <p:spPr bwMode="ltGray">
            <a:xfrm>
              <a:off x="334901" y="145774"/>
              <a:ext cx="2777490" cy="94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600" dirty="0">
                <a:solidFill>
                  <a:srgbClr val="FFFFFF"/>
                </a:solidFill>
              </a:endParaRPr>
            </a:p>
          </p:txBody>
        </p:sp>
        <p:sp>
          <p:nvSpPr>
            <p:cNvPr id="24" name="Rectangle 23"/>
            <p:cNvSpPr/>
            <p:nvPr userDrawn="1"/>
          </p:nvSpPr>
          <p:spPr bwMode="ltGray">
            <a:xfrm>
              <a:off x="6031610" y="142217"/>
              <a:ext cx="2777490" cy="9855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600" dirty="0">
                <a:solidFill>
                  <a:srgbClr val="FFFFFF"/>
                </a:solidFill>
              </a:endParaRPr>
            </a:p>
          </p:txBody>
        </p:sp>
      </p:grpSp>
      <p:sp>
        <p:nvSpPr>
          <p:cNvPr id="25" name="Rectangle 24"/>
          <p:cNvSpPr/>
          <p:nvPr userDrawn="1"/>
        </p:nvSpPr>
        <p:spPr bwMode="auto">
          <a:xfrm>
            <a:off x="3446487" y="183874"/>
            <a:ext cx="300894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600" dirty="0">
              <a:solidFill>
                <a:srgbClr val="FFFFFF"/>
              </a:solidFill>
            </a:endParaRPr>
          </a:p>
        </p:txBody>
      </p:sp>
      <p:sp>
        <p:nvSpPr>
          <p:cNvPr id="26" name="doc id"/>
          <p:cNvSpPr>
            <a:spLocks noChangeArrowheads="1"/>
          </p:cNvSpPr>
          <p:nvPr userDrawn="1"/>
        </p:nvSpPr>
        <p:spPr bwMode="auto">
          <a:xfrm>
            <a:off x="8820074" y="37255"/>
            <a:ext cx="726499"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429"/>
            <a:endParaRPr lang="en-GB" sz="800" dirty="0">
              <a:solidFill>
                <a:srgbClr val="000000"/>
              </a:solidFill>
              <a:latin typeface="Calibri"/>
              <a:cs typeface="+mn-cs"/>
            </a:endParaRPr>
          </a:p>
        </p:txBody>
      </p: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39483" y="564872"/>
            <a:ext cx="2274404" cy="2274404"/>
          </a:xfrm>
          <a:prstGeom prst="rect">
            <a:avLst/>
          </a:prstGeom>
        </p:spPr>
      </p:pic>
    </p:spTree>
    <p:extLst>
      <p:ext uri="{BB962C8B-B14F-4D97-AF65-F5344CB8AC3E}">
        <p14:creationId xmlns:p14="http://schemas.microsoft.com/office/powerpoint/2010/main" val="509721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6" name="Rectangle 5"/>
          <p:cNvSpPr/>
          <p:nvPr userDrawn="1"/>
        </p:nvSpPr>
        <p:spPr>
          <a:xfrm>
            <a:off x="9320307" y="6440538"/>
            <a:ext cx="309700" cy="215444"/>
          </a:xfrm>
          <a:prstGeom prst="rect">
            <a:avLst/>
          </a:prstGeom>
        </p:spPr>
        <p:txBody>
          <a:bodyPr wrap="none">
            <a:spAutoFit/>
          </a:bodyPr>
          <a:lstStyle/>
          <a:p>
            <a:fld id="{7EF4A1C4-200B-41BB-A782-06A6AE2A9130}" type="slidenum">
              <a:rPr lang="en-GB" sz="800"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87017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val="1485776734"/>
              </p:ext>
            </p:ext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21718" name="think-cell Slide" r:id="rId3" imgW="360" imgH="360" progId="">
                  <p:embed/>
                </p:oleObj>
              </mc:Choice>
              <mc:Fallback>
                <p:oleObj name="think-cell Slide" r:id="rId3" imgW="360" imgH="360" progId="">
                  <p:embed/>
                  <p:pic>
                    <p:nvPicPr>
                      <p:cNvPr id="0" name="Picture 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 name="Rectangle 14"/>
          <p:cNvSpPr/>
          <p:nvPr userDrawn="1"/>
        </p:nvSpPr>
        <p:spPr bwMode="ltGray">
          <a:xfrm>
            <a:off x="472218" y="3125277"/>
            <a:ext cx="9041669" cy="3265288"/>
          </a:xfrm>
          <a:prstGeom prst="rect">
            <a:avLst/>
          </a:prstGeom>
          <a:solidFill>
            <a:srgbClr val="617D3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600" dirty="0">
              <a:solidFill>
                <a:srgbClr val="FFFFFF"/>
              </a:solidFill>
            </a:endParaRPr>
          </a:p>
        </p:txBody>
      </p:sp>
      <p:sp>
        <p:nvSpPr>
          <p:cNvPr id="9" name="Document type" hidden="1"/>
          <p:cNvSpPr txBox="1">
            <a:spLocks noChangeArrowheads="1"/>
          </p:cNvSpPr>
          <p:nvPr/>
        </p:nvSpPr>
        <p:spPr bwMode="auto">
          <a:xfrm>
            <a:off x="645572" y="3699127"/>
            <a:ext cx="6627082" cy="220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GB" sz="1400" cap="all" dirty="0">
                <a:solidFill>
                  <a:srgbClr val="FFFFFF"/>
                </a:solidFill>
                <a:latin typeface="Calibri"/>
                <a:cs typeface="+mn-cs"/>
              </a:rPr>
              <a:t>Document type | Date</a:t>
            </a:r>
          </a:p>
        </p:txBody>
      </p:sp>
      <p:sp>
        <p:nvSpPr>
          <p:cNvPr id="13314" name="Rectangle 1026"/>
          <p:cNvSpPr>
            <a:spLocks noGrp="1" noChangeArrowheads="1"/>
          </p:cNvSpPr>
          <p:nvPr>
            <p:ph type="ctrTitle"/>
          </p:nvPr>
        </p:nvSpPr>
        <p:spPr bwMode="auto">
          <a:xfrm>
            <a:off x="645573" y="2047038"/>
            <a:ext cx="6627082" cy="553998"/>
          </a:xfrm>
          <a:prstGeom prst="rect">
            <a:avLst/>
          </a:prstGeom>
        </p:spPr>
        <p:txBody>
          <a:bodyPr wrap="square" anchor="b">
            <a:spAutoFit/>
          </a:bodyPr>
          <a:lstStyle>
            <a:lvl1pPr>
              <a:defRPr sz="3600" b="0" cap="all" baseline="0">
                <a:solidFill>
                  <a:schemeClr val="accent3"/>
                </a:solidFill>
                <a:latin typeface="+mj-lt"/>
                <a:ea typeface="+mj-ea"/>
              </a:defRPr>
            </a:lvl1pPr>
          </a:lstStyle>
          <a:p>
            <a:pPr lvl="0"/>
            <a:r>
              <a:rPr lang="en-GB" noProof="0" dirty="0"/>
              <a:t>Click to edit Master title style</a:t>
            </a:r>
          </a:p>
        </p:txBody>
      </p:sp>
      <p:sp>
        <p:nvSpPr>
          <p:cNvPr id="13315" name="Rectangle 1027"/>
          <p:cNvSpPr>
            <a:spLocks noGrp="1" noChangeArrowheads="1"/>
          </p:cNvSpPr>
          <p:nvPr>
            <p:ph type="subTitle" idx="1"/>
          </p:nvPr>
        </p:nvSpPr>
        <p:spPr bwMode="auto">
          <a:xfrm>
            <a:off x="645573" y="2646630"/>
            <a:ext cx="6627082" cy="219820"/>
          </a:xfrm>
          <a:prstGeom prst="rect">
            <a:avLst/>
          </a:prstGeom>
        </p:spPr>
        <p:txBody>
          <a:bodyPr wrap="square">
            <a:spAutoFit/>
          </a:bodyPr>
          <a:lstStyle>
            <a:lvl1pPr>
              <a:defRPr sz="1400" cap="all" baseline="0">
                <a:solidFill>
                  <a:schemeClr val="accent3"/>
                </a:solidFill>
                <a:latin typeface="+mn-lt"/>
                <a:ea typeface="+mn-ea"/>
              </a:defRPr>
            </a:lvl1pPr>
          </a:lstStyle>
          <a:p>
            <a:pPr lvl="0"/>
            <a:r>
              <a:rPr lang="en-GB" noProof="0" dirty="0"/>
              <a:t>Click to edit Master subtitle style</a:t>
            </a:r>
          </a:p>
        </p:txBody>
      </p:sp>
      <p:grpSp>
        <p:nvGrpSpPr>
          <p:cNvPr id="22" name="Group 21"/>
          <p:cNvGrpSpPr/>
          <p:nvPr userDrawn="1"/>
        </p:nvGrpSpPr>
        <p:grpSpPr bwMode="ltGray">
          <a:xfrm>
            <a:off x="362810" y="180317"/>
            <a:ext cx="9180382" cy="98554"/>
            <a:chOff x="334901" y="142217"/>
            <a:chExt cx="8474199" cy="98554"/>
          </a:xfrm>
        </p:grpSpPr>
        <p:sp>
          <p:nvSpPr>
            <p:cNvPr id="23" name="Rectangle 22"/>
            <p:cNvSpPr/>
            <p:nvPr userDrawn="1"/>
          </p:nvSpPr>
          <p:spPr bwMode="ltGray">
            <a:xfrm>
              <a:off x="334901" y="145774"/>
              <a:ext cx="2777490" cy="94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600" dirty="0">
                <a:solidFill>
                  <a:srgbClr val="FFFFFF"/>
                </a:solidFill>
              </a:endParaRPr>
            </a:p>
          </p:txBody>
        </p:sp>
        <p:sp>
          <p:nvSpPr>
            <p:cNvPr id="24" name="Rectangle 23"/>
            <p:cNvSpPr/>
            <p:nvPr userDrawn="1"/>
          </p:nvSpPr>
          <p:spPr bwMode="ltGray">
            <a:xfrm>
              <a:off x="6031610" y="142217"/>
              <a:ext cx="2777490" cy="9855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600" dirty="0">
                <a:solidFill>
                  <a:srgbClr val="FFFFFF"/>
                </a:solidFill>
              </a:endParaRPr>
            </a:p>
          </p:txBody>
        </p:sp>
      </p:grpSp>
      <p:sp>
        <p:nvSpPr>
          <p:cNvPr id="25" name="Rectangle 24"/>
          <p:cNvSpPr/>
          <p:nvPr userDrawn="1"/>
        </p:nvSpPr>
        <p:spPr bwMode="auto">
          <a:xfrm>
            <a:off x="3446487" y="183874"/>
            <a:ext cx="300894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600" dirty="0">
              <a:solidFill>
                <a:srgbClr val="FFFFFF"/>
              </a:solidFill>
            </a:endParaRPr>
          </a:p>
        </p:txBody>
      </p:sp>
      <p:sp>
        <p:nvSpPr>
          <p:cNvPr id="26" name="doc id"/>
          <p:cNvSpPr>
            <a:spLocks noChangeArrowheads="1"/>
          </p:cNvSpPr>
          <p:nvPr userDrawn="1"/>
        </p:nvSpPr>
        <p:spPr bwMode="auto">
          <a:xfrm>
            <a:off x="8820074" y="37255"/>
            <a:ext cx="726499"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429"/>
            <a:endParaRPr lang="en-GB" sz="800" dirty="0">
              <a:solidFill>
                <a:srgbClr val="000000"/>
              </a:solidFill>
              <a:latin typeface="Calibri"/>
              <a:cs typeface="+mn-cs"/>
            </a:endParaRPr>
          </a:p>
        </p:txBody>
      </p: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39483" y="564872"/>
            <a:ext cx="2274404" cy="2274404"/>
          </a:xfrm>
          <a:prstGeom prst="rect">
            <a:avLst/>
          </a:prstGeom>
        </p:spPr>
      </p:pic>
    </p:spTree>
    <p:extLst>
      <p:ext uri="{BB962C8B-B14F-4D97-AF65-F5344CB8AC3E}">
        <p14:creationId xmlns:p14="http://schemas.microsoft.com/office/powerpoint/2010/main" val="50972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6" name="Rectangle 5"/>
          <p:cNvSpPr/>
          <p:nvPr userDrawn="1"/>
        </p:nvSpPr>
        <p:spPr>
          <a:xfrm>
            <a:off x="9320307" y="6440538"/>
            <a:ext cx="309700" cy="215444"/>
          </a:xfrm>
          <a:prstGeom prst="rect">
            <a:avLst/>
          </a:prstGeom>
        </p:spPr>
        <p:txBody>
          <a:bodyPr wrap="none">
            <a:spAutoFit/>
          </a:bodyPr>
          <a:lstStyle/>
          <a:p>
            <a:fld id="{7EF4A1C4-200B-41BB-A782-06A6AE2A9130}" type="slidenum">
              <a:rPr lang="en-GB" sz="800"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8701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6" name="Rectangle 5"/>
          <p:cNvSpPr/>
          <p:nvPr userDrawn="1"/>
        </p:nvSpPr>
        <p:spPr>
          <a:xfrm>
            <a:off x="9320307" y="6440538"/>
            <a:ext cx="309700" cy="215444"/>
          </a:xfrm>
          <a:prstGeom prst="rect">
            <a:avLst/>
          </a:prstGeom>
        </p:spPr>
        <p:txBody>
          <a:bodyPr wrap="none">
            <a:spAutoFit/>
          </a:bodyPr>
          <a:lstStyle/>
          <a:p>
            <a:fld id="{7EF4A1C4-200B-41BB-A782-06A6AE2A9130}" type="slidenum">
              <a:rPr lang="en-GB" sz="800"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87017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val="1485776734"/>
              </p:ext>
            </p:extLst>
          </p:nvPr>
        </p:nvGraphicFramePr>
        <p:xfrm>
          <a:off x="1738" y="1592"/>
          <a:ext cx="1719" cy="1587"/>
        </p:xfrm>
        <a:graphic>
          <a:graphicData uri="http://schemas.openxmlformats.org/presentationml/2006/ole">
            <mc:AlternateContent xmlns:mc="http://schemas.openxmlformats.org/markup-compatibility/2006">
              <mc:Choice xmlns:v="urn:schemas-microsoft-com:vml" Requires="v">
                <p:oleObj spid="_x0000_s56348" name="think-cell Slide" r:id="rId3" imgW="360" imgH="360" progId="">
                  <p:embed/>
                </p:oleObj>
              </mc:Choice>
              <mc:Fallback>
                <p:oleObj name="think-cell Slide" r:id="rId3" imgW="360" imgH="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 y="1592"/>
                        <a:ext cx="1719"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5" name="Rectangle 14"/>
          <p:cNvSpPr/>
          <p:nvPr userDrawn="1"/>
        </p:nvSpPr>
        <p:spPr bwMode="ltGray">
          <a:xfrm>
            <a:off x="472218" y="3125277"/>
            <a:ext cx="9041669" cy="3265288"/>
          </a:xfrm>
          <a:prstGeom prst="rect">
            <a:avLst/>
          </a:prstGeom>
          <a:solidFill>
            <a:srgbClr val="617D3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600" dirty="0">
              <a:solidFill>
                <a:srgbClr val="FFFFFF"/>
              </a:solidFill>
            </a:endParaRPr>
          </a:p>
        </p:txBody>
      </p:sp>
      <p:sp>
        <p:nvSpPr>
          <p:cNvPr id="9" name="Document type" hidden="1"/>
          <p:cNvSpPr txBox="1">
            <a:spLocks noChangeArrowheads="1"/>
          </p:cNvSpPr>
          <p:nvPr/>
        </p:nvSpPr>
        <p:spPr bwMode="auto">
          <a:xfrm>
            <a:off x="645572" y="3699127"/>
            <a:ext cx="6627082" cy="220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GB" sz="1400" cap="all" dirty="0">
                <a:solidFill>
                  <a:srgbClr val="FFFFFF"/>
                </a:solidFill>
                <a:latin typeface="Calibri"/>
                <a:cs typeface="+mn-cs"/>
              </a:rPr>
              <a:t>Document type | Date</a:t>
            </a:r>
          </a:p>
        </p:txBody>
      </p:sp>
      <p:sp>
        <p:nvSpPr>
          <p:cNvPr id="13314" name="Rectangle 1026"/>
          <p:cNvSpPr>
            <a:spLocks noGrp="1" noChangeArrowheads="1"/>
          </p:cNvSpPr>
          <p:nvPr>
            <p:ph type="ctrTitle"/>
          </p:nvPr>
        </p:nvSpPr>
        <p:spPr bwMode="auto">
          <a:xfrm>
            <a:off x="645573" y="2047038"/>
            <a:ext cx="6627082" cy="553998"/>
          </a:xfrm>
          <a:prstGeom prst="rect">
            <a:avLst/>
          </a:prstGeom>
        </p:spPr>
        <p:txBody>
          <a:bodyPr wrap="square" anchor="b">
            <a:spAutoFit/>
          </a:bodyPr>
          <a:lstStyle>
            <a:lvl1pPr>
              <a:defRPr sz="3600" b="0" cap="all" baseline="0">
                <a:solidFill>
                  <a:schemeClr val="accent3"/>
                </a:solidFill>
                <a:latin typeface="+mj-lt"/>
                <a:ea typeface="+mj-ea"/>
              </a:defRPr>
            </a:lvl1pPr>
          </a:lstStyle>
          <a:p>
            <a:pPr lvl="0"/>
            <a:r>
              <a:rPr lang="en-GB" noProof="0" dirty="0"/>
              <a:t>Click to edit Master title style</a:t>
            </a:r>
          </a:p>
        </p:txBody>
      </p:sp>
      <p:sp>
        <p:nvSpPr>
          <p:cNvPr id="13315" name="Rectangle 1027"/>
          <p:cNvSpPr>
            <a:spLocks noGrp="1" noChangeArrowheads="1"/>
          </p:cNvSpPr>
          <p:nvPr>
            <p:ph type="subTitle" idx="1"/>
          </p:nvPr>
        </p:nvSpPr>
        <p:spPr bwMode="auto">
          <a:xfrm>
            <a:off x="645573" y="2646630"/>
            <a:ext cx="6627082" cy="219820"/>
          </a:xfrm>
          <a:prstGeom prst="rect">
            <a:avLst/>
          </a:prstGeom>
        </p:spPr>
        <p:txBody>
          <a:bodyPr wrap="square">
            <a:spAutoFit/>
          </a:bodyPr>
          <a:lstStyle>
            <a:lvl1pPr>
              <a:defRPr sz="1400" cap="all" baseline="0">
                <a:solidFill>
                  <a:schemeClr val="accent3"/>
                </a:solidFill>
                <a:latin typeface="+mn-lt"/>
                <a:ea typeface="+mn-ea"/>
              </a:defRPr>
            </a:lvl1pPr>
          </a:lstStyle>
          <a:p>
            <a:pPr lvl="0"/>
            <a:r>
              <a:rPr lang="en-GB" noProof="0" dirty="0"/>
              <a:t>Click to edit Master subtitle style</a:t>
            </a:r>
          </a:p>
        </p:txBody>
      </p:sp>
      <p:grpSp>
        <p:nvGrpSpPr>
          <p:cNvPr id="22" name="Group 21"/>
          <p:cNvGrpSpPr/>
          <p:nvPr userDrawn="1"/>
        </p:nvGrpSpPr>
        <p:grpSpPr bwMode="ltGray">
          <a:xfrm>
            <a:off x="362810" y="180317"/>
            <a:ext cx="9180382" cy="98554"/>
            <a:chOff x="334901" y="142217"/>
            <a:chExt cx="8474199" cy="98554"/>
          </a:xfrm>
        </p:grpSpPr>
        <p:sp>
          <p:nvSpPr>
            <p:cNvPr id="23" name="Rectangle 22"/>
            <p:cNvSpPr/>
            <p:nvPr userDrawn="1"/>
          </p:nvSpPr>
          <p:spPr bwMode="ltGray">
            <a:xfrm>
              <a:off x="334901" y="145774"/>
              <a:ext cx="2777490" cy="94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600" dirty="0">
                <a:solidFill>
                  <a:srgbClr val="FFFFFF"/>
                </a:solidFill>
              </a:endParaRPr>
            </a:p>
          </p:txBody>
        </p:sp>
        <p:sp>
          <p:nvSpPr>
            <p:cNvPr id="24" name="Rectangle 23"/>
            <p:cNvSpPr/>
            <p:nvPr userDrawn="1"/>
          </p:nvSpPr>
          <p:spPr bwMode="ltGray">
            <a:xfrm>
              <a:off x="6031610" y="142217"/>
              <a:ext cx="2777490" cy="9855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600" dirty="0">
                <a:solidFill>
                  <a:srgbClr val="FFFFFF"/>
                </a:solidFill>
              </a:endParaRPr>
            </a:p>
          </p:txBody>
        </p:sp>
      </p:grpSp>
      <p:sp>
        <p:nvSpPr>
          <p:cNvPr id="25" name="Rectangle 24"/>
          <p:cNvSpPr/>
          <p:nvPr userDrawn="1"/>
        </p:nvSpPr>
        <p:spPr bwMode="auto">
          <a:xfrm>
            <a:off x="3446487" y="183874"/>
            <a:ext cx="3008948"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sz="1600" dirty="0">
              <a:solidFill>
                <a:srgbClr val="FFFFFF"/>
              </a:solidFill>
            </a:endParaRPr>
          </a:p>
        </p:txBody>
      </p:sp>
      <p:sp>
        <p:nvSpPr>
          <p:cNvPr id="26" name="doc id"/>
          <p:cNvSpPr>
            <a:spLocks noChangeArrowheads="1"/>
          </p:cNvSpPr>
          <p:nvPr userDrawn="1"/>
        </p:nvSpPr>
        <p:spPr bwMode="auto">
          <a:xfrm>
            <a:off x="8820074" y="37255"/>
            <a:ext cx="726499"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429"/>
            <a:endParaRPr lang="en-GB" sz="800" dirty="0">
              <a:solidFill>
                <a:srgbClr val="000000"/>
              </a:solidFill>
              <a:latin typeface="Calibri"/>
              <a:cs typeface="+mn-cs"/>
            </a:endParaRPr>
          </a:p>
        </p:txBody>
      </p: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39483" y="564872"/>
            <a:ext cx="2274404" cy="2274404"/>
          </a:xfrm>
          <a:prstGeom prst="rect">
            <a:avLst/>
          </a:prstGeom>
        </p:spPr>
      </p:pic>
    </p:spTree>
    <p:extLst>
      <p:ext uri="{BB962C8B-B14F-4D97-AF65-F5344CB8AC3E}">
        <p14:creationId xmlns:p14="http://schemas.microsoft.com/office/powerpoint/2010/main" val="509721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5" name="Rectangle 4"/>
          <p:cNvSpPr/>
          <p:nvPr userDrawn="1"/>
        </p:nvSpPr>
        <p:spPr>
          <a:xfrm>
            <a:off x="9289318" y="6406784"/>
            <a:ext cx="360996" cy="215444"/>
          </a:xfrm>
          <a:prstGeom prst="rect">
            <a:avLst/>
          </a:prstGeom>
        </p:spPr>
        <p:txBody>
          <a:bodyPr wrap="none">
            <a:spAutoFit/>
          </a:bodyPr>
          <a:lstStyle/>
          <a:p>
            <a:fld id="{7EF4A1C4-200B-41BB-A782-06A6AE2A9130}" type="slidenum">
              <a:rPr kumimoji="0" lang="en-GB" sz="800" b="0" i="0" u="none" strike="noStrike" kern="1200" cap="none" spc="0" normalizeH="0" baseline="0" noProof="0" smtClean="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pPr/>
              <a:t>‹#›</a:t>
            </a:fld>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4717308" y="6406784"/>
            <a:ext cx="309700" cy="215444"/>
          </a:xfrm>
          <a:prstGeom prst="rect">
            <a:avLst/>
          </a:prstGeom>
        </p:spPr>
        <p:txBody>
          <a:bodyPr wrap="none">
            <a:spAutoFit/>
          </a:bodyPr>
          <a:lstStyle/>
          <a:p>
            <a:fld id="{7EF4A1C4-200B-41BB-A782-06A6AE2A9130}" type="slidenum">
              <a:rPr lang="en-GB" sz="800"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0894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sp>
        <p:nvSpPr>
          <p:cNvPr id="5" name="doc id" hidden="1"/>
          <p:cNvSpPr>
            <a:spLocks noChangeArrowheads="1"/>
          </p:cNvSpPr>
          <p:nvPr userDrawn="1"/>
        </p:nvSpPr>
        <p:spPr bwMode="auto">
          <a:xfrm>
            <a:off x="8933826" y="51833"/>
            <a:ext cx="726499"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526"/>
            <a:endParaRPr lang="x-none" sz="800" baseline="0" dirty="0">
              <a:solidFill>
                <a:srgbClr val="808080"/>
              </a:solidFill>
              <a:latin typeface="+mn-lt"/>
              <a:ea typeface="+mn-ea"/>
            </a:endParaRPr>
          </a:p>
        </p:txBody>
      </p:sp>
    </p:spTree>
    <p:extLst>
      <p:ext uri="{BB962C8B-B14F-4D97-AF65-F5344CB8AC3E}">
        <p14:creationId xmlns:p14="http://schemas.microsoft.com/office/powerpoint/2010/main" val="825714458"/>
      </p:ext>
    </p:extLst>
  </p:cSld>
  <p:clrMapOvr>
    <a:masterClrMapping/>
  </p:clrMapOvr>
  <p:extLst mod="1">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6_Title Only">
    <p:spTree>
      <p:nvGrpSpPr>
        <p:cNvPr id="1" name=""/>
        <p:cNvGrpSpPr/>
        <p:nvPr/>
      </p:nvGrpSpPr>
      <p:grpSpPr>
        <a:xfrm>
          <a:off x="0" y="0"/>
          <a:ext cx="0" cy="0"/>
          <a:chOff x="0" y="0"/>
          <a:chExt cx="0" cy="0"/>
        </a:xfrm>
      </p:grpSpPr>
      <p:sp>
        <p:nvSpPr>
          <p:cNvPr id="5" name="doc id" hidden="1"/>
          <p:cNvSpPr>
            <a:spLocks noChangeArrowheads="1"/>
          </p:cNvSpPr>
          <p:nvPr userDrawn="1"/>
        </p:nvSpPr>
        <p:spPr bwMode="auto">
          <a:xfrm>
            <a:off x="8933826" y="51833"/>
            <a:ext cx="726499" cy="12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913526"/>
            <a:endParaRPr lang="x-none" sz="800" baseline="0" dirty="0">
              <a:solidFill>
                <a:srgbClr val="808080"/>
              </a:solidFill>
              <a:latin typeface="+mn-lt"/>
              <a:ea typeface="+mn-ea"/>
            </a:endParaRPr>
          </a:p>
        </p:txBody>
      </p:sp>
    </p:spTree>
    <p:extLst>
      <p:ext uri="{BB962C8B-B14F-4D97-AF65-F5344CB8AC3E}">
        <p14:creationId xmlns:p14="http://schemas.microsoft.com/office/powerpoint/2010/main" val="951664551"/>
      </p:ext>
    </p:extLst>
  </p:cSld>
  <p:clrMapOvr>
    <a:masterClrMapping/>
  </p:clrMapOvr>
  <p:extLst mod="1">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277819" y="6332924"/>
            <a:ext cx="9364662" cy="45719"/>
          </a:xfrm>
          <a:prstGeom prst="rect">
            <a:avLst/>
          </a:prstGeom>
          <a:solidFill>
            <a:srgbClr val="617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3" name="Rectangle 2"/>
          <p:cNvSpPr/>
          <p:nvPr/>
        </p:nvSpPr>
        <p:spPr>
          <a:xfrm>
            <a:off x="277819" y="177422"/>
            <a:ext cx="9364662" cy="668975"/>
          </a:xfrm>
          <a:prstGeom prst="rect">
            <a:avLst/>
          </a:prstGeom>
          <a:solidFill>
            <a:srgbClr val="617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5679" y="177420"/>
            <a:ext cx="698648" cy="682545"/>
          </a:xfrm>
          <a:prstGeom prst="rect">
            <a:avLst/>
          </a:prstGeom>
        </p:spPr>
      </p:pic>
      <p:sp>
        <p:nvSpPr>
          <p:cNvPr id="9" name="Rectangle 105"/>
          <p:cNvSpPr txBox="1">
            <a:spLocks/>
          </p:cNvSpPr>
          <p:nvPr/>
        </p:nvSpPr>
        <p:spPr>
          <a:xfrm>
            <a:off x="277819" y="993086"/>
            <a:ext cx="9346514" cy="5220256"/>
          </a:xfrm>
          <a:prstGeom prst="rect">
            <a:avLst/>
          </a:prstGeom>
          <a:solidFill>
            <a:schemeClr val="bg1"/>
          </a:solidFill>
          <a:ln w="9525" algn="ctr">
            <a:noFill/>
            <a:miter lim="800000"/>
            <a:headEnd/>
            <a:tailEnd/>
          </a:ln>
          <a:effectLst>
            <a:outerShdw blurRad="63500" dist="12700" dir="5400000" algn="t" rotWithShape="0">
              <a:schemeClr val="tx1">
                <a:lumMod val="75000"/>
                <a:lumOff val="25000"/>
                <a:alpha val="40000"/>
              </a:schemeClr>
            </a:outerShdw>
          </a:effectLst>
        </p:spPr>
        <p:txBody>
          <a:bodyPr wrap="none" anchor="ctr">
            <a:noAutofit/>
          </a:bodyPr>
          <a:lstStyle>
            <a:defPPr>
              <a:defRPr lang="en-US"/>
            </a:defPPr>
            <a:lvl1pPr>
              <a:defRPr>
                <a:solidFill>
                  <a:srgbClr val="000000"/>
                </a:solidFill>
                <a:latin typeface="+mn-lt"/>
                <a:cs typeface="Arial" charset="0"/>
              </a:defRPr>
            </a:lvl1pPr>
          </a:lstStyle>
          <a:p>
            <a:pPr lvl="1"/>
            <a:endParaRPr lang="en-US" sz="1200" dirty="0"/>
          </a:p>
        </p:txBody>
      </p:sp>
    </p:spTree>
  </p:cSld>
  <p:clrMap bg1="lt1" tx1="dk1" bg2="lt2" tx2="dk2" accent1="accent1" accent2="accent2" accent3="accent3" accent4="accent4" accent5="accent5" accent6="accent6" hlink="hlink" folHlink="folHlink"/>
  <p:sldLayoutIdLst>
    <p:sldLayoutId id="2147483670" r:id="rId1"/>
    <p:sldLayoutId id="2147483926" r:id="rId2"/>
    <p:sldLayoutId id="2147483938" r:id="rId3"/>
  </p:sldLayoutIdLst>
  <p:hf hdr="0" ftr="0"/>
  <p:txStyles>
    <p:title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p:titleStyle>
    <p:bodyStyle>
      <a:lvl1pPr marL="179388" indent="-179388" algn="l" rtl="0" eaLnBrk="1" fontAlgn="base" hangingPunct="1">
        <a:spcBef>
          <a:spcPts val="500"/>
        </a:spcBef>
        <a:spcAft>
          <a:spcPts val="500"/>
        </a:spcAft>
        <a:buClr>
          <a:srgbClr val="969696"/>
        </a:buClr>
        <a:buSzPct val="80000"/>
        <a:buFont typeface="Wingdings" pitchFamily="2" charset="2"/>
        <a:buChar char="n"/>
        <a:defRPr sz="1200">
          <a:solidFill>
            <a:schemeClr val="tx1"/>
          </a:solidFill>
          <a:latin typeface="Calibri" panose="020F0502020204030204" pitchFamily="34" charset="0"/>
          <a:ea typeface="+mn-ea"/>
          <a:cs typeface="Calibri" panose="020F0502020204030204" pitchFamily="34" charset="0"/>
        </a:defRPr>
      </a:lvl1pPr>
      <a:lvl2pPr marL="536575" indent="-177800" algn="l" rtl="0" eaLnBrk="1" fontAlgn="base" hangingPunct="1">
        <a:spcBef>
          <a:spcPts val="500"/>
        </a:spcBef>
        <a:spcAft>
          <a:spcPts val="500"/>
        </a:spcAft>
        <a:buClr>
          <a:srgbClr val="969696"/>
        </a:buClr>
        <a:buSzPct val="120000"/>
        <a:buFont typeface="Arial" charset="0"/>
        <a:buChar char="–"/>
        <a:defRPr sz="1200">
          <a:solidFill>
            <a:schemeClr val="tx1"/>
          </a:solidFill>
          <a:latin typeface="Calibri" panose="020F0502020204030204" pitchFamily="34" charset="0"/>
          <a:cs typeface="Calibri" panose="020F0502020204030204" pitchFamily="34" charset="0"/>
        </a:defRPr>
      </a:lvl2pPr>
      <a:lvl3pPr marL="893763" indent="-177800" algn="l" rtl="0" eaLnBrk="1" fontAlgn="base" hangingPunct="1">
        <a:spcBef>
          <a:spcPts val="500"/>
        </a:spcBef>
        <a:spcAft>
          <a:spcPts val="500"/>
        </a:spcAft>
        <a:buClr>
          <a:srgbClr val="969696"/>
        </a:buClr>
        <a:buSzPct val="80000"/>
        <a:buFont typeface="Arial" charset="0"/>
        <a:buChar char="►"/>
        <a:defRPr sz="1200">
          <a:solidFill>
            <a:schemeClr val="tx1"/>
          </a:solidFill>
          <a:latin typeface="Calibri" panose="020F0502020204030204" pitchFamily="34" charset="0"/>
          <a:cs typeface="Calibri" panose="020F0502020204030204" pitchFamily="34" charset="0"/>
        </a:defRPr>
      </a:lvl3pPr>
      <a:lvl4pPr marL="1250950" indent="-177800" algn="l" rtl="0" eaLnBrk="1" fontAlgn="base" hangingPunct="1">
        <a:spcBef>
          <a:spcPts val="500"/>
        </a:spcBef>
        <a:spcAft>
          <a:spcPts val="500"/>
        </a:spcAft>
        <a:buClr>
          <a:srgbClr val="969696"/>
        </a:buClr>
        <a:buSzPct val="80000"/>
        <a:buFont typeface="Wingdings" pitchFamily="2" charset="2"/>
        <a:buChar char="n"/>
        <a:defRPr sz="1200">
          <a:solidFill>
            <a:schemeClr val="tx1"/>
          </a:solidFill>
          <a:latin typeface="Calibri" panose="020F0502020204030204" pitchFamily="34" charset="0"/>
          <a:cs typeface="Calibri" panose="020F0502020204030204" pitchFamily="34" charset="0"/>
        </a:defRPr>
      </a:lvl4pPr>
      <a:lvl5pPr marL="1619250" indent="-188913" algn="l" rtl="0" eaLnBrk="1" fontAlgn="base" hangingPunct="1">
        <a:spcBef>
          <a:spcPts val="500"/>
        </a:spcBef>
        <a:spcAft>
          <a:spcPts val="500"/>
        </a:spcAft>
        <a:buClr>
          <a:srgbClr val="969696"/>
        </a:buClr>
        <a:buSzPct val="120000"/>
        <a:buFont typeface="Arial" charset="0"/>
        <a:buChar char="–"/>
        <a:defRPr sz="1200">
          <a:solidFill>
            <a:schemeClr val="tx1"/>
          </a:solidFill>
          <a:latin typeface="Calibri" panose="020F0502020204030204" pitchFamily="34" charset="0"/>
          <a:cs typeface="Calibri" panose="020F0502020204030204" pitchFamily="34" charset="0"/>
        </a:defRPr>
      </a:lvl5pPr>
      <a:lvl6pPr marL="2076450" indent="-188913" algn="l" rtl="0" eaLnBrk="1" fontAlgn="base" hangingPunct="1">
        <a:spcBef>
          <a:spcPts val="300"/>
        </a:spcBef>
        <a:spcAft>
          <a:spcPts val="300"/>
        </a:spcAft>
        <a:buClr>
          <a:srgbClr val="999999"/>
        </a:buClr>
        <a:buSzPct val="120000"/>
        <a:buFont typeface="Arial" charset="0"/>
        <a:buChar char="–"/>
        <a:defRPr sz="1200">
          <a:solidFill>
            <a:schemeClr val="tx1"/>
          </a:solidFill>
          <a:latin typeface="+mn-lt"/>
        </a:defRPr>
      </a:lvl6pPr>
      <a:lvl7pPr marL="2533650" indent="-188913" algn="l" rtl="0" eaLnBrk="1" fontAlgn="base" hangingPunct="1">
        <a:spcBef>
          <a:spcPts val="300"/>
        </a:spcBef>
        <a:spcAft>
          <a:spcPts val="300"/>
        </a:spcAft>
        <a:buClr>
          <a:srgbClr val="999999"/>
        </a:buClr>
        <a:buSzPct val="120000"/>
        <a:buFont typeface="Arial" charset="0"/>
        <a:buChar char="–"/>
        <a:defRPr sz="1200">
          <a:solidFill>
            <a:schemeClr val="tx1"/>
          </a:solidFill>
          <a:latin typeface="+mn-lt"/>
        </a:defRPr>
      </a:lvl7pPr>
      <a:lvl8pPr marL="2990850" indent="-188913" algn="l" rtl="0" eaLnBrk="1" fontAlgn="base" hangingPunct="1">
        <a:spcBef>
          <a:spcPts val="300"/>
        </a:spcBef>
        <a:spcAft>
          <a:spcPts val="300"/>
        </a:spcAft>
        <a:buClr>
          <a:srgbClr val="999999"/>
        </a:buClr>
        <a:buSzPct val="120000"/>
        <a:buFont typeface="Arial" charset="0"/>
        <a:buChar char="–"/>
        <a:defRPr sz="1200">
          <a:solidFill>
            <a:schemeClr val="tx1"/>
          </a:solidFill>
          <a:latin typeface="+mn-lt"/>
        </a:defRPr>
      </a:lvl8pPr>
      <a:lvl9pPr marL="3448050" indent="-188913" algn="l" rtl="0" eaLnBrk="1" fontAlgn="base" hangingPunct="1">
        <a:spcBef>
          <a:spcPts val="300"/>
        </a:spcBef>
        <a:spcAft>
          <a:spcPts val="300"/>
        </a:spcAft>
        <a:buClr>
          <a:srgbClr val="999999"/>
        </a:buClr>
        <a:buSzPct val="120000"/>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277819" y="6332924"/>
            <a:ext cx="9364662" cy="45719"/>
          </a:xfrm>
          <a:prstGeom prst="rect">
            <a:avLst/>
          </a:prstGeom>
          <a:solidFill>
            <a:srgbClr val="617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pitchFamily="34" charset="0"/>
              <a:cs typeface="Calibri" panose="020F0502020204030204" pitchFamily="34" charset="0"/>
            </a:endParaRPr>
          </a:p>
        </p:txBody>
      </p:sp>
      <p:sp>
        <p:nvSpPr>
          <p:cNvPr id="3" name="Rectangle 2"/>
          <p:cNvSpPr/>
          <p:nvPr/>
        </p:nvSpPr>
        <p:spPr>
          <a:xfrm>
            <a:off x="277819" y="177422"/>
            <a:ext cx="9364662" cy="668975"/>
          </a:xfrm>
          <a:prstGeom prst="rect">
            <a:avLst/>
          </a:prstGeom>
          <a:solidFill>
            <a:srgbClr val="617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5679" y="177420"/>
            <a:ext cx="698648" cy="682545"/>
          </a:xfrm>
          <a:prstGeom prst="rect">
            <a:avLst/>
          </a:prstGeom>
        </p:spPr>
      </p:pic>
      <p:sp>
        <p:nvSpPr>
          <p:cNvPr id="9" name="Rectangle 105"/>
          <p:cNvSpPr txBox="1">
            <a:spLocks/>
          </p:cNvSpPr>
          <p:nvPr/>
        </p:nvSpPr>
        <p:spPr>
          <a:xfrm>
            <a:off x="277819" y="993086"/>
            <a:ext cx="9346514" cy="5220256"/>
          </a:xfrm>
          <a:prstGeom prst="rect">
            <a:avLst/>
          </a:prstGeom>
          <a:solidFill>
            <a:schemeClr val="bg1"/>
          </a:solidFill>
          <a:ln w="9525" algn="ctr">
            <a:noFill/>
            <a:miter lim="800000"/>
            <a:headEnd/>
            <a:tailEnd/>
          </a:ln>
          <a:effectLst>
            <a:outerShdw blurRad="63500" dist="12700" dir="5400000" algn="t" rotWithShape="0">
              <a:schemeClr val="tx1">
                <a:lumMod val="75000"/>
                <a:lumOff val="25000"/>
                <a:alpha val="40000"/>
              </a:schemeClr>
            </a:outerShdw>
          </a:effectLst>
        </p:spPr>
        <p:txBody>
          <a:bodyPr wrap="none" anchor="ctr">
            <a:noAutofit/>
          </a:bodyPr>
          <a:lstStyle>
            <a:defPPr>
              <a:defRPr lang="en-US"/>
            </a:defPPr>
            <a:lvl1pPr>
              <a:defRPr>
                <a:solidFill>
                  <a:srgbClr val="000000"/>
                </a:solidFill>
                <a:latin typeface="+mn-lt"/>
                <a:cs typeface="Arial" charset="0"/>
              </a:defRPr>
            </a:lvl1pPr>
          </a:lstStyle>
          <a:p>
            <a:pPr lvl="1"/>
            <a:endParaRPr lang="en-US" sz="1200" dirty="0">
              <a:solidFill>
                <a:prstClr val="black"/>
              </a:solidFill>
            </a:endParaRPr>
          </a:p>
        </p:txBody>
      </p:sp>
    </p:spTree>
    <p:extLst>
      <p:ext uri="{BB962C8B-B14F-4D97-AF65-F5344CB8AC3E}">
        <p14:creationId xmlns:p14="http://schemas.microsoft.com/office/powerpoint/2010/main" val="2111823093"/>
      </p:ext>
    </p:extLst>
  </p:cSld>
  <p:clrMap bg1="lt1" tx1="dk1" bg2="lt2" tx2="dk2" accent1="accent1" accent2="accent2" accent3="accent3" accent4="accent4" accent5="accent5" accent6="accent6" hlink="hlink" folHlink="folHlink"/>
  <p:sldLayoutIdLst>
    <p:sldLayoutId id="2147483792" r:id="rId1"/>
    <p:sldLayoutId id="2147483930" r:id="rId2"/>
    <p:sldLayoutId id="2147483931" r:id="rId3"/>
  </p:sldLayoutIdLst>
  <p:hf hdr="0" ftr="0"/>
  <p:txStyles>
    <p:title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p:titleStyle>
    <p:bodyStyle>
      <a:lvl1pPr marL="179388" indent="-179388" algn="l" rtl="0" eaLnBrk="1" fontAlgn="base" hangingPunct="1">
        <a:spcBef>
          <a:spcPts val="500"/>
        </a:spcBef>
        <a:spcAft>
          <a:spcPts val="500"/>
        </a:spcAft>
        <a:buClr>
          <a:srgbClr val="969696"/>
        </a:buClr>
        <a:buSzPct val="80000"/>
        <a:buFont typeface="Wingdings" pitchFamily="2" charset="2"/>
        <a:buChar char="n"/>
        <a:defRPr sz="1200">
          <a:solidFill>
            <a:schemeClr val="tx1"/>
          </a:solidFill>
          <a:latin typeface="Calibri" panose="020F0502020204030204" pitchFamily="34" charset="0"/>
          <a:ea typeface="+mn-ea"/>
          <a:cs typeface="Calibri" panose="020F0502020204030204" pitchFamily="34" charset="0"/>
        </a:defRPr>
      </a:lvl1pPr>
      <a:lvl2pPr marL="536575" indent="-177800" algn="l" rtl="0" eaLnBrk="1" fontAlgn="base" hangingPunct="1">
        <a:spcBef>
          <a:spcPts val="500"/>
        </a:spcBef>
        <a:spcAft>
          <a:spcPts val="500"/>
        </a:spcAft>
        <a:buClr>
          <a:srgbClr val="969696"/>
        </a:buClr>
        <a:buSzPct val="120000"/>
        <a:buFont typeface="Arial" charset="0"/>
        <a:buChar char="–"/>
        <a:defRPr sz="1200">
          <a:solidFill>
            <a:schemeClr val="tx1"/>
          </a:solidFill>
          <a:latin typeface="Calibri" panose="020F0502020204030204" pitchFamily="34" charset="0"/>
          <a:cs typeface="Calibri" panose="020F0502020204030204" pitchFamily="34" charset="0"/>
        </a:defRPr>
      </a:lvl2pPr>
      <a:lvl3pPr marL="893763" indent="-177800" algn="l" rtl="0" eaLnBrk="1" fontAlgn="base" hangingPunct="1">
        <a:spcBef>
          <a:spcPts val="500"/>
        </a:spcBef>
        <a:spcAft>
          <a:spcPts val="500"/>
        </a:spcAft>
        <a:buClr>
          <a:srgbClr val="969696"/>
        </a:buClr>
        <a:buSzPct val="80000"/>
        <a:buFont typeface="Arial" charset="0"/>
        <a:buChar char="►"/>
        <a:defRPr sz="1200">
          <a:solidFill>
            <a:schemeClr val="tx1"/>
          </a:solidFill>
          <a:latin typeface="Calibri" panose="020F0502020204030204" pitchFamily="34" charset="0"/>
          <a:cs typeface="Calibri" panose="020F0502020204030204" pitchFamily="34" charset="0"/>
        </a:defRPr>
      </a:lvl3pPr>
      <a:lvl4pPr marL="1250950" indent="-177800" algn="l" rtl="0" eaLnBrk="1" fontAlgn="base" hangingPunct="1">
        <a:spcBef>
          <a:spcPts val="500"/>
        </a:spcBef>
        <a:spcAft>
          <a:spcPts val="500"/>
        </a:spcAft>
        <a:buClr>
          <a:srgbClr val="969696"/>
        </a:buClr>
        <a:buSzPct val="80000"/>
        <a:buFont typeface="Wingdings" pitchFamily="2" charset="2"/>
        <a:buChar char="n"/>
        <a:defRPr sz="1200">
          <a:solidFill>
            <a:schemeClr val="tx1"/>
          </a:solidFill>
          <a:latin typeface="Calibri" panose="020F0502020204030204" pitchFamily="34" charset="0"/>
          <a:cs typeface="Calibri" panose="020F0502020204030204" pitchFamily="34" charset="0"/>
        </a:defRPr>
      </a:lvl4pPr>
      <a:lvl5pPr marL="1619250" indent="-188913" algn="l" rtl="0" eaLnBrk="1" fontAlgn="base" hangingPunct="1">
        <a:spcBef>
          <a:spcPts val="500"/>
        </a:spcBef>
        <a:spcAft>
          <a:spcPts val="500"/>
        </a:spcAft>
        <a:buClr>
          <a:srgbClr val="969696"/>
        </a:buClr>
        <a:buSzPct val="120000"/>
        <a:buFont typeface="Arial" charset="0"/>
        <a:buChar char="–"/>
        <a:defRPr sz="1200">
          <a:solidFill>
            <a:schemeClr val="tx1"/>
          </a:solidFill>
          <a:latin typeface="Calibri" panose="020F0502020204030204" pitchFamily="34" charset="0"/>
          <a:cs typeface="Calibri" panose="020F0502020204030204" pitchFamily="34" charset="0"/>
        </a:defRPr>
      </a:lvl5pPr>
      <a:lvl6pPr marL="2076450" indent="-188913" algn="l" rtl="0" eaLnBrk="1" fontAlgn="base" hangingPunct="1">
        <a:spcBef>
          <a:spcPts val="300"/>
        </a:spcBef>
        <a:spcAft>
          <a:spcPts val="300"/>
        </a:spcAft>
        <a:buClr>
          <a:srgbClr val="999999"/>
        </a:buClr>
        <a:buSzPct val="120000"/>
        <a:buFont typeface="Arial" charset="0"/>
        <a:buChar char="–"/>
        <a:defRPr sz="1200">
          <a:solidFill>
            <a:schemeClr val="tx1"/>
          </a:solidFill>
          <a:latin typeface="+mn-lt"/>
        </a:defRPr>
      </a:lvl6pPr>
      <a:lvl7pPr marL="2533650" indent="-188913" algn="l" rtl="0" eaLnBrk="1" fontAlgn="base" hangingPunct="1">
        <a:spcBef>
          <a:spcPts val="300"/>
        </a:spcBef>
        <a:spcAft>
          <a:spcPts val="300"/>
        </a:spcAft>
        <a:buClr>
          <a:srgbClr val="999999"/>
        </a:buClr>
        <a:buSzPct val="120000"/>
        <a:buFont typeface="Arial" charset="0"/>
        <a:buChar char="–"/>
        <a:defRPr sz="1200">
          <a:solidFill>
            <a:schemeClr val="tx1"/>
          </a:solidFill>
          <a:latin typeface="+mn-lt"/>
        </a:defRPr>
      </a:lvl7pPr>
      <a:lvl8pPr marL="2990850" indent="-188913" algn="l" rtl="0" eaLnBrk="1" fontAlgn="base" hangingPunct="1">
        <a:spcBef>
          <a:spcPts val="300"/>
        </a:spcBef>
        <a:spcAft>
          <a:spcPts val="300"/>
        </a:spcAft>
        <a:buClr>
          <a:srgbClr val="999999"/>
        </a:buClr>
        <a:buSzPct val="120000"/>
        <a:buFont typeface="Arial" charset="0"/>
        <a:buChar char="–"/>
        <a:defRPr sz="1200">
          <a:solidFill>
            <a:schemeClr val="tx1"/>
          </a:solidFill>
          <a:latin typeface="+mn-lt"/>
        </a:defRPr>
      </a:lvl8pPr>
      <a:lvl9pPr marL="3448050" indent="-188913" algn="l" rtl="0" eaLnBrk="1" fontAlgn="base" hangingPunct="1">
        <a:spcBef>
          <a:spcPts val="300"/>
        </a:spcBef>
        <a:spcAft>
          <a:spcPts val="300"/>
        </a:spcAft>
        <a:buClr>
          <a:srgbClr val="999999"/>
        </a:buClr>
        <a:buSzPct val="120000"/>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277819" y="6332924"/>
            <a:ext cx="9364662" cy="45719"/>
          </a:xfrm>
          <a:prstGeom prst="rect">
            <a:avLst/>
          </a:prstGeom>
          <a:solidFill>
            <a:srgbClr val="617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pitchFamily="34" charset="0"/>
              <a:cs typeface="Calibri" panose="020F0502020204030204" pitchFamily="34" charset="0"/>
            </a:endParaRPr>
          </a:p>
        </p:txBody>
      </p:sp>
      <p:sp>
        <p:nvSpPr>
          <p:cNvPr id="3" name="Rectangle 2"/>
          <p:cNvSpPr/>
          <p:nvPr/>
        </p:nvSpPr>
        <p:spPr>
          <a:xfrm>
            <a:off x="277819" y="177422"/>
            <a:ext cx="9364662" cy="668975"/>
          </a:xfrm>
          <a:prstGeom prst="rect">
            <a:avLst/>
          </a:prstGeom>
          <a:solidFill>
            <a:srgbClr val="617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25679" y="177420"/>
            <a:ext cx="698648" cy="682545"/>
          </a:xfrm>
          <a:prstGeom prst="rect">
            <a:avLst/>
          </a:prstGeom>
        </p:spPr>
      </p:pic>
      <p:sp>
        <p:nvSpPr>
          <p:cNvPr id="9" name="Rectangle 105"/>
          <p:cNvSpPr txBox="1">
            <a:spLocks/>
          </p:cNvSpPr>
          <p:nvPr/>
        </p:nvSpPr>
        <p:spPr>
          <a:xfrm>
            <a:off x="277819" y="993086"/>
            <a:ext cx="9346514" cy="5220256"/>
          </a:xfrm>
          <a:prstGeom prst="rect">
            <a:avLst/>
          </a:prstGeom>
          <a:solidFill>
            <a:schemeClr val="bg1"/>
          </a:solidFill>
          <a:ln w="9525" algn="ctr">
            <a:noFill/>
            <a:miter lim="800000"/>
            <a:headEnd/>
            <a:tailEnd/>
          </a:ln>
          <a:effectLst>
            <a:outerShdw blurRad="63500" dist="12700" dir="5400000" algn="t" rotWithShape="0">
              <a:schemeClr val="tx1">
                <a:lumMod val="75000"/>
                <a:lumOff val="25000"/>
                <a:alpha val="40000"/>
              </a:schemeClr>
            </a:outerShdw>
          </a:effectLst>
        </p:spPr>
        <p:txBody>
          <a:bodyPr wrap="none" anchor="ctr">
            <a:noAutofit/>
          </a:bodyPr>
          <a:lstStyle>
            <a:defPPr>
              <a:defRPr lang="en-US"/>
            </a:defPPr>
            <a:lvl1pPr>
              <a:defRPr>
                <a:solidFill>
                  <a:srgbClr val="000000"/>
                </a:solidFill>
                <a:latin typeface="+mn-lt"/>
                <a:cs typeface="Arial" charset="0"/>
              </a:defRPr>
            </a:lvl1pPr>
          </a:lstStyle>
          <a:p>
            <a:pPr lvl="1"/>
            <a:endParaRPr lang="en-US" sz="1200" dirty="0">
              <a:solidFill>
                <a:prstClr val="black"/>
              </a:solidFill>
            </a:endParaRPr>
          </a:p>
        </p:txBody>
      </p:sp>
    </p:spTree>
    <p:extLst>
      <p:ext uri="{BB962C8B-B14F-4D97-AF65-F5344CB8AC3E}">
        <p14:creationId xmlns:p14="http://schemas.microsoft.com/office/powerpoint/2010/main" val="1456770231"/>
      </p:ext>
    </p:extLst>
  </p:cSld>
  <p:clrMap bg1="lt1" tx1="dk1" bg2="lt2" tx2="dk2" accent1="accent1" accent2="accent2" accent3="accent3" accent4="accent4" accent5="accent5" accent6="accent6" hlink="hlink" folHlink="folHlink"/>
  <p:sldLayoutIdLst>
    <p:sldLayoutId id="2147483798" r:id="rId1"/>
    <p:sldLayoutId id="2147483928" r:id="rId2"/>
    <p:sldLayoutId id="2147483929" r:id="rId3"/>
    <p:sldLayoutId id="2147483932" r:id="rId4"/>
    <p:sldLayoutId id="2147483933" r:id="rId5"/>
  </p:sldLayoutIdLst>
  <p:hf hdr="0" ftr="0"/>
  <p:txStyles>
    <p:title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p:titleStyle>
    <p:bodyStyle>
      <a:lvl1pPr marL="179388" indent="-179388" algn="l" rtl="0" eaLnBrk="1" fontAlgn="base" hangingPunct="1">
        <a:spcBef>
          <a:spcPts val="500"/>
        </a:spcBef>
        <a:spcAft>
          <a:spcPts val="500"/>
        </a:spcAft>
        <a:buClr>
          <a:srgbClr val="969696"/>
        </a:buClr>
        <a:buSzPct val="80000"/>
        <a:buFont typeface="Wingdings" pitchFamily="2" charset="2"/>
        <a:buChar char="n"/>
        <a:defRPr sz="1200">
          <a:solidFill>
            <a:schemeClr val="tx1"/>
          </a:solidFill>
          <a:latin typeface="Calibri" panose="020F0502020204030204" pitchFamily="34" charset="0"/>
          <a:ea typeface="+mn-ea"/>
          <a:cs typeface="Calibri" panose="020F0502020204030204" pitchFamily="34" charset="0"/>
        </a:defRPr>
      </a:lvl1pPr>
      <a:lvl2pPr marL="536575" indent="-177800" algn="l" rtl="0" eaLnBrk="1" fontAlgn="base" hangingPunct="1">
        <a:spcBef>
          <a:spcPts val="500"/>
        </a:spcBef>
        <a:spcAft>
          <a:spcPts val="500"/>
        </a:spcAft>
        <a:buClr>
          <a:srgbClr val="969696"/>
        </a:buClr>
        <a:buSzPct val="120000"/>
        <a:buFont typeface="Arial" charset="0"/>
        <a:buChar char="–"/>
        <a:defRPr sz="1200">
          <a:solidFill>
            <a:schemeClr val="tx1"/>
          </a:solidFill>
          <a:latin typeface="Calibri" panose="020F0502020204030204" pitchFamily="34" charset="0"/>
          <a:cs typeface="Calibri" panose="020F0502020204030204" pitchFamily="34" charset="0"/>
        </a:defRPr>
      </a:lvl2pPr>
      <a:lvl3pPr marL="893763" indent="-177800" algn="l" rtl="0" eaLnBrk="1" fontAlgn="base" hangingPunct="1">
        <a:spcBef>
          <a:spcPts val="500"/>
        </a:spcBef>
        <a:spcAft>
          <a:spcPts val="500"/>
        </a:spcAft>
        <a:buClr>
          <a:srgbClr val="969696"/>
        </a:buClr>
        <a:buSzPct val="80000"/>
        <a:buFont typeface="Arial" charset="0"/>
        <a:buChar char="►"/>
        <a:defRPr sz="1200">
          <a:solidFill>
            <a:schemeClr val="tx1"/>
          </a:solidFill>
          <a:latin typeface="Calibri" panose="020F0502020204030204" pitchFamily="34" charset="0"/>
          <a:cs typeface="Calibri" panose="020F0502020204030204" pitchFamily="34" charset="0"/>
        </a:defRPr>
      </a:lvl3pPr>
      <a:lvl4pPr marL="1250950" indent="-177800" algn="l" rtl="0" eaLnBrk="1" fontAlgn="base" hangingPunct="1">
        <a:spcBef>
          <a:spcPts val="500"/>
        </a:spcBef>
        <a:spcAft>
          <a:spcPts val="500"/>
        </a:spcAft>
        <a:buClr>
          <a:srgbClr val="969696"/>
        </a:buClr>
        <a:buSzPct val="80000"/>
        <a:buFont typeface="Wingdings" pitchFamily="2" charset="2"/>
        <a:buChar char="n"/>
        <a:defRPr sz="1200">
          <a:solidFill>
            <a:schemeClr val="tx1"/>
          </a:solidFill>
          <a:latin typeface="Calibri" panose="020F0502020204030204" pitchFamily="34" charset="0"/>
          <a:cs typeface="Calibri" panose="020F0502020204030204" pitchFamily="34" charset="0"/>
        </a:defRPr>
      </a:lvl4pPr>
      <a:lvl5pPr marL="1619250" indent="-188913" algn="l" rtl="0" eaLnBrk="1" fontAlgn="base" hangingPunct="1">
        <a:spcBef>
          <a:spcPts val="500"/>
        </a:spcBef>
        <a:spcAft>
          <a:spcPts val="500"/>
        </a:spcAft>
        <a:buClr>
          <a:srgbClr val="969696"/>
        </a:buClr>
        <a:buSzPct val="120000"/>
        <a:buFont typeface="Arial" charset="0"/>
        <a:buChar char="–"/>
        <a:defRPr sz="1200">
          <a:solidFill>
            <a:schemeClr val="tx1"/>
          </a:solidFill>
          <a:latin typeface="Calibri" panose="020F0502020204030204" pitchFamily="34" charset="0"/>
          <a:cs typeface="Calibri" panose="020F0502020204030204" pitchFamily="34" charset="0"/>
        </a:defRPr>
      </a:lvl5pPr>
      <a:lvl6pPr marL="2076450" indent="-188913" algn="l" rtl="0" eaLnBrk="1" fontAlgn="base" hangingPunct="1">
        <a:spcBef>
          <a:spcPts val="300"/>
        </a:spcBef>
        <a:spcAft>
          <a:spcPts val="300"/>
        </a:spcAft>
        <a:buClr>
          <a:srgbClr val="999999"/>
        </a:buClr>
        <a:buSzPct val="120000"/>
        <a:buFont typeface="Arial" charset="0"/>
        <a:buChar char="–"/>
        <a:defRPr sz="1200">
          <a:solidFill>
            <a:schemeClr val="tx1"/>
          </a:solidFill>
          <a:latin typeface="+mn-lt"/>
        </a:defRPr>
      </a:lvl6pPr>
      <a:lvl7pPr marL="2533650" indent="-188913" algn="l" rtl="0" eaLnBrk="1" fontAlgn="base" hangingPunct="1">
        <a:spcBef>
          <a:spcPts val="300"/>
        </a:spcBef>
        <a:spcAft>
          <a:spcPts val="300"/>
        </a:spcAft>
        <a:buClr>
          <a:srgbClr val="999999"/>
        </a:buClr>
        <a:buSzPct val="120000"/>
        <a:buFont typeface="Arial" charset="0"/>
        <a:buChar char="–"/>
        <a:defRPr sz="1200">
          <a:solidFill>
            <a:schemeClr val="tx1"/>
          </a:solidFill>
          <a:latin typeface="+mn-lt"/>
        </a:defRPr>
      </a:lvl7pPr>
      <a:lvl8pPr marL="2990850" indent="-188913" algn="l" rtl="0" eaLnBrk="1" fontAlgn="base" hangingPunct="1">
        <a:spcBef>
          <a:spcPts val="300"/>
        </a:spcBef>
        <a:spcAft>
          <a:spcPts val="300"/>
        </a:spcAft>
        <a:buClr>
          <a:srgbClr val="999999"/>
        </a:buClr>
        <a:buSzPct val="120000"/>
        <a:buFont typeface="Arial" charset="0"/>
        <a:buChar char="–"/>
        <a:defRPr sz="1200">
          <a:solidFill>
            <a:schemeClr val="tx1"/>
          </a:solidFill>
          <a:latin typeface="+mn-lt"/>
        </a:defRPr>
      </a:lvl8pPr>
      <a:lvl9pPr marL="3448050" indent="-188913" algn="l" rtl="0" eaLnBrk="1" fontAlgn="base" hangingPunct="1">
        <a:spcBef>
          <a:spcPts val="300"/>
        </a:spcBef>
        <a:spcAft>
          <a:spcPts val="300"/>
        </a:spcAft>
        <a:buClr>
          <a:srgbClr val="999999"/>
        </a:buClr>
        <a:buSzPct val="120000"/>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277819" y="6332924"/>
            <a:ext cx="9364662" cy="45719"/>
          </a:xfrm>
          <a:prstGeom prst="rect">
            <a:avLst/>
          </a:prstGeom>
          <a:solidFill>
            <a:srgbClr val="617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pitchFamily="34" charset="0"/>
              <a:cs typeface="Calibri" panose="020F0502020204030204" pitchFamily="34" charset="0"/>
            </a:endParaRPr>
          </a:p>
        </p:txBody>
      </p:sp>
      <p:sp>
        <p:nvSpPr>
          <p:cNvPr id="3" name="Rectangle 2"/>
          <p:cNvSpPr/>
          <p:nvPr/>
        </p:nvSpPr>
        <p:spPr>
          <a:xfrm>
            <a:off x="277819" y="177422"/>
            <a:ext cx="9364662" cy="668975"/>
          </a:xfrm>
          <a:prstGeom prst="rect">
            <a:avLst/>
          </a:prstGeom>
          <a:solidFill>
            <a:srgbClr val="617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5679" y="177420"/>
            <a:ext cx="698648" cy="682545"/>
          </a:xfrm>
          <a:prstGeom prst="rect">
            <a:avLst/>
          </a:prstGeom>
        </p:spPr>
      </p:pic>
      <p:sp>
        <p:nvSpPr>
          <p:cNvPr id="9" name="Rectangle 105"/>
          <p:cNvSpPr txBox="1">
            <a:spLocks/>
          </p:cNvSpPr>
          <p:nvPr/>
        </p:nvSpPr>
        <p:spPr>
          <a:xfrm>
            <a:off x="277819" y="993086"/>
            <a:ext cx="9346514" cy="5220256"/>
          </a:xfrm>
          <a:prstGeom prst="rect">
            <a:avLst/>
          </a:prstGeom>
          <a:solidFill>
            <a:schemeClr val="bg1"/>
          </a:solidFill>
          <a:ln w="9525" algn="ctr">
            <a:noFill/>
            <a:miter lim="800000"/>
            <a:headEnd/>
            <a:tailEnd/>
          </a:ln>
          <a:effectLst>
            <a:outerShdw blurRad="63500" dist="12700" dir="5400000" algn="t" rotWithShape="0">
              <a:schemeClr val="tx1">
                <a:lumMod val="75000"/>
                <a:lumOff val="25000"/>
                <a:alpha val="40000"/>
              </a:schemeClr>
            </a:outerShdw>
          </a:effectLst>
        </p:spPr>
        <p:txBody>
          <a:bodyPr wrap="none" anchor="ctr">
            <a:noAutofit/>
          </a:bodyPr>
          <a:lstStyle>
            <a:defPPr>
              <a:defRPr lang="en-US"/>
            </a:defPPr>
            <a:lvl1pPr>
              <a:defRPr>
                <a:solidFill>
                  <a:srgbClr val="000000"/>
                </a:solidFill>
                <a:latin typeface="+mn-lt"/>
                <a:cs typeface="Arial" charset="0"/>
              </a:defRPr>
            </a:lvl1pPr>
          </a:lstStyle>
          <a:p>
            <a:pPr lvl="1"/>
            <a:endParaRPr lang="en-US" sz="1200" dirty="0">
              <a:solidFill>
                <a:prstClr val="black"/>
              </a:solidFill>
            </a:endParaRPr>
          </a:p>
        </p:txBody>
      </p:sp>
    </p:spTree>
    <p:extLst>
      <p:ext uri="{BB962C8B-B14F-4D97-AF65-F5344CB8AC3E}">
        <p14:creationId xmlns:p14="http://schemas.microsoft.com/office/powerpoint/2010/main" val="4135165945"/>
      </p:ext>
    </p:extLst>
  </p:cSld>
  <p:clrMap bg1="lt1" tx1="dk1" bg2="lt2" tx2="dk2" accent1="accent1" accent2="accent2" accent3="accent3" accent4="accent4" accent5="accent5" accent6="accent6" hlink="hlink" folHlink="folHlink"/>
  <p:sldLayoutIdLst>
    <p:sldLayoutId id="2147483800" r:id="rId1"/>
    <p:sldLayoutId id="2147483934" r:id="rId2"/>
    <p:sldLayoutId id="2147483935" r:id="rId3"/>
  </p:sldLayoutIdLst>
  <p:hf hdr="0" ftr="0"/>
  <p:txStyles>
    <p:title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p:titleStyle>
    <p:bodyStyle>
      <a:lvl1pPr marL="179388" indent="-179388" algn="l" rtl="0" eaLnBrk="1" fontAlgn="base" hangingPunct="1">
        <a:spcBef>
          <a:spcPts val="500"/>
        </a:spcBef>
        <a:spcAft>
          <a:spcPts val="500"/>
        </a:spcAft>
        <a:buClr>
          <a:srgbClr val="969696"/>
        </a:buClr>
        <a:buSzPct val="80000"/>
        <a:buFont typeface="Wingdings" pitchFamily="2" charset="2"/>
        <a:buChar char="n"/>
        <a:defRPr sz="1200">
          <a:solidFill>
            <a:schemeClr val="tx1"/>
          </a:solidFill>
          <a:latin typeface="Calibri" panose="020F0502020204030204" pitchFamily="34" charset="0"/>
          <a:ea typeface="+mn-ea"/>
          <a:cs typeface="Calibri" panose="020F0502020204030204" pitchFamily="34" charset="0"/>
        </a:defRPr>
      </a:lvl1pPr>
      <a:lvl2pPr marL="536575" indent="-177800" algn="l" rtl="0" eaLnBrk="1" fontAlgn="base" hangingPunct="1">
        <a:spcBef>
          <a:spcPts val="500"/>
        </a:spcBef>
        <a:spcAft>
          <a:spcPts val="500"/>
        </a:spcAft>
        <a:buClr>
          <a:srgbClr val="969696"/>
        </a:buClr>
        <a:buSzPct val="120000"/>
        <a:buFont typeface="Arial" charset="0"/>
        <a:buChar char="–"/>
        <a:defRPr sz="1200">
          <a:solidFill>
            <a:schemeClr val="tx1"/>
          </a:solidFill>
          <a:latin typeface="Calibri" panose="020F0502020204030204" pitchFamily="34" charset="0"/>
          <a:cs typeface="Calibri" panose="020F0502020204030204" pitchFamily="34" charset="0"/>
        </a:defRPr>
      </a:lvl2pPr>
      <a:lvl3pPr marL="893763" indent="-177800" algn="l" rtl="0" eaLnBrk="1" fontAlgn="base" hangingPunct="1">
        <a:spcBef>
          <a:spcPts val="500"/>
        </a:spcBef>
        <a:spcAft>
          <a:spcPts val="500"/>
        </a:spcAft>
        <a:buClr>
          <a:srgbClr val="969696"/>
        </a:buClr>
        <a:buSzPct val="80000"/>
        <a:buFont typeface="Arial" charset="0"/>
        <a:buChar char="►"/>
        <a:defRPr sz="1200">
          <a:solidFill>
            <a:schemeClr val="tx1"/>
          </a:solidFill>
          <a:latin typeface="Calibri" panose="020F0502020204030204" pitchFamily="34" charset="0"/>
          <a:cs typeface="Calibri" panose="020F0502020204030204" pitchFamily="34" charset="0"/>
        </a:defRPr>
      </a:lvl3pPr>
      <a:lvl4pPr marL="1250950" indent="-177800" algn="l" rtl="0" eaLnBrk="1" fontAlgn="base" hangingPunct="1">
        <a:spcBef>
          <a:spcPts val="500"/>
        </a:spcBef>
        <a:spcAft>
          <a:spcPts val="500"/>
        </a:spcAft>
        <a:buClr>
          <a:srgbClr val="969696"/>
        </a:buClr>
        <a:buSzPct val="80000"/>
        <a:buFont typeface="Wingdings" pitchFamily="2" charset="2"/>
        <a:buChar char="n"/>
        <a:defRPr sz="1200">
          <a:solidFill>
            <a:schemeClr val="tx1"/>
          </a:solidFill>
          <a:latin typeface="Calibri" panose="020F0502020204030204" pitchFamily="34" charset="0"/>
          <a:cs typeface="Calibri" panose="020F0502020204030204" pitchFamily="34" charset="0"/>
        </a:defRPr>
      </a:lvl4pPr>
      <a:lvl5pPr marL="1619250" indent="-188913" algn="l" rtl="0" eaLnBrk="1" fontAlgn="base" hangingPunct="1">
        <a:spcBef>
          <a:spcPts val="500"/>
        </a:spcBef>
        <a:spcAft>
          <a:spcPts val="500"/>
        </a:spcAft>
        <a:buClr>
          <a:srgbClr val="969696"/>
        </a:buClr>
        <a:buSzPct val="120000"/>
        <a:buFont typeface="Arial" charset="0"/>
        <a:buChar char="–"/>
        <a:defRPr sz="1200">
          <a:solidFill>
            <a:schemeClr val="tx1"/>
          </a:solidFill>
          <a:latin typeface="Calibri" panose="020F0502020204030204" pitchFamily="34" charset="0"/>
          <a:cs typeface="Calibri" panose="020F0502020204030204" pitchFamily="34" charset="0"/>
        </a:defRPr>
      </a:lvl5pPr>
      <a:lvl6pPr marL="2076450" indent="-188913" algn="l" rtl="0" eaLnBrk="1" fontAlgn="base" hangingPunct="1">
        <a:spcBef>
          <a:spcPts val="300"/>
        </a:spcBef>
        <a:spcAft>
          <a:spcPts val="300"/>
        </a:spcAft>
        <a:buClr>
          <a:srgbClr val="999999"/>
        </a:buClr>
        <a:buSzPct val="120000"/>
        <a:buFont typeface="Arial" charset="0"/>
        <a:buChar char="–"/>
        <a:defRPr sz="1200">
          <a:solidFill>
            <a:schemeClr val="tx1"/>
          </a:solidFill>
          <a:latin typeface="+mn-lt"/>
        </a:defRPr>
      </a:lvl6pPr>
      <a:lvl7pPr marL="2533650" indent="-188913" algn="l" rtl="0" eaLnBrk="1" fontAlgn="base" hangingPunct="1">
        <a:spcBef>
          <a:spcPts val="300"/>
        </a:spcBef>
        <a:spcAft>
          <a:spcPts val="300"/>
        </a:spcAft>
        <a:buClr>
          <a:srgbClr val="999999"/>
        </a:buClr>
        <a:buSzPct val="120000"/>
        <a:buFont typeface="Arial" charset="0"/>
        <a:buChar char="–"/>
        <a:defRPr sz="1200">
          <a:solidFill>
            <a:schemeClr val="tx1"/>
          </a:solidFill>
          <a:latin typeface="+mn-lt"/>
        </a:defRPr>
      </a:lvl7pPr>
      <a:lvl8pPr marL="2990850" indent="-188913" algn="l" rtl="0" eaLnBrk="1" fontAlgn="base" hangingPunct="1">
        <a:spcBef>
          <a:spcPts val="300"/>
        </a:spcBef>
        <a:spcAft>
          <a:spcPts val="300"/>
        </a:spcAft>
        <a:buClr>
          <a:srgbClr val="999999"/>
        </a:buClr>
        <a:buSzPct val="120000"/>
        <a:buFont typeface="Arial" charset="0"/>
        <a:buChar char="–"/>
        <a:defRPr sz="1200">
          <a:solidFill>
            <a:schemeClr val="tx1"/>
          </a:solidFill>
          <a:latin typeface="+mn-lt"/>
        </a:defRPr>
      </a:lvl8pPr>
      <a:lvl9pPr marL="3448050" indent="-188913" algn="l" rtl="0" eaLnBrk="1" fontAlgn="base" hangingPunct="1">
        <a:spcBef>
          <a:spcPts val="300"/>
        </a:spcBef>
        <a:spcAft>
          <a:spcPts val="300"/>
        </a:spcAft>
        <a:buClr>
          <a:srgbClr val="999999"/>
        </a:buClr>
        <a:buSzPct val="120000"/>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277819" y="6332912"/>
            <a:ext cx="9364662" cy="45719"/>
          </a:xfrm>
          <a:prstGeom prst="rect">
            <a:avLst/>
          </a:prstGeom>
          <a:solidFill>
            <a:srgbClr val="617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libri" panose="020F0502020204030204" pitchFamily="34" charset="0"/>
              <a:cs typeface="Calibri" panose="020F0502020204030204" pitchFamily="34" charset="0"/>
            </a:endParaRPr>
          </a:p>
        </p:txBody>
      </p:sp>
      <p:sp>
        <p:nvSpPr>
          <p:cNvPr id="3" name="Rectangle 2"/>
          <p:cNvSpPr/>
          <p:nvPr/>
        </p:nvSpPr>
        <p:spPr>
          <a:xfrm>
            <a:off x="277819" y="177422"/>
            <a:ext cx="9364662" cy="668975"/>
          </a:xfrm>
          <a:prstGeom prst="rect">
            <a:avLst/>
          </a:prstGeom>
          <a:solidFill>
            <a:srgbClr val="617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5679" y="177420"/>
            <a:ext cx="698648" cy="682545"/>
          </a:xfrm>
          <a:prstGeom prst="rect">
            <a:avLst/>
          </a:prstGeom>
        </p:spPr>
      </p:pic>
      <p:sp>
        <p:nvSpPr>
          <p:cNvPr id="9" name="Rectangle 105"/>
          <p:cNvSpPr txBox="1">
            <a:spLocks/>
          </p:cNvSpPr>
          <p:nvPr/>
        </p:nvSpPr>
        <p:spPr>
          <a:xfrm>
            <a:off x="277819" y="993086"/>
            <a:ext cx="9346514" cy="5220256"/>
          </a:xfrm>
          <a:prstGeom prst="rect">
            <a:avLst/>
          </a:prstGeom>
          <a:solidFill>
            <a:schemeClr val="bg1"/>
          </a:solidFill>
          <a:ln w="9525" algn="ctr">
            <a:noFill/>
            <a:miter lim="800000"/>
            <a:headEnd/>
            <a:tailEnd/>
          </a:ln>
          <a:effectLst>
            <a:outerShdw blurRad="63500" dist="12700" dir="5400000" algn="t" rotWithShape="0">
              <a:schemeClr val="tx1">
                <a:lumMod val="75000"/>
                <a:lumOff val="25000"/>
                <a:alpha val="40000"/>
              </a:schemeClr>
            </a:outerShdw>
          </a:effectLst>
        </p:spPr>
        <p:txBody>
          <a:bodyPr wrap="none" anchor="ctr">
            <a:noAutofit/>
          </a:bodyPr>
          <a:lstStyle>
            <a:defPPr>
              <a:defRPr lang="en-US"/>
            </a:defPPr>
            <a:lvl1pPr>
              <a:defRPr>
                <a:solidFill>
                  <a:srgbClr val="000000"/>
                </a:solidFill>
                <a:latin typeface="+mn-lt"/>
                <a:cs typeface="Arial" charset="0"/>
              </a:defRPr>
            </a:lvl1pPr>
          </a:lstStyle>
          <a:p>
            <a:pPr lvl="1"/>
            <a:endParaRPr lang="en-US" sz="1200" dirty="0">
              <a:solidFill>
                <a:prstClr val="black"/>
              </a:solidFill>
            </a:endParaRPr>
          </a:p>
        </p:txBody>
      </p:sp>
    </p:spTree>
    <p:extLst>
      <p:ext uri="{BB962C8B-B14F-4D97-AF65-F5344CB8AC3E}">
        <p14:creationId xmlns:p14="http://schemas.microsoft.com/office/powerpoint/2010/main" val="1701015464"/>
      </p:ext>
    </p:extLst>
  </p:cSld>
  <p:clrMap bg1="lt1" tx1="dk1" bg2="lt2" tx2="dk2" accent1="accent1" accent2="accent2" accent3="accent3" accent4="accent4" accent5="accent5" accent6="accent6" hlink="hlink" folHlink="folHlink"/>
  <p:sldLayoutIdLst>
    <p:sldLayoutId id="2147483924" r:id="rId1"/>
    <p:sldLayoutId id="2147483936" r:id="rId2"/>
    <p:sldLayoutId id="2147483937" r:id="rId3"/>
  </p:sldLayoutIdLst>
  <p:hf hdr="0" ftr="0"/>
  <p:txStyles>
    <p:title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p:titleStyle>
    <p:bodyStyle>
      <a:lvl1pPr marL="179388" indent="-179388" algn="l" rtl="0" eaLnBrk="1" fontAlgn="base" hangingPunct="1">
        <a:spcBef>
          <a:spcPts val="500"/>
        </a:spcBef>
        <a:spcAft>
          <a:spcPts val="500"/>
        </a:spcAft>
        <a:buClr>
          <a:srgbClr val="969696"/>
        </a:buClr>
        <a:buSzPct val="80000"/>
        <a:buFont typeface="Wingdings" pitchFamily="2" charset="2"/>
        <a:buChar char="n"/>
        <a:defRPr sz="1200">
          <a:solidFill>
            <a:schemeClr val="tx1"/>
          </a:solidFill>
          <a:latin typeface="Calibri" panose="020F0502020204030204" pitchFamily="34" charset="0"/>
          <a:ea typeface="+mn-ea"/>
          <a:cs typeface="Calibri" panose="020F0502020204030204" pitchFamily="34" charset="0"/>
        </a:defRPr>
      </a:lvl1pPr>
      <a:lvl2pPr marL="536575" indent="-177800" algn="l" rtl="0" eaLnBrk="1" fontAlgn="base" hangingPunct="1">
        <a:spcBef>
          <a:spcPts val="500"/>
        </a:spcBef>
        <a:spcAft>
          <a:spcPts val="500"/>
        </a:spcAft>
        <a:buClr>
          <a:srgbClr val="969696"/>
        </a:buClr>
        <a:buSzPct val="120000"/>
        <a:buFont typeface="Arial" charset="0"/>
        <a:buChar char="–"/>
        <a:defRPr sz="1200">
          <a:solidFill>
            <a:schemeClr val="tx1"/>
          </a:solidFill>
          <a:latin typeface="Calibri" panose="020F0502020204030204" pitchFamily="34" charset="0"/>
          <a:cs typeface="Calibri" panose="020F0502020204030204" pitchFamily="34" charset="0"/>
        </a:defRPr>
      </a:lvl2pPr>
      <a:lvl3pPr marL="893763" indent="-177800" algn="l" rtl="0" eaLnBrk="1" fontAlgn="base" hangingPunct="1">
        <a:spcBef>
          <a:spcPts val="500"/>
        </a:spcBef>
        <a:spcAft>
          <a:spcPts val="500"/>
        </a:spcAft>
        <a:buClr>
          <a:srgbClr val="969696"/>
        </a:buClr>
        <a:buSzPct val="80000"/>
        <a:buFont typeface="Arial" charset="0"/>
        <a:buChar char="►"/>
        <a:defRPr sz="1200">
          <a:solidFill>
            <a:schemeClr val="tx1"/>
          </a:solidFill>
          <a:latin typeface="Calibri" panose="020F0502020204030204" pitchFamily="34" charset="0"/>
          <a:cs typeface="Calibri" panose="020F0502020204030204" pitchFamily="34" charset="0"/>
        </a:defRPr>
      </a:lvl3pPr>
      <a:lvl4pPr marL="1250950" indent="-177800" algn="l" rtl="0" eaLnBrk="1" fontAlgn="base" hangingPunct="1">
        <a:spcBef>
          <a:spcPts val="500"/>
        </a:spcBef>
        <a:spcAft>
          <a:spcPts val="500"/>
        </a:spcAft>
        <a:buClr>
          <a:srgbClr val="969696"/>
        </a:buClr>
        <a:buSzPct val="80000"/>
        <a:buFont typeface="Wingdings" pitchFamily="2" charset="2"/>
        <a:buChar char="n"/>
        <a:defRPr sz="1200">
          <a:solidFill>
            <a:schemeClr val="tx1"/>
          </a:solidFill>
          <a:latin typeface="Calibri" panose="020F0502020204030204" pitchFamily="34" charset="0"/>
          <a:cs typeface="Calibri" panose="020F0502020204030204" pitchFamily="34" charset="0"/>
        </a:defRPr>
      </a:lvl4pPr>
      <a:lvl5pPr marL="1619250" indent="-188913" algn="l" rtl="0" eaLnBrk="1" fontAlgn="base" hangingPunct="1">
        <a:spcBef>
          <a:spcPts val="500"/>
        </a:spcBef>
        <a:spcAft>
          <a:spcPts val="500"/>
        </a:spcAft>
        <a:buClr>
          <a:srgbClr val="969696"/>
        </a:buClr>
        <a:buSzPct val="120000"/>
        <a:buFont typeface="Arial" charset="0"/>
        <a:buChar char="–"/>
        <a:defRPr sz="1200">
          <a:solidFill>
            <a:schemeClr val="tx1"/>
          </a:solidFill>
          <a:latin typeface="Calibri" panose="020F0502020204030204" pitchFamily="34" charset="0"/>
          <a:cs typeface="Calibri" panose="020F0502020204030204" pitchFamily="34" charset="0"/>
        </a:defRPr>
      </a:lvl5pPr>
      <a:lvl6pPr marL="2076450" indent="-188913" algn="l" rtl="0" eaLnBrk="1" fontAlgn="base" hangingPunct="1">
        <a:spcBef>
          <a:spcPts val="300"/>
        </a:spcBef>
        <a:spcAft>
          <a:spcPts val="300"/>
        </a:spcAft>
        <a:buClr>
          <a:srgbClr val="999999"/>
        </a:buClr>
        <a:buSzPct val="120000"/>
        <a:buFont typeface="Arial" charset="0"/>
        <a:buChar char="–"/>
        <a:defRPr sz="1200">
          <a:solidFill>
            <a:schemeClr val="tx1"/>
          </a:solidFill>
          <a:latin typeface="+mn-lt"/>
        </a:defRPr>
      </a:lvl6pPr>
      <a:lvl7pPr marL="2533650" indent="-188913" algn="l" rtl="0" eaLnBrk="1" fontAlgn="base" hangingPunct="1">
        <a:spcBef>
          <a:spcPts val="300"/>
        </a:spcBef>
        <a:spcAft>
          <a:spcPts val="300"/>
        </a:spcAft>
        <a:buClr>
          <a:srgbClr val="999999"/>
        </a:buClr>
        <a:buSzPct val="120000"/>
        <a:buFont typeface="Arial" charset="0"/>
        <a:buChar char="–"/>
        <a:defRPr sz="1200">
          <a:solidFill>
            <a:schemeClr val="tx1"/>
          </a:solidFill>
          <a:latin typeface="+mn-lt"/>
        </a:defRPr>
      </a:lvl7pPr>
      <a:lvl8pPr marL="2990850" indent="-188913" algn="l" rtl="0" eaLnBrk="1" fontAlgn="base" hangingPunct="1">
        <a:spcBef>
          <a:spcPts val="300"/>
        </a:spcBef>
        <a:spcAft>
          <a:spcPts val="300"/>
        </a:spcAft>
        <a:buClr>
          <a:srgbClr val="999999"/>
        </a:buClr>
        <a:buSzPct val="120000"/>
        <a:buFont typeface="Arial" charset="0"/>
        <a:buChar char="–"/>
        <a:defRPr sz="1200">
          <a:solidFill>
            <a:schemeClr val="tx1"/>
          </a:solidFill>
          <a:latin typeface="+mn-lt"/>
        </a:defRPr>
      </a:lvl8pPr>
      <a:lvl9pPr marL="3448050" indent="-188913" algn="l" rtl="0" eaLnBrk="1" fontAlgn="base" hangingPunct="1">
        <a:spcBef>
          <a:spcPts val="300"/>
        </a:spcBef>
        <a:spcAft>
          <a:spcPts val="300"/>
        </a:spcAft>
        <a:buClr>
          <a:srgbClr val="999999"/>
        </a:buClr>
        <a:buSzPct val="120000"/>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jpeg"/><Relationship Id="rId5" Type="http://schemas.openxmlformats.org/officeDocument/2006/relationships/image" Target="../media/image3.emf"/><Relationship Id="rId4" Type="http://schemas.openxmlformats.org/officeDocument/2006/relationships/oleObject" Target="../embeddings/oleObject6.bin"/></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0.pn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nextier-nipc.thehubnaija.com.ng/wp-content/uploads/2016/06/bosch.jpg" TargetMode="External"/><Relationship Id="rId7" Type="http://schemas.openxmlformats.org/officeDocument/2006/relationships/image" Target="../media/image6.pn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hyperlink" Target="http://nextier-nipc.thehubnaija.com.ng/wp-content/uploads/2016/06/schneider.png" TargetMode="External"/><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1.jpe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1.jpe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7.png"/><Relationship Id="rId2" Type="http://schemas.openxmlformats.org/officeDocument/2006/relationships/image" Target="../media/image4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5.jpe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7.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9.pn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18" Type="http://schemas.openxmlformats.org/officeDocument/2006/relationships/tags" Target="../tags/tag104.xml"/><Relationship Id="rId26" Type="http://schemas.openxmlformats.org/officeDocument/2006/relationships/tags" Target="../tags/tag112.xml"/><Relationship Id="rId39" Type="http://schemas.openxmlformats.org/officeDocument/2006/relationships/chart" Target="../charts/chart12.xml"/><Relationship Id="rId3" Type="http://schemas.openxmlformats.org/officeDocument/2006/relationships/tags" Target="../tags/tag89.xml"/><Relationship Id="rId21" Type="http://schemas.openxmlformats.org/officeDocument/2006/relationships/tags" Target="../tags/tag107.xml"/><Relationship Id="rId34" Type="http://schemas.openxmlformats.org/officeDocument/2006/relationships/tags" Target="../tags/tag120.xml"/><Relationship Id="rId42" Type="http://schemas.openxmlformats.org/officeDocument/2006/relationships/chart" Target="../charts/chart13.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tags" Target="../tags/tag103.xml"/><Relationship Id="rId25" Type="http://schemas.openxmlformats.org/officeDocument/2006/relationships/tags" Target="../tags/tag111.xml"/><Relationship Id="rId33" Type="http://schemas.openxmlformats.org/officeDocument/2006/relationships/tags" Target="../tags/tag119.xml"/><Relationship Id="rId38" Type="http://schemas.openxmlformats.org/officeDocument/2006/relationships/image" Target="../media/image53.emf"/><Relationship Id="rId46" Type="http://schemas.openxmlformats.org/officeDocument/2006/relationships/image" Target="../media/image7.png"/><Relationship Id="rId2" Type="http://schemas.openxmlformats.org/officeDocument/2006/relationships/tags" Target="../tags/tag88.xml"/><Relationship Id="rId16" Type="http://schemas.openxmlformats.org/officeDocument/2006/relationships/tags" Target="../tags/tag102.xml"/><Relationship Id="rId20" Type="http://schemas.openxmlformats.org/officeDocument/2006/relationships/tags" Target="../tags/tag106.xml"/><Relationship Id="rId29" Type="http://schemas.openxmlformats.org/officeDocument/2006/relationships/tags" Target="../tags/tag115.xml"/><Relationship Id="rId41" Type="http://schemas.openxmlformats.org/officeDocument/2006/relationships/image" Target="../media/image54.emf"/><Relationship Id="rId1" Type="http://schemas.openxmlformats.org/officeDocument/2006/relationships/vmlDrawing" Target="../drawings/vmlDrawing8.vml"/><Relationship Id="rId6" Type="http://schemas.openxmlformats.org/officeDocument/2006/relationships/tags" Target="../tags/tag92.xml"/><Relationship Id="rId11" Type="http://schemas.openxmlformats.org/officeDocument/2006/relationships/tags" Target="../tags/tag97.xml"/><Relationship Id="rId24" Type="http://schemas.openxmlformats.org/officeDocument/2006/relationships/tags" Target="../tags/tag110.xml"/><Relationship Id="rId32" Type="http://schemas.openxmlformats.org/officeDocument/2006/relationships/tags" Target="../tags/tag118.xml"/><Relationship Id="rId37" Type="http://schemas.openxmlformats.org/officeDocument/2006/relationships/oleObject" Target="../embeddings/oleObject8.bin"/><Relationship Id="rId40" Type="http://schemas.openxmlformats.org/officeDocument/2006/relationships/oleObject" Target="../embeddings/oleObject9.bin"/><Relationship Id="rId45" Type="http://schemas.openxmlformats.org/officeDocument/2006/relationships/image" Target="../media/image6.png"/><Relationship Id="rId5" Type="http://schemas.openxmlformats.org/officeDocument/2006/relationships/tags" Target="../tags/tag91.xml"/><Relationship Id="rId15" Type="http://schemas.openxmlformats.org/officeDocument/2006/relationships/tags" Target="../tags/tag101.xml"/><Relationship Id="rId23" Type="http://schemas.openxmlformats.org/officeDocument/2006/relationships/tags" Target="../tags/tag109.xml"/><Relationship Id="rId28" Type="http://schemas.openxmlformats.org/officeDocument/2006/relationships/tags" Target="../tags/tag114.xml"/><Relationship Id="rId36" Type="http://schemas.openxmlformats.org/officeDocument/2006/relationships/slideLayout" Target="../slideLayouts/slideLayout3.xml"/><Relationship Id="rId10" Type="http://schemas.openxmlformats.org/officeDocument/2006/relationships/tags" Target="../tags/tag96.xml"/><Relationship Id="rId19" Type="http://schemas.openxmlformats.org/officeDocument/2006/relationships/tags" Target="../tags/tag105.xml"/><Relationship Id="rId31" Type="http://schemas.openxmlformats.org/officeDocument/2006/relationships/tags" Target="../tags/tag117.xml"/><Relationship Id="rId44" Type="http://schemas.openxmlformats.org/officeDocument/2006/relationships/chart" Target="../charts/chart15.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 Id="rId22" Type="http://schemas.openxmlformats.org/officeDocument/2006/relationships/tags" Target="../tags/tag108.xml"/><Relationship Id="rId27" Type="http://schemas.openxmlformats.org/officeDocument/2006/relationships/tags" Target="../tags/tag113.xml"/><Relationship Id="rId30" Type="http://schemas.openxmlformats.org/officeDocument/2006/relationships/tags" Target="../tags/tag116.xml"/><Relationship Id="rId35" Type="http://schemas.openxmlformats.org/officeDocument/2006/relationships/tags" Target="../tags/tag121.xml"/><Relationship Id="rId43" Type="http://schemas.openxmlformats.org/officeDocument/2006/relationships/chart" Target="../charts/chart14.xml"/></Relationships>
</file>

<file path=ppt/slides/_rels/slide19.xml.rels><?xml version="1.0" encoding="UTF-8" standalone="yes"?>
<Relationships xmlns="http://schemas.openxmlformats.org/package/2006/relationships"><Relationship Id="rId13" Type="http://schemas.openxmlformats.org/officeDocument/2006/relationships/tags" Target="../tags/tag133.xml"/><Relationship Id="rId18" Type="http://schemas.openxmlformats.org/officeDocument/2006/relationships/tags" Target="../tags/tag138.xml"/><Relationship Id="rId26" Type="http://schemas.openxmlformats.org/officeDocument/2006/relationships/tags" Target="../tags/tag146.xml"/><Relationship Id="rId39" Type="http://schemas.openxmlformats.org/officeDocument/2006/relationships/tags" Target="../tags/tag159.xml"/><Relationship Id="rId3" Type="http://schemas.openxmlformats.org/officeDocument/2006/relationships/tags" Target="../tags/tag123.xml"/><Relationship Id="rId21" Type="http://schemas.openxmlformats.org/officeDocument/2006/relationships/tags" Target="../tags/tag141.xml"/><Relationship Id="rId34" Type="http://schemas.openxmlformats.org/officeDocument/2006/relationships/tags" Target="../tags/tag154.xml"/><Relationship Id="rId42" Type="http://schemas.openxmlformats.org/officeDocument/2006/relationships/slideLayout" Target="../slideLayouts/slideLayout1.xml"/><Relationship Id="rId47" Type="http://schemas.openxmlformats.org/officeDocument/2006/relationships/image" Target="../media/image56.emf"/><Relationship Id="rId50" Type="http://schemas.openxmlformats.org/officeDocument/2006/relationships/oleObject" Target="../embeddings/oleObject13.bin"/><Relationship Id="rId7" Type="http://schemas.openxmlformats.org/officeDocument/2006/relationships/tags" Target="../tags/tag127.xml"/><Relationship Id="rId12" Type="http://schemas.openxmlformats.org/officeDocument/2006/relationships/tags" Target="../tags/tag132.xml"/><Relationship Id="rId17" Type="http://schemas.openxmlformats.org/officeDocument/2006/relationships/tags" Target="../tags/tag137.xml"/><Relationship Id="rId25" Type="http://schemas.openxmlformats.org/officeDocument/2006/relationships/tags" Target="../tags/tag145.xml"/><Relationship Id="rId33" Type="http://schemas.openxmlformats.org/officeDocument/2006/relationships/tags" Target="../tags/tag153.xml"/><Relationship Id="rId38" Type="http://schemas.openxmlformats.org/officeDocument/2006/relationships/tags" Target="../tags/tag158.xml"/><Relationship Id="rId46" Type="http://schemas.openxmlformats.org/officeDocument/2006/relationships/oleObject" Target="../embeddings/oleObject11.bin"/><Relationship Id="rId2" Type="http://schemas.openxmlformats.org/officeDocument/2006/relationships/tags" Target="../tags/tag122.xml"/><Relationship Id="rId16" Type="http://schemas.openxmlformats.org/officeDocument/2006/relationships/tags" Target="../tags/tag136.xml"/><Relationship Id="rId20" Type="http://schemas.openxmlformats.org/officeDocument/2006/relationships/tags" Target="../tags/tag140.xml"/><Relationship Id="rId29" Type="http://schemas.openxmlformats.org/officeDocument/2006/relationships/tags" Target="../tags/tag149.xml"/><Relationship Id="rId41" Type="http://schemas.openxmlformats.org/officeDocument/2006/relationships/tags" Target="../tags/tag161.xml"/><Relationship Id="rId1" Type="http://schemas.openxmlformats.org/officeDocument/2006/relationships/vmlDrawing" Target="../drawings/vmlDrawing9.vml"/><Relationship Id="rId6" Type="http://schemas.openxmlformats.org/officeDocument/2006/relationships/tags" Target="../tags/tag126.xml"/><Relationship Id="rId11" Type="http://schemas.openxmlformats.org/officeDocument/2006/relationships/tags" Target="../tags/tag131.xml"/><Relationship Id="rId24" Type="http://schemas.openxmlformats.org/officeDocument/2006/relationships/tags" Target="../tags/tag144.xml"/><Relationship Id="rId32" Type="http://schemas.openxmlformats.org/officeDocument/2006/relationships/tags" Target="../tags/tag152.xml"/><Relationship Id="rId37" Type="http://schemas.openxmlformats.org/officeDocument/2006/relationships/tags" Target="../tags/tag157.xml"/><Relationship Id="rId40" Type="http://schemas.openxmlformats.org/officeDocument/2006/relationships/tags" Target="../tags/tag160.xml"/><Relationship Id="rId45" Type="http://schemas.openxmlformats.org/officeDocument/2006/relationships/image" Target="../media/image55.emf"/><Relationship Id="rId53" Type="http://schemas.openxmlformats.org/officeDocument/2006/relationships/image" Target="../media/image7.png"/><Relationship Id="rId5" Type="http://schemas.openxmlformats.org/officeDocument/2006/relationships/tags" Target="../tags/tag125.xml"/><Relationship Id="rId15" Type="http://schemas.openxmlformats.org/officeDocument/2006/relationships/tags" Target="../tags/tag135.xml"/><Relationship Id="rId23" Type="http://schemas.openxmlformats.org/officeDocument/2006/relationships/tags" Target="../tags/tag143.xml"/><Relationship Id="rId28" Type="http://schemas.openxmlformats.org/officeDocument/2006/relationships/tags" Target="../tags/tag148.xml"/><Relationship Id="rId36" Type="http://schemas.openxmlformats.org/officeDocument/2006/relationships/tags" Target="../tags/tag156.xml"/><Relationship Id="rId49" Type="http://schemas.openxmlformats.org/officeDocument/2006/relationships/image" Target="../media/image57.emf"/><Relationship Id="rId10" Type="http://schemas.openxmlformats.org/officeDocument/2006/relationships/tags" Target="../tags/tag130.xml"/><Relationship Id="rId19" Type="http://schemas.openxmlformats.org/officeDocument/2006/relationships/tags" Target="../tags/tag139.xml"/><Relationship Id="rId31" Type="http://schemas.openxmlformats.org/officeDocument/2006/relationships/tags" Target="../tags/tag151.xml"/><Relationship Id="rId44" Type="http://schemas.openxmlformats.org/officeDocument/2006/relationships/oleObject" Target="../embeddings/oleObject10.bin"/><Relationship Id="rId52" Type="http://schemas.openxmlformats.org/officeDocument/2006/relationships/image" Target="../media/image6.png"/><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tags" Target="../tags/tag134.xml"/><Relationship Id="rId22" Type="http://schemas.openxmlformats.org/officeDocument/2006/relationships/tags" Target="../tags/tag142.xml"/><Relationship Id="rId27" Type="http://schemas.openxmlformats.org/officeDocument/2006/relationships/tags" Target="../tags/tag147.xml"/><Relationship Id="rId30" Type="http://schemas.openxmlformats.org/officeDocument/2006/relationships/tags" Target="../tags/tag150.xml"/><Relationship Id="rId35" Type="http://schemas.openxmlformats.org/officeDocument/2006/relationships/tags" Target="../tags/tag155.xml"/><Relationship Id="rId43" Type="http://schemas.openxmlformats.org/officeDocument/2006/relationships/notesSlide" Target="../notesSlides/notesSlide3.xml"/><Relationship Id="rId48" Type="http://schemas.openxmlformats.org/officeDocument/2006/relationships/oleObject" Target="../embeddings/oleObject12.bin"/><Relationship Id="rId8" Type="http://schemas.openxmlformats.org/officeDocument/2006/relationships/tags" Target="../tags/tag128.xml"/><Relationship Id="rId51" Type="http://schemas.openxmlformats.org/officeDocument/2006/relationships/image" Target="../media/image58.emf"/></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162.xml"/><Relationship Id="rId1" Type="http://schemas.openxmlformats.org/officeDocument/2006/relationships/vmlDrawing" Target="../drawings/vmlDrawing10.vml"/><Relationship Id="rId6" Type="http://schemas.openxmlformats.org/officeDocument/2006/relationships/image" Target="../media/image55.emf"/><Relationship Id="rId5" Type="http://schemas.openxmlformats.org/officeDocument/2006/relationships/oleObject" Target="../embeddings/oleObject14.bin"/><Relationship Id="rId4"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diagramData" Target="../diagrams/data1.xml"/><Relationship Id="rId12" Type="http://schemas.openxmlformats.org/officeDocument/2006/relationships/image" Target="../media/image59.jpeg"/><Relationship Id="rId2" Type="http://schemas.openxmlformats.org/officeDocument/2006/relationships/tags" Target="../tags/tag163.xml"/><Relationship Id="rId1" Type="http://schemas.openxmlformats.org/officeDocument/2006/relationships/vmlDrawing" Target="../drawings/vmlDrawing11.vml"/><Relationship Id="rId6" Type="http://schemas.openxmlformats.org/officeDocument/2006/relationships/image" Target="../media/image55.emf"/><Relationship Id="rId11" Type="http://schemas.microsoft.com/office/2007/relationships/diagramDrawing" Target="../diagrams/drawing1.xml"/><Relationship Id="rId5" Type="http://schemas.openxmlformats.org/officeDocument/2006/relationships/oleObject" Target="../embeddings/oleObject15.bin"/><Relationship Id="rId10" Type="http://schemas.openxmlformats.org/officeDocument/2006/relationships/diagramColors" Target="../diagrams/colors1.xml"/><Relationship Id="rId4" Type="http://schemas.openxmlformats.org/officeDocument/2006/relationships/notesSlide" Target="../notesSlides/notesSlide5.xml"/><Relationship Id="rId9" Type="http://schemas.openxmlformats.org/officeDocument/2006/relationships/diagramQuickStyle" Target="../diagrams/quickStyle1.xml"/><Relationship Id="rId1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jpe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jpeg"/><Relationship Id="rId16"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64.jpeg"/><Relationship Id="rId11" Type="http://schemas.openxmlformats.org/officeDocument/2006/relationships/image" Target="../media/image69.png"/><Relationship Id="rId5" Type="http://schemas.openxmlformats.org/officeDocument/2006/relationships/image" Target="../media/image63.jpeg"/><Relationship Id="rId15" Type="http://schemas.openxmlformats.org/officeDocument/2006/relationships/image" Target="../media/image6.png"/><Relationship Id="rId10" Type="http://schemas.openxmlformats.org/officeDocument/2006/relationships/image" Target="../media/image68.png"/><Relationship Id="rId4" Type="http://schemas.openxmlformats.org/officeDocument/2006/relationships/image" Target="../media/image62.jpeg"/><Relationship Id="rId9" Type="http://schemas.openxmlformats.org/officeDocument/2006/relationships/image" Target="../media/image67.png"/><Relationship Id="rId14" Type="http://schemas.openxmlformats.org/officeDocument/2006/relationships/image" Target="../media/image72.png"/></Relationships>
</file>

<file path=ppt/slides/_rels/slide23.xml.rels><?xml version="1.0" encoding="UTF-8" standalone="yes"?>
<Relationships xmlns="http://schemas.openxmlformats.org/package/2006/relationships"><Relationship Id="rId8" Type="http://schemas.openxmlformats.org/officeDocument/2006/relationships/image" Target="../media/image79.jp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3.xml"/><Relationship Id="rId6" Type="http://schemas.openxmlformats.org/officeDocument/2006/relationships/image" Target="../media/image77.jpg"/><Relationship Id="rId11" Type="http://schemas.openxmlformats.org/officeDocument/2006/relationships/image" Target="../media/image7.png"/><Relationship Id="rId5" Type="http://schemas.openxmlformats.org/officeDocument/2006/relationships/image" Target="../media/image76.png"/><Relationship Id="rId10" Type="http://schemas.openxmlformats.org/officeDocument/2006/relationships/image" Target="../media/image6.png"/><Relationship Id="rId4" Type="http://schemas.openxmlformats.org/officeDocument/2006/relationships/image" Target="../media/image75.png"/><Relationship Id="rId9" Type="http://schemas.openxmlformats.org/officeDocument/2006/relationships/image" Target="../media/image80.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2.png"/><Relationship Id="rId7" Type="http://schemas.openxmlformats.org/officeDocument/2006/relationships/image" Target="../media/image6.png"/><Relationship Id="rId2" Type="http://schemas.openxmlformats.org/officeDocument/2006/relationships/image" Target="../media/image81.png"/><Relationship Id="rId1" Type="http://schemas.openxmlformats.org/officeDocument/2006/relationships/slideLayout" Target="../slideLayouts/slideLayout3.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64.xml"/></Relationships>
</file>

<file path=ppt/slides/_rels/slide28.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tags" Target="../tags/tag177.xml"/><Relationship Id="rId18" Type="http://schemas.openxmlformats.org/officeDocument/2006/relationships/tags" Target="../tags/tag182.xml"/><Relationship Id="rId3" Type="http://schemas.openxmlformats.org/officeDocument/2006/relationships/tags" Target="../tags/tag167.xml"/><Relationship Id="rId21" Type="http://schemas.openxmlformats.org/officeDocument/2006/relationships/image" Target="../media/image6.png"/><Relationship Id="rId7" Type="http://schemas.openxmlformats.org/officeDocument/2006/relationships/tags" Target="../tags/tag171.xml"/><Relationship Id="rId12" Type="http://schemas.openxmlformats.org/officeDocument/2006/relationships/tags" Target="../tags/tag176.xml"/><Relationship Id="rId17" Type="http://schemas.openxmlformats.org/officeDocument/2006/relationships/tags" Target="../tags/tag181.xml"/><Relationship Id="rId2" Type="http://schemas.openxmlformats.org/officeDocument/2006/relationships/tags" Target="../tags/tag166.xml"/><Relationship Id="rId16" Type="http://schemas.openxmlformats.org/officeDocument/2006/relationships/tags" Target="../tags/tag180.xml"/><Relationship Id="rId20" Type="http://schemas.openxmlformats.org/officeDocument/2006/relationships/slideLayout" Target="../slideLayouts/slideLayout1.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tags" Target="../tags/tag175.xml"/><Relationship Id="rId5" Type="http://schemas.openxmlformats.org/officeDocument/2006/relationships/tags" Target="../tags/tag169.xml"/><Relationship Id="rId15" Type="http://schemas.openxmlformats.org/officeDocument/2006/relationships/tags" Target="../tags/tag179.xml"/><Relationship Id="rId10" Type="http://schemas.openxmlformats.org/officeDocument/2006/relationships/tags" Target="../tags/tag174.xml"/><Relationship Id="rId19" Type="http://schemas.openxmlformats.org/officeDocument/2006/relationships/tags" Target="../tags/tag183.xml"/><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tags" Target="../tags/tag178.xml"/><Relationship Id="rId22"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osicinfodesk@nipc.gov.ng,infodesk@nipc.gov.ng"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image" Target="../media/image8.png"/><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5" Type="http://schemas.openxmlformats.org/officeDocument/2006/relationships/image" Target="../media/image6.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 Type="http://schemas.openxmlformats.org/officeDocument/2006/relationships/tags" Target="../tags/tag2.xml"/><Relationship Id="rId21" Type="http://schemas.openxmlformats.org/officeDocument/2006/relationships/tags" Target="../tags/tag20.xml"/><Relationship Id="rId34" Type="http://schemas.openxmlformats.org/officeDocument/2006/relationships/image" Target="../media/image7.png"/><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image" Target="../media/image6.png"/><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tags" Target="../tags/tag28.xml"/><Relationship Id="rId1" Type="http://schemas.openxmlformats.org/officeDocument/2006/relationships/vmlDrawing" Target="../drawings/vmlDrawing7.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image" Target="../media/image21.emf"/><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oleObject" Target="../embeddings/oleObject7.bin"/><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slideLayout" Target="../slideLayouts/slideLayout1.xml"/><Relationship Id="rId35"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tags" Target="../tags/tag54.xml"/><Relationship Id="rId39" Type="http://schemas.openxmlformats.org/officeDocument/2006/relationships/tags" Target="../tags/tag67.xml"/><Relationship Id="rId21" Type="http://schemas.openxmlformats.org/officeDocument/2006/relationships/tags" Target="../tags/tag49.xml"/><Relationship Id="rId34" Type="http://schemas.openxmlformats.org/officeDocument/2006/relationships/tags" Target="../tags/tag62.xml"/><Relationship Id="rId42" Type="http://schemas.openxmlformats.org/officeDocument/2006/relationships/tags" Target="../tags/tag70.xml"/><Relationship Id="rId47" Type="http://schemas.openxmlformats.org/officeDocument/2006/relationships/tags" Target="../tags/tag75.xml"/><Relationship Id="rId50" Type="http://schemas.openxmlformats.org/officeDocument/2006/relationships/tags" Target="../tags/tag78.xml"/><Relationship Id="rId55" Type="http://schemas.openxmlformats.org/officeDocument/2006/relationships/tags" Target="../tags/tag83.xml"/><Relationship Id="rId63" Type="http://schemas.openxmlformats.org/officeDocument/2006/relationships/image" Target="../media/image7.png"/><Relationship Id="rId7" Type="http://schemas.openxmlformats.org/officeDocument/2006/relationships/tags" Target="../tags/tag35.xml"/><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tags" Target="../tags/tag48.xml"/><Relationship Id="rId29" Type="http://schemas.openxmlformats.org/officeDocument/2006/relationships/tags" Target="../tags/tag57.xml"/><Relationship Id="rId41" Type="http://schemas.openxmlformats.org/officeDocument/2006/relationships/tags" Target="../tags/tag69.xml"/><Relationship Id="rId54" Type="http://schemas.openxmlformats.org/officeDocument/2006/relationships/tags" Target="../tags/tag82.xml"/><Relationship Id="rId62" Type="http://schemas.openxmlformats.org/officeDocument/2006/relationships/image" Target="../media/image6.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tags" Target="../tags/tag52.xml"/><Relationship Id="rId32" Type="http://schemas.openxmlformats.org/officeDocument/2006/relationships/tags" Target="../tags/tag60.xml"/><Relationship Id="rId37" Type="http://schemas.openxmlformats.org/officeDocument/2006/relationships/tags" Target="../tags/tag65.xml"/><Relationship Id="rId40" Type="http://schemas.openxmlformats.org/officeDocument/2006/relationships/tags" Target="../tags/tag68.xml"/><Relationship Id="rId45" Type="http://schemas.openxmlformats.org/officeDocument/2006/relationships/tags" Target="../tags/tag73.xml"/><Relationship Id="rId53" Type="http://schemas.openxmlformats.org/officeDocument/2006/relationships/tags" Target="../tags/tag81.xml"/><Relationship Id="rId58" Type="http://schemas.openxmlformats.org/officeDocument/2006/relationships/tags" Target="../tags/tag86.xml"/><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36" Type="http://schemas.openxmlformats.org/officeDocument/2006/relationships/tags" Target="../tags/tag64.xml"/><Relationship Id="rId49" Type="http://schemas.openxmlformats.org/officeDocument/2006/relationships/tags" Target="../tags/tag77.xml"/><Relationship Id="rId57" Type="http://schemas.openxmlformats.org/officeDocument/2006/relationships/tags" Target="../tags/tag85.xml"/><Relationship Id="rId61" Type="http://schemas.openxmlformats.org/officeDocument/2006/relationships/chart" Target="../charts/chart2.xml"/><Relationship Id="rId10" Type="http://schemas.openxmlformats.org/officeDocument/2006/relationships/tags" Target="../tags/tag38.xml"/><Relationship Id="rId19" Type="http://schemas.openxmlformats.org/officeDocument/2006/relationships/tags" Target="../tags/tag47.xml"/><Relationship Id="rId31" Type="http://schemas.openxmlformats.org/officeDocument/2006/relationships/tags" Target="../tags/tag59.xml"/><Relationship Id="rId44" Type="http://schemas.openxmlformats.org/officeDocument/2006/relationships/tags" Target="../tags/tag72.xml"/><Relationship Id="rId52" Type="http://schemas.openxmlformats.org/officeDocument/2006/relationships/tags" Target="../tags/tag80.xml"/><Relationship Id="rId60" Type="http://schemas.openxmlformats.org/officeDocument/2006/relationships/slideLayout" Target="../slideLayouts/slideLayout1.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tags" Target="../tags/tag58.xml"/><Relationship Id="rId35" Type="http://schemas.openxmlformats.org/officeDocument/2006/relationships/tags" Target="../tags/tag63.xml"/><Relationship Id="rId43" Type="http://schemas.openxmlformats.org/officeDocument/2006/relationships/tags" Target="../tags/tag71.xml"/><Relationship Id="rId48" Type="http://schemas.openxmlformats.org/officeDocument/2006/relationships/tags" Target="../tags/tag76.xml"/><Relationship Id="rId56" Type="http://schemas.openxmlformats.org/officeDocument/2006/relationships/tags" Target="../tags/tag84.xml"/><Relationship Id="rId8" Type="http://schemas.openxmlformats.org/officeDocument/2006/relationships/tags" Target="../tags/tag36.xml"/><Relationship Id="rId51" Type="http://schemas.openxmlformats.org/officeDocument/2006/relationships/tags" Target="../tags/tag79.xml"/><Relationship Id="rId3" Type="http://schemas.openxmlformats.org/officeDocument/2006/relationships/tags" Target="../tags/tag31.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33" Type="http://schemas.openxmlformats.org/officeDocument/2006/relationships/tags" Target="../tags/tag61.xml"/><Relationship Id="rId38" Type="http://schemas.openxmlformats.org/officeDocument/2006/relationships/tags" Target="../tags/tag66.xml"/><Relationship Id="rId46" Type="http://schemas.openxmlformats.org/officeDocument/2006/relationships/tags" Target="../tags/tag74.xml"/><Relationship Id="rId59" Type="http://schemas.openxmlformats.org/officeDocument/2006/relationships/tags" Target="../tags/tag87.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3.png"/><Relationship Id="rId7" Type="http://schemas.openxmlformats.org/officeDocument/2006/relationships/chart" Target="../charts/chart10.xml"/><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7.png"/><Relationship Id="rId4" Type="http://schemas.openxmlformats.org/officeDocument/2006/relationships/image" Target="../media/image24.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extLst/>
          </p:nvPr>
        </p:nvGraphicFramePr>
        <p:xfrm>
          <a:off x="1739" y="1592"/>
          <a:ext cx="1719" cy="1587"/>
        </p:xfrm>
        <a:graphic>
          <a:graphicData uri="http://schemas.openxmlformats.org/presentationml/2006/ole">
            <mc:AlternateContent xmlns:mc="http://schemas.openxmlformats.org/markup-compatibility/2006">
              <mc:Choice xmlns:v="urn:schemas-microsoft-com:vml" Requires="v">
                <p:oleObj spid="_x0000_s6432" name="think-cell Slide" r:id="rId4" imgW="360" imgH="360" progId="">
                  <p:embed/>
                </p:oleObj>
              </mc:Choice>
              <mc:Fallback>
                <p:oleObj name="think-cell Slide" r:id="rId4" imgW="360" imgH="360" progId="">
                  <p:embed/>
                  <p:pic>
                    <p:nvPicPr>
                      <p:cNvPr id="0" name="Picture 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9" y="1592"/>
                        <a:ext cx="1719"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ctrTitle"/>
          </p:nvPr>
        </p:nvSpPr>
        <p:spPr>
          <a:xfrm>
            <a:off x="318661" y="1938220"/>
            <a:ext cx="7289790" cy="430887"/>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algn="ctr"/>
            <a:r>
              <a:rPr lang="en-GB" sz="2800" b="1" dirty="0">
                <a:solidFill>
                  <a:srgbClr val="617D32"/>
                </a:solidFill>
                <a:effectLst>
                  <a:outerShdw blurRad="38100" dist="38100" dir="2700000" algn="tl">
                    <a:srgbClr val="000000">
                      <a:alpha val="43137"/>
                    </a:srgbClr>
                  </a:outerShdw>
                </a:effectLst>
                <a:latin typeface="Aharoni" pitchFamily="2" charset="-79"/>
                <a:ea typeface="ＭＳ Ｐゴシック" pitchFamily="34" charset="-128"/>
                <a:cs typeface="Aharoni" pitchFamily="2" charset="-79"/>
              </a:rPr>
              <a:t> country presentation on  NIGERIA</a:t>
            </a:r>
            <a:endParaRPr lang="en-GB" sz="2800" b="1" noProof="0" dirty="0">
              <a:solidFill>
                <a:srgbClr val="617D32"/>
              </a:solidFill>
              <a:effectLst>
                <a:outerShdw blurRad="38100" dist="38100" dir="2700000" algn="tl">
                  <a:srgbClr val="000000">
                    <a:alpha val="43137"/>
                  </a:srgbClr>
                </a:outerShdw>
              </a:effectLst>
              <a:latin typeface="Aharoni" pitchFamily="2" charset="-79"/>
              <a:cs typeface="Aharoni" pitchFamily="2" charset="-79"/>
            </a:endParaRPr>
          </a:p>
        </p:txBody>
      </p:sp>
      <p:sp>
        <p:nvSpPr>
          <p:cNvPr id="5" name="McK Document type"/>
          <p:cNvSpPr txBox="1">
            <a:spLocks noChangeArrowheads="1"/>
          </p:cNvSpPr>
          <p:nvPr/>
        </p:nvSpPr>
        <p:spPr bwMode="auto">
          <a:xfrm>
            <a:off x="645577" y="3231674"/>
            <a:ext cx="7526878" cy="3016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defPPr>
              <a:defRPr lang="en-US"/>
            </a:defPPr>
            <a:lvl1pPr eaLnBrk="1" hangingPunct="1">
              <a:defRPr sz="1400" cap="all" baseline="0">
                <a:solidFill>
                  <a:schemeClr val="bg1"/>
                </a:solidFill>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endParaRPr lang="en-GB" dirty="0">
              <a:solidFill>
                <a:srgbClr val="FFFFFF"/>
              </a:solidFill>
              <a:cs typeface="+mn-cs"/>
            </a:endParaRPr>
          </a:p>
          <a:p>
            <a:r>
              <a:rPr lang="en-GB" dirty="0">
                <a:solidFill>
                  <a:srgbClr val="FFFFFF"/>
                </a:solidFill>
                <a:cs typeface="+mn-cs"/>
              </a:rPr>
              <a:t>MUHAMMED DAHIRU</a:t>
            </a:r>
          </a:p>
          <a:p>
            <a:r>
              <a:rPr lang="en-GB" dirty="0">
                <a:solidFill>
                  <a:srgbClr val="FFFFFF"/>
                </a:solidFill>
                <a:cs typeface="+mn-cs"/>
              </a:rPr>
              <a:t>CHAIRMAN</a:t>
            </a:r>
          </a:p>
          <a:p>
            <a:r>
              <a:rPr lang="en-GB" dirty="0" err="1">
                <a:solidFill>
                  <a:srgbClr val="FFFFFF"/>
                </a:solidFill>
                <a:cs typeface="+mn-cs"/>
              </a:rPr>
              <a:t>NiGERIA</a:t>
            </a:r>
            <a:r>
              <a:rPr lang="en-GB" dirty="0">
                <a:solidFill>
                  <a:srgbClr val="FFFFFF"/>
                </a:solidFill>
                <a:cs typeface="+mn-cs"/>
              </a:rPr>
              <a:t>-CZECH REPUBLIC TRADE AND INVESTMENT COUNCIL (NCTIC)</a:t>
            </a:r>
          </a:p>
          <a:p>
            <a:endParaRPr lang="en-GB" dirty="0">
              <a:solidFill>
                <a:srgbClr val="FFFFFF"/>
              </a:solidFill>
              <a:cs typeface="+mn-cs"/>
            </a:endParaRPr>
          </a:p>
          <a:p>
            <a:endParaRPr lang="en-GB" dirty="0">
              <a:solidFill>
                <a:srgbClr val="FFFFFF"/>
              </a:solidFill>
              <a:cs typeface="+mn-cs"/>
            </a:endParaRPr>
          </a:p>
          <a:p>
            <a:endParaRPr lang="en-GB" dirty="0">
              <a:solidFill>
                <a:srgbClr val="FFFFFF"/>
              </a:solidFill>
              <a:cs typeface="+mn-cs"/>
            </a:endParaRPr>
          </a:p>
          <a:p>
            <a:endParaRPr lang="en-GB" dirty="0">
              <a:solidFill>
                <a:srgbClr val="FFFFFF"/>
              </a:solidFill>
              <a:cs typeface="+mn-cs"/>
            </a:endParaRPr>
          </a:p>
          <a:p>
            <a:endParaRPr lang="en-GB" dirty="0">
              <a:solidFill>
                <a:srgbClr val="FFFFFF"/>
              </a:solidFill>
              <a:cs typeface="+mn-cs"/>
            </a:endParaRPr>
          </a:p>
          <a:p>
            <a:endParaRPr lang="en-GB" dirty="0">
              <a:solidFill>
                <a:srgbClr val="FFFFFF"/>
              </a:solidFill>
              <a:cs typeface="+mn-cs"/>
            </a:endParaRPr>
          </a:p>
          <a:p>
            <a:endParaRPr lang="en-GB" dirty="0">
              <a:solidFill>
                <a:srgbClr val="FFFFFF"/>
              </a:solidFill>
              <a:cs typeface="+mn-cs"/>
            </a:endParaRPr>
          </a:p>
          <a:p>
            <a:endParaRPr lang="en-US" dirty="0"/>
          </a:p>
          <a:p>
            <a:r>
              <a:rPr lang="en-US" dirty="0"/>
              <a:t>Territorial workshop Nigeria </a:t>
            </a:r>
          </a:p>
          <a:p>
            <a:r>
              <a:rPr lang="da-DK" dirty="0"/>
              <a:t>21st September 2017, </a:t>
            </a:r>
            <a:r>
              <a:rPr lang="fi-FI" dirty="0"/>
              <a:t>Na Prikope1096/19, 110 00 Prague 1 CZECH REPUBLIC</a:t>
            </a:r>
          </a:p>
        </p:txBody>
      </p:sp>
      <p:pic>
        <p:nvPicPr>
          <p:cNvPr id="3" name="Picture 2" descr="NCTIC BA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000" y="174219"/>
            <a:ext cx="9420679" cy="1251549"/>
          </a:xfrm>
          <a:prstGeom prst="rect">
            <a:avLst/>
          </a:prstGeom>
        </p:spPr>
      </p:pic>
    </p:spTree>
    <p:extLst>
      <p:ext uri="{BB962C8B-B14F-4D97-AF65-F5344CB8AC3E}">
        <p14:creationId xmlns:p14="http://schemas.microsoft.com/office/powerpoint/2010/main" val="1176672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C6B7-24C8-49B5-B615-6AF89A37B9F8}"/>
              </a:ext>
            </a:extLst>
          </p:cNvPr>
          <p:cNvSpPr txBox="1">
            <a:spLocks/>
          </p:cNvSpPr>
          <p:nvPr/>
        </p:nvSpPr>
        <p:spPr>
          <a:xfrm>
            <a:off x="1674019" y="309058"/>
            <a:ext cx="2840728" cy="457200"/>
          </a:xfrm>
          <a:prstGeom prst="rect">
            <a:avLst/>
          </a:prstGeom>
        </p:spPr>
        <p:txBody>
          <a:bodyPr/>
          <a:lst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a:lstStyle>
          <a:p>
            <a:r>
              <a:rPr lang="en-GB" kern="0" dirty="0">
                <a:solidFill>
                  <a:schemeClr val="bg1"/>
                </a:solidFill>
                <a:latin typeface="Calibri" pitchFamily="34" charset="0"/>
                <a:ea typeface="MS PGothic" pitchFamily="34" charset="-128"/>
                <a:cs typeface="Arial" pitchFamily="34" charset="0"/>
              </a:rPr>
              <a:t>Where to Invest</a:t>
            </a:r>
            <a:br>
              <a:rPr lang="en-GB" kern="0" dirty="0">
                <a:solidFill>
                  <a:schemeClr val="bg1"/>
                </a:solidFill>
                <a:latin typeface="Calibri" pitchFamily="34" charset="0"/>
                <a:ea typeface="MS PGothic" pitchFamily="34" charset="-128"/>
                <a:cs typeface="Arial" pitchFamily="34" charset="0"/>
              </a:rPr>
            </a:br>
            <a:br>
              <a:rPr lang="en-GB" kern="0" dirty="0">
                <a:solidFill>
                  <a:schemeClr val="bg1"/>
                </a:solidFill>
                <a:latin typeface="Calibri" pitchFamily="34" charset="0"/>
                <a:ea typeface="MS PGothic" pitchFamily="34" charset="-128"/>
                <a:cs typeface="Arial" pitchFamily="34" charset="0"/>
              </a:rPr>
            </a:br>
            <a:r>
              <a:rPr lang="en-GB" kern="0" dirty="0">
                <a:solidFill>
                  <a:srgbClr val="617D32"/>
                </a:solidFill>
                <a:ea typeface="MS PGothic" pitchFamily="34" charset="-128"/>
                <a:cs typeface="Arial" pitchFamily="34" charset="0"/>
              </a:rPr>
              <a:t>Agribusiness</a:t>
            </a:r>
            <a:br>
              <a:rPr lang="en-GB" sz="3600" kern="0" dirty="0">
                <a:solidFill>
                  <a:srgbClr val="FFC000"/>
                </a:solidFill>
                <a:latin typeface="Arial" pitchFamily="34" charset="0"/>
                <a:ea typeface="MS PGothic" pitchFamily="34" charset="-128"/>
                <a:cs typeface="Arial" pitchFamily="34" charset="0"/>
              </a:rPr>
            </a:br>
            <a:endParaRPr lang="en-GB" sz="2400" kern="0" dirty="0">
              <a:solidFill>
                <a:srgbClr val="617D32"/>
              </a:solidFill>
              <a:latin typeface="Arial" pitchFamily="34" charset="0"/>
              <a:ea typeface="MS PGothic" pitchFamily="34" charset="-128"/>
              <a:cs typeface="Arial" pitchFamily="34" charset="0"/>
            </a:endParaRPr>
          </a:p>
        </p:txBody>
      </p:sp>
      <p:sp>
        <p:nvSpPr>
          <p:cNvPr id="3" name="TextBox 10">
            <a:extLst>
              <a:ext uri="{FF2B5EF4-FFF2-40B4-BE49-F238E27FC236}">
                <a16:creationId xmlns:a16="http://schemas.microsoft.com/office/drawing/2014/main" id="{873D72FE-B83F-4260-8ED4-58AE46E1B923}"/>
              </a:ext>
            </a:extLst>
          </p:cNvPr>
          <p:cNvSpPr txBox="1">
            <a:spLocks noChangeArrowheads="1"/>
          </p:cNvSpPr>
          <p:nvPr/>
        </p:nvSpPr>
        <p:spPr bwMode="auto">
          <a:xfrm>
            <a:off x="1102568" y="1865313"/>
            <a:ext cx="175547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Overview</a:t>
            </a:r>
            <a:endParaRPr lang="en-US" dirty="0">
              <a:solidFill>
                <a:srgbClr val="005B01"/>
              </a:solidFill>
              <a:latin typeface="Calibri" pitchFamily="34" charset="0"/>
            </a:endParaRPr>
          </a:p>
        </p:txBody>
      </p:sp>
      <p:sp>
        <p:nvSpPr>
          <p:cNvPr id="4" name="TextBox 11">
            <a:extLst>
              <a:ext uri="{FF2B5EF4-FFF2-40B4-BE49-F238E27FC236}">
                <a16:creationId xmlns:a16="http://schemas.microsoft.com/office/drawing/2014/main" id="{331EE287-7EA8-456C-B74C-57B8336BF0CC}"/>
              </a:ext>
            </a:extLst>
          </p:cNvPr>
          <p:cNvSpPr txBox="1">
            <a:spLocks noChangeArrowheads="1"/>
          </p:cNvSpPr>
          <p:nvPr/>
        </p:nvSpPr>
        <p:spPr bwMode="auto">
          <a:xfrm>
            <a:off x="7148065" y="1865313"/>
            <a:ext cx="17541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Testimonials</a:t>
            </a:r>
            <a:endParaRPr lang="en-US" dirty="0">
              <a:solidFill>
                <a:srgbClr val="005B01"/>
              </a:solidFill>
              <a:latin typeface="Calibri" pitchFamily="34" charset="0"/>
            </a:endParaRPr>
          </a:p>
        </p:txBody>
      </p:sp>
      <p:sp>
        <p:nvSpPr>
          <p:cNvPr id="5" name="TextBox 12">
            <a:extLst>
              <a:ext uri="{FF2B5EF4-FFF2-40B4-BE49-F238E27FC236}">
                <a16:creationId xmlns:a16="http://schemas.microsoft.com/office/drawing/2014/main" id="{D33673C4-53F1-4C94-9B41-4F75ADFDC541}"/>
              </a:ext>
            </a:extLst>
          </p:cNvPr>
          <p:cNvSpPr txBox="1">
            <a:spLocks noChangeArrowheads="1"/>
          </p:cNvSpPr>
          <p:nvPr/>
        </p:nvSpPr>
        <p:spPr bwMode="auto">
          <a:xfrm>
            <a:off x="5152678" y="1865313"/>
            <a:ext cx="175547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Incentives</a:t>
            </a:r>
            <a:endParaRPr lang="en-US" dirty="0">
              <a:solidFill>
                <a:srgbClr val="005B01"/>
              </a:solidFill>
              <a:latin typeface="Calibri" pitchFamily="34" charset="0"/>
            </a:endParaRPr>
          </a:p>
        </p:txBody>
      </p:sp>
      <p:sp>
        <p:nvSpPr>
          <p:cNvPr id="6" name="TextBox 13">
            <a:extLst>
              <a:ext uri="{FF2B5EF4-FFF2-40B4-BE49-F238E27FC236}">
                <a16:creationId xmlns:a16="http://schemas.microsoft.com/office/drawing/2014/main" id="{4C98B4FA-728E-4218-BAFE-F3D3ED4CA326}"/>
              </a:ext>
            </a:extLst>
          </p:cNvPr>
          <p:cNvSpPr txBox="1">
            <a:spLocks noChangeArrowheads="1"/>
          </p:cNvSpPr>
          <p:nvPr/>
        </p:nvSpPr>
        <p:spPr bwMode="auto">
          <a:xfrm>
            <a:off x="2858045" y="1865313"/>
            <a:ext cx="193734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Opportunities</a:t>
            </a:r>
            <a:endParaRPr lang="en-US" dirty="0">
              <a:solidFill>
                <a:srgbClr val="005B01"/>
              </a:solidFill>
              <a:latin typeface="Calibri" pitchFamily="34" charset="0"/>
            </a:endParaRPr>
          </a:p>
        </p:txBody>
      </p:sp>
      <p:sp>
        <p:nvSpPr>
          <p:cNvPr id="7" name="TextBox 14">
            <a:extLst>
              <a:ext uri="{FF2B5EF4-FFF2-40B4-BE49-F238E27FC236}">
                <a16:creationId xmlns:a16="http://schemas.microsoft.com/office/drawing/2014/main" id="{7A0D5074-9A0B-4E80-9488-64E090493A62}"/>
              </a:ext>
            </a:extLst>
          </p:cNvPr>
          <p:cNvSpPr txBox="1">
            <a:spLocks noChangeArrowheads="1"/>
          </p:cNvSpPr>
          <p:nvPr/>
        </p:nvSpPr>
        <p:spPr bwMode="auto">
          <a:xfrm>
            <a:off x="327617" y="2340627"/>
            <a:ext cx="2205873"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Arial" pitchFamily="34" charset="0"/>
              <a:buChar char="•"/>
            </a:pPr>
            <a:r>
              <a:rPr lang="en-US" sz="1600" b="1" dirty="0">
                <a:solidFill>
                  <a:srgbClr val="005B01"/>
                </a:solidFill>
                <a:latin typeface="Calibri" pitchFamily="34" charset="0"/>
              </a:rPr>
              <a:t>230 billion </a:t>
            </a:r>
            <a:r>
              <a:rPr lang="en-US" sz="1600" dirty="0">
                <a:solidFill>
                  <a:srgbClr val="005B01"/>
                </a:solidFill>
                <a:latin typeface="Calibri" pitchFamily="34" charset="0"/>
              </a:rPr>
              <a:t>cubic meters of water</a:t>
            </a:r>
          </a:p>
          <a:p>
            <a:pPr eaLnBrk="1" hangingPunct="1">
              <a:buFont typeface="Arial" pitchFamily="34" charset="0"/>
              <a:buChar char="•"/>
            </a:pPr>
            <a:endParaRPr lang="en-US" sz="1600" dirty="0">
              <a:solidFill>
                <a:srgbClr val="005B01"/>
              </a:solidFill>
              <a:latin typeface="Calibri" pitchFamily="34" charset="0"/>
            </a:endParaRPr>
          </a:p>
          <a:p>
            <a:pPr eaLnBrk="1" hangingPunct="1">
              <a:buFont typeface="Arial" pitchFamily="34" charset="0"/>
              <a:buChar char="•"/>
            </a:pPr>
            <a:r>
              <a:rPr lang="en-US" sz="1600" b="1" dirty="0">
                <a:solidFill>
                  <a:srgbClr val="005B01"/>
                </a:solidFill>
                <a:latin typeface="Calibri" pitchFamily="34" charset="0"/>
              </a:rPr>
              <a:t>84 million </a:t>
            </a:r>
            <a:r>
              <a:rPr lang="en-US" sz="1600" dirty="0">
                <a:solidFill>
                  <a:srgbClr val="005B01"/>
                </a:solidFill>
                <a:latin typeface="Calibri" pitchFamily="34" charset="0"/>
              </a:rPr>
              <a:t>hectares of arable land</a:t>
            </a:r>
          </a:p>
          <a:p>
            <a:pPr eaLnBrk="1" hangingPunct="1">
              <a:buFont typeface="Arial" pitchFamily="34" charset="0"/>
              <a:buChar char="•"/>
            </a:pPr>
            <a:endParaRPr lang="en-US" sz="1600" dirty="0">
              <a:solidFill>
                <a:srgbClr val="005B01"/>
              </a:solidFill>
              <a:latin typeface="Calibri" pitchFamily="34" charset="0"/>
            </a:endParaRPr>
          </a:p>
          <a:p>
            <a:pPr eaLnBrk="1" hangingPunct="1">
              <a:buFont typeface="Arial" pitchFamily="34" charset="0"/>
              <a:buChar char="•"/>
            </a:pPr>
            <a:r>
              <a:rPr lang="en-US" sz="1600" dirty="0">
                <a:solidFill>
                  <a:srgbClr val="005B01"/>
                </a:solidFill>
                <a:latin typeface="Calibri" pitchFamily="34" charset="0"/>
              </a:rPr>
              <a:t>Abundant and reliable </a:t>
            </a:r>
            <a:r>
              <a:rPr lang="en-US" sz="1600" b="1" dirty="0">
                <a:solidFill>
                  <a:srgbClr val="005B01"/>
                </a:solidFill>
                <a:latin typeface="Calibri" pitchFamily="34" charset="0"/>
              </a:rPr>
              <a:t>rainfall</a:t>
            </a:r>
          </a:p>
          <a:p>
            <a:pPr eaLnBrk="1" hangingPunct="1">
              <a:buFont typeface="Arial" pitchFamily="34" charset="0"/>
              <a:buChar char="•"/>
            </a:pPr>
            <a:endParaRPr lang="en-US" sz="1600" b="1" dirty="0">
              <a:solidFill>
                <a:srgbClr val="005B01"/>
              </a:solidFill>
              <a:latin typeface="Calibri" pitchFamily="34" charset="0"/>
            </a:endParaRPr>
          </a:p>
          <a:p>
            <a:pPr eaLnBrk="1" hangingPunct="1">
              <a:buFont typeface="Arial" pitchFamily="34" charset="0"/>
              <a:buChar char="•"/>
            </a:pPr>
            <a:r>
              <a:rPr lang="en-US" sz="1600" dirty="0">
                <a:solidFill>
                  <a:srgbClr val="005B01"/>
                </a:solidFill>
                <a:latin typeface="Calibri" pitchFamily="34" charset="0"/>
              </a:rPr>
              <a:t>Agriculture is increasingly playing a bigger part in Nigeria</a:t>
            </a:r>
            <a:r>
              <a:rPr lang="ja-JP" altLang="en-US" sz="1600" dirty="0">
                <a:solidFill>
                  <a:srgbClr val="005B01"/>
                </a:solidFill>
                <a:latin typeface="Calibri" pitchFamily="34" charset="0"/>
              </a:rPr>
              <a:t>’</a:t>
            </a:r>
            <a:r>
              <a:rPr lang="en-US" altLang="ja-JP" sz="1600" dirty="0">
                <a:solidFill>
                  <a:srgbClr val="005B01"/>
                </a:solidFill>
                <a:latin typeface="Calibri" pitchFamily="34" charset="0"/>
              </a:rPr>
              <a:t>s </a:t>
            </a:r>
            <a:r>
              <a:rPr lang="en-US" altLang="ja-JP" sz="1600" b="1" dirty="0">
                <a:solidFill>
                  <a:srgbClr val="005B01"/>
                </a:solidFill>
                <a:latin typeface="Calibri" pitchFamily="34" charset="0"/>
              </a:rPr>
              <a:t>economic growth</a:t>
            </a:r>
          </a:p>
          <a:p>
            <a:pPr eaLnBrk="1" hangingPunct="1">
              <a:buFont typeface="Arial" pitchFamily="34" charset="0"/>
              <a:buChar char="•"/>
            </a:pPr>
            <a:endParaRPr lang="en-US" sz="1400" b="1" dirty="0">
              <a:solidFill>
                <a:srgbClr val="005B01"/>
              </a:solidFill>
            </a:endParaRPr>
          </a:p>
          <a:p>
            <a:pPr eaLnBrk="1" hangingPunct="1">
              <a:buFont typeface="Arial" pitchFamily="34" charset="0"/>
              <a:buChar char="•"/>
            </a:pPr>
            <a:endParaRPr lang="en-US" sz="1200" dirty="0">
              <a:solidFill>
                <a:srgbClr val="005B01"/>
              </a:solidFill>
            </a:endParaRPr>
          </a:p>
          <a:p>
            <a:pPr eaLnBrk="1" hangingPunct="1"/>
            <a:endParaRPr lang="en-US" sz="1400" dirty="0">
              <a:solidFill>
                <a:srgbClr val="005B01"/>
              </a:solidFill>
            </a:endParaRPr>
          </a:p>
        </p:txBody>
      </p:sp>
      <p:pic>
        <p:nvPicPr>
          <p:cNvPr id="8" name="Picture 2" descr="http://nextier-nipc.thehubnaija.com.ng/wp-content/uploads/2016/05/DANGOTE.jpg">
            <a:extLst>
              <a:ext uri="{FF2B5EF4-FFF2-40B4-BE49-F238E27FC236}">
                <a16:creationId xmlns:a16="http://schemas.microsoft.com/office/drawing/2014/main" id="{25AD750D-1BFA-4D3B-882C-DC1C75738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1335" y="2265423"/>
            <a:ext cx="1137642" cy="7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descr="http://nextier-nipc.thehubnaija.com.ng/wp-content/uploads/2016/05/MONDELEZ.png">
            <a:extLst>
              <a:ext uri="{FF2B5EF4-FFF2-40B4-BE49-F238E27FC236}">
                <a16:creationId xmlns:a16="http://schemas.microsoft.com/office/drawing/2014/main" id="{1211E9F0-401A-4FC3-92C6-F0110E01D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930" y="3702417"/>
            <a:ext cx="1681956"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a:extLst>
              <a:ext uri="{FF2B5EF4-FFF2-40B4-BE49-F238E27FC236}">
                <a16:creationId xmlns:a16="http://schemas.microsoft.com/office/drawing/2014/main" id="{6A7D0164-6DBA-47BA-A287-6E2236463FD5}"/>
              </a:ext>
            </a:extLst>
          </p:cNvPr>
          <p:cNvPicPr>
            <a:picLocks noChangeAspect="1"/>
          </p:cNvPicPr>
          <p:nvPr/>
        </p:nvPicPr>
        <p:blipFill>
          <a:blip r:embed="rId4" cstate="print">
            <a:extLst>
              <a:ext uri="{28A0092B-C50C-407E-A947-70E740481C1C}">
                <a14:useLocalDpi xmlns:a14="http://schemas.microsoft.com/office/drawing/2010/main" val="0"/>
              </a:ext>
            </a:extLst>
          </a:blip>
          <a:srcRect t="38007" b="52747"/>
          <a:stretch>
            <a:fillRect/>
          </a:stretch>
        </p:blipFill>
        <p:spPr bwMode="auto">
          <a:xfrm>
            <a:off x="425106" y="1238250"/>
            <a:ext cx="8048625"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23">
            <a:extLst>
              <a:ext uri="{FF2B5EF4-FFF2-40B4-BE49-F238E27FC236}">
                <a16:creationId xmlns:a16="http://schemas.microsoft.com/office/drawing/2014/main" id="{75D74342-7022-4DA6-B7A1-A9CA3F8517AB}"/>
              </a:ext>
            </a:extLst>
          </p:cNvPr>
          <p:cNvSpPr txBox="1">
            <a:spLocks noChangeArrowheads="1"/>
          </p:cNvSpPr>
          <p:nvPr/>
        </p:nvSpPr>
        <p:spPr bwMode="auto">
          <a:xfrm>
            <a:off x="2712598" y="2135767"/>
            <a:ext cx="2347275" cy="3231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Arial" pitchFamily="34" charset="0"/>
              <a:buChar char="•"/>
            </a:pPr>
            <a:r>
              <a:rPr lang="en-US" sz="1600" dirty="0">
                <a:solidFill>
                  <a:srgbClr val="005B01"/>
                </a:solidFill>
                <a:latin typeface="Calibri" pitchFamily="34" charset="0"/>
              </a:rPr>
              <a:t>There is a</a:t>
            </a:r>
            <a:r>
              <a:rPr lang="en-US" b="1" dirty="0">
                <a:solidFill>
                  <a:srgbClr val="005B01"/>
                </a:solidFill>
                <a:latin typeface="Calibri" pitchFamily="34" charset="0"/>
              </a:rPr>
              <a:t> </a:t>
            </a:r>
            <a:r>
              <a:rPr lang="en-US" sz="2000" b="1" dirty="0">
                <a:solidFill>
                  <a:srgbClr val="005B01"/>
                </a:solidFill>
                <a:latin typeface="Calibri" pitchFamily="34" charset="0"/>
              </a:rPr>
              <a:t>US$7.76 billion </a:t>
            </a:r>
            <a:r>
              <a:rPr lang="en-US" sz="1600" dirty="0">
                <a:solidFill>
                  <a:srgbClr val="005B01"/>
                </a:solidFill>
                <a:latin typeface="Calibri" pitchFamily="34" charset="0"/>
              </a:rPr>
              <a:t>opportunity in import substitution</a:t>
            </a:r>
          </a:p>
          <a:p>
            <a:pPr eaLnBrk="1" hangingPunct="1">
              <a:buFont typeface="Arial" pitchFamily="34" charset="0"/>
              <a:buChar char="•"/>
            </a:pPr>
            <a:endParaRPr lang="en-US" sz="1600" dirty="0">
              <a:solidFill>
                <a:srgbClr val="005B01"/>
              </a:solidFill>
              <a:latin typeface="Calibri" pitchFamily="34" charset="0"/>
            </a:endParaRPr>
          </a:p>
          <a:p>
            <a:pPr eaLnBrk="1" hangingPunct="1">
              <a:buFont typeface="Arial" pitchFamily="34" charset="0"/>
              <a:buChar char="•"/>
            </a:pPr>
            <a:r>
              <a:rPr lang="en-US" sz="1600" dirty="0" err="1">
                <a:solidFill>
                  <a:srgbClr val="005B01"/>
                </a:solidFill>
                <a:latin typeface="Calibri" pitchFamily="34" charset="0"/>
              </a:rPr>
              <a:t>Favourable</a:t>
            </a:r>
            <a:r>
              <a:rPr lang="en-US" sz="1600" dirty="0">
                <a:solidFill>
                  <a:srgbClr val="005B01"/>
                </a:solidFill>
                <a:latin typeface="Calibri" pitchFamily="34" charset="0"/>
              </a:rPr>
              <a:t> climate, fertile land and water resources ideal for </a:t>
            </a:r>
            <a:r>
              <a:rPr lang="en-US" sz="1600" b="1" dirty="0">
                <a:solidFill>
                  <a:srgbClr val="005B01"/>
                </a:solidFill>
                <a:latin typeface="Calibri" pitchFamily="34" charset="0"/>
              </a:rPr>
              <a:t>export-oriented production </a:t>
            </a:r>
            <a:endParaRPr lang="en-US" sz="1600" dirty="0">
              <a:solidFill>
                <a:srgbClr val="005B01"/>
              </a:solidFill>
              <a:latin typeface="Calibri" pitchFamily="34" charset="0"/>
            </a:endParaRPr>
          </a:p>
          <a:p>
            <a:pPr eaLnBrk="1" hangingPunct="1">
              <a:buFont typeface="Arial" pitchFamily="34" charset="0"/>
              <a:buChar char="•"/>
            </a:pPr>
            <a:r>
              <a:rPr lang="en-US" sz="1600" dirty="0">
                <a:solidFill>
                  <a:srgbClr val="005B01"/>
                </a:solidFill>
                <a:latin typeface="Calibri" pitchFamily="34" charset="0"/>
              </a:rPr>
              <a:t>Immense opportunities in </a:t>
            </a:r>
            <a:r>
              <a:rPr lang="en-US" sz="1600" b="1" dirty="0">
                <a:solidFill>
                  <a:srgbClr val="005B01"/>
                </a:solidFill>
                <a:latin typeface="Calibri" pitchFamily="34" charset="0"/>
              </a:rPr>
              <a:t>food processing</a:t>
            </a:r>
          </a:p>
        </p:txBody>
      </p:sp>
      <p:sp>
        <p:nvSpPr>
          <p:cNvPr id="12" name="TextBox 11">
            <a:extLst>
              <a:ext uri="{FF2B5EF4-FFF2-40B4-BE49-F238E27FC236}">
                <a16:creationId xmlns:a16="http://schemas.microsoft.com/office/drawing/2014/main" id="{CEEE3ABA-42A7-4752-B8C2-A76B29B57D59}"/>
              </a:ext>
            </a:extLst>
          </p:cNvPr>
          <p:cNvSpPr txBox="1"/>
          <p:nvPr/>
        </p:nvSpPr>
        <p:spPr>
          <a:xfrm>
            <a:off x="5179764" y="2219256"/>
            <a:ext cx="2227384" cy="3754874"/>
          </a:xfrm>
          <a:prstGeom prst="rect">
            <a:avLst/>
          </a:prstGeom>
          <a:noFill/>
        </p:spPr>
        <p:txBody>
          <a:bodyPr wrap="square">
            <a:spAutoFit/>
          </a:bodyPr>
          <a:lstStyle/>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Machines and equipment enjoy </a:t>
            </a:r>
            <a:r>
              <a:rPr lang="en-US" sz="1600" b="1" dirty="0">
                <a:solidFill>
                  <a:srgbClr val="005B01"/>
                </a:solidFill>
                <a:latin typeface="Calibri" pitchFamily="34" charset="0"/>
                <a:ea typeface="ＭＳ Ｐゴシック" pitchFamily="34" charset="-128"/>
              </a:rPr>
              <a:t>0% duty</a:t>
            </a:r>
          </a:p>
          <a:p>
            <a:pPr marL="285750" indent="-285750">
              <a:buFont typeface="Arial" panose="020B0604020202020204" pitchFamily="34" charset="0"/>
              <a:buChar char="•"/>
              <a:defRPr/>
            </a:pPr>
            <a:endParaRPr lang="en-US" sz="16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Plants and equipment enjoy enhanced capital allowance of up to </a:t>
            </a:r>
            <a:r>
              <a:rPr lang="en-US" sz="1600" b="1" dirty="0">
                <a:solidFill>
                  <a:srgbClr val="005B01"/>
                </a:solidFill>
                <a:latin typeface="Calibri" pitchFamily="34" charset="0"/>
                <a:ea typeface="ＭＳ Ｐゴシック" pitchFamily="34" charset="-128"/>
              </a:rPr>
              <a:t>50%</a:t>
            </a:r>
          </a:p>
          <a:p>
            <a:pPr marL="285750" indent="-285750">
              <a:buFont typeface="Arial" panose="020B0604020202020204" pitchFamily="34" charset="0"/>
              <a:buChar char="•"/>
              <a:defRPr/>
            </a:pPr>
            <a:endParaRPr lang="en-US" sz="16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600" b="1" dirty="0">
                <a:solidFill>
                  <a:srgbClr val="005B01"/>
                </a:solidFill>
                <a:latin typeface="Calibri" pitchFamily="34" charset="0"/>
                <a:ea typeface="ＭＳ Ｐゴシック" pitchFamily="34" charset="-128"/>
              </a:rPr>
              <a:t>Agricultural Credit Guarantee Scheme Fund (ACGSF)</a:t>
            </a:r>
          </a:p>
          <a:p>
            <a:pPr>
              <a:defRPr/>
            </a:pPr>
            <a:endParaRPr lang="en-US" sz="1600" b="1" dirty="0">
              <a:solidFill>
                <a:srgbClr val="005B01"/>
              </a:solidFill>
              <a:ea typeface="ＭＳ Ｐゴシック" pitchFamily="34" charset="-128"/>
            </a:endParaRPr>
          </a:p>
          <a:p>
            <a:pPr>
              <a:defRPr/>
            </a:pPr>
            <a:endParaRPr lang="en-US" sz="1400" dirty="0">
              <a:solidFill>
                <a:srgbClr val="005B01"/>
              </a:solidFill>
              <a:ea typeface="ＭＳ Ｐゴシック" pitchFamily="34" charset="-128"/>
            </a:endParaRPr>
          </a:p>
        </p:txBody>
      </p:sp>
      <p:pic>
        <p:nvPicPr>
          <p:cNvPr id="13" name="Picture 8" descr="Image result for olam nigeria">
            <a:extLst>
              <a:ext uri="{FF2B5EF4-FFF2-40B4-BE49-F238E27FC236}">
                <a16:creationId xmlns:a16="http://schemas.microsoft.com/office/drawing/2014/main" id="{47823C08-CCAD-4832-86E2-26F6BD955F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0234" y="3912363"/>
            <a:ext cx="1720652" cy="211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czech"/>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15" name="Picture 14" descr="Nigerian-Coat-of-Ar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2290438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3E3E-FDB5-4185-957B-9CBC2CC3D723}"/>
              </a:ext>
            </a:extLst>
          </p:cNvPr>
          <p:cNvSpPr txBox="1">
            <a:spLocks/>
          </p:cNvSpPr>
          <p:nvPr/>
        </p:nvSpPr>
        <p:spPr>
          <a:xfrm>
            <a:off x="1816388" y="479576"/>
            <a:ext cx="6090642" cy="961796"/>
          </a:xfrm>
          <a:prstGeom prst="rect">
            <a:avLst/>
          </a:prstGeom>
        </p:spPr>
        <p:txBody>
          <a:bodyPr/>
          <a:lst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a:lstStyle>
          <a:p>
            <a:r>
              <a:rPr lang="en-GB" kern="0" dirty="0">
                <a:solidFill>
                  <a:schemeClr val="bg1"/>
                </a:solidFill>
                <a:ea typeface="MS PGothic" pitchFamily="34" charset="-128"/>
                <a:cs typeface="Arial" pitchFamily="34" charset="0"/>
              </a:rPr>
              <a:t>Where to Invest </a:t>
            </a:r>
            <a:r>
              <a:rPr lang="en-GB" kern="0" dirty="0" err="1">
                <a:solidFill>
                  <a:schemeClr val="bg1"/>
                </a:solidFill>
                <a:ea typeface="MS PGothic" pitchFamily="34" charset="-128"/>
                <a:cs typeface="Arial" pitchFamily="34" charset="0"/>
              </a:rPr>
              <a:t>Cont</a:t>
            </a:r>
            <a:r>
              <a:rPr lang="en-GB" kern="0" dirty="0">
                <a:solidFill>
                  <a:schemeClr val="bg1"/>
                </a:solidFill>
                <a:ea typeface="MS PGothic" pitchFamily="34" charset="-128"/>
                <a:cs typeface="Arial" pitchFamily="34" charset="0"/>
              </a:rPr>
              <a:t>….</a:t>
            </a:r>
            <a:br>
              <a:rPr lang="en-GB" sz="3600" kern="0" dirty="0">
                <a:solidFill>
                  <a:schemeClr val="tx1"/>
                </a:solidFill>
                <a:ea typeface="MS PGothic" pitchFamily="34" charset="-128"/>
                <a:cs typeface="Arial" pitchFamily="34" charset="0"/>
              </a:rPr>
            </a:br>
            <a:r>
              <a:rPr lang="en-GB" sz="2400" kern="0" dirty="0">
                <a:solidFill>
                  <a:srgbClr val="617D32"/>
                </a:solidFill>
                <a:ea typeface="MS PGothic" pitchFamily="34" charset="-128"/>
                <a:cs typeface="Arial" pitchFamily="34" charset="0"/>
              </a:rPr>
              <a:t>Business Process Outsourcing (BPO)</a:t>
            </a:r>
          </a:p>
        </p:txBody>
      </p:sp>
      <p:sp>
        <p:nvSpPr>
          <p:cNvPr id="3" name="TextBox 10">
            <a:extLst>
              <a:ext uri="{FF2B5EF4-FFF2-40B4-BE49-F238E27FC236}">
                <a16:creationId xmlns:a16="http://schemas.microsoft.com/office/drawing/2014/main" id="{1F0C176E-C66E-416F-A49F-C28B422238AA}"/>
              </a:ext>
            </a:extLst>
          </p:cNvPr>
          <p:cNvSpPr txBox="1">
            <a:spLocks noChangeArrowheads="1"/>
          </p:cNvSpPr>
          <p:nvPr/>
        </p:nvSpPr>
        <p:spPr bwMode="auto">
          <a:xfrm>
            <a:off x="1182079" y="1812304"/>
            <a:ext cx="175547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Overview</a:t>
            </a:r>
            <a:endParaRPr lang="en-US" dirty="0">
              <a:solidFill>
                <a:srgbClr val="005B01"/>
              </a:solidFill>
              <a:latin typeface="Calibri" pitchFamily="34" charset="0"/>
            </a:endParaRPr>
          </a:p>
        </p:txBody>
      </p:sp>
      <p:sp>
        <p:nvSpPr>
          <p:cNvPr id="4" name="TextBox 11">
            <a:extLst>
              <a:ext uri="{FF2B5EF4-FFF2-40B4-BE49-F238E27FC236}">
                <a16:creationId xmlns:a16="http://schemas.microsoft.com/office/drawing/2014/main" id="{BEA6C89D-CECB-4941-9AE2-FC0A216FA6FB}"/>
              </a:ext>
            </a:extLst>
          </p:cNvPr>
          <p:cNvSpPr txBox="1">
            <a:spLocks noChangeArrowheads="1"/>
          </p:cNvSpPr>
          <p:nvPr/>
        </p:nvSpPr>
        <p:spPr bwMode="auto">
          <a:xfrm>
            <a:off x="7227576" y="1812304"/>
            <a:ext cx="17541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Testimonials</a:t>
            </a:r>
            <a:endParaRPr lang="en-US" dirty="0">
              <a:solidFill>
                <a:srgbClr val="005B01"/>
              </a:solidFill>
              <a:latin typeface="Calibri" pitchFamily="34" charset="0"/>
            </a:endParaRPr>
          </a:p>
        </p:txBody>
      </p:sp>
      <p:sp>
        <p:nvSpPr>
          <p:cNvPr id="5" name="TextBox 12">
            <a:extLst>
              <a:ext uri="{FF2B5EF4-FFF2-40B4-BE49-F238E27FC236}">
                <a16:creationId xmlns:a16="http://schemas.microsoft.com/office/drawing/2014/main" id="{668233E5-26A5-447D-AD85-2E477D5CE8A8}"/>
              </a:ext>
            </a:extLst>
          </p:cNvPr>
          <p:cNvSpPr txBox="1">
            <a:spLocks noChangeArrowheads="1"/>
          </p:cNvSpPr>
          <p:nvPr/>
        </p:nvSpPr>
        <p:spPr bwMode="auto">
          <a:xfrm>
            <a:off x="5232189" y="1812304"/>
            <a:ext cx="175547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Incentives</a:t>
            </a:r>
            <a:endParaRPr lang="en-US" dirty="0">
              <a:solidFill>
                <a:srgbClr val="005B01"/>
              </a:solidFill>
              <a:latin typeface="Calibri" pitchFamily="34" charset="0"/>
            </a:endParaRPr>
          </a:p>
        </p:txBody>
      </p:sp>
      <p:sp>
        <p:nvSpPr>
          <p:cNvPr id="6" name="TextBox 13">
            <a:extLst>
              <a:ext uri="{FF2B5EF4-FFF2-40B4-BE49-F238E27FC236}">
                <a16:creationId xmlns:a16="http://schemas.microsoft.com/office/drawing/2014/main" id="{1FC75EB6-A86D-4872-8CEE-61ACA4CEA4BC}"/>
              </a:ext>
            </a:extLst>
          </p:cNvPr>
          <p:cNvSpPr txBox="1">
            <a:spLocks noChangeArrowheads="1"/>
          </p:cNvSpPr>
          <p:nvPr/>
        </p:nvSpPr>
        <p:spPr bwMode="auto">
          <a:xfrm>
            <a:off x="2937556" y="1812304"/>
            <a:ext cx="193734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Opportunities</a:t>
            </a:r>
            <a:endParaRPr lang="en-US" dirty="0">
              <a:solidFill>
                <a:srgbClr val="005B01"/>
              </a:solidFill>
              <a:latin typeface="Calibri" pitchFamily="34" charset="0"/>
            </a:endParaRPr>
          </a:p>
        </p:txBody>
      </p:sp>
      <p:sp>
        <p:nvSpPr>
          <p:cNvPr id="7" name="TextBox 14">
            <a:extLst>
              <a:ext uri="{FF2B5EF4-FFF2-40B4-BE49-F238E27FC236}">
                <a16:creationId xmlns:a16="http://schemas.microsoft.com/office/drawing/2014/main" id="{2E600186-A362-48E8-B2A2-7283549D91E5}"/>
              </a:ext>
            </a:extLst>
          </p:cNvPr>
          <p:cNvSpPr txBox="1">
            <a:spLocks noChangeArrowheads="1"/>
          </p:cNvSpPr>
          <p:nvPr/>
        </p:nvSpPr>
        <p:spPr bwMode="auto">
          <a:xfrm>
            <a:off x="294006" y="2316528"/>
            <a:ext cx="2243580"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Arial" pitchFamily="34" charset="0"/>
              <a:buChar char="•"/>
            </a:pPr>
            <a:r>
              <a:rPr lang="en-US" sz="1600" dirty="0">
                <a:solidFill>
                  <a:srgbClr val="005B01"/>
                </a:solidFill>
                <a:latin typeface="Calibri" pitchFamily="34" charset="0"/>
              </a:rPr>
              <a:t>Industry worth over </a:t>
            </a:r>
            <a:r>
              <a:rPr lang="en-US" sz="1600" b="1" dirty="0">
                <a:solidFill>
                  <a:srgbClr val="005B01"/>
                </a:solidFill>
                <a:latin typeface="Calibri" pitchFamily="34" charset="0"/>
              </a:rPr>
              <a:t>US$100 billion</a:t>
            </a:r>
          </a:p>
          <a:p>
            <a:pPr eaLnBrk="1" hangingPunct="1"/>
            <a:endParaRPr lang="en-US" sz="1600" dirty="0">
              <a:solidFill>
                <a:srgbClr val="005B01"/>
              </a:solidFill>
              <a:latin typeface="Calibri" pitchFamily="34" charset="0"/>
            </a:endParaRPr>
          </a:p>
          <a:p>
            <a:pPr eaLnBrk="1" hangingPunct="1">
              <a:buFont typeface="Arial" pitchFamily="34" charset="0"/>
              <a:buChar char="•"/>
            </a:pPr>
            <a:r>
              <a:rPr lang="en-US" sz="1600" dirty="0">
                <a:solidFill>
                  <a:srgbClr val="005B01"/>
                </a:solidFill>
                <a:latin typeface="Calibri" pitchFamily="34" charset="0"/>
              </a:rPr>
              <a:t>High comparative advantage (compared to Philippines and India)</a:t>
            </a:r>
          </a:p>
          <a:p>
            <a:pPr eaLnBrk="1" hangingPunct="1">
              <a:buFont typeface="Arial" pitchFamily="34" charset="0"/>
              <a:buChar char="•"/>
            </a:pPr>
            <a:endParaRPr lang="en-US" sz="1600" b="1" dirty="0">
              <a:solidFill>
                <a:srgbClr val="005B01"/>
              </a:solidFill>
              <a:latin typeface="Calibri" pitchFamily="34" charset="0"/>
            </a:endParaRPr>
          </a:p>
          <a:p>
            <a:pPr eaLnBrk="1" hangingPunct="1">
              <a:buFont typeface="Arial" pitchFamily="34" charset="0"/>
              <a:buChar char="•"/>
            </a:pPr>
            <a:r>
              <a:rPr lang="en-US" sz="1600" dirty="0">
                <a:solidFill>
                  <a:srgbClr val="005B01"/>
                </a:solidFill>
                <a:latin typeface="Calibri" pitchFamily="34" charset="0"/>
              </a:rPr>
              <a:t>English Language Speaking – Cost effective labor – Largely Youthful Population – </a:t>
            </a:r>
            <a:r>
              <a:rPr lang="en-US" sz="1600" dirty="0" err="1">
                <a:solidFill>
                  <a:srgbClr val="005B01"/>
                </a:solidFill>
                <a:latin typeface="Calibri" pitchFamily="34" charset="0"/>
              </a:rPr>
              <a:t>Favourable</a:t>
            </a:r>
            <a:r>
              <a:rPr lang="en-US" sz="1600" dirty="0">
                <a:solidFill>
                  <a:srgbClr val="005B01"/>
                </a:solidFill>
                <a:latin typeface="Calibri" pitchFamily="34" charset="0"/>
              </a:rPr>
              <a:t> Time Zone</a:t>
            </a:r>
          </a:p>
        </p:txBody>
      </p:sp>
      <p:sp>
        <p:nvSpPr>
          <p:cNvPr id="8" name="TextBox 23">
            <a:extLst>
              <a:ext uri="{FF2B5EF4-FFF2-40B4-BE49-F238E27FC236}">
                <a16:creationId xmlns:a16="http://schemas.microsoft.com/office/drawing/2014/main" id="{DA1599B4-348C-4F6F-8B46-86A7DF8C55F2}"/>
              </a:ext>
            </a:extLst>
          </p:cNvPr>
          <p:cNvSpPr txBox="1">
            <a:spLocks noChangeArrowheads="1"/>
          </p:cNvSpPr>
          <p:nvPr/>
        </p:nvSpPr>
        <p:spPr bwMode="auto">
          <a:xfrm>
            <a:off x="2716695" y="2296491"/>
            <a:ext cx="2133700"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Arial" pitchFamily="34" charset="0"/>
              <a:buChar char="•"/>
            </a:pPr>
            <a:r>
              <a:rPr lang="en-US" sz="1600" dirty="0">
                <a:solidFill>
                  <a:srgbClr val="005B01"/>
                </a:solidFill>
                <a:latin typeface="Calibri" pitchFamily="34" charset="0"/>
              </a:rPr>
              <a:t>Software Development</a:t>
            </a:r>
          </a:p>
          <a:p>
            <a:pPr eaLnBrk="1" hangingPunct="1">
              <a:buFont typeface="Arial" pitchFamily="34" charset="0"/>
              <a:buChar char="•"/>
            </a:pPr>
            <a:r>
              <a:rPr lang="en-US" sz="1600" dirty="0">
                <a:solidFill>
                  <a:srgbClr val="005B01"/>
                </a:solidFill>
                <a:latin typeface="Calibri" pitchFamily="34" charset="0"/>
              </a:rPr>
              <a:t>Website/E-Commerce</a:t>
            </a:r>
          </a:p>
          <a:p>
            <a:pPr eaLnBrk="1" hangingPunct="1">
              <a:buFont typeface="Arial" pitchFamily="34" charset="0"/>
              <a:buChar char="•"/>
            </a:pPr>
            <a:r>
              <a:rPr lang="en-US" sz="1600" dirty="0">
                <a:solidFill>
                  <a:srgbClr val="005B01"/>
                </a:solidFill>
                <a:latin typeface="Calibri" pitchFamily="34" charset="0"/>
              </a:rPr>
              <a:t>Hosted Applications</a:t>
            </a:r>
          </a:p>
          <a:p>
            <a:pPr eaLnBrk="1" hangingPunct="1">
              <a:buFont typeface="Arial" pitchFamily="34" charset="0"/>
              <a:buChar char="•"/>
            </a:pPr>
            <a:r>
              <a:rPr lang="en-US" sz="1600" dirty="0">
                <a:solidFill>
                  <a:srgbClr val="005B01"/>
                </a:solidFill>
                <a:latin typeface="Calibri" pitchFamily="34" charset="0"/>
              </a:rPr>
              <a:t>Disaster Recovery Services</a:t>
            </a:r>
          </a:p>
          <a:p>
            <a:pPr eaLnBrk="1" hangingPunct="1">
              <a:buFont typeface="Arial" pitchFamily="34" charset="0"/>
              <a:buChar char="•"/>
            </a:pPr>
            <a:r>
              <a:rPr lang="en-US" sz="1600" dirty="0">
                <a:solidFill>
                  <a:srgbClr val="005B01"/>
                </a:solidFill>
                <a:latin typeface="Calibri" pitchFamily="34" charset="0"/>
              </a:rPr>
              <a:t>Network Operations</a:t>
            </a:r>
          </a:p>
          <a:p>
            <a:pPr eaLnBrk="1" hangingPunct="1">
              <a:buFont typeface="Arial" pitchFamily="34" charset="0"/>
              <a:buChar char="•"/>
            </a:pPr>
            <a:r>
              <a:rPr lang="en-US" sz="1600" dirty="0">
                <a:solidFill>
                  <a:srgbClr val="005B01"/>
                </a:solidFill>
                <a:latin typeface="Calibri" pitchFamily="34" charset="0"/>
              </a:rPr>
              <a:t>Desktop Support</a:t>
            </a:r>
          </a:p>
          <a:p>
            <a:pPr eaLnBrk="1" hangingPunct="1">
              <a:buFont typeface="Arial" pitchFamily="34" charset="0"/>
              <a:buChar char="•"/>
            </a:pPr>
            <a:r>
              <a:rPr lang="en-US" sz="1600" dirty="0">
                <a:solidFill>
                  <a:srgbClr val="005B01"/>
                </a:solidFill>
                <a:latin typeface="Calibri" pitchFamily="34" charset="0"/>
              </a:rPr>
              <a:t>Data Centre Support</a:t>
            </a:r>
          </a:p>
          <a:p>
            <a:pPr eaLnBrk="1" hangingPunct="1">
              <a:buFont typeface="Arial" pitchFamily="34" charset="0"/>
              <a:buChar char="•"/>
            </a:pPr>
            <a:r>
              <a:rPr lang="en-US" sz="1600" dirty="0">
                <a:solidFill>
                  <a:srgbClr val="005B01"/>
                </a:solidFill>
                <a:latin typeface="Calibri" pitchFamily="34" charset="0"/>
              </a:rPr>
              <a:t>Help Desk/Call Centre Support</a:t>
            </a:r>
          </a:p>
        </p:txBody>
      </p:sp>
      <p:sp>
        <p:nvSpPr>
          <p:cNvPr id="9" name="TextBox 8">
            <a:extLst>
              <a:ext uri="{FF2B5EF4-FFF2-40B4-BE49-F238E27FC236}">
                <a16:creationId xmlns:a16="http://schemas.microsoft.com/office/drawing/2014/main" id="{706C3588-7443-4657-94A6-4246AA8976F6}"/>
              </a:ext>
            </a:extLst>
          </p:cNvPr>
          <p:cNvSpPr txBox="1"/>
          <p:nvPr/>
        </p:nvSpPr>
        <p:spPr>
          <a:xfrm>
            <a:off x="5263144" y="2300641"/>
            <a:ext cx="1754188" cy="2277547"/>
          </a:xfrm>
          <a:prstGeom prst="rect">
            <a:avLst/>
          </a:prstGeom>
          <a:noFill/>
        </p:spPr>
        <p:txBody>
          <a:bodyPr>
            <a:spAutoFit/>
          </a:bodyPr>
          <a:lstStyle/>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Pioneer Status</a:t>
            </a:r>
          </a:p>
          <a:p>
            <a:pPr marL="285750" indent="-285750">
              <a:buFont typeface="Arial" panose="020B0604020202020204" pitchFamily="34" charset="0"/>
              <a:buChar char="•"/>
              <a:defRPr/>
            </a:pPr>
            <a:endParaRPr lang="en-US" sz="16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Tax Relief for Research and Development</a:t>
            </a:r>
          </a:p>
          <a:p>
            <a:pPr marL="285750" indent="-285750">
              <a:buFont typeface="Arial" panose="020B0604020202020204" pitchFamily="34" charset="0"/>
              <a:buChar char="•"/>
              <a:defRPr/>
            </a:pPr>
            <a:endParaRPr lang="en-US" sz="16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Local Value Added</a:t>
            </a:r>
          </a:p>
          <a:p>
            <a:pPr>
              <a:defRPr/>
            </a:pPr>
            <a:endParaRPr lang="en-US" sz="1400" dirty="0">
              <a:solidFill>
                <a:srgbClr val="005B01"/>
              </a:solidFill>
              <a:ea typeface="ＭＳ Ｐゴシック" pitchFamily="34" charset="-128"/>
            </a:endParaRPr>
          </a:p>
        </p:txBody>
      </p:sp>
      <p:pic>
        <p:nvPicPr>
          <p:cNvPr id="10" name="Picture 4" descr="Image result for ison bpo logo">
            <a:extLst>
              <a:ext uri="{FF2B5EF4-FFF2-40B4-BE49-F238E27FC236}">
                <a16:creationId xmlns:a16="http://schemas.microsoft.com/office/drawing/2014/main" id="{CE6716DA-EBB7-437D-AF9B-652E20BAADA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78299" y="1950584"/>
            <a:ext cx="1053871" cy="129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6" descr="Image result for huawei bpo logo">
            <a:extLst>
              <a:ext uri="{FF2B5EF4-FFF2-40B4-BE49-F238E27FC236}">
                <a16:creationId xmlns:a16="http://schemas.microsoft.com/office/drawing/2014/main" id="{004E97A0-C23A-4453-A094-A2D4C2AB6A0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55953" y="3277566"/>
            <a:ext cx="1423988" cy="139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descr="Image result for interra networks">
            <a:extLst>
              <a:ext uri="{FF2B5EF4-FFF2-40B4-BE49-F238E27FC236}">
                <a16:creationId xmlns:a16="http://schemas.microsoft.com/office/drawing/2014/main" id="{B6FEFC27-7F08-424D-85BE-CDF03E5F5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981" y="4817441"/>
            <a:ext cx="1227931"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7">
            <a:extLst>
              <a:ext uri="{FF2B5EF4-FFF2-40B4-BE49-F238E27FC236}">
                <a16:creationId xmlns:a16="http://schemas.microsoft.com/office/drawing/2014/main" id="{8DF0169F-7FF7-47A3-A790-2057D24A2622}"/>
              </a:ext>
            </a:extLst>
          </p:cNvPr>
          <p:cNvPicPr>
            <a:picLocks noChangeAspect="1"/>
          </p:cNvPicPr>
          <p:nvPr/>
        </p:nvPicPr>
        <p:blipFill>
          <a:blip r:embed="rId5" cstate="print">
            <a:extLst>
              <a:ext uri="{28A0092B-C50C-407E-A947-70E740481C1C}">
                <a14:useLocalDpi xmlns:a14="http://schemas.microsoft.com/office/drawing/2010/main" val="0"/>
              </a:ext>
            </a:extLst>
          </a:blip>
          <a:srcRect t="49944" b="40649"/>
          <a:stretch>
            <a:fillRect/>
          </a:stretch>
        </p:blipFill>
        <p:spPr bwMode="auto">
          <a:xfrm>
            <a:off x="425105" y="1216739"/>
            <a:ext cx="8048625" cy="61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czech"/>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15" name="Picture 14" descr="Nigerian-Coat-of-Ar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2371609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B47A7-CE9F-4595-8EF0-A08354B87FD9}"/>
              </a:ext>
            </a:extLst>
          </p:cNvPr>
          <p:cNvSpPr txBox="1">
            <a:spLocks/>
          </p:cNvSpPr>
          <p:nvPr/>
        </p:nvSpPr>
        <p:spPr>
          <a:xfrm>
            <a:off x="1700039" y="497516"/>
            <a:ext cx="6089352" cy="457200"/>
          </a:xfrm>
          <a:prstGeom prst="rect">
            <a:avLst/>
          </a:prstGeom>
        </p:spPr>
        <p:txBody>
          <a:bodyPr/>
          <a:lst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a:lstStyle>
          <a:p>
            <a:r>
              <a:rPr lang="en-GB" kern="0" dirty="0">
                <a:solidFill>
                  <a:schemeClr val="bg1"/>
                </a:solidFill>
                <a:ea typeface="MS PGothic" pitchFamily="34" charset="-128"/>
                <a:cs typeface="Arial" pitchFamily="34" charset="0"/>
              </a:rPr>
              <a:t>Where to Invest </a:t>
            </a:r>
            <a:r>
              <a:rPr lang="en-GB" kern="0" dirty="0" err="1">
                <a:solidFill>
                  <a:schemeClr val="bg1"/>
                </a:solidFill>
                <a:ea typeface="MS PGothic" pitchFamily="34" charset="-128"/>
                <a:cs typeface="Arial" pitchFamily="34" charset="0"/>
              </a:rPr>
              <a:t>Cont</a:t>
            </a:r>
            <a:r>
              <a:rPr lang="en-GB" kern="0" dirty="0">
                <a:solidFill>
                  <a:schemeClr val="bg1"/>
                </a:solidFill>
                <a:ea typeface="MS PGothic" pitchFamily="34" charset="-128"/>
                <a:cs typeface="Arial" pitchFamily="34" charset="0"/>
              </a:rPr>
              <a:t>….</a:t>
            </a:r>
            <a:br>
              <a:rPr lang="en-GB" sz="3600" kern="0" dirty="0">
                <a:solidFill>
                  <a:schemeClr val="tx1"/>
                </a:solidFill>
                <a:ea typeface="MS PGothic" pitchFamily="34" charset="-128"/>
                <a:cs typeface="Arial" pitchFamily="34" charset="0"/>
              </a:rPr>
            </a:br>
            <a:r>
              <a:rPr lang="en-GB" kern="0" dirty="0">
                <a:solidFill>
                  <a:srgbClr val="617D32"/>
                </a:solidFill>
                <a:ea typeface="MS PGothic" pitchFamily="34" charset="-128"/>
                <a:cs typeface="Arial" pitchFamily="34" charset="0"/>
              </a:rPr>
              <a:t>Light Manufacturing</a:t>
            </a:r>
            <a:endParaRPr lang="en-GB" sz="2400" kern="0" dirty="0">
              <a:solidFill>
                <a:srgbClr val="617D32"/>
              </a:solidFill>
              <a:ea typeface="MS PGothic" pitchFamily="34" charset="-128"/>
              <a:cs typeface="Arial" pitchFamily="34" charset="0"/>
            </a:endParaRPr>
          </a:p>
        </p:txBody>
      </p:sp>
      <p:sp>
        <p:nvSpPr>
          <p:cNvPr id="3" name="TextBox 10">
            <a:extLst>
              <a:ext uri="{FF2B5EF4-FFF2-40B4-BE49-F238E27FC236}">
                <a16:creationId xmlns:a16="http://schemas.microsoft.com/office/drawing/2014/main" id="{09F6AAFC-E75E-4326-A3D2-F8A83C93D3EE}"/>
              </a:ext>
            </a:extLst>
          </p:cNvPr>
          <p:cNvSpPr txBox="1">
            <a:spLocks noChangeArrowheads="1"/>
          </p:cNvSpPr>
          <p:nvPr/>
        </p:nvSpPr>
        <p:spPr bwMode="auto">
          <a:xfrm>
            <a:off x="1208584" y="1865313"/>
            <a:ext cx="175547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Overview</a:t>
            </a:r>
            <a:endParaRPr lang="en-US" dirty="0">
              <a:solidFill>
                <a:srgbClr val="005B01"/>
              </a:solidFill>
              <a:latin typeface="Calibri" pitchFamily="34" charset="0"/>
            </a:endParaRPr>
          </a:p>
        </p:txBody>
      </p:sp>
      <p:sp>
        <p:nvSpPr>
          <p:cNvPr id="4" name="TextBox 11">
            <a:extLst>
              <a:ext uri="{FF2B5EF4-FFF2-40B4-BE49-F238E27FC236}">
                <a16:creationId xmlns:a16="http://schemas.microsoft.com/office/drawing/2014/main" id="{821B2C2B-8140-40D1-86BC-0A44AEF0FB90}"/>
              </a:ext>
            </a:extLst>
          </p:cNvPr>
          <p:cNvSpPr txBox="1">
            <a:spLocks noChangeArrowheads="1"/>
          </p:cNvSpPr>
          <p:nvPr/>
        </p:nvSpPr>
        <p:spPr bwMode="auto">
          <a:xfrm>
            <a:off x="7254081" y="1865313"/>
            <a:ext cx="17541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Testimonials</a:t>
            </a:r>
            <a:endParaRPr lang="en-US" dirty="0">
              <a:solidFill>
                <a:srgbClr val="005B01"/>
              </a:solidFill>
              <a:latin typeface="Calibri" pitchFamily="34" charset="0"/>
            </a:endParaRPr>
          </a:p>
        </p:txBody>
      </p:sp>
      <p:sp>
        <p:nvSpPr>
          <p:cNvPr id="5" name="TextBox 12">
            <a:extLst>
              <a:ext uri="{FF2B5EF4-FFF2-40B4-BE49-F238E27FC236}">
                <a16:creationId xmlns:a16="http://schemas.microsoft.com/office/drawing/2014/main" id="{69B44EA4-23AC-44D9-8C77-0299B99D98B7}"/>
              </a:ext>
            </a:extLst>
          </p:cNvPr>
          <p:cNvSpPr txBox="1">
            <a:spLocks noChangeArrowheads="1"/>
          </p:cNvSpPr>
          <p:nvPr/>
        </p:nvSpPr>
        <p:spPr bwMode="auto">
          <a:xfrm>
            <a:off x="5258694" y="1865313"/>
            <a:ext cx="175547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Incentives</a:t>
            </a:r>
            <a:endParaRPr lang="en-US" dirty="0">
              <a:solidFill>
                <a:srgbClr val="005B01"/>
              </a:solidFill>
              <a:latin typeface="Calibri" pitchFamily="34" charset="0"/>
            </a:endParaRPr>
          </a:p>
        </p:txBody>
      </p:sp>
      <p:sp>
        <p:nvSpPr>
          <p:cNvPr id="6" name="TextBox 13">
            <a:extLst>
              <a:ext uri="{FF2B5EF4-FFF2-40B4-BE49-F238E27FC236}">
                <a16:creationId xmlns:a16="http://schemas.microsoft.com/office/drawing/2014/main" id="{5B5380C0-6964-4C88-ADC1-4D8AF0E1BF72}"/>
              </a:ext>
            </a:extLst>
          </p:cNvPr>
          <p:cNvSpPr txBox="1">
            <a:spLocks noChangeArrowheads="1"/>
          </p:cNvSpPr>
          <p:nvPr/>
        </p:nvSpPr>
        <p:spPr bwMode="auto">
          <a:xfrm>
            <a:off x="3147218" y="1865313"/>
            <a:ext cx="197153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Opportunities</a:t>
            </a:r>
            <a:endParaRPr lang="en-US" dirty="0">
              <a:solidFill>
                <a:srgbClr val="005B01"/>
              </a:solidFill>
              <a:latin typeface="Calibri" pitchFamily="34" charset="0"/>
            </a:endParaRPr>
          </a:p>
        </p:txBody>
      </p:sp>
      <p:sp>
        <p:nvSpPr>
          <p:cNvPr id="7" name="TextBox 14">
            <a:extLst>
              <a:ext uri="{FF2B5EF4-FFF2-40B4-BE49-F238E27FC236}">
                <a16:creationId xmlns:a16="http://schemas.microsoft.com/office/drawing/2014/main" id="{4C7BC7C6-5DAC-4FC0-AEC4-052EF53F1331}"/>
              </a:ext>
            </a:extLst>
          </p:cNvPr>
          <p:cNvSpPr txBox="1">
            <a:spLocks noChangeArrowheads="1"/>
          </p:cNvSpPr>
          <p:nvPr/>
        </p:nvSpPr>
        <p:spPr bwMode="auto">
          <a:xfrm>
            <a:off x="443060" y="2554734"/>
            <a:ext cx="2450969" cy="3293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Arial" pitchFamily="34" charset="0"/>
              <a:buChar char="•"/>
            </a:pPr>
            <a:r>
              <a:rPr lang="en-US" sz="1600" dirty="0">
                <a:solidFill>
                  <a:srgbClr val="005B01"/>
                </a:solidFill>
                <a:latin typeface="Calibri" pitchFamily="34" charset="0"/>
              </a:rPr>
              <a:t>There is a</a:t>
            </a:r>
            <a:r>
              <a:rPr lang="en-US" sz="1600" b="1" dirty="0">
                <a:solidFill>
                  <a:srgbClr val="005B01"/>
                </a:solidFill>
                <a:latin typeface="Calibri" pitchFamily="34" charset="0"/>
              </a:rPr>
              <a:t> US$10.29 billion </a:t>
            </a:r>
            <a:r>
              <a:rPr lang="en-US" sz="1600" dirty="0">
                <a:solidFill>
                  <a:srgbClr val="005B01"/>
                </a:solidFill>
                <a:latin typeface="Calibri" pitchFamily="34" charset="0"/>
              </a:rPr>
              <a:t>opportunity in import substitution</a:t>
            </a:r>
          </a:p>
          <a:p>
            <a:pPr eaLnBrk="1" hangingPunct="1">
              <a:buFont typeface="Arial" pitchFamily="34" charset="0"/>
              <a:buChar char="•"/>
            </a:pPr>
            <a:endParaRPr lang="en-US" sz="1600" dirty="0">
              <a:solidFill>
                <a:srgbClr val="005B01"/>
              </a:solidFill>
              <a:latin typeface="Calibri" pitchFamily="34" charset="0"/>
            </a:endParaRPr>
          </a:p>
          <a:p>
            <a:pPr eaLnBrk="1" hangingPunct="1">
              <a:buFont typeface="Arial" pitchFamily="34" charset="0"/>
              <a:buChar char="•"/>
            </a:pPr>
            <a:r>
              <a:rPr lang="en-US" sz="1600" dirty="0">
                <a:solidFill>
                  <a:srgbClr val="005B01"/>
                </a:solidFill>
                <a:latin typeface="Calibri" pitchFamily="34" charset="0"/>
              </a:rPr>
              <a:t>Fastest growing middle class in Africa presents rapidly expanding market</a:t>
            </a:r>
          </a:p>
          <a:p>
            <a:pPr eaLnBrk="1" hangingPunct="1">
              <a:buFont typeface="Arial" pitchFamily="34" charset="0"/>
              <a:buChar char="•"/>
            </a:pPr>
            <a:endParaRPr lang="en-US" sz="1600" dirty="0">
              <a:solidFill>
                <a:srgbClr val="005B01"/>
              </a:solidFill>
              <a:latin typeface="Calibri" pitchFamily="34" charset="0"/>
            </a:endParaRPr>
          </a:p>
          <a:p>
            <a:pPr eaLnBrk="1" hangingPunct="1">
              <a:buFont typeface="Arial" pitchFamily="34" charset="0"/>
              <a:buChar char="•"/>
            </a:pPr>
            <a:r>
              <a:rPr lang="en-US" sz="1600" dirty="0">
                <a:solidFill>
                  <a:srgbClr val="005B01"/>
                </a:solidFill>
                <a:latin typeface="Calibri" pitchFamily="34" charset="0"/>
              </a:rPr>
              <a:t>Nigeria huge population translates to cost effective </a:t>
            </a:r>
            <a:r>
              <a:rPr lang="en-US" sz="1600" dirty="0" err="1">
                <a:solidFill>
                  <a:srgbClr val="005B01"/>
                </a:solidFill>
                <a:latin typeface="Calibri" pitchFamily="34" charset="0"/>
              </a:rPr>
              <a:t>labour</a:t>
            </a:r>
            <a:r>
              <a:rPr lang="en-US" sz="1600" dirty="0">
                <a:solidFill>
                  <a:srgbClr val="005B01"/>
                </a:solidFill>
                <a:latin typeface="Calibri" pitchFamily="34" charset="0"/>
              </a:rPr>
              <a:t> force</a:t>
            </a:r>
            <a:endParaRPr lang="en-US" sz="1400" dirty="0">
              <a:solidFill>
                <a:srgbClr val="005B01"/>
              </a:solidFill>
              <a:latin typeface="Calibri" pitchFamily="34" charset="0"/>
            </a:endParaRPr>
          </a:p>
        </p:txBody>
      </p:sp>
      <p:sp>
        <p:nvSpPr>
          <p:cNvPr id="8" name="TextBox 7">
            <a:extLst>
              <a:ext uri="{FF2B5EF4-FFF2-40B4-BE49-F238E27FC236}">
                <a16:creationId xmlns:a16="http://schemas.microsoft.com/office/drawing/2014/main" id="{5BD53E45-47DB-4517-B954-0C1E20D5F3CB}"/>
              </a:ext>
            </a:extLst>
          </p:cNvPr>
          <p:cNvSpPr txBox="1"/>
          <p:nvPr/>
        </p:nvSpPr>
        <p:spPr>
          <a:xfrm>
            <a:off x="3139480" y="2503934"/>
            <a:ext cx="1755478" cy="3046988"/>
          </a:xfrm>
          <a:prstGeom prst="rect">
            <a:avLst/>
          </a:prstGeom>
          <a:noFill/>
        </p:spPr>
        <p:txBody>
          <a:bodyPr>
            <a:spAutoFit/>
          </a:bodyPr>
          <a:lstStyle/>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Auto components</a:t>
            </a:r>
          </a:p>
          <a:p>
            <a:pPr marL="285750" indent="-285750">
              <a:buFont typeface="Arial" panose="020B0604020202020204" pitchFamily="34" charset="0"/>
              <a:buChar char="•"/>
              <a:defRPr/>
            </a:pPr>
            <a:endParaRPr lang="en-US" sz="16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Textile and Footwear</a:t>
            </a:r>
            <a:br>
              <a:rPr lang="en-US" sz="1600" dirty="0">
                <a:solidFill>
                  <a:srgbClr val="005B01"/>
                </a:solidFill>
                <a:latin typeface="Calibri" pitchFamily="34" charset="0"/>
                <a:ea typeface="ＭＳ Ｐゴシック" pitchFamily="34" charset="-128"/>
              </a:rPr>
            </a:br>
            <a:endParaRPr lang="en-US" sz="16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White Goods</a:t>
            </a:r>
          </a:p>
          <a:p>
            <a:pPr marL="285750" indent="-285750">
              <a:buFont typeface="Arial" panose="020B0604020202020204" pitchFamily="34" charset="0"/>
              <a:buChar char="•"/>
              <a:defRPr/>
            </a:pPr>
            <a:endParaRPr lang="en-US" sz="16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ICT Equipment</a:t>
            </a:r>
          </a:p>
          <a:p>
            <a:pPr marL="285750" indent="-285750">
              <a:buFont typeface="Arial" panose="020B0604020202020204" pitchFamily="34" charset="0"/>
              <a:buChar char="•"/>
              <a:defRPr/>
            </a:pPr>
            <a:endParaRPr lang="en-US" sz="16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Electronics</a:t>
            </a:r>
          </a:p>
          <a:p>
            <a:pPr>
              <a:defRPr/>
            </a:pPr>
            <a:endParaRPr lang="en-US" sz="1600" dirty="0">
              <a:solidFill>
                <a:srgbClr val="005B01"/>
              </a:solidFill>
              <a:ea typeface="ＭＳ Ｐゴシック" pitchFamily="34" charset="-128"/>
            </a:endParaRPr>
          </a:p>
        </p:txBody>
      </p:sp>
      <p:sp>
        <p:nvSpPr>
          <p:cNvPr id="9" name="TextBox 8">
            <a:extLst>
              <a:ext uri="{FF2B5EF4-FFF2-40B4-BE49-F238E27FC236}">
                <a16:creationId xmlns:a16="http://schemas.microsoft.com/office/drawing/2014/main" id="{BCC2205F-8C75-4FEF-8CF0-19427838E279}"/>
              </a:ext>
            </a:extLst>
          </p:cNvPr>
          <p:cNvSpPr txBox="1"/>
          <p:nvPr/>
        </p:nvSpPr>
        <p:spPr>
          <a:xfrm>
            <a:off x="5118755" y="2588044"/>
            <a:ext cx="1922503" cy="3508653"/>
          </a:xfrm>
          <a:prstGeom prst="rect">
            <a:avLst/>
          </a:prstGeom>
          <a:noFill/>
        </p:spPr>
        <p:txBody>
          <a:bodyPr wrap="square">
            <a:spAutoFit/>
          </a:bodyPr>
          <a:lstStyle/>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Pioneer Status</a:t>
            </a:r>
            <a:endParaRPr lang="en-US" sz="1600" b="1"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endParaRPr lang="en-US" sz="16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Plants and equipment enjoy enhanced capital allowance of up to </a:t>
            </a:r>
            <a:r>
              <a:rPr lang="en-US" sz="1600" b="1" dirty="0">
                <a:solidFill>
                  <a:srgbClr val="005B01"/>
                </a:solidFill>
                <a:latin typeface="Calibri" pitchFamily="34" charset="0"/>
                <a:ea typeface="ＭＳ Ｐゴシック" pitchFamily="34" charset="-128"/>
              </a:rPr>
              <a:t>50%</a:t>
            </a:r>
          </a:p>
          <a:p>
            <a:pPr marL="285750" indent="-285750">
              <a:buFont typeface="Arial" panose="020B0604020202020204" pitchFamily="34" charset="0"/>
              <a:buChar char="•"/>
              <a:defRPr/>
            </a:pPr>
            <a:endParaRPr lang="en-US" sz="16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600" b="1" dirty="0">
                <a:solidFill>
                  <a:srgbClr val="005B01"/>
                </a:solidFill>
                <a:latin typeface="Calibri" pitchFamily="34" charset="0"/>
                <a:ea typeface="ＭＳ Ｐゴシック" pitchFamily="34" charset="-128"/>
              </a:rPr>
              <a:t>100%</a:t>
            </a:r>
            <a:r>
              <a:rPr lang="en-US" sz="1600" dirty="0">
                <a:solidFill>
                  <a:srgbClr val="005B01"/>
                </a:solidFill>
                <a:latin typeface="Calibri" pitchFamily="34" charset="0"/>
                <a:ea typeface="ＭＳ Ｐゴシック" pitchFamily="34" charset="-128"/>
              </a:rPr>
              <a:t> repatriation of profits net of taxes</a:t>
            </a:r>
            <a:endParaRPr lang="en-US" sz="1600" b="1" dirty="0">
              <a:solidFill>
                <a:srgbClr val="005B01"/>
              </a:solidFill>
              <a:latin typeface="Calibri" pitchFamily="34" charset="0"/>
              <a:ea typeface="ＭＳ Ｐゴシック" pitchFamily="34" charset="-128"/>
            </a:endParaRPr>
          </a:p>
          <a:p>
            <a:pPr>
              <a:defRPr/>
            </a:pPr>
            <a:endParaRPr lang="en-US" sz="1600" b="1" dirty="0">
              <a:solidFill>
                <a:srgbClr val="005B01"/>
              </a:solidFill>
              <a:ea typeface="ＭＳ Ｐゴシック" pitchFamily="34" charset="-128"/>
            </a:endParaRPr>
          </a:p>
          <a:p>
            <a:pPr>
              <a:defRPr/>
            </a:pPr>
            <a:endParaRPr lang="en-US" sz="1400" dirty="0">
              <a:solidFill>
                <a:srgbClr val="005B01"/>
              </a:solidFill>
              <a:ea typeface="ＭＳ Ｐゴシック" pitchFamily="34" charset="-128"/>
            </a:endParaRPr>
          </a:p>
        </p:txBody>
      </p:sp>
      <p:pic>
        <p:nvPicPr>
          <p:cNvPr id="10" name="Picture 2">
            <a:extLst>
              <a:ext uri="{FF2B5EF4-FFF2-40B4-BE49-F238E27FC236}">
                <a16:creationId xmlns:a16="http://schemas.microsoft.com/office/drawing/2014/main" id="{85AC006D-CEE7-49C4-BC0D-ABF7A0765E02}"/>
              </a:ext>
            </a:extLst>
          </p:cNvPr>
          <p:cNvPicPr>
            <a:picLocks/>
          </p:cNvPicPr>
          <p:nvPr/>
        </p:nvPicPr>
        <p:blipFill>
          <a:blip r:embed="rId2" cstate="print">
            <a:extLst>
              <a:ext uri="{28A0092B-C50C-407E-A947-70E740481C1C}">
                <a14:useLocalDpi xmlns:a14="http://schemas.microsoft.com/office/drawing/2010/main" val="0"/>
              </a:ext>
            </a:extLst>
          </a:blip>
          <a:srcRect t="74290" b="15935"/>
          <a:stretch>
            <a:fillRect/>
          </a:stretch>
        </p:blipFill>
        <p:spPr bwMode="auto">
          <a:xfrm>
            <a:off x="387930" y="1219201"/>
            <a:ext cx="804604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7" descr="bosch">
            <a:hlinkClick r:id="rId3"/>
            <a:extLst>
              <a:ext uri="{FF2B5EF4-FFF2-40B4-BE49-F238E27FC236}">
                <a16:creationId xmlns:a16="http://schemas.microsoft.com/office/drawing/2014/main" id="{D6A16577-5157-45AE-96FE-0E802E0CBCCD}"/>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41939" y="2654273"/>
            <a:ext cx="1973461"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8" descr="schneider">
            <a:hlinkClick r:id="rId5"/>
            <a:extLst>
              <a:ext uri="{FF2B5EF4-FFF2-40B4-BE49-F238E27FC236}">
                <a16:creationId xmlns:a16="http://schemas.microsoft.com/office/drawing/2014/main" id="{B53018DA-6D00-4CA5-8941-E98300AE72D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6677" y="3586164"/>
            <a:ext cx="1678086" cy="61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czech"/>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14" name="Picture 13" descr="Nigerian-Coat-of-Arm.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1154618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1A81374-87BE-4998-A921-459F13897A7D}"/>
              </a:ext>
            </a:extLst>
          </p:cNvPr>
          <p:cNvSpPr txBox="1">
            <a:spLocks/>
          </p:cNvSpPr>
          <p:nvPr/>
        </p:nvSpPr>
        <p:spPr>
          <a:xfrm>
            <a:off x="2144898" y="460612"/>
            <a:ext cx="4575021" cy="365760"/>
          </a:xfrm>
          <a:prstGeom prst="rect">
            <a:avLst/>
          </a:prstGeom>
        </p:spPr>
        <p:txBody>
          <a:bodyPr/>
          <a:lst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a:lstStyle>
          <a:p>
            <a:r>
              <a:rPr lang="en-GB" kern="0" dirty="0">
                <a:solidFill>
                  <a:schemeClr val="bg1"/>
                </a:solidFill>
                <a:ea typeface="MS PGothic" pitchFamily="34" charset="-128"/>
                <a:cs typeface="Arial" pitchFamily="34" charset="0"/>
              </a:rPr>
              <a:t>Where to Invest </a:t>
            </a:r>
            <a:r>
              <a:rPr lang="en-GB" kern="0" dirty="0" err="1">
                <a:solidFill>
                  <a:schemeClr val="bg1"/>
                </a:solidFill>
                <a:ea typeface="MS PGothic" pitchFamily="34" charset="-128"/>
                <a:cs typeface="Arial" pitchFamily="34" charset="0"/>
              </a:rPr>
              <a:t>Cont</a:t>
            </a:r>
            <a:r>
              <a:rPr lang="en-GB" kern="0" dirty="0">
                <a:solidFill>
                  <a:schemeClr val="bg1"/>
                </a:solidFill>
                <a:ea typeface="MS PGothic" pitchFamily="34" charset="-128"/>
                <a:cs typeface="Arial" pitchFamily="34" charset="0"/>
              </a:rPr>
              <a:t>…</a:t>
            </a:r>
            <a:br>
              <a:rPr lang="en-GB" sz="3600" kern="0" dirty="0">
                <a:solidFill>
                  <a:schemeClr val="tx1"/>
                </a:solidFill>
                <a:latin typeface="Arial" pitchFamily="34" charset="0"/>
                <a:ea typeface="MS PGothic" pitchFamily="34" charset="-128"/>
                <a:cs typeface="Arial" pitchFamily="34" charset="0"/>
              </a:rPr>
            </a:br>
            <a:r>
              <a:rPr lang="en-GB" sz="2800" kern="0" dirty="0">
                <a:solidFill>
                  <a:srgbClr val="617D32"/>
                </a:solidFill>
                <a:ea typeface="MS PGothic" pitchFamily="34" charset="-128"/>
                <a:cs typeface="Arial" pitchFamily="34" charset="0"/>
              </a:rPr>
              <a:t>Power</a:t>
            </a:r>
            <a:endParaRPr lang="en-GB" sz="2400" kern="0" dirty="0">
              <a:solidFill>
                <a:srgbClr val="617D32"/>
              </a:solidFill>
              <a:ea typeface="MS PGothic" pitchFamily="34" charset="-128"/>
              <a:cs typeface="Arial" pitchFamily="34" charset="0"/>
            </a:endParaRPr>
          </a:p>
        </p:txBody>
      </p:sp>
      <p:sp>
        <p:nvSpPr>
          <p:cNvPr id="14" name="TextBox 10">
            <a:extLst>
              <a:ext uri="{FF2B5EF4-FFF2-40B4-BE49-F238E27FC236}">
                <a16:creationId xmlns:a16="http://schemas.microsoft.com/office/drawing/2014/main" id="{B60A9FD5-864A-4A04-8830-0A8A0354D0F2}"/>
              </a:ext>
            </a:extLst>
          </p:cNvPr>
          <p:cNvSpPr txBox="1">
            <a:spLocks noChangeArrowheads="1"/>
          </p:cNvSpPr>
          <p:nvPr/>
        </p:nvSpPr>
        <p:spPr bwMode="auto">
          <a:xfrm>
            <a:off x="1036306" y="1878565"/>
            <a:ext cx="175547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Overview</a:t>
            </a:r>
            <a:endParaRPr lang="en-US" dirty="0">
              <a:solidFill>
                <a:srgbClr val="005B01"/>
              </a:solidFill>
              <a:latin typeface="Calibri" pitchFamily="34" charset="0"/>
            </a:endParaRPr>
          </a:p>
        </p:txBody>
      </p:sp>
      <p:sp>
        <p:nvSpPr>
          <p:cNvPr id="15" name="TextBox 11">
            <a:extLst>
              <a:ext uri="{FF2B5EF4-FFF2-40B4-BE49-F238E27FC236}">
                <a16:creationId xmlns:a16="http://schemas.microsoft.com/office/drawing/2014/main" id="{2BB2B6AF-0FA1-4F90-B125-FAE3421025F8}"/>
              </a:ext>
            </a:extLst>
          </p:cNvPr>
          <p:cNvSpPr txBox="1">
            <a:spLocks noChangeArrowheads="1"/>
          </p:cNvSpPr>
          <p:nvPr/>
        </p:nvSpPr>
        <p:spPr bwMode="auto">
          <a:xfrm>
            <a:off x="7081803" y="1878565"/>
            <a:ext cx="17541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Testimonials</a:t>
            </a:r>
            <a:endParaRPr lang="en-US" dirty="0">
              <a:solidFill>
                <a:srgbClr val="005B01"/>
              </a:solidFill>
              <a:latin typeface="Calibri" pitchFamily="34" charset="0"/>
            </a:endParaRPr>
          </a:p>
        </p:txBody>
      </p:sp>
      <p:sp>
        <p:nvSpPr>
          <p:cNvPr id="16" name="TextBox 12">
            <a:extLst>
              <a:ext uri="{FF2B5EF4-FFF2-40B4-BE49-F238E27FC236}">
                <a16:creationId xmlns:a16="http://schemas.microsoft.com/office/drawing/2014/main" id="{1DF8ADA7-D7BD-4E90-9F77-AFFF120EC21D}"/>
              </a:ext>
            </a:extLst>
          </p:cNvPr>
          <p:cNvSpPr txBox="1">
            <a:spLocks noChangeArrowheads="1"/>
          </p:cNvSpPr>
          <p:nvPr/>
        </p:nvSpPr>
        <p:spPr bwMode="auto">
          <a:xfrm>
            <a:off x="5086416" y="1878565"/>
            <a:ext cx="175547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Incentives</a:t>
            </a:r>
            <a:endParaRPr lang="en-US" dirty="0">
              <a:solidFill>
                <a:srgbClr val="005B01"/>
              </a:solidFill>
              <a:latin typeface="Calibri" pitchFamily="34" charset="0"/>
            </a:endParaRPr>
          </a:p>
        </p:txBody>
      </p:sp>
      <p:sp>
        <p:nvSpPr>
          <p:cNvPr id="17" name="TextBox 13">
            <a:extLst>
              <a:ext uri="{FF2B5EF4-FFF2-40B4-BE49-F238E27FC236}">
                <a16:creationId xmlns:a16="http://schemas.microsoft.com/office/drawing/2014/main" id="{425B3C61-D62B-45D3-8886-4D7131B67401}"/>
              </a:ext>
            </a:extLst>
          </p:cNvPr>
          <p:cNvSpPr txBox="1">
            <a:spLocks noChangeArrowheads="1"/>
          </p:cNvSpPr>
          <p:nvPr/>
        </p:nvSpPr>
        <p:spPr bwMode="auto">
          <a:xfrm>
            <a:off x="2974940" y="1878565"/>
            <a:ext cx="189612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Opportunities</a:t>
            </a:r>
            <a:endParaRPr lang="en-US" dirty="0">
              <a:solidFill>
                <a:srgbClr val="005B01"/>
              </a:solidFill>
              <a:latin typeface="Calibri" pitchFamily="34" charset="0"/>
            </a:endParaRPr>
          </a:p>
        </p:txBody>
      </p:sp>
      <p:sp>
        <p:nvSpPr>
          <p:cNvPr id="18" name="TextBox 14">
            <a:extLst>
              <a:ext uri="{FF2B5EF4-FFF2-40B4-BE49-F238E27FC236}">
                <a16:creationId xmlns:a16="http://schemas.microsoft.com/office/drawing/2014/main" id="{72EA3034-DFA5-453D-894E-3B96C297A268}"/>
              </a:ext>
            </a:extLst>
          </p:cNvPr>
          <p:cNvSpPr txBox="1">
            <a:spLocks noChangeArrowheads="1"/>
          </p:cNvSpPr>
          <p:nvPr/>
        </p:nvSpPr>
        <p:spPr bwMode="auto">
          <a:xfrm>
            <a:off x="233076" y="2567381"/>
            <a:ext cx="2384980" cy="3293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Arial" pitchFamily="34" charset="0"/>
              <a:buChar char="•"/>
            </a:pPr>
            <a:r>
              <a:rPr lang="en-US" sz="1600" dirty="0">
                <a:solidFill>
                  <a:srgbClr val="005B01"/>
                </a:solidFill>
                <a:latin typeface="Calibri" pitchFamily="34" charset="0"/>
              </a:rPr>
              <a:t>55% of the population without access to on-grid power</a:t>
            </a:r>
          </a:p>
          <a:p>
            <a:pPr eaLnBrk="1" hangingPunct="1">
              <a:buFont typeface="Arial" pitchFamily="34" charset="0"/>
              <a:buChar char="•"/>
            </a:pPr>
            <a:endParaRPr lang="en-US" sz="1600" dirty="0">
              <a:solidFill>
                <a:srgbClr val="005B01"/>
              </a:solidFill>
              <a:latin typeface="Calibri" pitchFamily="34" charset="0"/>
            </a:endParaRPr>
          </a:p>
          <a:p>
            <a:pPr eaLnBrk="1" hangingPunct="1">
              <a:buFont typeface="Arial" pitchFamily="34" charset="0"/>
              <a:buChar char="•"/>
            </a:pPr>
            <a:r>
              <a:rPr lang="en-US" sz="1600" dirty="0">
                <a:solidFill>
                  <a:srgbClr val="005B01"/>
                </a:solidFill>
                <a:latin typeface="Calibri" pitchFamily="34" charset="0"/>
              </a:rPr>
              <a:t>Self-generation costs twice more than grid-based power</a:t>
            </a:r>
          </a:p>
          <a:p>
            <a:pPr eaLnBrk="1" hangingPunct="1">
              <a:buFont typeface="Arial" pitchFamily="34" charset="0"/>
              <a:buChar char="•"/>
            </a:pPr>
            <a:endParaRPr lang="en-US" sz="1600" dirty="0">
              <a:solidFill>
                <a:srgbClr val="005B01"/>
              </a:solidFill>
              <a:latin typeface="Calibri" pitchFamily="34" charset="0"/>
            </a:endParaRPr>
          </a:p>
          <a:p>
            <a:pPr eaLnBrk="1" hangingPunct="1">
              <a:buFont typeface="Arial" pitchFamily="34" charset="0"/>
              <a:buChar char="•"/>
            </a:pPr>
            <a:r>
              <a:rPr lang="en-US" sz="1600" dirty="0">
                <a:solidFill>
                  <a:srgbClr val="005B01"/>
                </a:solidFill>
                <a:latin typeface="Calibri" pitchFamily="34" charset="0"/>
              </a:rPr>
              <a:t>Federal government actively facilitating investment in renewable energy (esp. solar power)</a:t>
            </a:r>
            <a:endParaRPr lang="en-US" sz="1400" dirty="0">
              <a:solidFill>
                <a:srgbClr val="005B01"/>
              </a:solidFill>
              <a:latin typeface="Calibri" pitchFamily="34" charset="0"/>
            </a:endParaRPr>
          </a:p>
        </p:txBody>
      </p:sp>
      <p:sp>
        <p:nvSpPr>
          <p:cNvPr id="19" name="TextBox 23">
            <a:extLst>
              <a:ext uri="{FF2B5EF4-FFF2-40B4-BE49-F238E27FC236}">
                <a16:creationId xmlns:a16="http://schemas.microsoft.com/office/drawing/2014/main" id="{4DFE43C3-1029-48E8-9332-F417CDBF611E}"/>
              </a:ext>
            </a:extLst>
          </p:cNvPr>
          <p:cNvSpPr txBox="1">
            <a:spLocks noChangeArrowheads="1"/>
          </p:cNvSpPr>
          <p:nvPr/>
        </p:nvSpPr>
        <p:spPr bwMode="auto">
          <a:xfrm>
            <a:off x="2693470" y="2558362"/>
            <a:ext cx="2029210"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Arial" pitchFamily="34" charset="0"/>
              <a:buChar char="•"/>
            </a:pPr>
            <a:r>
              <a:rPr lang="en-US" sz="1600" b="1" dirty="0">
                <a:solidFill>
                  <a:srgbClr val="005B01"/>
                </a:solidFill>
                <a:latin typeface="Calibri" pitchFamily="34" charset="0"/>
              </a:rPr>
              <a:t>Power Generation: </a:t>
            </a:r>
            <a:r>
              <a:rPr lang="en-US" sz="1600" dirty="0">
                <a:solidFill>
                  <a:srgbClr val="005B01"/>
                </a:solidFill>
                <a:latin typeface="Calibri" pitchFamily="34" charset="0"/>
              </a:rPr>
              <a:t>On-grid and Off-grid</a:t>
            </a:r>
          </a:p>
          <a:p>
            <a:pPr eaLnBrk="1" hangingPunct="1">
              <a:buFont typeface="Arial" pitchFamily="34" charset="0"/>
              <a:buChar char="•"/>
            </a:pPr>
            <a:endParaRPr lang="en-US" sz="1600" dirty="0">
              <a:solidFill>
                <a:srgbClr val="005B01"/>
              </a:solidFill>
              <a:latin typeface="Calibri" pitchFamily="34" charset="0"/>
            </a:endParaRPr>
          </a:p>
          <a:p>
            <a:pPr eaLnBrk="1" hangingPunct="1">
              <a:buFont typeface="Arial" pitchFamily="34" charset="0"/>
              <a:buChar char="•"/>
            </a:pPr>
            <a:r>
              <a:rPr lang="en-US" sz="1600" b="1" dirty="0">
                <a:solidFill>
                  <a:srgbClr val="005B01"/>
                </a:solidFill>
                <a:latin typeface="Calibri" pitchFamily="34" charset="0"/>
              </a:rPr>
              <a:t>Power Distribution</a:t>
            </a:r>
            <a:br>
              <a:rPr lang="en-US" sz="1600" dirty="0">
                <a:solidFill>
                  <a:srgbClr val="005B01"/>
                </a:solidFill>
                <a:latin typeface="Calibri" pitchFamily="34" charset="0"/>
              </a:rPr>
            </a:br>
            <a:endParaRPr lang="en-US" sz="1600" dirty="0">
              <a:solidFill>
                <a:srgbClr val="005B01"/>
              </a:solidFill>
              <a:latin typeface="Calibri" pitchFamily="34" charset="0"/>
            </a:endParaRPr>
          </a:p>
          <a:p>
            <a:pPr eaLnBrk="1" hangingPunct="1">
              <a:buFont typeface="Arial" pitchFamily="34" charset="0"/>
              <a:buChar char="•"/>
            </a:pPr>
            <a:r>
              <a:rPr lang="en-US" sz="1600" b="1" dirty="0">
                <a:solidFill>
                  <a:srgbClr val="005B01"/>
                </a:solidFill>
                <a:latin typeface="Calibri" pitchFamily="34" charset="0"/>
              </a:rPr>
              <a:t>Manufacturing of Equipment: </a:t>
            </a:r>
            <a:r>
              <a:rPr lang="en-US" sz="1600" dirty="0">
                <a:solidFill>
                  <a:srgbClr val="005B01"/>
                </a:solidFill>
                <a:latin typeface="Calibri" pitchFamily="34" charset="0"/>
              </a:rPr>
              <a:t>High demand for power sector tools and equipment</a:t>
            </a:r>
          </a:p>
          <a:p>
            <a:pPr eaLnBrk="1" hangingPunct="1">
              <a:buFont typeface="Arial" pitchFamily="34" charset="0"/>
              <a:buChar char="•"/>
            </a:pPr>
            <a:endParaRPr lang="en-US" sz="1600" dirty="0">
              <a:solidFill>
                <a:srgbClr val="005B01"/>
              </a:solidFill>
            </a:endParaRPr>
          </a:p>
          <a:p>
            <a:pPr eaLnBrk="1" hangingPunct="1"/>
            <a:endParaRPr lang="en-US" sz="1600" dirty="0">
              <a:solidFill>
                <a:srgbClr val="005B01"/>
              </a:solidFill>
            </a:endParaRPr>
          </a:p>
        </p:txBody>
      </p:sp>
      <p:sp>
        <p:nvSpPr>
          <p:cNvPr id="20" name="TextBox 24">
            <a:extLst>
              <a:ext uri="{FF2B5EF4-FFF2-40B4-BE49-F238E27FC236}">
                <a16:creationId xmlns:a16="http://schemas.microsoft.com/office/drawing/2014/main" id="{CA2B9D6D-52BD-4026-93B7-16CEA7AD0766}"/>
              </a:ext>
            </a:extLst>
          </p:cNvPr>
          <p:cNvSpPr txBox="1">
            <a:spLocks noChangeArrowheads="1"/>
          </p:cNvSpPr>
          <p:nvPr/>
        </p:nvSpPr>
        <p:spPr bwMode="auto">
          <a:xfrm>
            <a:off x="4871061" y="2544737"/>
            <a:ext cx="2210742"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Arial" pitchFamily="34" charset="0"/>
              <a:buChar char="•"/>
            </a:pPr>
            <a:r>
              <a:rPr lang="en-US" sz="1600" b="1" dirty="0">
                <a:solidFill>
                  <a:srgbClr val="005B01"/>
                </a:solidFill>
                <a:latin typeface="Calibri" pitchFamily="34" charset="0"/>
              </a:rPr>
              <a:t>100% </a:t>
            </a:r>
            <a:r>
              <a:rPr lang="en-US" sz="1600" dirty="0">
                <a:solidFill>
                  <a:srgbClr val="005B01"/>
                </a:solidFill>
                <a:latin typeface="Calibri" pitchFamily="34" charset="0"/>
              </a:rPr>
              <a:t>foreign ownership of power plants</a:t>
            </a:r>
            <a:endParaRPr lang="en-US" sz="1600" b="1" dirty="0">
              <a:solidFill>
                <a:srgbClr val="005B01"/>
              </a:solidFill>
              <a:latin typeface="Calibri" pitchFamily="34" charset="0"/>
            </a:endParaRPr>
          </a:p>
          <a:p>
            <a:pPr eaLnBrk="1" hangingPunct="1">
              <a:buFont typeface="Arial" pitchFamily="34" charset="0"/>
              <a:buChar char="•"/>
            </a:pPr>
            <a:endParaRPr lang="en-US" sz="1600" dirty="0">
              <a:solidFill>
                <a:srgbClr val="005B01"/>
              </a:solidFill>
              <a:latin typeface="Calibri" pitchFamily="34" charset="0"/>
            </a:endParaRPr>
          </a:p>
          <a:p>
            <a:pPr eaLnBrk="1" hangingPunct="1">
              <a:buFont typeface="Arial" pitchFamily="34" charset="0"/>
              <a:buChar char="•"/>
            </a:pPr>
            <a:r>
              <a:rPr lang="en-US" sz="1600" b="1" dirty="0">
                <a:solidFill>
                  <a:srgbClr val="005B01"/>
                </a:solidFill>
                <a:latin typeface="Calibri" pitchFamily="34" charset="0"/>
              </a:rPr>
              <a:t>100%</a:t>
            </a:r>
            <a:r>
              <a:rPr lang="en-US" sz="1600" dirty="0">
                <a:solidFill>
                  <a:srgbClr val="005B01"/>
                </a:solidFill>
                <a:latin typeface="Calibri" pitchFamily="34" charset="0"/>
              </a:rPr>
              <a:t> repatriation of profits net of taxes</a:t>
            </a:r>
          </a:p>
          <a:p>
            <a:pPr eaLnBrk="1" hangingPunct="1">
              <a:buFont typeface="Arial" pitchFamily="34" charset="0"/>
              <a:buChar char="•"/>
            </a:pPr>
            <a:endParaRPr lang="en-US" sz="1600" b="1" dirty="0">
              <a:solidFill>
                <a:srgbClr val="005B01"/>
              </a:solidFill>
              <a:latin typeface="Calibri" pitchFamily="34" charset="0"/>
            </a:endParaRPr>
          </a:p>
          <a:p>
            <a:pPr eaLnBrk="1" hangingPunct="1">
              <a:buFont typeface="Arial" pitchFamily="34" charset="0"/>
              <a:buChar char="•"/>
            </a:pPr>
            <a:r>
              <a:rPr lang="en-US" sz="1600" b="1" dirty="0">
                <a:solidFill>
                  <a:srgbClr val="005B01"/>
                </a:solidFill>
                <a:latin typeface="Calibri" pitchFamily="34" charset="0"/>
              </a:rPr>
              <a:t>Cost-reflective </a:t>
            </a:r>
            <a:r>
              <a:rPr lang="en-US" sz="1600" dirty="0">
                <a:solidFill>
                  <a:srgbClr val="005B01"/>
                </a:solidFill>
                <a:latin typeface="Calibri" pitchFamily="34" charset="0"/>
              </a:rPr>
              <a:t>tariffs</a:t>
            </a:r>
          </a:p>
          <a:p>
            <a:pPr eaLnBrk="1" hangingPunct="1">
              <a:buFont typeface="Arial" pitchFamily="34" charset="0"/>
              <a:buChar char="•"/>
            </a:pPr>
            <a:endParaRPr lang="en-US" sz="1600" dirty="0">
              <a:solidFill>
                <a:srgbClr val="005B01"/>
              </a:solidFill>
              <a:latin typeface="Calibri" pitchFamily="34" charset="0"/>
            </a:endParaRPr>
          </a:p>
          <a:p>
            <a:pPr eaLnBrk="1" hangingPunct="1">
              <a:buFont typeface="Arial" pitchFamily="34" charset="0"/>
              <a:buChar char="•"/>
            </a:pPr>
            <a:r>
              <a:rPr lang="en-US" sz="1600" dirty="0">
                <a:solidFill>
                  <a:srgbClr val="005B01"/>
                </a:solidFill>
                <a:latin typeface="Calibri" pitchFamily="34" charset="0"/>
              </a:rPr>
              <a:t>Equipment and machinery attract </a:t>
            </a:r>
            <a:r>
              <a:rPr lang="en-US" sz="1600" b="1" dirty="0">
                <a:solidFill>
                  <a:srgbClr val="005B01"/>
                </a:solidFill>
                <a:latin typeface="Calibri" pitchFamily="34" charset="0"/>
              </a:rPr>
              <a:t>0%</a:t>
            </a:r>
            <a:r>
              <a:rPr lang="en-US" sz="1600" dirty="0">
                <a:solidFill>
                  <a:srgbClr val="005B01"/>
                </a:solidFill>
                <a:latin typeface="Calibri" pitchFamily="34" charset="0"/>
              </a:rPr>
              <a:t> duty.</a:t>
            </a:r>
          </a:p>
        </p:txBody>
      </p:sp>
      <p:pic>
        <p:nvPicPr>
          <p:cNvPr id="21" name="Picture 6">
            <a:extLst>
              <a:ext uri="{FF2B5EF4-FFF2-40B4-BE49-F238E27FC236}">
                <a16:creationId xmlns:a16="http://schemas.microsoft.com/office/drawing/2014/main" id="{2B89EA99-3F88-49B7-B45A-797E2A297C2A}"/>
              </a:ext>
            </a:extLst>
          </p:cNvPr>
          <p:cNvPicPr>
            <a:picLocks/>
          </p:cNvPicPr>
          <p:nvPr/>
        </p:nvPicPr>
        <p:blipFill>
          <a:blip r:embed="rId2" cstate="print">
            <a:extLst>
              <a:ext uri="{28A0092B-C50C-407E-A947-70E740481C1C}">
                <a14:useLocalDpi xmlns:a14="http://schemas.microsoft.com/office/drawing/2010/main" val="0"/>
              </a:ext>
            </a:extLst>
          </a:blip>
          <a:srcRect t="28191" b="61995"/>
          <a:stretch>
            <a:fillRect/>
          </a:stretch>
        </p:blipFill>
        <p:spPr bwMode="auto">
          <a:xfrm>
            <a:off x="353184" y="1292464"/>
            <a:ext cx="804862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2" name="Group 16">
            <a:extLst>
              <a:ext uri="{FF2B5EF4-FFF2-40B4-BE49-F238E27FC236}">
                <a16:creationId xmlns:a16="http://schemas.microsoft.com/office/drawing/2014/main" id="{F44896F5-3985-47BF-9F08-4DADC264217A}"/>
              </a:ext>
            </a:extLst>
          </p:cNvPr>
          <p:cNvGrpSpPr>
            <a:grpSpLocks/>
          </p:cNvGrpSpPr>
          <p:nvPr/>
        </p:nvGrpSpPr>
        <p:grpSpPr bwMode="auto">
          <a:xfrm>
            <a:off x="7179832" y="2361166"/>
            <a:ext cx="1322090" cy="1042987"/>
            <a:chOff x="0" y="0"/>
            <a:chExt cx="1386840" cy="762635"/>
          </a:xfrm>
        </p:grpSpPr>
        <p:pic>
          <p:nvPicPr>
            <p:cNvPr id="23" name="Picture 19">
              <a:extLst>
                <a:ext uri="{FF2B5EF4-FFF2-40B4-BE49-F238E27FC236}">
                  <a16:creationId xmlns:a16="http://schemas.microsoft.com/office/drawing/2014/main" id="{4140A079-6F0D-4097-8FBF-2800363A2A13}"/>
                </a:ext>
              </a:extLst>
            </p:cNvPr>
            <p:cNvPicPr>
              <a:picLocks noChangeAspect="1"/>
            </p:cNvPicPr>
            <p:nvPr/>
          </p:nvPicPr>
          <p:blipFill>
            <a:blip r:embed="rId3">
              <a:extLst>
                <a:ext uri="{28A0092B-C50C-407E-A947-70E740481C1C}">
                  <a14:useLocalDpi xmlns:a14="http://schemas.microsoft.com/office/drawing/2010/main" val="0"/>
                </a:ext>
              </a:extLst>
            </a:blip>
            <a:srcRect r="38870"/>
            <a:stretch>
              <a:fillRect/>
            </a:stretch>
          </p:blipFill>
          <p:spPr bwMode="auto">
            <a:xfrm>
              <a:off x="0" y="0"/>
              <a:ext cx="1386840" cy="429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0">
              <a:extLst>
                <a:ext uri="{FF2B5EF4-FFF2-40B4-BE49-F238E27FC236}">
                  <a16:creationId xmlns:a16="http://schemas.microsoft.com/office/drawing/2014/main" id="{DE1ADA47-0384-4E40-AE74-4BBCA36710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650" y="361950"/>
              <a:ext cx="876300" cy="40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5" name="Picture 21">
            <a:extLst>
              <a:ext uri="{FF2B5EF4-FFF2-40B4-BE49-F238E27FC236}">
                <a16:creationId xmlns:a16="http://schemas.microsoft.com/office/drawing/2014/main" id="{FEE2B7FE-CAF3-4E6C-8EDB-A993626D8B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9832" y="3466066"/>
            <a:ext cx="1560711"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5" descr="czech"/>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27" name="Picture 26" descr="Nigerian-Coat-of-Ar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252551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0">
            <a:extLst>
              <a:ext uri="{FF2B5EF4-FFF2-40B4-BE49-F238E27FC236}">
                <a16:creationId xmlns:a16="http://schemas.microsoft.com/office/drawing/2014/main" id="{B60A9FD5-864A-4A04-8830-0A8A0354D0F2}"/>
              </a:ext>
            </a:extLst>
          </p:cNvPr>
          <p:cNvSpPr txBox="1">
            <a:spLocks noChangeArrowheads="1"/>
          </p:cNvSpPr>
          <p:nvPr/>
        </p:nvSpPr>
        <p:spPr bwMode="auto">
          <a:xfrm>
            <a:off x="1036306" y="1878565"/>
            <a:ext cx="175547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Overview</a:t>
            </a:r>
            <a:endParaRPr lang="en-US" dirty="0">
              <a:solidFill>
                <a:srgbClr val="005B01"/>
              </a:solidFill>
              <a:latin typeface="Calibri" pitchFamily="34" charset="0"/>
            </a:endParaRPr>
          </a:p>
        </p:txBody>
      </p:sp>
      <p:sp>
        <p:nvSpPr>
          <p:cNvPr id="15" name="TextBox 11">
            <a:extLst>
              <a:ext uri="{FF2B5EF4-FFF2-40B4-BE49-F238E27FC236}">
                <a16:creationId xmlns:a16="http://schemas.microsoft.com/office/drawing/2014/main" id="{2BB2B6AF-0FA1-4F90-B125-FAE3421025F8}"/>
              </a:ext>
            </a:extLst>
          </p:cNvPr>
          <p:cNvSpPr txBox="1">
            <a:spLocks noChangeArrowheads="1"/>
          </p:cNvSpPr>
          <p:nvPr/>
        </p:nvSpPr>
        <p:spPr bwMode="auto">
          <a:xfrm>
            <a:off x="7081803" y="1878565"/>
            <a:ext cx="17541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Testimonials</a:t>
            </a:r>
            <a:endParaRPr lang="en-US" dirty="0">
              <a:solidFill>
                <a:srgbClr val="005B01"/>
              </a:solidFill>
              <a:latin typeface="Calibri" pitchFamily="34" charset="0"/>
            </a:endParaRPr>
          </a:p>
        </p:txBody>
      </p:sp>
      <p:sp>
        <p:nvSpPr>
          <p:cNvPr id="16" name="TextBox 12">
            <a:extLst>
              <a:ext uri="{FF2B5EF4-FFF2-40B4-BE49-F238E27FC236}">
                <a16:creationId xmlns:a16="http://schemas.microsoft.com/office/drawing/2014/main" id="{1DF8ADA7-D7BD-4E90-9F77-AFFF120EC21D}"/>
              </a:ext>
            </a:extLst>
          </p:cNvPr>
          <p:cNvSpPr txBox="1">
            <a:spLocks noChangeArrowheads="1"/>
          </p:cNvSpPr>
          <p:nvPr/>
        </p:nvSpPr>
        <p:spPr bwMode="auto">
          <a:xfrm>
            <a:off x="5086416" y="1878565"/>
            <a:ext cx="175547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Incentives</a:t>
            </a:r>
            <a:endParaRPr lang="en-US" dirty="0">
              <a:solidFill>
                <a:srgbClr val="005B01"/>
              </a:solidFill>
              <a:latin typeface="Calibri" pitchFamily="34" charset="0"/>
            </a:endParaRPr>
          </a:p>
        </p:txBody>
      </p:sp>
      <p:sp>
        <p:nvSpPr>
          <p:cNvPr id="17" name="TextBox 13">
            <a:extLst>
              <a:ext uri="{FF2B5EF4-FFF2-40B4-BE49-F238E27FC236}">
                <a16:creationId xmlns:a16="http://schemas.microsoft.com/office/drawing/2014/main" id="{425B3C61-D62B-45D3-8886-4D7131B67401}"/>
              </a:ext>
            </a:extLst>
          </p:cNvPr>
          <p:cNvSpPr txBox="1">
            <a:spLocks noChangeArrowheads="1"/>
          </p:cNvSpPr>
          <p:nvPr/>
        </p:nvSpPr>
        <p:spPr bwMode="auto">
          <a:xfrm>
            <a:off x="2974940" y="1878565"/>
            <a:ext cx="189612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Opportunities</a:t>
            </a:r>
            <a:endParaRPr lang="en-US" dirty="0">
              <a:solidFill>
                <a:srgbClr val="005B01"/>
              </a:solidFill>
              <a:latin typeface="Calibri" pitchFamily="34" charset="0"/>
            </a:endParaRPr>
          </a:p>
        </p:txBody>
      </p:sp>
      <p:sp>
        <p:nvSpPr>
          <p:cNvPr id="18" name="TextBox 14">
            <a:extLst>
              <a:ext uri="{FF2B5EF4-FFF2-40B4-BE49-F238E27FC236}">
                <a16:creationId xmlns:a16="http://schemas.microsoft.com/office/drawing/2014/main" id="{72EA3034-DFA5-453D-894E-3B96C297A268}"/>
              </a:ext>
            </a:extLst>
          </p:cNvPr>
          <p:cNvSpPr txBox="1">
            <a:spLocks noChangeArrowheads="1"/>
          </p:cNvSpPr>
          <p:nvPr/>
        </p:nvSpPr>
        <p:spPr bwMode="auto">
          <a:xfrm>
            <a:off x="233076" y="2575737"/>
            <a:ext cx="2384980" cy="3293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Arial" pitchFamily="34" charset="0"/>
              <a:buChar char="•"/>
            </a:pPr>
            <a:r>
              <a:rPr lang="en-US" sz="1600" dirty="0">
                <a:solidFill>
                  <a:srgbClr val="005B01"/>
                </a:solidFill>
                <a:latin typeface="Calibri" pitchFamily="34" charset="0"/>
              </a:rPr>
              <a:t>55% of the population without access to on-grid power</a:t>
            </a:r>
          </a:p>
          <a:p>
            <a:pPr eaLnBrk="1" hangingPunct="1">
              <a:buFont typeface="Arial" pitchFamily="34" charset="0"/>
              <a:buChar char="•"/>
            </a:pPr>
            <a:endParaRPr lang="en-US" sz="1600" dirty="0">
              <a:solidFill>
                <a:srgbClr val="005B01"/>
              </a:solidFill>
              <a:latin typeface="Calibri" pitchFamily="34" charset="0"/>
            </a:endParaRPr>
          </a:p>
          <a:p>
            <a:pPr eaLnBrk="1" hangingPunct="1">
              <a:buFont typeface="Arial" pitchFamily="34" charset="0"/>
              <a:buChar char="•"/>
            </a:pPr>
            <a:r>
              <a:rPr lang="en-US" sz="1600" dirty="0">
                <a:solidFill>
                  <a:srgbClr val="005B01"/>
                </a:solidFill>
                <a:latin typeface="Calibri" pitchFamily="34" charset="0"/>
              </a:rPr>
              <a:t>Self-generation costs twice more than grid-based power</a:t>
            </a:r>
          </a:p>
          <a:p>
            <a:pPr eaLnBrk="1" hangingPunct="1">
              <a:buFont typeface="Arial" pitchFamily="34" charset="0"/>
              <a:buChar char="•"/>
            </a:pPr>
            <a:endParaRPr lang="en-US" sz="1600" dirty="0">
              <a:solidFill>
                <a:srgbClr val="005B01"/>
              </a:solidFill>
              <a:latin typeface="Calibri" pitchFamily="34" charset="0"/>
            </a:endParaRPr>
          </a:p>
          <a:p>
            <a:pPr eaLnBrk="1" hangingPunct="1">
              <a:buFont typeface="Arial" pitchFamily="34" charset="0"/>
              <a:buChar char="•"/>
            </a:pPr>
            <a:r>
              <a:rPr lang="en-US" sz="1600" dirty="0">
                <a:solidFill>
                  <a:srgbClr val="005B01"/>
                </a:solidFill>
                <a:latin typeface="Calibri" pitchFamily="34" charset="0"/>
              </a:rPr>
              <a:t>Federal government actively facilitating investment in renewable energy (esp. solar power)</a:t>
            </a:r>
            <a:endParaRPr lang="en-US" sz="1400" dirty="0">
              <a:solidFill>
                <a:srgbClr val="005B01"/>
              </a:solidFill>
              <a:latin typeface="Calibri" pitchFamily="34" charset="0"/>
            </a:endParaRPr>
          </a:p>
        </p:txBody>
      </p:sp>
      <p:sp>
        <p:nvSpPr>
          <p:cNvPr id="19" name="TextBox 23">
            <a:extLst>
              <a:ext uri="{FF2B5EF4-FFF2-40B4-BE49-F238E27FC236}">
                <a16:creationId xmlns:a16="http://schemas.microsoft.com/office/drawing/2014/main" id="{4DFE43C3-1029-48E8-9332-F417CDBF611E}"/>
              </a:ext>
            </a:extLst>
          </p:cNvPr>
          <p:cNvSpPr txBox="1">
            <a:spLocks noChangeArrowheads="1"/>
          </p:cNvSpPr>
          <p:nvPr/>
        </p:nvSpPr>
        <p:spPr bwMode="auto">
          <a:xfrm>
            <a:off x="2693470" y="2566718"/>
            <a:ext cx="2029210"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Arial" pitchFamily="34" charset="0"/>
              <a:buChar char="•"/>
            </a:pPr>
            <a:r>
              <a:rPr lang="en-US" sz="1600" b="1" dirty="0">
                <a:solidFill>
                  <a:srgbClr val="005B01"/>
                </a:solidFill>
                <a:latin typeface="Calibri" pitchFamily="34" charset="0"/>
              </a:rPr>
              <a:t>Power Generation: </a:t>
            </a:r>
            <a:r>
              <a:rPr lang="en-US" sz="1600" dirty="0">
                <a:solidFill>
                  <a:srgbClr val="005B01"/>
                </a:solidFill>
                <a:latin typeface="Calibri" pitchFamily="34" charset="0"/>
              </a:rPr>
              <a:t>On-grid and Off-grid</a:t>
            </a:r>
          </a:p>
          <a:p>
            <a:pPr eaLnBrk="1" hangingPunct="1">
              <a:buFont typeface="Arial" pitchFamily="34" charset="0"/>
              <a:buChar char="•"/>
            </a:pPr>
            <a:endParaRPr lang="en-US" sz="1600" dirty="0">
              <a:solidFill>
                <a:srgbClr val="005B01"/>
              </a:solidFill>
              <a:latin typeface="Calibri" pitchFamily="34" charset="0"/>
            </a:endParaRPr>
          </a:p>
          <a:p>
            <a:pPr eaLnBrk="1" hangingPunct="1">
              <a:buFont typeface="Arial" pitchFamily="34" charset="0"/>
              <a:buChar char="•"/>
            </a:pPr>
            <a:r>
              <a:rPr lang="en-US" sz="1600" b="1" dirty="0">
                <a:solidFill>
                  <a:srgbClr val="005B01"/>
                </a:solidFill>
                <a:latin typeface="Calibri" pitchFamily="34" charset="0"/>
              </a:rPr>
              <a:t>Power Distribution</a:t>
            </a:r>
            <a:br>
              <a:rPr lang="en-US" sz="1600" dirty="0">
                <a:solidFill>
                  <a:srgbClr val="005B01"/>
                </a:solidFill>
                <a:latin typeface="Calibri" pitchFamily="34" charset="0"/>
              </a:rPr>
            </a:br>
            <a:endParaRPr lang="en-US" sz="1600" dirty="0">
              <a:solidFill>
                <a:srgbClr val="005B01"/>
              </a:solidFill>
              <a:latin typeface="Calibri" pitchFamily="34" charset="0"/>
            </a:endParaRPr>
          </a:p>
          <a:p>
            <a:pPr eaLnBrk="1" hangingPunct="1">
              <a:buFont typeface="Arial" pitchFamily="34" charset="0"/>
              <a:buChar char="•"/>
            </a:pPr>
            <a:r>
              <a:rPr lang="en-US" sz="1600" b="1" dirty="0">
                <a:solidFill>
                  <a:srgbClr val="005B01"/>
                </a:solidFill>
                <a:latin typeface="Calibri" pitchFamily="34" charset="0"/>
              </a:rPr>
              <a:t>Manufacturing of Equipment: </a:t>
            </a:r>
            <a:r>
              <a:rPr lang="en-US" sz="1600" dirty="0">
                <a:solidFill>
                  <a:srgbClr val="005B01"/>
                </a:solidFill>
                <a:latin typeface="Calibri" pitchFamily="34" charset="0"/>
              </a:rPr>
              <a:t>High demand for power sector tools and equipment</a:t>
            </a:r>
          </a:p>
          <a:p>
            <a:pPr eaLnBrk="1" hangingPunct="1">
              <a:buFont typeface="Arial" pitchFamily="34" charset="0"/>
              <a:buChar char="•"/>
            </a:pPr>
            <a:endParaRPr lang="en-US" sz="1600" dirty="0">
              <a:solidFill>
                <a:srgbClr val="005B01"/>
              </a:solidFill>
            </a:endParaRPr>
          </a:p>
          <a:p>
            <a:pPr eaLnBrk="1" hangingPunct="1"/>
            <a:endParaRPr lang="en-US" sz="1600" dirty="0">
              <a:solidFill>
                <a:srgbClr val="005B01"/>
              </a:solidFill>
            </a:endParaRPr>
          </a:p>
        </p:txBody>
      </p:sp>
      <p:sp>
        <p:nvSpPr>
          <p:cNvPr id="20" name="TextBox 24">
            <a:extLst>
              <a:ext uri="{FF2B5EF4-FFF2-40B4-BE49-F238E27FC236}">
                <a16:creationId xmlns:a16="http://schemas.microsoft.com/office/drawing/2014/main" id="{CA2B9D6D-52BD-4026-93B7-16CEA7AD0766}"/>
              </a:ext>
            </a:extLst>
          </p:cNvPr>
          <p:cNvSpPr txBox="1">
            <a:spLocks noChangeArrowheads="1"/>
          </p:cNvSpPr>
          <p:nvPr/>
        </p:nvSpPr>
        <p:spPr bwMode="auto">
          <a:xfrm>
            <a:off x="4871061" y="2561449"/>
            <a:ext cx="2210742"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Arial" pitchFamily="34" charset="0"/>
              <a:buChar char="•"/>
            </a:pPr>
            <a:r>
              <a:rPr lang="en-US" sz="1600" b="1" dirty="0">
                <a:solidFill>
                  <a:srgbClr val="005B01"/>
                </a:solidFill>
                <a:latin typeface="Calibri" pitchFamily="34" charset="0"/>
              </a:rPr>
              <a:t>100% </a:t>
            </a:r>
            <a:r>
              <a:rPr lang="en-US" sz="1600" dirty="0">
                <a:solidFill>
                  <a:srgbClr val="005B01"/>
                </a:solidFill>
                <a:latin typeface="Calibri" pitchFamily="34" charset="0"/>
              </a:rPr>
              <a:t>foreign ownership of power plants</a:t>
            </a:r>
            <a:endParaRPr lang="en-US" sz="1600" b="1" dirty="0">
              <a:solidFill>
                <a:srgbClr val="005B01"/>
              </a:solidFill>
              <a:latin typeface="Calibri" pitchFamily="34" charset="0"/>
            </a:endParaRPr>
          </a:p>
          <a:p>
            <a:pPr eaLnBrk="1" hangingPunct="1">
              <a:buFont typeface="Arial" pitchFamily="34" charset="0"/>
              <a:buChar char="•"/>
            </a:pPr>
            <a:endParaRPr lang="en-US" sz="1600" dirty="0">
              <a:solidFill>
                <a:srgbClr val="005B01"/>
              </a:solidFill>
              <a:latin typeface="Calibri" pitchFamily="34" charset="0"/>
            </a:endParaRPr>
          </a:p>
          <a:p>
            <a:pPr eaLnBrk="1" hangingPunct="1">
              <a:buFont typeface="Arial" pitchFamily="34" charset="0"/>
              <a:buChar char="•"/>
            </a:pPr>
            <a:r>
              <a:rPr lang="en-US" sz="1600" b="1" dirty="0">
                <a:solidFill>
                  <a:srgbClr val="005B01"/>
                </a:solidFill>
                <a:latin typeface="Calibri" pitchFamily="34" charset="0"/>
              </a:rPr>
              <a:t>100%</a:t>
            </a:r>
            <a:r>
              <a:rPr lang="en-US" sz="1600" dirty="0">
                <a:solidFill>
                  <a:srgbClr val="005B01"/>
                </a:solidFill>
                <a:latin typeface="Calibri" pitchFamily="34" charset="0"/>
              </a:rPr>
              <a:t> repatriation of profits net of taxes</a:t>
            </a:r>
          </a:p>
          <a:p>
            <a:pPr eaLnBrk="1" hangingPunct="1">
              <a:buFont typeface="Arial" pitchFamily="34" charset="0"/>
              <a:buChar char="•"/>
            </a:pPr>
            <a:endParaRPr lang="en-US" sz="1600" b="1" dirty="0">
              <a:solidFill>
                <a:srgbClr val="005B01"/>
              </a:solidFill>
              <a:latin typeface="Calibri" pitchFamily="34" charset="0"/>
            </a:endParaRPr>
          </a:p>
          <a:p>
            <a:pPr eaLnBrk="1" hangingPunct="1">
              <a:buFont typeface="Arial" pitchFamily="34" charset="0"/>
              <a:buChar char="•"/>
            </a:pPr>
            <a:r>
              <a:rPr lang="en-US" sz="1600" b="1" dirty="0">
                <a:solidFill>
                  <a:srgbClr val="005B01"/>
                </a:solidFill>
                <a:latin typeface="Calibri" pitchFamily="34" charset="0"/>
              </a:rPr>
              <a:t>Cost-reflective </a:t>
            </a:r>
            <a:r>
              <a:rPr lang="en-US" sz="1600" dirty="0">
                <a:solidFill>
                  <a:srgbClr val="005B01"/>
                </a:solidFill>
                <a:latin typeface="Calibri" pitchFamily="34" charset="0"/>
              </a:rPr>
              <a:t>tariffs</a:t>
            </a:r>
          </a:p>
          <a:p>
            <a:pPr eaLnBrk="1" hangingPunct="1">
              <a:buFont typeface="Arial" pitchFamily="34" charset="0"/>
              <a:buChar char="•"/>
            </a:pPr>
            <a:endParaRPr lang="en-US" sz="1600" dirty="0">
              <a:solidFill>
                <a:srgbClr val="005B01"/>
              </a:solidFill>
              <a:latin typeface="Calibri" pitchFamily="34" charset="0"/>
            </a:endParaRPr>
          </a:p>
          <a:p>
            <a:pPr eaLnBrk="1" hangingPunct="1">
              <a:buFont typeface="Arial" pitchFamily="34" charset="0"/>
              <a:buChar char="•"/>
            </a:pPr>
            <a:r>
              <a:rPr lang="en-US" sz="1600" dirty="0">
                <a:solidFill>
                  <a:srgbClr val="005B01"/>
                </a:solidFill>
                <a:latin typeface="Calibri" pitchFamily="34" charset="0"/>
              </a:rPr>
              <a:t>Equipment and machinery attract </a:t>
            </a:r>
            <a:r>
              <a:rPr lang="en-US" sz="1600" b="1" dirty="0">
                <a:solidFill>
                  <a:srgbClr val="005B01"/>
                </a:solidFill>
                <a:latin typeface="Calibri" pitchFamily="34" charset="0"/>
              </a:rPr>
              <a:t>0%</a:t>
            </a:r>
            <a:r>
              <a:rPr lang="en-US" sz="1600" dirty="0">
                <a:solidFill>
                  <a:srgbClr val="005B01"/>
                </a:solidFill>
                <a:latin typeface="Calibri" pitchFamily="34" charset="0"/>
              </a:rPr>
              <a:t> duty.</a:t>
            </a:r>
          </a:p>
        </p:txBody>
      </p:sp>
      <p:pic>
        <p:nvPicPr>
          <p:cNvPr id="21" name="Picture 6">
            <a:extLst>
              <a:ext uri="{FF2B5EF4-FFF2-40B4-BE49-F238E27FC236}">
                <a16:creationId xmlns:a16="http://schemas.microsoft.com/office/drawing/2014/main" id="{2B89EA99-3F88-49B7-B45A-797E2A297C2A}"/>
              </a:ext>
            </a:extLst>
          </p:cNvPr>
          <p:cNvPicPr>
            <a:picLocks/>
          </p:cNvPicPr>
          <p:nvPr/>
        </p:nvPicPr>
        <p:blipFill>
          <a:blip r:embed="rId2" cstate="print">
            <a:extLst>
              <a:ext uri="{28A0092B-C50C-407E-A947-70E740481C1C}">
                <a14:useLocalDpi xmlns:a14="http://schemas.microsoft.com/office/drawing/2010/main" val="0"/>
              </a:ext>
            </a:extLst>
          </a:blip>
          <a:srcRect t="28191" b="61995"/>
          <a:stretch>
            <a:fillRect/>
          </a:stretch>
        </p:blipFill>
        <p:spPr bwMode="auto">
          <a:xfrm>
            <a:off x="353184" y="1292464"/>
            <a:ext cx="804862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2" name="Group 16">
            <a:extLst>
              <a:ext uri="{FF2B5EF4-FFF2-40B4-BE49-F238E27FC236}">
                <a16:creationId xmlns:a16="http://schemas.microsoft.com/office/drawing/2014/main" id="{F44896F5-3985-47BF-9F08-4DADC264217A}"/>
              </a:ext>
            </a:extLst>
          </p:cNvPr>
          <p:cNvGrpSpPr>
            <a:grpSpLocks/>
          </p:cNvGrpSpPr>
          <p:nvPr/>
        </p:nvGrpSpPr>
        <p:grpSpPr bwMode="auto">
          <a:xfrm>
            <a:off x="7179832" y="2361166"/>
            <a:ext cx="1322090" cy="1042987"/>
            <a:chOff x="0" y="0"/>
            <a:chExt cx="1386840" cy="762635"/>
          </a:xfrm>
        </p:grpSpPr>
        <p:pic>
          <p:nvPicPr>
            <p:cNvPr id="23" name="Picture 19">
              <a:extLst>
                <a:ext uri="{FF2B5EF4-FFF2-40B4-BE49-F238E27FC236}">
                  <a16:creationId xmlns:a16="http://schemas.microsoft.com/office/drawing/2014/main" id="{4140A079-6F0D-4097-8FBF-2800363A2A13}"/>
                </a:ext>
              </a:extLst>
            </p:cNvPr>
            <p:cNvPicPr>
              <a:picLocks noChangeAspect="1"/>
            </p:cNvPicPr>
            <p:nvPr/>
          </p:nvPicPr>
          <p:blipFill>
            <a:blip r:embed="rId3">
              <a:extLst>
                <a:ext uri="{28A0092B-C50C-407E-A947-70E740481C1C}">
                  <a14:useLocalDpi xmlns:a14="http://schemas.microsoft.com/office/drawing/2010/main" val="0"/>
                </a:ext>
              </a:extLst>
            </a:blip>
            <a:srcRect r="38870"/>
            <a:stretch>
              <a:fillRect/>
            </a:stretch>
          </p:blipFill>
          <p:spPr bwMode="auto">
            <a:xfrm>
              <a:off x="0" y="0"/>
              <a:ext cx="1386840" cy="429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0">
              <a:extLst>
                <a:ext uri="{FF2B5EF4-FFF2-40B4-BE49-F238E27FC236}">
                  <a16:creationId xmlns:a16="http://schemas.microsoft.com/office/drawing/2014/main" id="{DE1ADA47-0384-4E40-AE74-4BBCA36710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650" y="361950"/>
              <a:ext cx="876300" cy="40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5" name="Picture 21">
            <a:extLst>
              <a:ext uri="{FF2B5EF4-FFF2-40B4-BE49-F238E27FC236}">
                <a16:creationId xmlns:a16="http://schemas.microsoft.com/office/drawing/2014/main" id="{FEE2B7FE-CAF3-4E6C-8EDB-A993626D8B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9832" y="3466066"/>
            <a:ext cx="1560711"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Title 1">
            <a:extLst>
              <a:ext uri="{FF2B5EF4-FFF2-40B4-BE49-F238E27FC236}">
                <a16:creationId xmlns:a16="http://schemas.microsoft.com/office/drawing/2014/main" id="{F1A81374-87BE-4998-A921-459F13897A7D}"/>
              </a:ext>
            </a:extLst>
          </p:cNvPr>
          <p:cNvSpPr txBox="1">
            <a:spLocks/>
          </p:cNvSpPr>
          <p:nvPr/>
        </p:nvSpPr>
        <p:spPr>
          <a:xfrm>
            <a:off x="2144898" y="460612"/>
            <a:ext cx="4575021" cy="365760"/>
          </a:xfrm>
          <a:prstGeom prst="rect">
            <a:avLst/>
          </a:prstGeom>
        </p:spPr>
        <p:txBody>
          <a:bodyPr/>
          <a:lst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a:lstStyle>
          <a:p>
            <a:r>
              <a:rPr lang="en-GB" kern="0" dirty="0">
                <a:solidFill>
                  <a:schemeClr val="bg1"/>
                </a:solidFill>
                <a:ea typeface="MS PGothic" pitchFamily="34" charset="-128"/>
                <a:cs typeface="Arial" pitchFamily="34" charset="0"/>
              </a:rPr>
              <a:t>Where to Invest </a:t>
            </a:r>
            <a:r>
              <a:rPr lang="en-GB" kern="0" dirty="0" err="1">
                <a:solidFill>
                  <a:schemeClr val="bg1"/>
                </a:solidFill>
                <a:ea typeface="MS PGothic" pitchFamily="34" charset="-128"/>
                <a:cs typeface="Arial" pitchFamily="34" charset="0"/>
              </a:rPr>
              <a:t>Cont</a:t>
            </a:r>
            <a:r>
              <a:rPr lang="en-GB" kern="0" dirty="0">
                <a:solidFill>
                  <a:schemeClr val="bg1"/>
                </a:solidFill>
                <a:ea typeface="MS PGothic" pitchFamily="34" charset="-128"/>
                <a:cs typeface="Arial" pitchFamily="34" charset="0"/>
              </a:rPr>
              <a:t>…</a:t>
            </a:r>
            <a:br>
              <a:rPr lang="en-GB" sz="3600" kern="0" dirty="0">
                <a:solidFill>
                  <a:schemeClr val="tx1"/>
                </a:solidFill>
                <a:latin typeface="Arial" pitchFamily="34" charset="0"/>
                <a:ea typeface="MS PGothic" pitchFamily="34" charset="-128"/>
                <a:cs typeface="Arial" pitchFamily="34" charset="0"/>
              </a:rPr>
            </a:br>
            <a:r>
              <a:rPr lang="en-GB" sz="2800" kern="0" dirty="0">
                <a:solidFill>
                  <a:srgbClr val="617D32"/>
                </a:solidFill>
                <a:ea typeface="MS PGothic" pitchFamily="34" charset="-128"/>
                <a:cs typeface="Arial" pitchFamily="34" charset="0"/>
              </a:rPr>
              <a:t>Power</a:t>
            </a:r>
            <a:endParaRPr lang="en-GB" sz="2400" kern="0" dirty="0">
              <a:solidFill>
                <a:srgbClr val="617D32"/>
              </a:solidFill>
              <a:ea typeface="MS PGothic" pitchFamily="34" charset="-128"/>
              <a:cs typeface="Arial" pitchFamily="34" charset="0"/>
            </a:endParaRPr>
          </a:p>
        </p:txBody>
      </p:sp>
      <p:pic>
        <p:nvPicPr>
          <p:cNvPr id="27" name="Picture 26" descr="czech"/>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28" name="Picture 27" descr="Nigerian-Coat-of-Ar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4120727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388AA8A4-46C0-44E0-A760-74944AB8A1E5}"/>
              </a:ext>
            </a:extLst>
          </p:cNvPr>
          <p:cNvSpPr txBox="1">
            <a:spLocks/>
          </p:cNvSpPr>
          <p:nvPr/>
        </p:nvSpPr>
        <p:spPr>
          <a:xfrm>
            <a:off x="2021288" y="363246"/>
            <a:ext cx="6089352" cy="365760"/>
          </a:xfrm>
          <a:prstGeom prst="rect">
            <a:avLst/>
          </a:prstGeom>
        </p:spPr>
        <p:txBody>
          <a:bodyPr/>
          <a:lst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a:lstStyle>
          <a:p>
            <a:r>
              <a:rPr lang="en-GB" kern="0" dirty="0">
                <a:solidFill>
                  <a:schemeClr val="bg1"/>
                </a:solidFill>
                <a:ea typeface="MS PGothic" pitchFamily="34" charset="-128"/>
                <a:cs typeface="Arial" pitchFamily="34" charset="0"/>
              </a:rPr>
              <a:t>Where to Invest </a:t>
            </a:r>
            <a:r>
              <a:rPr lang="en-GB" kern="0" dirty="0" err="1">
                <a:solidFill>
                  <a:schemeClr val="bg1"/>
                </a:solidFill>
                <a:ea typeface="MS PGothic" pitchFamily="34" charset="-128"/>
                <a:cs typeface="Arial" pitchFamily="34" charset="0"/>
              </a:rPr>
              <a:t>Cont</a:t>
            </a:r>
            <a:r>
              <a:rPr lang="en-GB" kern="0" dirty="0">
                <a:solidFill>
                  <a:schemeClr val="bg1"/>
                </a:solidFill>
                <a:ea typeface="MS PGothic" pitchFamily="34" charset="-128"/>
                <a:cs typeface="Arial" pitchFamily="34" charset="0"/>
              </a:rPr>
              <a:t>…</a:t>
            </a:r>
            <a:br>
              <a:rPr lang="en-GB" kern="0" dirty="0">
                <a:solidFill>
                  <a:schemeClr val="bg1"/>
                </a:solidFill>
                <a:ea typeface="MS PGothic" pitchFamily="34" charset="-128"/>
                <a:cs typeface="Arial" pitchFamily="34" charset="0"/>
              </a:rPr>
            </a:br>
            <a:endParaRPr lang="en-GB" sz="1400" kern="0" dirty="0">
              <a:solidFill>
                <a:schemeClr val="bg1"/>
              </a:solidFill>
              <a:ea typeface="MS PGothic" pitchFamily="34" charset="-128"/>
              <a:cs typeface="Arial" pitchFamily="34" charset="0"/>
            </a:endParaRPr>
          </a:p>
        </p:txBody>
      </p:sp>
      <p:sp>
        <p:nvSpPr>
          <p:cNvPr id="27" name="TextBox 10">
            <a:extLst>
              <a:ext uri="{FF2B5EF4-FFF2-40B4-BE49-F238E27FC236}">
                <a16:creationId xmlns:a16="http://schemas.microsoft.com/office/drawing/2014/main" id="{053564C7-AAC8-4321-810C-C832E3207DB7}"/>
              </a:ext>
            </a:extLst>
          </p:cNvPr>
          <p:cNvSpPr txBox="1">
            <a:spLocks noChangeArrowheads="1"/>
          </p:cNvSpPr>
          <p:nvPr/>
        </p:nvSpPr>
        <p:spPr bwMode="auto">
          <a:xfrm>
            <a:off x="1208584" y="1865313"/>
            <a:ext cx="175547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Overview</a:t>
            </a:r>
            <a:endParaRPr lang="en-US" dirty="0">
              <a:solidFill>
                <a:srgbClr val="005B01"/>
              </a:solidFill>
              <a:latin typeface="Calibri" pitchFamily="34" charset="0"/>
            </a:endParaRPr>
          </a:p>
        </p:txBody>
      </p:sp>
      <p:sp>
        <p:nvSpPr>
          <p:cNvPr id="28" name="TextBox 11">
            <a:extLst>
              <a:ext uri="{FF2B5EF4-FFF2-40B4-BE49-F238E27FC236}">
                <a16:creationId xmlns:a16="http://schemas.microsoft.com/office/drawing/2014/main" id="{6384A19D-5C75-44B9-B922-B11500559420}"/>
              </a:ext>
            </a:extLst>
          </p:cNvPr>
          <p:cNvSpPr txBox="1">
            <a:spLocks noChangeArrowheads="1"/>
          </p:cNvSpPr>
          <p:nvPr/>
        </p:nvSpPr>
        <p:spPr bwMode="auto">
          <a:xfrm>
            <a:off x="7254081" y="1865313"/>
            <a:ext cx="17541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Testimonials</a:t>
            </a:r>
            <a:endParaRPr lang="en-US" dirty="0">
              <a:solidFill>
                <a:srgbClr val="005B01"/>
              </a:solidFill>
              <a:latin typeface="Calibri" pitchFamily="34" charset="0"/>
            </a:endParaRPr>
          </a:p>
        </p:txBody>
      </p:sp>
      <p:sp>
        <p:nvSpPr>
          <p:cNvPr id="29" name="TextBox 12">
            <a:extLst>
              <a:ext uri="{FF2B5EF4-FFF2-40B4-BE49-F238E27FC236}">
                <a16:creationId xmlns:a16="http://schemas.microsoft.com/office/drawing/2014/main" id="{4756A6CD-F319-4498-B8AF-A72740008051}"/>
              </a:ext>
            </a:extLst>
          </p:cNvPr>
          <p:cNvSpPr txBox="1">
            <a:spLocks noChangeArrowheads="1"/>
          </p:cNvSpPr>
          <p:nvPr/>
        </p:nvSpPr>
        <p:spPr bwMode="auto">
          <a:xfrm>
            <a:off x="5258694" y="1865313"/>
            <a:ext cx="175547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Incentives</a:t>
            </a:r>
            <a:endParaRPr lang="en-US" dirty="0">
              <a:solidFill>
                <a:srgbClr val="005B01"/>
              </a:solidFill>
              <a:latin typeface="Calibri" pitchFamily="34" charset="0"/>
            </a:endParaRPr>
          </a:p>
        </p:txBody>
      </p:sp>
      <p:sp>
        <p:nvSpPr>
          <p:cNvPr id="30" name="TextBox 13">
            <a:extLst>
              <a:ext uri="{FF2B5EF4-FFF2-40B4-BE49-F238E27FC236}">
                <a16:creationId xmlns:a16="http://schemas.microsoft.com/office/drawing/2014/main" id="{E3C70A12-0047-41DA-BF93-C5EA07E04D51}"/>
              </a:ext>
            </a:extLst>
          </p:cNvPr>
          <p:cNvSpPr txBox="1">
            <a:spLocks noChangeArrowheads="1"/>
          </p:cNvSpPr>
          <p:nvPr/>
        </p:nvSpPr>
        <p:spPr bwMode="auto">
          <a:xfrm>
            <a:off x="2964061" y="1865313"/>
            <a:ext cx="193734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Opportunities</a:t>
            </a:r>
            <a:endParaRPr lang="en-US" dirty="0">
              <a:solidFill>
                <a:srgbClr val="005B01"/>
              </a:solidFill>
              <a:latin typeface="Calibri" pitchFamily="34" charset="0"/>
            </a:endParaRPr>
          </a:p>
        </p:txBody>
      </p:sp>
      <p:sp>
        <p:nvSpPr>
          <p:cNvPr id="31" name="TextBox 14">
            <a:extLst>
              <a:ext uri="{FF2B5EF4-FFF2-40B4-BE49-F238E27FC236}">
                <a16:creationId xmlns:a16="http://schemas.microsoft.com/office/drawing/2014/main" id="{73A6FECC-5837-437E-8793-F6679B5F7A6E}"/>
              </a:ext>
            </a:extLst>
          </p:cNvPr>
          <p:cNvSpPr txBox="1">
            <a:spLocks noChangeArrowheads="1"/>
          </p:cNvSpPr>
          <p:nvPr/>
        </p:nvSpPr>
        <p:spPr bwMode="auto">
          <a:xfrm>
            <a:off x="320511" y="2248327"/>
            <a:ext cx="2111604" cy="4031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Arial" pitchFamily="34" charset="0"/>
              <a:buChar char="•"/>
            </a:pPr>
            <a:r>
              <a:rPr lang="en-US" sz="1600" dirty="0">
                <a:solidFill>
                  <a:srgbClr val="005B01"/>
                </a:solidFill>
                <a:latin typeface="Calibri" pitchFamily="34" charset="0"/>
              </a:rPr>
              <a:t>Nigerians spend </a:t>
            </a:r>
            <a:r>
              <a:rPr lang="en-US" sz="1600" b="1" dirty="0">
                <a:solidFill>
                  <a:srgbClr val="005B01"/>
                </a:solidFill>
                <a:latin typeface="Calibri" pitchFamily="34" charset="0"/>
              </a:rPr>
              <a:t>US$1 billion </a:t>
            </a:r>
            <a:r>
              <a:rPr lang="en-US" sz="1600" dirty="0">
                <a:solidFill>
                  <a:srgbClr val="005B01"/>
                </a:solidFill>
                <a:latin typeface="Calibri" pitchFamily="34" charset="0"/>
              </a:rPr>
              <a:t>annually on medical tourism</a:t>
            </a:r>
          </a:p>
          <a:p>
            <a:pPr eaLnBrk="1" hangingPunct="1">
              <a:buFont typeface="Arial" pitchFamily="34" charset="0"/>
              <a:buChar char="•"/>
            </a:pPr>
            <a:endParaRPr lang="en-US" sz="1600" dirty="0">
              <a:solidFill>
                <a:srgbClr val="005B01"/>
              </a:solidFill>
              <a:latin typeface="Calibri" pitchFamily="34" charset="0"/>
            </a:endParaRPr>
          </a:p>
          <a:p>
            <a:pPr eaLnBrk="1" hangingPunct="1">
              <a:buFont typeface="Arial" pitchFamily="34" charset="0"/>
              <a:buChar char="•"/>
            </a:pPr>
            <a:r>
              <a:rPr lang="en-US" sz="1600" dirty="0">
                <a:solidFill>
                  <a:srgbClr val="005B01"/>
                </a:solidFill>
                <a:latin typeface="Calibri" pitchFamily="34" charset="0"/>
              </a:rPr>
              <a:t>Large and diverse market with comprehensive value chains</a:t>
            </a:r>
          </a:p>
          <a:p>
            <a:pPr eaLnBrk="1" hangingPunct="1">
              <a:buFont typeface="Arial" pitchFamily="34" charset="0"/>
              <a:buChar char="•"/>
            </a:pPr>
            <a:endParaRPr lang="en-US" sz="1600" dirty="0">
              <a:solidFill>
                <a:srgbClr val="005B01"/>
              </a:solidFill>
              <a:latin typeface="Calibri" pitchFamily="34" charset="0"/>
            </a:endParaRPr>
          </a:p>
          <a:p>
            <a:pPr eaLnBrk="1" hangingPunct="1">
              <a:buFont typeface="Arial" pitchFamily="34" charset="0"/>
              <a:buChar char="•"/>
            </a:pPr>
            <a:r>
              <a:rPr lang="en-US" sz="1600" dirty="0">
                <a:solidFill>
                  <a:srgbClr val="005B01"/>
                </a:solidFill>
                <a:latin typeface="Calibri" pitchFamily="34" charset="0"/>
              </a:rPr>
              <a:t>Large population presents huge gap between healthcare needs and healthcare provisions</a:t>
            </a:r>
            <a:endParaRPr lang="en-US" sz="1400" dirty="0">
              <a:solidFill>
                <a:srgbClr val="005B01"/>
              </a:solidFill>
              <a:latin typeface="Calibri" pitchFamily="34" charset="0"/>
            </a:endParaRPr>
          </a:p>
        </p:txBody>
      </p:sp>
      <p:sp>
        <p:nvSpPr>
          <p:cNvPr id="32" name="TextBox 31">
            <a:extLst>
              <a:ext uri="{FF2B5EF4-FFF2-40B4-BE49-F238E27FC236}">
                <a16:creationId xmlns:a16="http://schemas.microsoft.com/office/drawing/2014/main" id="{1C23F719-00F2-448D-9782-72D0225DB373}"/>
              </a:ext>
            </a:extLst>
          </p:cNvPr>
          <p:cNvSpPr txBox="1"/>
          <p:nvPr/>
        </p:nvSpPr>
        <p:spPr>
          <a:xfrm>
            <a:off x="2432115" y="2329766"/>
            <a:ext cx="2894029" cy="3816429"/>
          </a:xfrm>
          <a:prstGeom prst="rect">
            <a:avLst/>
          </a:prstGeom>
          <a:noFill/>
        </p:spPr>
        <p:txBody>
          <a:bodyPr wrap="square">
            <a:spAutoFit/>
          </a:bodyPr>
          <a:lstStyle/>
          <a:p>
            <a:pPr marL="285750" indent="-285750">
              <a:buFont typeface="Arial" panose="020B0604020202020204" pitchFamily="34" charset="0"/>
              <a:buChar char="•"/>
              <a:defRPr/>
            </a:pPr>
            <a:r>
              <a:rPr lang="en-US" sz="1500" dirty="0">
                <a:solidFill>
                  <a:srgbClr val="005B01"/>
                </a:solidFill>
                <a:latin typeface="Calibri" pitchFamily="34" charset="0"/>
                <a:ea typeface="ＭＳ Ｐゴシック" pitchFamily="34" charset="-128"/>
              </a:rPr>
              <a:t>Specialist Hospitals</a:t>
            </a:r>
          </a:p>
          <a:p>
            <a:pPr marL="285750" indent="-285750">
              <a:buFont typeface="Arial" panose="020B0604020202020204" pitchFamily="34" charset="0"/>
              <a:buChar char="•"/>
              <a:defRPr/>
            </a:pPr>
            <a:r>
              <a:rPr lang="en-US" sz="1500" dirty="0">
                <a:solidFill>
                  <a:srgbClr val="005B01"/>
                </a:solidFill>
                <a:latin typeface="Calibri" pitchFamily="34" charset="0"/>
                <a:ea typeface="ＭＳ Ｐゴシック" pitchFamily="34" charset="-128"/>
              </a:rPr>
              <a:t>Medical Insurance</a:t>
            </a:r>
          </a:p>
          <a:p>
            <a:pPr marL="285750" indent="-285750">
              <a:buFont typeface="Arial" panose="020B0604020202020204" pitchFamily="34" charset="0"/>
              <a:buChar char="•"/>
              <a:defRPr/>
            </a:pPr>
            <a:r>
              <a:rPr lang="en-US" sz="1500" dirty="0">
                <a:solidFill>
                  <a:srgbClr val="005B01"/>
                </a:solidFill>
                <a:latin typeface="Calibri" pitchFamily="34" charset="0"/>
                <a:ea typeface="ＭＳ Ｐゴシック" pitchFamily="34" charset="-128"/>
              </a:rPr>
              <a:t>Diagnostic and Trauma Centers</a:t>
            </a:r>
          </a:p>
          <a:p>
            <a:pPr marL="285750" indent="-285750">
              <a:buFont typeface="Arial" panose="020B0604020202020204" pitchFamily="34" charset="0"/>
              <a:buChar char="•"/>
              <a:defRPr/>
            </a:pPr>
            <a:r>
              <a:rPr lang="en-US" sz="1500" dirty="0">
                <a:solidFill>
                  <a:srgbClr val="005B01"/>
                </a:solidFill>
                <a:latin typeface="Calibri" pitchFamily="34" charset="0"/>
                <a:ea typeface="ＭＳ Ｐゴシック" pitchFamily="34" charset="-128"/>
              </a:rPr>
              <a:t>API Manufacturing</a:t>
            </a:r>
            <a:br>
              <a:rPr lang="en-US" sz="1500" dirty="0">
                <a:solidFill>
                  <a:srgbClr val="005B01"/>
                </a:solidFill>
                <a:latin typeface="Calibri" pitchFamily="34" charset="0"/>
                <a:ea typeface="ＭＳ Ｐゴシック" pitchFamily="34" charset="-128"/>
              </a:rPr>
            </a:br>
            <a:endParaRPr lang="en-US" sz="15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500" dirty="0">
                <a:solidFill>
                  <a:srgbClr val="005B01"/>
                </a:solidFill>
                <a:latin typeface="Calibri" pitchFamily="34" charset="0"/>
                <a:ea typeface="ＭＳ Ｐゴシック" pitchFamily="34" charset="-128"/>
              </a:rPr>
              <a:t>Ambulance Services</a:t>
            </a:r>
          </a:p>
          <a:p>
            <a:pPr marL="285750" indent="-285750">
              <a:buFont typeface="Arial" panose="020B0604020202020204" pitchFamily="34" charset="0"/>
              <a:buChar char="•"/>
              <a:defRPr/>
            </a:pPr>
            <a:r>
              <a:rPr lang="en-US" sz="1500" dirty="0">
                <a:solidFill>
                  <a:srgbClr val="005B01"/>
                </a:solidFill>
                <a:latin typeface="Calibri" pitchFamily="34" charset="0"/>
                <a:ea typeface="ＭＳ Ｐゴシック" pitchFamily="34" charset="-128"/>
              </a:rPr>
              <a:t>Medical Training</a:t>
            </a:r>
          </a:p>
          <a:p>
            <a:pPr marL="285750" indent="-285750">
              <a:buFont typeface="Arial" panose="020B0604020202020204" pitchFamily="34" charset="0"/>
              <a:buChar char="•"/>
              <a:defRPr/>
            </a:pPr>
            <a:r>
              <a:rPr lang="en-US" sz="1500" dirty="0">
                <a:solidFill>
                  <a:srgbClr val="005B01"/>
                </a:solidFill>
                <a:latin typeface="Calibri" pitchFamily="34" charset="0"/>
                <a:ea typeface="ＭＳ Ｐゴシック" pitchFamily="34" charset="-128"/>
              </a:rPr>
              <a:t>Mobile Clinics</a:t>
            </a:r>
          </a:p>
          <a:p>
            <a:pPr marL="285750" indent="-285750">
              <a:buFont typeface="Arial" panose="020B0604020202020204" pitchFamily="34" charset="0"/>
              <a:buChar char="•"/>
              <a:defRPr/>
            </a:pPr>
            <a:r>
              <a:rPr lang="en-US" sz="1500" dirty="0">
                <a:solidFill>
                  <a:srgbClr val="005B01"/>
                </a:solidFill>
                <a:latin typeface="Calibri" pitchFamily="34" charset="0"/>
                <a:ea typeface="ＭＳ Ｐゴシック" pitchFamily="34" charset="-128"/>
              </a:rPr>
              <a:t>Technology Enabled Support Services</a:t>
            </a:r>
          </a:p>
          <a:p>
            <a:pPr marL="285750" indent="-285750">
              <a:buFont typeface="Arial" panose="020B0604020202020204" pitchFamily="34" charset="0"/>
              <a:buChar char="•"/>
              <a:defRPr/>
            </a:pPr>
            <a:r>
              <a:rPr lang="en-US" sz="1500" dirty="0">
                <a:solidFill>
                  <a:srgbClr val="005B01"/>
                </a:solidFill>
                <a:latin typeface="Calibri" pitchFamily="34" charset="0"/>
                <a:ea typeface="ＭＳ Ｐゴシック" pitchFamily="34" charset="-128"/>
              </a:rPr>
              <a:t>Pharmaceutical Manufacturing</a:t>
            </a:r>
          </a:p>
          <a:p>
            <a:pPr marL="285750" indent="-285750">
              <a:buFont typeface="Arial" panose="020B0604020202020204" pitchFamily="34" charset="0"/>
              <a:buChar char="•"/>
              <a:defRPr/>
            </a:pPr>
            <a:r>
              <a:rPr lang="en-US" sz="1500" dirty="0">
                <a:solidFill>
                  <a:srgbClr val="005B01"/>
                </a:solidFill>
                <a:latin typeface="Calibri" pitchFamily="34" charset="0"/>
                <a:ea typeface="ＭＳ Ｐゴシック" pitchFamily="34" charset="-128"/>
              </a:rPr>
              <a:t>Supplies &amp; Disposables </a:t>
            </a:r>
          </a:p>
          <a:p>
            <a:pPr marL="285750" indent="-285750">
              <a:buFont typeface="Arial" panose="020B0604020202020204" pitchFamily="34" charset="0"/>
              <a:buChar char="•"/>
              <a:defRPr/>
            </a:pPr>
            <a:r>
              <a:rPr lang="en-US" sz="1500" dirty="0">
                <a:solidFill>
                  <a:srgbClr val="005B01"/>
                </a:solidFill>
                <a:latin typeface="Calibri" pitchFamily="34" charset="0"/>
                <a:ea typeface="ＭＳ Ｐゴシック" pitchFamily="34" charset="-128"/>
              </a:rPr>
              <a:t>Smallholder Specialist Clinics</a:t>
            </a:r>
          </a:p>
          <a:p>
            <a:pPr marL="285750" indent="-285750">
              <a:buFont typeface="Arial" panose="020B0604020202020204" pitchFamily="34" charset="0"/>
              <a:buChar char="•"/>
              <a:defRPr/>
            </a:pPr>
            <a:r>
              <a:rPr lang="en-US" sz="1500" dirty="0">
                <a:solidFill>
                  <a:srgbClr val="005B01"/>
                </a:solidFill>
                <a:latin typeface="Calibri" pitchFamily="34" charset="0"/>
                <a:ea typeface="ＭＳ Ｐゴシック" pitchFamily="34" charset="-128"/>
              </a:rPr>
              <a:t>Medical Devices</a:t>
            </a:r>
          </a:p>
          <a:p>
            <a:pPr marL="285750" indent="-285750">
              <a:buFont typeface="Arial" panose="020B0604020202020204" pitchFamily="34" charset="0"/>
              <a:buChar char="•"/>
              <a:defRPr/>
            </a:pPr>
            <a:endParaRPr lang="en-US" sz="1600" dirty="0">
              <a:solidFill>
                <a:srgbClr val="005B01"/>
              </a:solidFill>
              <a:ea typeface="ＭＳ Ｐゴシック" pitchFamily="34" charset="-128"/>
            </a:endParaRPr>
          </a:p>
          <a:p>
            <a:pPr>
              <a:defRPr/>
            </a:pPr>
            <a:endParaRPr lang="en-US" sz="1600" dirty="0">
              <a:solidFill>
                <a:srgbClr val="005B01"/>
              </a:solidFill>
              <a:ea typeface="ＭＳ Ｐゴシック" pitchFamily="34" charset="-128"/>
            </a:endParaRPr>
          </a:p>
        </p:txBody>
      </p:sp>
      <p:sp>
        <p:nvSpPr>
          <p:cNvPr id="33" name="TextBox 32">
            <a:extLst>
              <a:ext uri="{FF2B5EF4-FFF2-40B4-BE49-F238E27FC236}">
                <a16:creationId xmlns:a16="http://schemas.microsoft.com/office/drawing/2014/main" id="{DD94B8B7-3BC1-466E-9967-2F211F316E18}"/>
              </a:ext>
            </a:extLst>
          </p:cNvPr>
          <p:cNvSpPr txBox="1"/>
          <p:nvPr/>
        </p:nvSpPr>
        <p:spPr>
          <a:xfrm>
            <a:off x="5258694" y="2314774"/>
            <a:ext cx="2084786" cy="2769989"/>
          </a:xfrm>
          <a:prstGeom prst="rect">
            <a:avLst/>
          </a:prstGeom>
          <a:noFill/>
        </p:spPr>
        <p:txBody>
          <a:bodyPr wrap="square">
            <a:spAutoFit/>
          </a:bodyPr>
          <a:lstStyle/>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Pioneer Status</a:t>
            </a:r>
            <a:endParaRPr lang="en-US" sz="1600" b="1"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endParaRPr lang="en-US" sz="16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Tax Relief for Research and Development</a:t>
            </a:r>
          </a:p>
          <a:p>
            <a:pPr marL="285750" indent="-285750">
              <a:buFont typeface="Arial" panose="020B0604020202020204" pitchFamily="34" charset="0"/>
              <a:buChar char="•"/>
              <a:defRPr/>
            </a:pPr>
            <a:endParaRPr lang="en-US" sz="16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In-Plant Training</a:t>
            </a:r>
          </a:p>
          <a:p>
            <a:pPr marL="285750" indent="-285750">
              <a:buFont typeface="Arial" panose="020B0604020202020204" pitchFamily="34" charset="0"/>
              <a:buChar char="•"/>
              <a:defRPr/>
            </a:pPr>
            <a:endParaRPr lang="en-US" sz="16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Capital Allowance</a:t>
            </a:r>
          </a:p>
          <a:p>
            <a:pPr>
              <a:defRPr/>
            </a:pPr>
            <a:endParaRPr lang="en-US" sz="1600" b="1" dirty="0">
              <a:solidFill>
                <a:srgbClr val="005B01"/>
              </a:solidFill>
              <a:ea typeface="ＭＳ Ｐゴシック" pitchFamily="34" charset="-128"/>
            </a:endParaRPr>
          </a:p>
          <a:p>
            <a:pPr>
              <a:defRPr/>
            </a:pPr>
            <a:endParaRPr lang="en-US" sz="1400" dirty="0">
              <a:solidFill>
                <a:srgbClr val="005B01"/>
              </a:solidFill>
              <a:ea typeface="ＭＳ Ｐゴシック" pitchFamily="34" charset="-128"/>
            </a:endParaRPr>
          </a:p>
        </p:txBody>
      </p:sp>
      <p:pic>
        <p:nvPicPr>
          <p:cNvPr id="34" name="Picture 2">
            <a:extLst>
              <a:ext uri="{FF2B5EF4-FFF2-40B4-BE49-F238E27FC236}">
                <a16:creationId xmlns:a16="http://schemas.microsoft.com/office/drawing/2014/main" id="{E09F7D6E-C5FA-471F-9A38-DDBE09D7BB85}"/>
              </a:ext>
            </a:extLst>
          </p:cNvPr>
          <p:cNvPicPr>
            <a:picLocks/>
          </p:cNvPicPr>
          <p:nvPr/>
        </p:nvPicPr>
        <p:blipFill>
          <a:blip r:embed="rId2" cstate="print">
            <a:extLst>
              <a:ext uri="{28A0092B-C50C-407E-A947-70E740481C1C}">
                <a14:useLocalDpi xmlns:a14="http://schemas.microsoft.com/office/drawing/2010/main" val="0"/>
              </a:ext>
            </a:extLst>
          </a:blip>
          <a:srcRect t="90347"/>
          <a:stretch>
            <a:fillRect/>
          </a:stretch>
        </p:blipFill>
        <p:spPr bwMode="auto">
          <a:xfrm>
            <a:off x="319088" y="1236664"/>
            <a:ext cx="804862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2" descr="Image result for pfizer global pharmaceuticals ltd nigeria">
            <a:extLst>
              <a:ext uri="{FF2B5EF4-FFF2-40B4-BE49-F238E27FC236}">
                <a16:creationId xmlns:a16="http://schemas.microsoft.com/office/drawing/2014/main" id="{B7D417D5-F582-45AD-A9C6-602FFAE7BD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761" y="2411414"/>
            <a:ext cx="1203425" cy="858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Picture 4" descr="Image result for • GlaxoSmithKline">
            <a:extLst>
              <a:ext uri="{FF2B5EF4-FFF2-40B4-BE49-F238E27FC236}">
                <a16:creationId xmlns:a16="http://schemas.microsoft.com/office/drawing/2014/main" id="{A7A09FAB-9217-4664-BB48-9B12049654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426" y="3414713"/>
            <a:ext cx="994469" cy="105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 name="Picture 6" descr="Image result for mega life sciences">
            <a:extLst>
              <a:ext uri="{FF2B5EF4-FFF2-40B4-BE49-F238E27FC236}">
                <a16:creationId xmlns:a16="http://schemas.microsoft.com/office/drawing/2014/main" id="{1F37D392-935E-4AE4-9902-18DD95AD850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7039" t="30197" r="30548" b="31544"/>
          <a:stretch>
            <a:fillRect/>
          </a:stretch>
        </p:blipFill>
        <p:spPr bwMode="auto">
          <a:xfrm>
            <a:off x="7176690" y="4437063"/>
            <a:ext cx="1754188"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 name="Rectangle 37">
            <a:extLst>
              <a:ext uri="{FF2B5EF4-FFF2-40B4-BE49-F238E27FC236}">
                <a16:creationId xmlns:a16="http://schemas.microsoft.com/office/drawing/2014/main" id="{7059762A-40E1-4BBF-B949-884E8A12562F}"/>
              </a:ext>
            </a:extLst>
          </p:cNvPr>
          <p:cNvSpPr/>
          <p:nvPr/>
        </p:nvSpPr>
        <p:spPr>
          <a:xfrm>
            <a:off x="2019654" y="808784"/>
            <a:ext cx="1574021" cy="461665"/>
          </a:xfrm>
          <a:prstGeom prst="rect">
            <a:avLst/>
          </a:prstGeom>
        </p:spPr>
        <p:txBody>
          <a:bodyPr wrap="none">
            <a:spAutoFit/>
          </a:bodyPr>
          <a:lstStyle/>
          <a:p>
            <a:r>
              <a:rPr lang="en-US" b="1" dirty="0">
                <a:solidFill>
                  <a:srgbClr val="617D32"/>
                </a:solidFill>
                <a:latin typeface="Calibri" pitchFamily="34" charset="0"/>
              </a:rPr>
              <a:t>Healthcare</a:t>
            </a:r>
          </a:p>
        </p:txBody>
      </p:sp>
      <p:pic>
        <p:nvPicPr>
          <p:cNvPr id="15" name="Picture 14" descr="czech"/>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16" name="Picture 15" descr="Nigerian-Coat-of-Ar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2951965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5FACA65-16AA-40B2-964E-96EFC250E864}"/>
              </a:ext>
            </a:extLst>
          </p:cNvPr>
          <p:cNvSpPr txBox="1">
            <a:spLocks/>
          </p:cNvSpPr>
          <p:nvPr/>
        </p:nvSpPr>
        <p:spPr>
          <a:xfrm>
            <a:off x="1954536" y="502158"/>
            <a:ext cx="6089352" cy="365760"/>
          </a:xfrm>
          <a:prstGeom prst="rect">
            <a:avLst/>
          </a:prstGeom>
        </p:spPr>
        <p:txBody>
          <a:bodyPr/>
          <a:lst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a:lstStyle>
          <a:p>
            <a:r>
              <a:rPr lang="en-GB" kern="0" dirty="0">
                <a:solidFill>
                  <a:schemeClr val="bg1"/>
                </a:solidFill>
                <a:ea typeface="MS PGothic" pitchFamily="34" charset="-128"/>
                <a:cs typeface="Arial" pitchFamily="34" charset="0"/>
              </a:rPr>
              <a:t>Where to Invest </a:t>
            </a:r>
            <a:r>
              <a:rPr lang="en-GB" kern="0" dirty="0" err="1">
                <a:solidFill>
                  <a:schemeClr val="bg1"/>
                </a:solidFill>
                <a:ea typeface="MS PGothic" pitchFamily="34" charset="-128"/>
                <a:cs typeface="Arial" pitchFamily="34" charset="0"/>
              </a:rPr>
              <a:t>Cont</a:t>
            </a:r>
            <a:r>
              <a:rPr lang="en-GB" kern="0" dirty="0">
                <a:solidFill>
                  <a:schemeClr val="bg1"/>
                </a:solidFill>
                <a:ea typeface="MS PGothic" pitchFamily="34" charset="-128"/>
                <a:cs typeface="Arial" pitchFamily="34" charset="0"/>
              </a:rPr>
              <a:t>…</a:t>
            </a:r>
            <a:br>
              <a:rPr lang="en-GB" sz="3600" kern="0" dirty="0">
                <a:solidFill>
                  <a:schemeClr val="tx1"/>
                </a:solidFill>
                <a:latin typeface="Arial" pitchFamily="34" charset="0"/>
                <a:ea typeface="MS PGothic" pitchFamily="34" charset="-128"/>
                <a:cs typeface="Arial" pitchFamily="34" charset="0"/>
              </a:rPr>
            </a:br>
            <a:r>
              <a:rPr lang="en-GB" kern="0" dirty="0">
                <a:solidFill>
                  <a:srgbClr val="617D32"/>
                </a:solidFill>
                <a:ea typeface="MS PGothic" pitchFamily="34" charset="-128"/>
                <a:cs typeface="Arial" pitchFamily="34" charset="0"/>
              </a:rPr>
              <a:t>Automotive</a:t>
            </a:r>
            <a:endParaRPr lang="en-GB" sz="2400" kern="0" dirty="0">
              <a:solidFill>
                <a:srgbClr val="617D32"/>
              </a:solidFill>
              <a:ea typeface="MS PGothic" pitchFamily="34" charset="-128"/>
              <a:cs typeface="Arial" pitchFamily="34" charset="0"/>
            </a:endParaRPr>
          </a:p>
        </p:txBody>
      </p:sp>
      <p:sp>
        <p:nvSpPr>
          <p:cNvPr id="16" name="TextBox 10">
            <a:extLst>
              <a:ext uri="{FF2B5EF4-FFF2-40B4-BE49-F238E27FC236}">
                <a16:creationId xmlns:a16="http://schemas.microsoft.com/office/drawing/2014/main" id="{0EB0394C-53CD-4E45-BDDD-6CA53821752D}"/>
              </a:ext>
            </a:extLst>
          </p:cNvPr>
          <p:cNvSpPr txBox="1">
            <a:spLocks noChangeArrowheads="1"/>
          </p:cNvSpPr>
          <p:nvPr/>
        </p:nvSpPr>
        <p:spPr bwMode="auto">
          <a:xfrm>
            <a:off x="1208584" y="1865313"/>
            <a:ext cx="175547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Overview</a:t>
            </a:r>
            <a:endParaRPr lang="en-US" dirty="0">
              <a:solidFill>
                <a:srgbClr val="005B01"/>
              </a:solidFill>
              <a:latin typeface="Calibri" pitchFamily="34" charset="0"/>
            </a:endParaRPr>
          </a:p>
        </p:txBody>
      </p:sp>
      <p:sp>
        <p:nvSpPr>
          <p:cNvPr id="17" name="TextBox 11">
            <a:extLst>
              <a:ext uri="{FF2B5EF4-FFF2-40B4-BE49-F238E27FC236}">
                <a16:creationId xmlns:a16="http://schemas.microsoft.com/office/drawing/2014/main" id="{9F817569-D645-45BC-AB6C-C57F6107E615}"/>
              </a:ext>
            </a:extLst>
          </p:cNvPr>
          <p:cNvSpPr txBox="1">
            <a:spLocks noChangeArrowheads="1"/>
          </p:cNvSpPr>
          <p:nvPr/>
        </p:nvSpPr>
        <p:spPr bwMode="auto">
          <a:xfrm>
            <a:off x="7254081" y="1865313"/>
            <a:ext cx="17541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Testimonials</a:t>
            </a:r>
            <a:endParaRPr lang="en-US" dirty="0">
              <a:solidFill>
                <a:srgbClr val="005B01"/>
              </a:solidFill>
              <a:latin typeface="Calibri" pitchFamily="34" charset="0"/>
            </a:endParaRPr>
          </a:p>
        </p:txBody>
      </p:sp>
      <p:sp>
        <p:nvSpPr>
          <p:cNvPr id="18" name="TextBox 12">
            <a:extLst>
              <a:ext uri="{FF2B5EF4-FFF2-40B4-BE49-F238E27FC236}">
                <a16:creationId xmlns:a16="http://schemas.microsoft.com/office/drawing/2014/main" id="{8EB5B42E-CBCB-4683-BA33-91CF85F1E96D}"/>
              </a:ext>
            </a:extLst>
          </p:cNvPr>
          <p:cNvSpPr txBox="1">
            <a:spLocks noChangeArrowheads="1"/>
          </p:cNvSpPr>
          <p:nvPr/>
        </p:nvSpPr>
        <p:spPr bwMode="auto">
          <a:xfrm>
            <a:off x="5258694" y="1865313"/>
            <a:ext cx="175547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Incentives</a:t>
            </a:r>
            <a:endParaRPr lang="en-US" dirty="0">
              <a:solidFill>
                <a:srgbClr val="005B01"/>
              </a:solidFill>
              <a:latin typeface="Calibri" pitchFamily="34" charset="0"/>
            </a:endParaRPr>
          </a:p>
        </p:txBody>
      </p:sp>
      <p:sp>
        <p:nvSpPr>
          <p:cNvPr id="19" name="TextBox 13">
            <a:extLst>
              <a:ext uri="{FF2B5EF4-FFF2-40B4-BE49-F238E27FC236}">
                <a16:creationId xmlns:a16="http://schemas.microsoft.com/office/drawing/2014/main" id="{90D2FA2B-AB68-4719-BDBF-9C353BD47066}"/>
              </a:ext>
            </a:extLst>
          </p:cNvPr>
          <p:cNvSpPr txBox="1">
            <a:spLocks noChangeArrowheads="1"/>
          </p:cNvSpPr>
          <p:nvPr/>
        </p:nvSpPr>
        <p:spPr bwMode="auto">
          <a:xfrm>
            <a:off x="2964061" y="1865313"/>
            <a:ext cx="193734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Opportunities</a:t>
            </a:r>
            <a:endParaRPr lang="en-US" dirty="0">
              <a:solidFill>
                <a:srgbClr val="005B01"/>
              </a:solidFill>
              <a:latin typeface="Calibri" pitchFamily="34" charset="0"/>
            </a:endParaRPr>
          </a:p>
        </p:txBody>
      </p:sp>
      <p:sp>
        <p:nvSpPr>
          <p:cNvPr id="20" name="TextBox 14">
            <a:extLst>
              <a:ext uri="{FF2B5EF4-FFF2-40B4-BE49-F238E27FC236}">
                <a16:creationId xmlns:a16="http://schemas.microsoft.com/office/drawing/2014/main" id="{39359E3A-9921-43D7-9AEB-E78DACA76C11}"/>
              </a:ext>
            </a:extLst>
          </p:cNvPr>
          <p:cNvSpPr txBox="1">
            <a:spLocks noChangeArrowheads="1"/>
          </p:cNvSpPr>
          <p:nvPr/>
        </p:nvSpPr>
        <p:spPr bwMode="auto">
          <a:xfrm>
            <a:off x="490194" y="2317317"/>
            <a:ext cx="2196445"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Arial" pitchFamily="34" charset="0"/>
              <a:buChar char="•"/>
            </a:pPr>
            <a:r>
              <a:rPr lang="en-US" sz="1600" dirty="0">
                <a:solidFill>
                  <a:srgbClr val="005B01"/>
                </a:solidFill>
                <a:latin typeface="Calibri" pitchFamily="34" charset="0"/>
              </a:rPr>
              <a:t>National Automotive Industry Development Plan (NAIDP) set up to inspire local production </a:t>
            </a:r>
          </a:p>
          <a:p>
            <a:pPr eaLnBrk="1" hangingPunct="1">
              <a:buFont typeface="Arial" pitchFamily="34" charset="0"/>
              <a:buChar char="•"/>
            </a:pPr>
            <a:endParaRPr lang="en-US" sz="1600" dirty="0">
              <a:solidFill>
                <a:srgbClr val="005B01"/>
              </a:solidFill>
              <a:latin typeface="Calibri" pitchFamily="34" charset="0"/>
            </a:endParaRPr>
          </a:p>
          <a:p>
            <a:pPr eaLnBrk="1" hangingPunct="1">
              <a:buFont typeface="Arial" pitchFamily="34" charset="0"/>
              <a:buChar char="•"/>
            </a:pPr>
            <a:r>
              <a:rPr lang="en-US" sz="1600" dirty="0">
                <a:solidFill>
                  <a:srgbClr val="005B01"/>
                </a:solidFill>
                <a:latin typeface="Calibri" pitchFamily="34" charset="0"/>
              </a:rPr>
              <a:t>Current administration revived 14 assembly plants</a:t>
            </a:r>
          </a:p>
          <a:p>
            <a:pPr eaLnBrk="1" hangingPunct="1">
              <a:buFont typeface="Arial" pitchFamily="34" charset="0"/>
              <a:buChar char="•"/>
            </a:pPr>
            <a:endParaRPr lang="en-US" sz="1600" dirty="0">
              <a:solidFill>
                <a:srgbClr val="005B01"/>
              </a:solidFill>
            </a:endParaRPr>
          </a:p>
        </p:txBody>
      </p:sp>
      <p:sp>
        <p:nvSpPr>
          <p:cNvPr id="21" name="TextBox 23">
            <a:extLst>
              <a:ext uri="{FF2B5EF4-FFF2-40B4-BE49-F238E27FC236}">
                <a16:creationId xmlns:a16="http://schemas.microsoft.com/office/drawing/2014/main" id="{48BF65E7-DC15-4EEB-A912-6102E34F966A}"/>
              </a:ext>
            </a:extLst>
          </p:cNvPr>
          <p:cNvSpPr txBox="1">
            <a:spLocks noChangeArrowheads="1"/>
          </p:cNvSpPr>
          <p:nvPr/>
        </p:nvSpPr>
        <p:spPr bwMode="auto">
          <a:xfrm>
            <a:off x="2964061" y="2301969"/>
            <a:ext cx="1937346" cy="3293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Arial" pitchFamily="34" charset="0"/>
              <a:buChar char="•"/>
            </a:pPr>
            <a:r>
              <a:rPr lang="en-US" sz="1600" b="1" dirty="0">
                <a:solidFill>
                  <a:srgbClr val="005B01"/>
                </a:solidFill>
                <a:latin typeface="Calibri" pitchFamily="34" charset="0"/>
              </a:rPr>
              <a:t>US$6.5 billion</a:t>
            </a:r>
            <a:r>
              <a:rPr lang="en-US" sz="1600" dirty="0">
                <a:solidFill>
                  <a:srgbClr val="005B01"/>
                </a:solidFill>
                <a:latin typeface="Calibri" pitchFamily="34" charset="0"/>
              </a:rPr>
              <a:t> opportunity in import substitution</a:t>
            </a:r>
            <a:endParaRPr lang="en-US" sz="1600" b="1" dirty="0">
              <a:solidFill>
                <a:srgbClr val="005B01"/>
              </a:solidFill>
              <a:latin typeface="Calibri" pitchFamily="34" charset="0"/>
            </a:endParaRPr>
          </a:p>
          <a:p>
            <a:pPr eaLnBrk="1" hangingPunct="1">
              <a:buFont typeface="Arial" pitchFamily="34" charset="0"/>
              <a:buChar char="•"/>
            </a:pPr>
            <a:endParaRPr lang="en-US" sz="1600" dirty="0">
              <a:solidFill>
                <a:srgbClr val="005B01"/>
              </a:solidFill>
              <a:latin typeface="Calibri" pitchFamily="34" charset="0"/>
            </a:endParaRPr>
          </a:p>
          <a:p>
            <a:pPr eaLnBrk="1" hangingPunct="1">
              <a:buFont typeface="Arial" pitchFamily="34" charset="0"/>
              <a:buChar char="•"/>
            </a:pPr>
            <a:r>
              <a:rPr lang="en-US" sz="1600" dirty="0">
                <a:solidFill>
                  <a:srgbClr val="005B01"/>
                </a:solidFill>
                <a:latin typeface="Calibri" pitchFamily="34" charset="0"/>
              </a:rPr>
              <a:t>Potential new annual car market estimated to be circa </a:t>
            </a:r>
            <a:r>
              <a:rPr lang="en-US" sz="1600" b="1" dirty="0">
                <a:solidFill>
                  <a:srgbClr val="005B01"/>
                </a:solidFill>
                <a:latin typeface="Calibri" pitchFamily="34" charset="0"/>
              </a:rPr>
              <a:t>1 million</a:t>
            </a:r>
            <a:br>
              <a:rPr lang="en-US" sz="1600" dirty="0">
                <a:solidFill>
                  <a:srgbClr val="005B01"/>
                </a:solidFill>
              </a:rPr>
            </a:br>
            <a:endParaRPr lang="en-US" sz="1600" dirty="0">
              <a:solidFill>
                <a:srgbClr val="005B01"/>
              </a:solidFill>
            </a:endParaRPr>
          </a:p>
          <a:p>
            <a:pPr eaLnBrk="1" hangingPunct="1"/>
            <a:endParaRPr lang="en-US" sz="1600" dirty="0">
              <a:solidFill>
                <a:srgbClr val="005B01"/>
              </a:solidFill>
            </a:endParaRPr>
          </a:p>
          <a:p>
            <a:pPr eaLnBrk="1" hangingPunct="1"/>
            <a:endParaRPr lang="en-US" sz="1600" dirty="0">
              <a:solidFill>
                <a:srgbClr val="005B01"/>
              </a:solidFill>
            </a:endParaRPr>
          </a:p>
        </p:txBody>
      </p:sp>
      <p:sp>
        <p:nvSpPr>
          <p:cNvPr id="22" name="TextBox 21">
            <a:extLst>
              <a:ext uri="{FF2B5EF4-FFF2-40B4-BE49-F238E27FC236}">
                <a16:creationId xmlns:a16="http://schemas.microsoft.com/office/drawing/2014/main" id="{E5066810-5C45-4139-B2E0-F8B788476EC4}"/>
              </a:ext>
            </a:extLst>
          </p:cNvPr>
          <p:cNvSpPr txBox="1"/>
          <p:nvPr/>
        </p:nvSpPr>
        <p:spPr>
          <a:xfrm>
            <a:off x="4958159" y="2325673"/>
            <a:ext cx="2187359" cy="3508653"/>
          </a:xfrm>
          <a:prstGeom prst="rect">
            <a:avLst/>
          </a:prstGeom>
          <a:noFill/>
        </p:spPr>
        <p:txBody>
          <a:bodyPr wrap="square">
            <a:spAutoFit/>
          </a:bodyPr>
          <a:lstStyle/>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Pioneer Status</a:t>
            </a:r>
            <a:endParaRPr lang="en-US" sz="1600" b="1"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endParaRPr lang="en-US" sz="16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100% repatriation of profit net of taxes</a:t>
            </a:r>
          </a:p>
          <a:p>
            <a:pPr>
              <a:defRPr/>
            </a:pPr>
            <a:endParaRPr lang="en-US" sz="16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Capital Allowance not restricted</a:t>
            </a:r>
          </a:p>
          <a:p>
            <a:pPr marL="285750" indent="-285750">
              <a:buFont typeface="Arial" panose="020B0604020202020204" pitchFamily="34" charset="0"/>
              <a:buChar char="•"/>
              <a:defRPr/>
            </a:pPr>
            <a:endParaRPr lang="en-US" sz="16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Investment Promotion and Protection Agreement</a:t>
            </a:r>
          </a:p>
          <a:p>
            <a:pPr>
              <a:defRPr/>
            </a:pPr>
            <a:endParaRPr lang="en-US" sz="1600" b="1" dirty="0">
              <a:solidFill>
                <a:srgbClr val="005B01"/>
              </a:solidFill>
              <a:ea typeface="ＭＳ Ｐゴシック" pitchFamily="34" charset="-128"/>
            </a:endParaRPr>
          </a:p>
          <a:p>
            <a:pPr>
              <a:defRPr/>
            </a:pPr>
            <a:endParaRPr lang="en-US" sz="1400" dirty="0">
              <a:solidFill>
                <a:srgbClr val="005B01"/>
              </a:solidFill>
              <a:ea typeface="ＭＳ Ｐゴシック" pitchFamily="34" charset="-128"/>
            </a:endParaRPr>
          </a:p>
        </p:txBody>
      </p:sp>
      <p:pic>
        <p:nvPicPr>
          <p:cNvPr id="23" name="Picture 6">
            <a:extLst>
              <a:ext uri="{FF2B5EF4-FFF2-40B4-BE49-F238E27FC236}">
                <a16:creationId xmlns:a16="http://schemas.microsoft.com/office/drawing/2014/main" id="{E8C8DF57-251B-4264-8D1C-7DB541401E5C}"/>
              </a:ext>
            </a:extLst>
          </p:cNvPr>
          <p:cNvPicPr>
            <a:picLocks/>
          </p:cNvPicPr>
          <p:nvPr/>
        </p:nvPicPr>
        <p:blipFill>
          <a:blip r:embed="rId2">
            <a:extLst>
              <a:ext uri="{28A0092B-C50C-407E-A947-70E740481C1C}">
                <a14:useLocalDpi xmlns:a14="http://schemas.microsoft.com/office/drawing/2010/main" val="0"/>
              </a:ext>
            </a:extLst>
          </a:blip>
          <a:srcRect t="70120" b="19228"/>
          <a:stretch>
            <a:fillRect/>
          </a:stretch>
        </p:blipFill>
        <p:spPr bwMode="auto">
          <a:xfrm>
            <a:off x="933847" y="1223964"/>
            <a:ext cx="8048625"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 descr="Image result for honda nigeria logo">
            <a:extLst>
              <a:ext uri="{FF2B5EF4-FFF2-40B4-BE49-F238E27FC236}">
                <a16:creationId xmlns:a16="http://schemas.microsoft.com/office/drawing/2014/main" id="{35736A7E-39C2-49B2-AB85-CB05E61771F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87617" y="2255838"/>
            <a:ext cx="1440756" cy="128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4" descr="Image result for peugeot nigeria logo">
            <a:extLst>
              <a:ext uri="{FF2B5EF4-FFF2-40B4-BE49-F238E27FC236}">
                <a16:creationId xmlns:a16="http://schemas.microsoft.com/office/drawing/2014/main" id="{E05CB6A7-8221-49AD-9259-ACFBC21CEC43}"/>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287617" y="3414713"/>
            <a:ext cx="1404640" cy="1389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6" descr="Image result for nissan nigeria logo">
            <a:extLst>
              <a:ext uri="{FF2B5EF4-FFF2-40B4-BE49-F238E27FC236}">
                <a16:creationId xmlns:a16="http://schemas.microsoft.com/office/drawing/2014/main" id="{5E7608DE-B939-4251-9D30-486D7B8278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3600" y="4686300"/>
            <a:ext cx="1440756" cy="152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czech"/>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26" name="Picture 25" descr="Nigerian-Coat-of-Ar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833770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18CA721-B24D-40AD-BC6B-11A385CE171D}"/>
              </a:ext>
            </a:extLst>
          </p:cNvPr>
          <p:cNvSpPr txBox="1">
            <a:spLocks/>
          </p:cNvSpPr>
          <p:nvPr/>
        </p:nvSpPr>
        <p:spPr>
          <a:xfrm>
            <a:off x="2628927" y="390047"/>
            <a:ext cx="6089352" cy="365760"/>
          </a:xfrm>
          <a:prstGeom prst="rect">
            <a:avLst/>
          </a:prstGeom>
        </p:spPr>
        <p:txBody>
          <a:bodyPr/>
          <a:lst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a:lstStyle>
          <a:p>
            <a:r>
              <a:rPr lang="en-GB" kern="0" dirty="0">
                <a:solidFill>
                  <a:schemeClr val="bg1"/>
                </a:solidFill>
                <a:ea typeface="MS PGothic" pitchFamily="34" charset="-128"/>
                <a:cs typeface="Arial" pitchFamily="34" charset="0"/>
              </a:rPr>
              <a:t>Where to Invest </a:t>
            </a:r>
            <a:r>
              <a:rPr lang="en-GB" kern="0" dirty="0" err="1">
                <a:solidFill>
                  <a:schemeClr val="bg1"/>
                </a:solidFill>
                <a:ea typeface="MS PGothic" pitchFamily="34" charset="-128"/>
                <a:cs typeface="Arial" pitchFamily="34" charset="0"/>
              </a:rPr>
              <a:t>Cont</a:t>
            </a:r>
            <a:r>
              <a:rPr lang="en-GB" kern="0" dirty="0">
                <a:solidFill>
                  <a:schemeClr val="bg1"/>
                </a:solidFill>
                <a:ea typeface="MS PGothic" pitchFamily="34" charset="-128"/>
                <a:cs typeface="Arial" pitchFamily="34" charset="0"/>
              </a:rPr>
              <a:t>…</a:t>
            </a:r>
            <a:br>
              <a:rPr lang="en-GB" kern="0" dirty="0">
                <a:solidFill>
                  <a:schemeClr val="bg1"/>
                </a:solidFill>
                <a:ea typeface="MS PGothic" pitchFamily="34" charset="-128"/>
                <a:cs typeface="Arial" pitchFamily="34" charset="0"/>
              </a:rPr>
            </a:br>
            <a:endParaRPr lang="en-GB" kern="0" dirty="0">
              <a:solidFill>
                <a:schemeClr val="bg1"/>
              </a:solidFill>
              <a:ea typeface="MS PGothic" pitchFamily="34" charset="-128"/>
              <a:cs typeface="Arial" pitchFamily="34" charset="0"/>
            </a:endParaRPr>
          </a:p>
        </p:txBody>
      </p:sp>
      <p:sp>
        <p:nvSpPr>
          <p:cNvPr id="26" name="TextBox 10">
            <a:extLst>
              <a:ext uri="{FF2B5EF4-FFF2-40B4-BE49-F238E27FC236}">
                <a16:creationId xmlns:a16="http://schemas.microsoft.com/office/drawing/2014/main" id="{4243913D-8B3B-4CDD-9F14-8048E27E502C}"/>
              </a:ext>
            </a:extLst>
          </p:cNvPr>
          <p:cNvSpPr txBox="1">
            <a:spLocks noChangeArrowheads="1"/>
          </p:cNvSpPr>
          <p:nvPr/>
        </p:nvSpPr>
        <p:spPr bwMode="auto">
          <a:xfrm>
            <a:off x="1208584" y="1865313"/>
            <a:ext cx="175547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Overview</a:t>
            </a:r>
            <a:endParaRPr lang="en-US" dirty="0">
              <a:solidFill>
                <a:srgbClr val="005B01"/>
              </a:solidFill>
              <a:latin typeface="Calibri" pitchFamily="34" charset="0"/>
            </a:endParaRPr>
          </a:p>
        </p:txBody>
      </p:sp>
      <p:sp>
        <p:nvSpPr>
          <p:cNvPr id="27" name="TextBox 11">
            <a:extLst>
              <a:ext uri="{FF2B5EF4-FFF2-40B4-BE49-F238E27FC236}">
                <a16:creationId xmlns:a16="http://schemas.microsoft.com/office/drawing/2014/main" id="{7142E6E6-7941-493B-A377-B8966D4E4021}"/>
              </a:ext>
            </a:extLst>
          </p:cNvPr>
          <p:cNvSpPr txBox="1">
            <a:spLocks noChangeArrowheads="1"/>
          </p:cNvSpPr>
          <p:nvPr/>
        </p:nvSpPr>
        <p:spPr bwMode="auto">
          <a:xfrm>
            <a:off x="7254081" y="1865313"/>
            <a:ext cx="17541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Testimonials</a:t>
            </a:r>
            <a:endParaRPr lang="en-US" dirty="0">
              <a:solidFill>
                <a:srgbClr val="005B01"/>
              </a:solidFill>
              <a:latin typeface="Calibri" pitchFamily="34" charset="0"/>
            </a:endParaRPr>
          </a:p>
        </p:txBody>
      </p:sp>
      <p:sp>
        <p:nvSpPr>
          <p:cNvPr id="28" name="TextBox 12">
            <a:extLst>
              <a:ext uri="{FF2B5EF4-FFF2-40B4-BE49-F238E27FC236}">
                <a16:creationId xmlns:a16="http://schemas.microsoft.com/office/drawing/2014/main" id="{95C10996-43AF-49E6-BD74-C6B8C78BD0E9}"/>
              </a:ext>
            </a:extLst>
          </p:cNvPr>
          <p:cNvSpPr txBox="1">
            <a:spLocks noChangeArrowheads="1"/>
          </p:cNvSpPr>
          <p:nvPr/>
        </p:nvSpPr>
        <p:spPr bwMode="auto">
          <a:xfrm>
            <a:off x="5258694" y="1865313"/>
            <a:ext cx="175547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Incentives</a:t>
            </a:r>
            <a:endParaRPr lang="en-US" dirty="0">
              <a:solidFill>
                <a:srgbClr val="005B01"/>
              </a:solidFill>
              <a:latin typeface="Calibri" pitchFamily="34" charset="0"/>
            </a:endParaRPr>
          </a:p>
        </p:txBody>
      </p:sp>
      <p:sp>
        <p:nvSpPr>
          <p:cNvPr id="29" name="TextBox 13">
            <a:extLst>
              <a:ext uri="{FF2B5EF4-FFF2-40B4-BE49-F238E27FC236}">
                <a16:creationId xmlns:a16="http://schemas.microsoft.com/office/drawing/2014/main" id="{895DB9E5-8F23-49DA-AA95-C09719DEA416}"/>
              </a:ext>
            </a:extLst>
          </p:cNvPr>
          <p:cNvSpPr txBox="1">
            <a:spLocks noChangeArrowheads="1"/>
          </p:cNvSpPr>
          <p:nvPr/>
        </p:nvSpPr>
        <p:spPr bwMode="auto">
          <a:xfrm>
            <a:off x="3147218" y="1865313"/>
            <a:ext cx="200924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sz="2000" b="1" dirty="0">
                <a:solidFill>
                  <a:srgbClr val="005B01"/>
                </a:solidFill>
                <a:latin typeface="Calibri" pitchFamily="34" charset="0"/>
              </a:rPr>
              <a:t>Opportunities</a:t>
            </a:r>
            <a:endParaRPr lang="en-US" dirty="0">
              <a:solidFill>
                <a:srgbClr val="005B01"/>
              </a:solidFill>
              <a:latin typeface="Calibri" pitchFamily="34" charset="0"/>
            </a:endParaRPr>
          </a:p>
        </p:txBody>
      </p:sp>
      <p:sp>
        <p:nvSpPr>
          <p:cNvPr id="30" name="TextBox 14">
            <a:extLst>
              <a:ext uri="{FF2B5EF4-FFF2-40B4-BE49-F238E27FC236}">
                <a16:creationId xmlns:a16="http://schemas.microsoft.com/office/drawing/2014/main" id="{091C0F5E-A9EC-4EB7-A76E-5FE14C179FA5}"/>
              </a:ext>
            </a:extLst>
          </p:cNvPr>
          <p:cNvSpPr txBox="1">
            <a:spLocks noChangeArrowheads="1"/>
          </p:cNvSpPr>
          <p:nvPr/>
        </p:nvSpPr>
        <p:spPr bwMode="auto">
          <a:xfrm>
            <a:off x="471341" y="2554129"/>
            <a:ext cx="2253006"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buFont typeface="Arial" pitchFamily="34" charset="0"/>
              <a:buChar char="•"/>
            </a:pPr>
            <a:r>
              <a:rPr lang="en-US" sz="1600" dirty="0">
                <a:solidFill>
                  <a:srgbClr val="005B01"/>
                </a:solidFill>
                <a:latin typeface="Calibri" pitchFamily="34" charset="0"/>
              </a:rPr>
              <a:t>There is a </a:t>
            </a:r>
            <a:r>
              <a:rPr lang="en-US" sz="1600" b="1" dirty="0">
                <a:solidFill>
                  <a:srgbClr val="005B01"/>
                </a:solidFill>
                <a:latin typeface="Calibri" pitchFamily="34" charset="0"/>
              </a:rPr>
              <a:t>US$8.47 billion </a:t>
            </a:r>
            <a:r>
              <a:rPr lang="en-US" sz="1600" dirty="0">
                <a:solidFill>
                  <a:srgbClr val="005B01"/>
                </a:solidFill>
                <a:latin typeface="Calibri" pitchFamily="34" charset="0"/>
              </a:rPr>
              <a:t>opportunity in import substitution</a:t>
            </a:r>
          </a:p>
          <a:p>
            <a:pPr eaLnBrk="1" hangingPunct="1">
              <a:buFont typeface="Arial" pitchFamily="34" charset="0"/>
              <a:buChar char="•"/>
            </a:pPr>
            <a:endParaRPr lang="en-US" sz="1600" dirty="0">
              <a:solidFill>
                <a:srgbClr val="005B01"/>
              </a:solidFill>
              <a:latin typeface="Calibri" pitchFamily="34" charset="0"/>
            </a:endParaRPr>
          </a:p>
          <a:p>
            <a:pPr eaLnBrk="1" hangingPunct="1">
              <a:buFont typeface="Arial" pitchFamily="34" charset="0"/>
              <a:buChar char="•"/>
            </a:pPr>
            <a:r>
              <a:rPr lang="en-US" sz="1600" dirty="0">
                <a:solidFill>
                  <a:srgbClr val="005B01"/>
                </a:solidFill>
                <a:latin typeface="Calibri" pitchFamily="34" charset="0"/>
              </a:rPr>
              <a:t>Rapidly increasing demand for plastic packaging (polythene)</a:t>
            </a:r>
          </a:p>
          <a:p>
            <a:pPr eaLnBrk="1" hangingPunct="1">
              <a:buFont typeface="Arial" pitchFamily="34" charset="0"/>
              <a:buChar char="•"/>
            </a:pPr>
            <a:endParaRPr lang="en-US" sz="1600" dirty="0">
              <a:solidFill>
                <a:srgbClr val="005B01"/>
              </a:solidFill>
              <a:latin typeface="Calibri" pitchFamily="34" charset="0"/>
            </a:endParaRPr>
          </a:p>
          <a:p>
            <a:pPr eaLnBrk="1" hangingPunct="1">
              <a:buFont typeface="Arial" pitchFamily="34" charset="0"/>
              <a:buChar char="•"/>
            </a:pPr>
            <a:r>
              <a:rPr lang="en-US" sz="1600" dirty="0">
                <a:solidFill>
                  <a:srgbClr val="005B01"/>
                </a:solidFill>
                <a:latin typeface="Calibri" pitchFamily="34" charset="0"/>
              </a:rPr>
              <a:t>Increased demand for packaged foods following growth of organized retail outlets</a:t>
            </a:r>
            <a:endParaRPr lang="en-US" sz="1400" dirty="0">
              <a:solidFill>
                <a:srgbClr val="005B01"/>
              </a:solidFill>
              <a:latin typeface="Calibri" pitchFamily="34" charset="0"/>
            </a:endParaRPr>
          </a:p>
        </p:txBody>
      </p:sp>
      <p:sp>
        <p:nvSpPr>
          <p:cNvPr id="31" name="TextBox 30">
            <a:extLst>
              <a:ext uri="{FF2B5EF4-FFF2-40B4-BE49-F238E27FC236}">
                <a16:creationId xmlns:a16="http://schemas.microsoft.com/office/drawing/2014/main" id="{2D4F267A-5473-41BB-8DC4-7239743613D7}"/>
              </a:ext>
            </a:extLst>
          </p:cNvPr>
          <p:cNvSpPr txBox="1"/>
          <p:nvPr/>
        </p:nvSpPr>
        <p:spPr>
          <a:xfrm>
            <a:off x="2894029" y="2411414"/>
            <a:ext cx="2000929" cy="3046988"/>
          </a:xfrm>
          <a:prstGeom prst="rect">
            <a:avLst/>
          </a:prstGeom>
          <a:noFill/>
        </p:spPr>
        <p:txBody>
          <a:bodyPr wrap="square">
            <a:spAutoFit/>
          </a:bodyPr>
          <a:lstStyle/>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Plastics Packaging (Polyethylene)</a:t>
            </a:r>
          </a:p>
          <a:p>
            <a:pPr marL="285750" indent="-285750">
              <a:buFont typeface="Arial" panose="020B0604020202020204" pitchFamily="34" charset="0"/>
              <a:buChar char="•"/>
              <a:defRPr/>
            </a:pPr>
            <a:endParaRPr lang="en-US" sz="16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Metal Packaging (Food Canning)</a:t>
            </a:r>
            <a:br>
              <a:rPr lang="en-US" sz="1600" dirty="0">
                <a:solidFill>
                  <a:srgbClr val="005B01"/>
                </a:solidFill>
                <a:latin typeface="Calibri" pitchFamily="34" charset="0"/>
                <a:ea typeface="ＭＳ Ｐゴシック" pitchFamily="34" charset="-128"/>
              </a:rPr>
            </a:br>
            <a:endParaRPr lang="en-US" sz="16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Glass Packaging (Bottled Drinks)</a:t>
            </a:r>
          </a:p>
          <a:p>
            <a:pPr marL="285750" indent="-285750">
              <a:buFont typeface="Arial" panose="020B0604020202020204" pitchFamily="34" charset="0"/>
              <a:buChar char="•"/>
              <a:defRPr/>
            </a:pPr>
            <a:endParaRPr lang="en-US" sz="16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Paper Packaging</a:t>
            </a:r>
          </a:p>
          <a:p>
            <a:pPr>
              <a:defRPr/>
            </a:pPr>
            <a:endParaRPr lang="en-US" sz="1600" dirty="0">
              <a:solidFill>
                <a:srgbClr val="005B01"/>
              </a:solidFill>
              <a:ea typeface="ＭＳ Ｐゴシック" pitchFamily="34" charset="-128"/>
            </a:endParaRPr>
          </a:p>
          <a:p>
            <a:pPr>
              <a:defRPr/>
            </a:pPr>
            <a:endParaRPr lang="en-US" sz="1600" dirty="0">
              <a:solidFill>
                <a:srgbClr val="005B01"/>
              </a:solidFill>
              <a:ea typeface="ＭＳ Ｐゴシック" pitchFamily="34" charset="-128"/>
            </a:endParaRPr>
          </a:p>
        </p:txBody>
      </p:sp>
      <p:sp>
        <p:nvSpPr>
          <p:cNvPr id="32" name="TextBox 31">
            <a:extLst>
              <a:ext uri="{FF2B5EF4-FFF2-40B4-BE49-F238E27FC236}">
                <a16:creationId xmlns:a16="http://schemas.microsoft.com/office/drawing/2014/main" id="{68632472-BD33-433E-AF5D-711CC82F684B}"/>
              </a:ext>
            </a:extLst>
          </p:cNvPr>
          <p:cNvSpPr txBox="1"/>
          <p:nvPr/>
        </p:nvSpPr>
        <p:spPr>
          <a:xfrm>
            <a:off x="4950421" y="2589977"/>
            <a:ext cx="2226270" cy="3508653"/>
          </a:xfrm>
          <a:prstGeom prst="rect">
            <a:avLst/>
          </a:prstGeom>
          <a:noFill/>
        </p:spPr>
        <p:txBody>
          <a:bodyPr wrap="square">
            <a:spAutoFit/>
          </a:bodyPr>
          <a:lstStyle/>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Pioneer Status</a:t>
            </a:r>
            <a:endParaRPr lang="en-US" sz="1600" b="1"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endParaRPr lang="en-US" sz="16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100% repatriation of profit net of taxes</a:t>
            </a:r>
          </a:p>
          <a:p>
            <a:pPr marL="285750" indent="-285750">
              <a:buFont typeface="Arial" panose="020B0604020202020204" pitchFamily="34" charset="0"/>
              <a:buChar char="•"/>
              <a:defRPr/>
            </a:pPr>
            <a:endParaRPr lang="en-US" sz="16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Investment Promotion and Protection Agreement</a:t>
            </a:r>
          </a:p>
          <a:p>
            <a:pPr marL="285750" indent="-285750">
              <a:buFont typeface="Arial" panose="020B0604020202020204" pitchFamily="34" charset="0"/>
              <a:buChar char="•"/>
              <a:defRPr/>
            </a:pPr>
            <a:endParaRPr lang="en-US" sz="1600" dirty="0">
              <a:solidFill>
                <a:srgbClr val="005B01"/>
              </a:solidFill>
              <a:latin typeface="Calibri" pitchFamily="34" charset="0"/>
              <a:ea typeface="ＭＳ Ｐゴシック" pitchFamily="34" charset="-128"/>
            </a:endParaRPr>
          </a:p>
          <a:p>
            <a:pPr marL="285750" indent="-285750">
              <a:buFont typeface="Arial" panose="020B0604020202020204" pitchFamily="34" charset="0"/>
              <a:buChar char="•"/>
              <a:defRPr/>
            </a:pPr>
            <a:r>
              <a:rPr lang="en-US" sz="1600" dirty="0">
                <a:solidFill>
                  <a:srgbClr val="005B01"/>
                </a:solidFill>
                <a:latin typeface="Calibri" pitchFamily="34" charset="0"/>
                <a:ea typeface="ＭＳ Ｐゴシック" pitchFamily="34" charset="-128"/>
              </a:rPr>
              <a:t>Capital Allowance not restricted</a:t>
            </a:r>
          </a:p>
          <a:p>
            <a:pPr>
              <a:defRPr/>
            </a:pPr>
            <a:endParaRPr lang="en-US" sz="1600" b="1" dirty="0">
              <a:solidFill>
                <a:srgbClr val="005B01"/>
              </a:solidFill>
              <a:ea typeface="ＭＳ Ｐゴシック" pitchFamily="34" charset="-128"/>
            </a:endParaRPr>
          </a:p>
          <a:p>
            <a:pPr>
              <a:defRPr/>
            </a:pPr>
            <a:endParaRPr lang="en-US" sz="1400" dirty="0">
              <a:solidFill>
                <a:srgbClr val="005B01"/>
              </a:solidFill>
              <a:ea typeface="ＭＳ Ｐゴシック" pitchFamily="34" charset="-128"/>
            </a:endParaRPr>
          </a:p>
        </p:txBody>
      </p:sp>
      <p:pic>
        <p:nvPicPr>
          <p:cNvPr id="33" name="Picture 2">
            <a:extLst>
              <a:ext uri="{FF2B5EF4-FFF2-40B4-BE49-F238E27FC236}">
                <a16:creationId xmlns:a16="http://schemas.microsoft.com/office/drawing/2014/main" id="{D48CEB14-5287-4528-9CBC-DF6D26F62DA9}"/>
              </a:ext>
            </a:extLst>
          </p:cNvPr>
          <p:cNvPicPr>
            <a:picLocks/>
          </p:cNvPicPr>
          <p:nvPr/>
        </p:nvPicPr>
        <p:blipFill>
          <a:blip r:embed="rId2" cstate="print">
            <a:extLst>
              <a:ext uri="{28A0092B-C50C-407E-A947-70E740481C1C}">
                <a14:useLocalDpi xmlns:a14="http://schemas.microsoft.com/office/drawing/2010/main" val="0"/>
              </a:ext>
            </a:extLst>
          </a:blip>
          <a:srcRect t="36847" b="53334"/>
          <a:stretch>
            <a:fillRect/>
          </a:stretch>
        </p:blipFill>
        <p:spPr bwMode="auto">
          <a:xfrm>
            <a:off x="438356" y="1236664"/>
            <a:ext cx="8043466"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17">
            <a:extLst>
              <a:ext uri="{FF2B5EF4-FFF2-40B4-BE49-F238E27FC236}">
                <a16:creationId xmlns:a16="http://schemas.microsoft.com/office/drawing/2014/main" id="{1E343858-C377-499A-A53B-7FF3BF71F5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779" t="16467" r="3175" b="17130"/>
          <a:stretch>
            <a:fillRect/>
          </a:stretch>
        </p:blipFill>
        <p:spPr bwMode="auto">
          <a:xfrm>
            <a:off x="7176691" y="2466975"/>
            <a:ext cx="1661319" cy="69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18">
            <a:extLst>
              <a:ext uri="{FF2B5EF4-FFF2-40B4-BE49-F238E27FC236}">
                <a16:creationId xmlns:a16="http://schemas.microsoft.com/office/drawing/2014/main" id="{1EE8B50D-C0C3-4ABF-A7BE-2F515C9A2E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2109" y="3362325"/>
            <a:ext cx="1409800" cy="1068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Rectangle 35">
            <a:extLst>
              <a:ext uri="{FF2B5EF4-FFF2-40B4-BE49-F238E27FC236}">
                <a16:creationId xmlns:a16="http://schemas.microsoft.com/office/drawing/2014/main" id="{6284E491-CB3D-4CE8-9677-CBCE0E625F76}"/>
              </a:ext>
            </a:extLst>
          </p:cNvPr>
          <p:cNvSpPr/>
          <p:nvPr/>
        </p:nvSpPr>
        <p:spPr>
          <a:xfrm>
            <a:off x="2577419" y="829091"/>
            <a:ext cx="1240917" cy="400110"/>
          </a:xfrm>
          <a:prstGeom prst="rect">
            <a:avLst/>
          </a:prstGeom>
        </p:spPr>
        <p:txBody>
          <a:bodyPr wrap="none">
            <a:spAutoFit/>
          </a:bodyPr>
          <a:lstStyle/>
          <a:p>
            <a:r>
              <a:rPr lang="en-US" sz="2000" b="1" dirty="0">
                <a:solidFill>
                  <a:srgbClr val="617D32"/>
                </a:solidFill>
                <a:latin typeface="Calibri" pitchFamily="34" charset="0"/>
              </a:rPr>
              <a:t>Packaging</a:t>
            </a:r>
            <a:endParaRPr lang="en-US" b="1" dirty="0">
              <a:solidFill>
                <a:srgbClr val="617D32"/>
              </a:solidFill>
              <a:latin typeface="Calibri" pitchFamily="34" charset="0"/>
            </a:endParaRPr>
          </a:p>
        </p:txBody>
      </p:sp>
      <p:pic>
        <p:nvPicPr>
          <p:cNvPr id="15" name="Picture 14" descr="czech"/>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16" name="Picture 15" descr="Nigerian-Coat-of-Ar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3105588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extLst/>
          </p:nvPr>
        </p:nvGraphicFramePr>
        <p:xfrm>
          <a:off x="382590" y="1792"/>
          <a:ext cx="1587" cy="1587"/>
        </p:xfrm>
        <a:graphic>
          <a:graphicData uri="http://schemas.openxmlformats.org/presentationml/2006/ole">
            <mc:AlternateContent xmlns:mc="http://schemas.openxmlformats.org/markup-compatibility/2006">
              <mc:Choice xmlns:v="urn:schemas-microsoft-com:vml" Requires="v">
                <p:oleObj spid="_x0000_s26098" name="think-cell Slide" r:id="rId37" imgW="360" imgH="360" progId="">
                  <p:embed/>
                </p:oleObj>
              </mc:Choice>
              <mc:Fallback>
                <p:oleObj name="think-cell Slide" r:id="rId37" imgW="360" imgH="360" progId="">
                  <p:embed/>
                  <p:pic>
                    <p:nvPicPr>
                      <p:cNvPr id="0" name="Picture 232"/>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82590" y="1792"/>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auto">
          <a:xfrm>
            <a:off x="381001" y="204"/>
            <a:ext cx="158750" cy="158741"/>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pPr>
            <a:endParaRPr lang="en-US" sz="1400" dirty="0">
              <a:solidFill>
                <a:schemeClr val="tx1"/>
              </a:solidFill>
              <a:sym typeface="+mn-lt"/>
            </a:endParaRPr>
          </a:p>
        </p:txBody>
      </p:sp>
      <p:sp>
        <p:nvSpPr>
          <p:cNvPr id="3" name="5. Source"/>
          <p:cNvSpPr>
            <a:spLocks noChangeArrowheads="1"/>
          </p:cNvSpPr>
          <p:nvPr/>
        </p:nvSpPr>
        <p:spPr bwMode="auto">
          <a:xfrm>
            <a:off x="470480" y="6608880"/>
            <a:ext cx="7696868"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defTabSz="357188"/>
            <a:r>
              <a:rPr lang="en-US" sz="800" dirty="0">
                <a:solidFill>
                  <a:srgbClr val="080808"/>
                </a:solidFill>
                <a:latin typeface="Calibri" panose="020F0502020204030204" pitchFamily="34" charset="0"/>
                <a:cs typeface="Calibri" panose="020F0502020204030204" pitchFamily="34" charset="0"/>
              </a:rPr>
              <a:t>Sources: Central Bank of Nigeria, National Bureau of Statistics</a:t>
            </a:r>
          </a:p>
        </p:txBody>
      </p:sp>
      <p:graphicFrame>
        <p:nvGraphicFramePr>
          <p:cNvPr id="2" name="Object 7"/>
          <p:cNvGraphicFramePr>
            <a:graphicFrameLocks/>
          </p:cNvGraphicFramePr>
          <p:nvPr>
            <p:custDataLst>
              <p:tags r:id="rId3"/>
            </p:custDataLst>
            <p:extLst>
              <p:ext uri="{D42A27DB-BD31-4B8C-83A1-F6EECF244321}">
                <p14:modId xmlns:p14="http://schemas.microsoft.com/office/powerpoint/2010/main" val="1801999617"/>
              </p:ext>
            </p:extLst>
          </p:nvPr>
        </p:nvGraphicFramePr>
        <p:xfrm>
          <a:off x="5340728" y="1800544"/>
          <a:ext cx="4185657" cy="1385326"/>
        </p:xfrm>
        <a:graphic>
          <a:graphicData uri="http://schemas.openxmlformats.org/drawingml/2006/chart">
            <c:chart xmlns:c="http://schemas.openxmlformats.org/drawingml/2006/chart" xmlns:r="http://schemas.openxmlformats.org/officeDocument/2006/relationships" r:id="rId39"/>
          </a:graphicData>
        </a:graphic>
      </p:graphicFrame>
      <p:sp>
        <p:nvSpPr>
          <p:cNvPr id="85" name="Rectangle 84"/>
          <p:cNvSpPr>
            <a:spLocks noGrp="1" noChangeArrowheads="1"/>
          </p:cNvSpPr>
          <p:nvPr>
            <p:custDataLst>
              <p:tags r:id="rId4"/>
            </p:custDataLst>
          </p:nvPr>
        </p:nvSpPr>
        <p:spPr bwMode="gray">
          <a:xfrm>
            <a:off x="5123085" y="2410599"/>
            <a:ext cx="200860" cy="19599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endParaRPr lang="fr-FR" sz="1050" dirty="0">
              <a:latin typeface="Calibri" pitchFamily="34" charset="0"/>
              <a:sym typeface="+mn-lt"/>
            </a:endParaRPr>
          </a:p>
        </p:txBody>
      </p:sp>
      <p:sp>
        <p:nvSpPr>
          <p:cNvPr id="88" name="Rectangle 87"/>
          <p:cNvSpPr>
            <a:spLocks noGrp="1" noChangeArrowheads="1"/>
          </p:cNvSpPr>
          <p:nvPr>
            <p:custDataLst>
              <p:tags r:id="rId5"/>
            </p:custDataLst>
          </p:nvPr>
        </p:nvSpPr>
        <p:spPr bwMode="auto">
          <a:xfrm>
            <a:off x="5148936" y="3360973"/>
            <a:ext cx="640645" cy="24051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fr-FR" altLang="en-US" sz="1050" dirty="0">
                <a:solidFill>
                  <a:srgbClr val="617D32"/>
                </a:solidFill>
                <a:latin typeface="Calibri" pitchFamily="34" charset="0"/>
              </a:rPr>
              <a:t>Jan-12</a:t>
            </a:r>
            <a:endParaRPr lang="fr-FR" sz="1050" dirty="0">
              <a:solidFill>
                <a:srgbClr val="617D32"/>
              </a:solidFill>
              <a:latin typeface="Calibri" pitchFamily="34" charset="0"/>
              <a:sym typeface="+mn-lt"/>
            </a:endParaRPr>
          </a:p>
        </p:txBody>
      </p:sp>
      <p:sp>
        <p:nvSpPr>
          <p:cNvPr id="84" name="Rectangle 83"/>
          <p:cNvSpPr>
            <a:spLocks noGrp="1" noChangeArrowheads="1"/>
          </p:cNvSpPr>
          <p:nvPr>
            <p:custDataLst>
              <p:tags r:id="rId6"/>
            </p:custDataLst>
          </p:nvPr>
        </p:nvSpPr>
        <p:spPr bwMode="auto">
          <a:xfrm>
            <a:off x="9134874" y="3380098"/>
            <a:ext cx="575328" cy="27291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fr-FR" sz="1050" dirty="0">
                <a:solidFill>
                  <a:srgbClr val="617D32"/>
                </a:solidFill>
                <a:latin typeface="Calibri" pitchFamily="34" charset="0"/>
                <a:sym typeface="+mn-lt"/>
              </a:rPr>
              <a:t>Jan-17</a:t>
            </a:r>
          </a:p>
        </p:txBody>
      </p:sp>
      <p:sp>
        <p:nvSpPr>
          <p:cNvPr id="91" name="Rectangle 90"/>
          <p:cNvSpPr/>
          <p:nvPr/>
        </p:nvSpPr>
        <p:spPr>
          <a:xfrm>
            <a:off x="338517" y="1367462"/>
            <a:ext cx="1577256" cy="278873"/>
          </a:xfrm>
          <a:prstGeom prst="rect">
            <a:avLst/>
          </a:prstGeom>
        </p:spPr>
        <p:txBody>
          <a:bodyPr wrap="none" lIns="93296" tIns="46648" rIns="93296" bIns="46648">
            <a:spAutoFit/>
          </a:bodyPr>
          <a:lstStyle/>
          <a:p>
            <a:r>
              <a:rPr lang="en-US" sz="1200" dirty="0">
                <a:solidFill>
                  <a:srgbClr val="617D32"/>
                </a:solidFill>
                <a:latin typeface="Calibri" pitchFamily="34" charset="0"/>
              </a:rPr>
              <a:t>Annual growth rate, %</a:t>
            </a:r>
          </a:p>
        </p:txBody>
      </p:sp>
      <p:sp>
        <p:nvSpPr>
          <p:cNvPr id="152" name="Rectangle 151"/>
          <p:cNvSpPr>
            <a:spLocks noGrp="1" noChangeArrowheads="1"/>
          </p:cNvSpPr>
          <p:nvPr>
            <p:custDataLst>
              <p:tags r:id="rId7"/>
            </p:custDataLst>
          </p:nvPr>
        </p:nvSpPr>
        <p:spPr bwMode="auto">
          <a:xfrm>
            <a:off x="1500934" y="3194738"/>
            <a:ext cx="325809" cy="21704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fr-FR" altLang="en-US" sz="1050" dirty="0">
                <a:latin typeface="Calibri" pitchFamily="34" charset="0"/>
                <a:sym typeface="+mn-lt"/>
              </a:rPr>
              <a:t>20</a:t>
            </a:r>
            <a:fld id="{3A5E9D5F-7CD2-4A1B-9AFF-3A38F922B24C}" type="datetime'''13'''''">
              <a:rPr lang="fr-FR" altLang="en-US" sz="1050" smtClean="0">
                <a:latin typeface="Calibri" pitchFamily="34" charset="0"/>
                <a:sym typeface="+mn-lt"/>
              </a:rPr>
              <a:pPr/>
              <a:t>13</a:t>
            </a:fld>
            <a:endParaRPr lang="fr-FR" sz="1050" dirty="0">
              <a:latin typeface="Calibri" pitchFamily="34" charset="0"/>
              <a:sym typeface="+mn-lt"/>
            </a:endParaRPr>
          </a:p>
        </p:txBody>
      </p:sp>
      <p:sp>
        <p:nvSpPr>
          <p:cNvPr id="153" name="Rectangle 152"/>
          <p:cNvSpPr>
            <a:spLocks noGrp="1" noChangeArrowheads="1"/>
          </p:cNvSpPr>
          <p:nvPr>
            <p:custDataLst>
              <p:tags r:id="rId8"/>
            </p:custDataLst>
          </p:nvPr>
        </p:nvSpPr>
        <p:spPr bwMode="auto">
          <a:xfrm>
            <a:off x="2320598" y="3194738"/>
            <a:ext cx="279836" cy="21704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fr-FR" altLang="en-US" sz="1050" dirty="0">
                <a:latin typeface="Calibri" pitchFamily="34" charset="0"/>
                <a:sym typeface="+mn-lt"/>
              </a:rPr>
              <a:t>20</a:t>
            </a:r>
            <a:fld id="{C2F68B32-7224-4A24-9EEA-3079C3726538}" type="datetime'''''''''''''''''''''1''''''''''4'''''''''''">
              <a:rPr lang="fr-FR" altLang="en-US" sz="1050" smtClean="0">
                <a:latin typeface="Calibri" pitchFamily="34" charset="0"/>
                <a:sym typeface="+mn-lt"/>
              </a:rPr>
              <a:pPr/>
              <a:t>14</a:t>
            </a:fld>
            <a:endParaRPr lang="fr-FR" sz="1050" dirty="0">
              <a:latin typeface="Calibri" pitchFamily="34" charset="0"/>
              <a:sym typeface="+mn-lt"/>
            </a:endParaRPr>
          </a:p>
        </p:txBody>
      </p:sp>
      <p:sp>
        <p:nvSpPr>
          <p:cNvPr id="151" name="Rectangle 150"/>
          <p:cNvSpPr>
            <a:spLocks noGrp="1" noChangeArrowheads="1"/>
          </p:cNvSpPr>
          <p:nvPr>
            <p:custDataLst>
              <p:tags r:id="rId9"/>
            </p:custDataLst>
          </p:nvPr>
        </p:nvSpPr>
        <p:spPr bwMode="auto">
          <a:xfrm>
            <a:off x="710220" y="3187566"/>
            <a:ext cx="414679" cy="21704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32A744C1-DE36-42BB-B8D2-43F1D4C20051}" type="datetime'2''''''0''''1''''''''''''2'''''''''''''''''''''">
              <a:rPr lang="fr-FR" altLang="en-US" sz="1050">
                <a:latin typeface="Calibri" pitchFamily="34" charset="0"/>
                <a:sym typeface="+mn-lt"/>
              </a:rPr>
              <a:pPr/>
              <a:t>2012</a:t>
            </a:fld>
            <a:endParaRPr lang="fr-FR" sz="1050" dirty="0">
              <a:latin typeface="Calibri" pitchFamily="34" charset="0"/>
              <a:sym typeface="+mn-lt"/>
            </a:endParaRPr>
          </a:p>
        </p:txBody>
      </p:sp>
      <p:sp>
        <p:nvSpPr>
          <p:cNvPr id="154" name="Rectangle 153"/>
          <p:cNvSpPr>
            <a:spLocks noGrp="1" noChangeArrowheads="1"/>
          </p:cNvSpPr>
          <p:nvPr>
            <p:custDataLst>
              <p:tags r:id="rId10"/>
            </p:custDataLst>
          </p:nvPr>
        </p:nvSpPr>
        <p:spPr bwMode="auto">
          <a:xfrm>
            <a:off x="3084541" y="3178973"/>
            <a:ext cx="337774" cy="22190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fr-FR" altLang="en-US" sz="1050" dirty="0">
                <a:latin typeface="Calibri" pitchFamily="34" charset="0"/>
                <a:sym typeface="+mn-lt"/>
              </a:rPr>
              <a:t>2015</a:t>
            </a:r>
            <a:endParaRPr lang="fr-FR" sz="1050" dirty="0">
              <a:latin typeface="Calibri" pitchFamily="34" charset="0"/>
              <a:sym typeface="+mn-lt"/>
            </a:endParaRPr>
          </a:p>
        </p:txBody>
      </p:sp>
      <p:sp>
        <p:nvSpPr>
          <p:cNvPr id="116" name="4. Footnote"/>
          <p:cNvSpPr txBox="1">
            <a:spLocks noChangeArrowheads="1"/>
          </p:cNvSpPr>
          <p:nvPr/>
        </p:nvSpPr>
        <p:spPr bwMode="auto">
          <a:xfrm>
            <a:off x="502491" y="6434759"/>
            <a:ext cx="7696867" cy="125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defPPr>
              <a:defRPr lang="en-US"/>
            </a:defPPr>
            <a:lvl1pPr marL="85725" indent="-85725" defTabSz="895350">
              <a:defRPr sz="800" baseline="0">
                <a:solidFill>
                  <a:srgbClr val="808080"/>
                </a:solidFill>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ZA" dirty="0">
                <a:latin typeface="Calibri" pitchFamily="34" charset="0"/>
              </a:rPr>
              <a:t>1 MBNP estimate</a:t>
            </a:r>
          </a:p>
        </p:txBody>
      </p:sp>
      <p:sp>
        <p:nvSpPr>
          <p:cNvPr id="68" name="Rectangle 67"/>
          <p:cNvSpPr>
            <a:spLocks/>
          </p:cNvSpPr>
          <p:nvPr/>
        </p:nvSpPr>
        <p:spPr>
          <a:xfrm>
            <a:off x="352563" y="3680451"/>
            <a:ext cx="4094435" cy="2503330"/>
          </a:xfrm>
          <a:prstGeom prst="rect">
            <a:avLst/>
          </a:prstGeom>
          <a:solidFill>
            <a:schemeClr val="bg1"/>
          </a:solidFill>
          <a:ln w="9525" algn="ctr">
            <a:noFill/>
            <a:miter lim="800000"/>
            <a:headEnd/>
            <a:tailEnd/>
          </a:ln>
          <a:effectLst>
            <a:outerShdw blurRad="63500" dist="12700" dir="5400000" algn="t" rotWithShape="0">
              <a:schemeClr val="tx1">
                <a:lumMod val="75000"/>
                <a:lumOff val="25000"/>
                <a:alpha val="40000"/>
              </a:schemeClr>
            </a:outerShdw>
          </a:effectLst>
        </p:spPr>
        <p:txBody>
          <a:bodyPr wrap="none" lIns="93296" tIns="46648" rIns="93296" bIns="46648" anchor="ctr">
            <a:noAutofit/>
          </a:bodyPr>
          <a:lstStyle/>
          <a:p>
            <a:endParaRPr lang="en-US" sz="1400" dirty="0">
              <a:solidFill>
                <a:srgbClr val="000000"/>
              </a:solidFill>
              <a:latin typeface="+mn-lt"/>
            </a:endParaRPr>
          </a:p>
        </p:txBody>
      </p:sp>
      <p:sp>
        <p:nvSpPr>
          <p:cNvPr id="70" name="Rectangle 69"/>
          <p:cNvSpPr>
            <a:spLocks/>
          </p:cNvSpPr>
          <p:nvPr/>
        </p:nvSpPr>
        <p:spPr>
          <a:xfrm>
            <a:off x="5055047" y="3703570"/>
            <a:ext cx="4471338" cy="2503330"/>
          </a:xfrm>
          <a:prstGeom prst="rect">
            <a:avLst/>
          </a:prstGeom>
          <a:solidFill>
            <a:schemeClr val="bg1"/>
          </a:solidFill>
          <a:ln w="9525" algn="ctr">
            <a:noFill/>
            <a:miter lim="800000"/>
            <a:headEnd/>
            <a:tailEnd/>
          </a:ln>
          <a:effectLst>
            <a:outerShdw blurRad="63500" dist="12700" dir="5400000" algn="t" rotWithShape="0">
              <a:schemeClr val="tx1">
                <a:lumMod val="75000"/>
                <a:lumOff val="25000"/>
                <a:alpha val="40000"/>
              </a:schemeClr>
            </a:outerShdw>
          </a:effectLst>
        </p:spPr>
        <p:txBody>
          <a:bodyPr wrap="none" lIns="93296" tIns="46648" rIns="93296" bIns="46648" anchor="ctr">
            <a:noAutofit/>
          </a:bodyPr>
          <a:lstStyle/>
          <a:p>
            <a:endParaRPr lang="en-US" sz="1400" dirty="0">
              <a:solidFill>
                <a:srgbClr val="000000"/>
              </a:solidFill>
              <a:latin typeface="+mn-lt"/>
            </a:endParaRPr>
          </a:p>
        </p:txBody>
      </p:sp>
      <p:sp>
        <p:nvSpPr>
          <p:cNvPr id="6" name="AutoShape 250"/>
          <p:cNvSpPr>
            <a:spLocks noChangeArrowheads="1"/>
          </p:cNvSpPr>
          <p:nvPr/>
        </p:nvSpPr>
        <p:spPr bwMode="auto">
          <a:xfrm>
            <a:off x="352564" y="1027899"/>
            <a:ext cx="4108420" cy="332389"/>
          </a:xfrm>
          <a:prstGeom prst="leftRightArrow">
            <a:avLst>
              <a:gd name="adj1" fmla="val 100000"/>
              <a:gd name="adj2" fmla="val 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9525" algn="ctr">
            <a:noFill/>
            <a:miter lim="800000"/>
            <a:headEnd/>
            <a:tailEnd/>
          </a:ln>
          <a:effectLst/>
          <a:extLst/>
        </p:spPr>
        <p:txBody>
          <a:bodyPr vert="horz" wrap="square" lIns="73147" tIns="73147" rIns="73147" bIns="73147" numCol="1" anchor="ctr" anchorCtr="0" compatLnSpc="1">
            <a:prstTxWarp prst="textNoShape">
              <a:avLst/>
            </a:prstTxWarp>
            <a:spAutoFit/>
          </a:bodyPr>
          <a:lstStyle/>
          <a:p>
            <a:r>
              <a:rPr lang="en-US" sz="1200" b="1" dirty="0">
                <a:solidFill>
                  <a:schemeClr val="bg1"/>
                </a:solidFill>
                <a:latin typeface="Calibri" pitchFamily="34" charset="0"/>
                <a:cs typeface="Arial" pitchFamily="34" charset="0"/>
              </a:rPr>
              <a:t>GDP growth has slowed</a:t>
            </a:r>
          </a:p>
        </p:txBody>
      </p:sp>
      <p:sp>
        <p:nvSpPr>
          <p:cNvPr id="10" name="AutoShape 250"/>
          <p:cNvSpPr>
            <a:spLocks noChangeArrowheads="1"/>
          </p:cNvSpPr>
          <p:nvPr/>
        </p:nvSpPr>
        <p:spPr bwMode="auto">
          <a:xfrm>
            <a:off x="5031562" y="1035773"/>
            <a:ext cx="4494823" cy="332389"/>
          </a:xfrm>
          <a:prstGeom prst="leftRightArrow">
            <a:avLst>
              <a:gd name="adj1" fmla="val 100000"/>
              <a:gd name="adj2" fmla="val 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9525" algn="ctr">
            <a:noFill/>
            <a:miter lim="800000"/>
            <a:headEnd/>
            <a:tailEnd/>
          </a:ln>
          <a:effectLst/>
          <a:extLst/>
        </p:spPr>
        <p:txBody>
          <a:bodyPr vert="horz" wrap="square" lIns="73147" tIns="73147" rIns="73147" bIns="73147" numCol="1" anchor="ctr" anchorCtr="0" compatLnSpc="1">
            <a:prstTxWarp prst="textNoShape">
              <a:avLst/>
            </a:prstTxWarp>
            <a:spAutoFit/>
          </a:bodyPr>
          <a:lstStyle/>
          <a:p>
            <a:r>
              <a:rPr lang="en-US" sz="1200" b="1" dirty="0">
                <a:solidFill>
                  <a:schemeClr val="bg1"/>
                </a:solidFill>
                <a:latin typeface="Calibri" pitchFamily="34" charset="0"/>
                <a:cs typeface="Arial" pitchFamily="34" charset="0"/>
              </a:rPr>
              <a:t>Inflation is ticking upwards</a:t>
            </a:r>
          </a:p>
        </p:txBody>
      </p:sp>
      <p:sp>
        <p:nvSpPr>
          <p:cNvPr id="69" name="AutoShape 250"/>
          <p:cNvSpPr>
            <a:spLocks noChangeArrowheads="1"/>
          </p:cNvSpPr>
          <p:nvPr/>
        </p:nvSpPr>
        <p:spPr bwMode="auto">
          <a:xfrm>
            <a:off x="352563" y="3719714"/>
            <a:ext cx="4108419" cy="332389"/>
          </a:xfrm>
          <a:prstGeom prst="leftRightArrow">
            <a:avLst>
              <a:gd name="adj1" fmla="val 100000"/>
              <a:gd name="adj2" fmla="val 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9525" algn="ctr">
            <a:noFill/>
            <a:miter lim="800000"/>
            <a:headEnd/>
            <a:tailEnd/>
          </a:ln>
          <a:effectLst/>
          <a:extLst/>
        </p:spPr>
        <p:txBody>
          <a:bodyPr vert="horz" wrap="square" lIns="73147" tIns="73147" rIns="73147" bIns="73147" numCol="1" anchor="ctr" anchorCtr="0" compatLnSpc="1">
            <a:prstTxWarp prst="textNoShape">
              <a:avLst/>
            </a:prstTxWarp>
            <a:spAutoFit/>
          </a:bodyPr>
          <a:lstStyle/>
          <a:p>
            <a:r>
              <a:rPr lang="en-US" sz="1200" b="1" dirty="0">
                <a:solidFill>
                  <a:schemeClr val="bg1"/>
                </a:solidFill>
                <a:latin typeface="Calibri" pitchFamily="34" charset="0"/>
                <a:cs typeface="Arial" pitchFamily="34" charset="0"/>
              </a:rPr>
              <a:t>Gross international reserves have declined</a:t>
            </a:r>
          </a:p>
        </p:txBody>
      </p:sp>
      <p:sp>
        <p:nvSpPr>
          <p:cNvPr id="71" name="AutoShape 250"/>
          <p:cNvSpPr>
            <a:spLocks noChangeArrowheads="1"/>
          </p:cNvSpPr>
          <p:nvPr/>
        </p:nvSpPr>
        <p:spPr bwMode="auto">
          <a:xfrm>
            <a:off x="5055047" y="3722807"/>
            <a:ext cx="4471338" cy="332389"/>
          </a:xfrm>
          <a:prstGeom prst="leftRightArrow">
            <a:avLst>
              <a:gd name="adj1" fmla="val 100000"/>
              <a:gd name="adj2" fmla="val 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9525" algn="ctr">
            <a:noFill/>
            <a:miter lim="800000"/>
            <a:headEnd/>
            <a:tailEnd/>
          </a:ln>
          <a:effectLst/>
          <a:extLst/>
        </p:spPr>
        <p:txBody>
          <a:bodyPr vert="horz" wrap="square" lIns="73147" tIns="73147" rIns="73147" bIns="73147" numCol="1" anchor="ctr" anchorCtr="0" compatLnSpc="1">
            <a:prstTxWarp prst="textNoShape">
              <a:avLst/>
            </a:prstTxWarp>
            <a:spAutoFit/>
          </a:bodyPr>
          <a:lstStyle/>
          <a:p>
            <a:r>
              <a:rPr lang="en-US" sz="1200" b="1" dirty="0">
                <a:solidFill>
                  <a:schemeClr val="bg1"/>
                </a:solidFill>
                <a:latin typeface="Calibri" pitchFamily="34" charset="0"/>
                <a:cs typeface="Arial" pitchFamily="34" charset="0"/>
              </a:rPr>
              <a:t>Exchange rates have diverged</a:t>
            </a:r>
          </a:p>
        </p:txBody>
      </p:sp>
      <p:cxnSp>
        <p:nvCxnSpPr>
          <p:cNvPr id="72" name="Straight Connector 71"/>
          <p:cNvCxnSpPr/>
          <p:nvPr>
            <p:custDataLst>
              <p:tags r:id="rId11"/>
            </p:custDataLst>
          </p:nvPr>
        </p:nvCxnSpPr>
        <p:spPr bwMode="gray">
          <a:xfrm flipV="1">
            <a:off x="8821987" y="5797653"/>
            <a:ext cx="0" cy="59931"/>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12"/>
            </p:custDataLst>
          </p:nvPr>
        </p:nvCxnSpPr>
        <p:spPr bwMode="gray">
          <a:xfrm flipV="1">
            <a:off x="8345754" y="5797653"/>
            <a:ext cx="0" cy="59931"/>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custDataLst>
              <p:tags r:id="rId13"/>
            </p:custDataLst>
          </p:nvPr>
        </p:nvCxnSpPr>
        <p:spPr bwMode="gray">
          <a:xfrm flipV="1">
            <a:off x="5517513" y="5797653"/>
            <a:ext cx="0" cy="59931"/>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14"/>
            </p:custDataLst>
          </p:nvPr>
        </p:nvCxnSpPr>
        <p:spPr bwMode="gray">
          <a:xfrm flipV="1">
            <a:off x="7879240" y="5797653"/>
            <a:ext cx="0" cy="59931"/>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custDataLst>
              <p:tags r:id="rId15"/>
            </p:custDataLst>
          </p:nvPr>
        </p:nvCxnSpPr>
        <p:spPr bwMode="gray">
          <a:xfrm flipV="1">
            <a:off x="5984027" y="5797653"/>
            <a:ext cx="0" cy="59931"/>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custDataLst>
              <p:tags r:id="rId16"/>
            </p:custDataLst>
          </p:nvPr>
        </p:nvCxnSpPr>
        <p:spPr bwMode="gray">
          <a:xfrm flipV="1">
            <a:off x="6926774" y="5797653"/>
            <a:ext cx="0" cy="59931"/>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custDataLst>
              <p:tags r:id="rId17"/>
            </p:custDataLst>
          </p:nvPr>
        </p:nvCxnSpPr>
        <p:spPr bwMode="gray">
          <a:xfrm flipV="1">
            <a:off x="6450541" y="5797653"/>
            <a:ext cx="0" cy="59931"/>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custDataLst>
              <p:tags r:id="rId18"/>
            </p:custDataLst>
          </p:nvPr>
        </p:nvCxnSpPr>
        <p:spPr bwMode="gray">
          <a:xfrm flipV="1">
            <a:off x="7403007" y="5797653"/>
            <a:ext cx="0" cy="59931"/>
          </a:xfrm>
          <a:prstGeom prst="line">
            <a:avLst/>
          </a:prstGeom>
          <a:ln w="9525">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80" name="Object 79"/>
          <p:cNvGraphicFramePr>
            <a:graphicFrameLocks/>
          </p:cNvGraphicFramePr>
          <p:nvPr>
            <p:extLst>
              <p:ext uri="{D42A27DB-BD31-4B8C-83A1-F6EECF244321}">
                <p14:modId xmlns:p14="http://schemas.microsoft.com/office/powerpoint/2010/main" val="352581070"/>
              </p:ext>
            </p:extLst>
          </p:nvPr>
        </p:nvGraphicFramePr>
        <p:xfrm>
          <a:off x="5323945" y="4359546"/>
          <a:ext cx="4135218" cy="1554955"/>
        </p:xfrm>
        <a:graphic>
          <a:graphicData uri="http://schemas.openxmlformats.org/presentationml/2006/ole">
            <mc:AlternateContent xmlns:mc="http://schemas.openxmlformats.org/markup-compatibility/2006">
              <mc:Choice xmlns:v="urn:schemas-microsoft-com:vml" Requires="v">
                <p:oleObj spid="_x0000_s26099" name="Chart" r:id="rId40" imgW="3457673" imgH="1524045" progId="MSGraph.Chart.8">
                  <p:embed followColorScheme="full"/>
                </p:oleObj>
              </mc:Choice>
              <mc:Fallback>
                <p:oleObj name="Chart" r:id="rId40" imgW="3457673" imgH="1524045" progId="MSGraph.Chart.8">
                  <p:embed followColorScheme="full"/>
                  <p:pic>
                    <p:nvPicPr>
                      <p:cNvPr id="0" name="Picture 233"/>
                      <p:cNvPicPr>
                        <a:picLocks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323945" y="4359546"/>
                        <a:ext cx="4135218" cy="155495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1" name="Rectangle 80"/>
          <p:cNvSpPr>
            <a:spLocks noGrp="1" noChangeArrowheads="1"/>
          </p:cNvSpPr>
          <p:nvPr>
            <p:custDataLst>
              <p:tags r:id="rId19"/>
            </p:custDataLst>
          </p:nvPr>
        </p:nvSpPr>
        <p:spPr bwMode="gray">
          <a:xfrm>
            <a:off x="8821987" y="5962866"/>
            <a:ext cx="542647" cy="19599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r>
              <a:rPr lang="fr-FR" sz="1050" dirty="0">
                <a:latin typeface="Calibri" pitchFamily="34" charset="0"/>
                <a:sym typeface="+mn-lt"/>
              </a:rPr>
              <a:t>Dec-16</a:t>
            </a:r>
          </a:p>
        </p:txBody>
      </p:sp>
      <p:sp>
        <p:nvSpPr>
          <p:cNvPr id="82" name="Rectangle 81"/>
          <p:cNvSpPr>
            <a:spLocks noGrp="1" noChangeArrowheads="1"/>
          </p:cNvSpPr>
          <p:nvPr>
            <p:custDataLst>
              <p:tags r:id="rId20"/>
            </p:custDataLst>
          </p:nvPr>
        </p:nvSpPr>
        <p:spPr bwMode="gray">
          <a:xfrm>
            <a:off x="5242140" y="5962866"/>
            <a:ext cx="552366" cy="19599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lnSpc>
                <a:spcPct val="90000"/>
              </a:lnSpc>
            </a:pPr>
            <a:r>
              <a:rPr lang="fr-FR" altLang="en-US" sz="1050" dirty="0">
                <a:latin typeface="Calibri" pitchFamily="34" charset="0"/>
                <a:sym typeface="+mn-lt"/>
              </a:rPr>
              <a:t>Jan-15</a:t>
            </a:r>
            <a:endParaRPr lang="fr-FR" sz="1050" dirty="0">
              <a:latin typeface="Calibri" pitchFamily="34" charset="0"/>
              <a:sym typeface="+mn-lt"/>
            </a:endParaRPr>
          </a:p>
        </p:txBody>
      </p:sp>
      <p:sp>
        <p:nvSpPr>
          <p:cNvPr id="83" name="Rectangle 82"/>
          <p:cNvSpPr>
            <a:spLocks noGrp="1" noChangeArrowheads="1"/>
          </p:cNvSpPr>
          <p:nvPr>
            <p:custDataLst>
              <p:tags r:id="rId21"/>
            </p:custDataLst>
          </p:nvPr>
        </p:nvSpPr>
        <p:spPr bwMode="gray">
          <a:xfrm>
            <a:off x="5133612" y="4701084"/>
            <a:ext cx="301290" cy="19599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34034521-684D-4B8A-90E0-FBE4B347734F}" type="datetime'''''''''''''''4''''''''''''''0''''''''''''''''''''0'''''">
              <a:rPr lang="fr-FR" altLang="en-US" sz="1050">
                <a:latin typeface="Calibri" pitchFamily="34" charset="0"/>
              </a:rPr>
              <a:pPr algn="r">
                <a:lnSpc>
                  <a:spcPct val="90000"/>
                </a:lnSpc>
              </a:pPr>
              <a:t>400</a:t>
            </a:fld>
            <a:endParaRPr lang="fr-FR" sz="1050" dirty="0">
              <a:latin typeface="Calibri" pitchFamily="34" charset="0"/>
              <a:sym typeface="+mn-lt"/>
            </a:endParaRPr>
          </a:p>
        </p:txBody>
      </p:sp>
      <p:sp>
        <p:nvSpPr>
          <p:cNvPr id="90" name="Rectangle 89"/>
          <p:cNvSpPr>
            <a:spLocks noGrp="1" noChangeArrowheads="1"/>
          </p:cNvSpPr>
          <p:nvPr>
            <p:custDataLst>
              <p:tags r:id="rId22"/>
            </p:custDataLst>
          </p:nvPr>
        </p:nvSpPr>
        <p:spPr bwMode="gray">
          <a:xfrm>
            <a:off x="5133612" y="4963482"/>
            <a:ext cx="301290" cy="19599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316C0038-A3BC-400D-AE97-968DC11D464B}" type="datetime'''''''''''''''3''''''''0''''''''''0'''''">
              <a:rPr lang="fr-FR" altLang="en-US" sz="1050">
                <a:latin typeface="Calibri" pitchFamily="34" charset="0"/>
              </a:rPr>
              <a:pPr algn="r">
                <a:lnSpc>
                  <a:spcPct val="90000"/>
                </a:lnSpc>
              </a:pPr>
              <a:t>300</a:t>
            </a:fld>
            <a:endParaRPr lang="fr-FR" sz="1050" dirty="0">
              <a:latin typeface="Calibri" pitchFamily="34" charset="0"/>
              <a:sym typeface="+mn-lt"/>
            </a:endParaRPr>
          </a:p>
        </p:txBody>
      </p:sp>
      <p:sp>
        <p:nvSpPr>
          <p:cNvPr id="106" name="Rectangle 105"/>
          <p:cNvSpPr>
            <a:spLocks noGrp="1" noChangeArrowheads="1"/>
          </p:cNvSpPr>
          <p:nvPr>
            <p:custDataLst>
              <p:tags r:id="rId23"/>
            </p:custDataLst>
          </p:nvPr>
        </p:nvSpPr>
        <p:spPr bwMode="gray">
          <a:xfrm>
            <a:off x="5334472" y="5760397"/>
            <a:ext cx="100430" cy="19599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12F8F174-6121-4CAD-8B34-047C28EDD093}" type="datetime'''''0'''''''''''''''''''''''''''''''">
              <a:rPr lang="fr-FR" altLang="en-US" sz="1050">
                <a:latin typeface="Calibri" pitchFamily="34" charset="0"/>
              </a:rPr>
              <a:pPr algn="r">
                <a:lnSpc>
                  <a:spcPct val="90000"/>
                </a:lnSpc>
              </a:pPr>
              <a:t>0</a:t>
            </a:fld>
            <a:endParaRPr lang="fr-FR" sz="1050" dirty="0">
              <a:latin typeface="Calibri" pitchFamily="34" charset="0"/>
              <a:sym typeface="+mn-lt"/>
            </a:endParaRPr>
          </a:p>
        </p:txBody>
      </p:sp>
      <p:sp>
        <p:nvSpPr>
          <p:cNvPr id="107" name="Rectangle 106"/>
          <p:cNvSpPr>
            <a:spLocks noGrp="1" noChangeArrowheads="1"/>
          </p:cNvSpPr>
          <p:nvPr>
            <p:custDataLst>
              <p:tags r:id="rId24"/>
            </p:custDataLst>
          </p:nvPr>
        </p:nvSpPr>
        <p:spPr bwMode="gray">
          <a:xfrm>
            <a:off x="5133612" y="4438685"/>
            <a:ext cx="301290" cy="19599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79071ECE-E370-491E-8538-B7B6BBC0EC56}" type="datetime'''''''''''''''''''5''0''''0'">
              <a:rPr lang="fr-FR" altLang="en-US" sz="1050">
                <a:latin typeface="Calibri" pitchFamily="34" charset="0"/>
              </a:rPr>
              <a:pPr algn="r">
                <a:lnSpc>
                  <a:spcPct val="90000"/>
                </a:lnSpc>
              </a:pPr>
              <a:t>500</a:t>
            </a:fld>
            <a:endParaRPr lang="fr-FR" sz="1050" dirty="0">
              <a:latin typeface="Calibri" pitchFamily="34" charset="0"/>
              <a:sym typeface="+mn-lt"/>
            </a:endParaRPr>
          </a:p>
        </p:txBody>
      </p:sp>
      <p:sp>
        <p:nvSpPr>
          <p:cNvPr id="108" name="Rectangle 107"/>
          <p:cNvSpPr>
            <a:spLocks noGrp="1" noChangeArrowheads="1"/>
          </p:cNvSpPr>
          <p:nvPr>
            <p:custDataLst>
              <p:tags r:id="rId25"/>
            </p:custDataLst>
          </p:nvPr>
        </p:nvSpPr>
        <p:spPr bwMode="gray">
          <a:xfrm>
            <a:off x="5133612" y="5235600"/>
            <a:ext cx="301290" cy="19599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98CC2B1B-02D2-4F4E-8A9C-6E1ED66E4310}" type="datetime'''''''2''''''''''''''0''''''''''''''''''''0'''''''''''">
              <a:rPr lang="fr-FR" altLang="en-US" sz="1050">
                <a:latin typeface="Calibri" pitchFamily="34" charset="0"/>
              </a:rPr>
              <a:pPr algn="r">
                <a:lnSpc>
                  <a:spcPct val="90000"/>
                </a:lnSpc>
              </a:pPr>
              <a:t>200</a:t>
            </a:fld>
            <a:endParaRPr lang="fr-FR" sz="1050" dirty="0">
              <a:latin typeface="Calibri" pitchFamily="34" charset="0"/>
              <a:sym typeface="+mn-lt"/>
            </a:endParaRPr>
          </a:p>
        </p:txBody>
      </p:sp>
      <p:sp>
        <p:nvSpPr>
          <p:cNvPr id="109" name="Rectangle 108"/>
          <p:cNvSpPr>
            <a:spLocks noGrp="1" noChangeArrowheads="1"/>
          </p:cNvSpPr>
          <p:nvPr>
            <p:custDataLst>
              <p:tags r:id="rId26"/>
            </p:custDataLst>
          </p:nvPr>
        </p:nvSpPr>
        <p:spPr bwMode="gray">
          <a:xfrm>
            <a:off x="5133612" y="5497998"/>
            <a:ext cx="301290" cy="19599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AD384DDE-E44B-4070-A000-DD5215B65343}" type="datetime'''''''''''''''''''''''1''''''0''''''''''''''''''''0'''''''''''">
              <a:rPr lang="fr-FR" altLang="en-US" sz="1050">
                <a:latin typeface="Calibri" pitchFamily="34" charset="0"/>
              </a:rPr>
              <a:pPr algn="r">
                <a:lnSpc>
                  <a:spcPct val="90000"/>
                </a:lnSpc>
              </a:pPr>
              <a:t>100</a:t>
            </a:fld>
            <a:endParaRPr lang="fr-FR" sz="1050" dirty="0">
              <a:latin typeface="Calibri" pitchFamily="34" charset="0"/>
              <a:sym typeface="+mn-lt"/>
            </a:endParaRPr>
          </a:p>
        </p:txBody>
      </p:sp>
      <p:sp>
        <p:nvSpPr>
          <p:cNvPr id="110" name="Rectangle 109"/>
          <p:cNvSpPr/>
          <p:nvPr/>
        </p:nvSpPr>
        <p:spPr>
          <a:xfrm>
            <a:off x="5031562" y="4074432"/>
            <a:ext cx="844107" cy="278873"/>
          </a:xfrm>
          <a:prstGeom prst="rect">
            <a:avLst/>
          </a:prstGeom>
        </p:spPr>
        <p:txBody>
          <a:bodyPr wrap="none" lIns="93296" tIns="46648" rIns="93296" bIns="46648">
            <a:spAutoFit/>
          </a:bodyPr>
          <a:lstStyle/>
          <a:p>
            <a:r>
              <a:rPr lang="en-US" sz="1200" dirty="0">
                <a:solidFill>
                  <a:srgbClr val="617D32"/>
                </a:solidFill>
                <a:latin typeface="Calibri" pitchFamily="34" charset="0"/>
              </a:rPr>
              <a:t>Naira/USD</a:t>
            </a:r>
          </a:p>
        </p:txBody>
      </p:sp>
      <p:sp>
        <p:nvSpPr>
          <p:cNvPr id="114" name="Rectangle 113"/>
          <p:cNvSpPr>
            <a:spLocks noGrp="1" noChangeArrowheads="1"/>
          </p:cNvSpPr>
          <p:nvPr>
            <p:custDataLst>
              <p:tags r:id="rId27"/>
            </p:custDataLst>
          </p:nvPr>
        </p:nvSpPr>
        <p:spPr bwMode="gray">
          <a:xfrm>
            <a:off x="470480" y="4415566"/>
            <a:ext cx="200860" cy="19599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endParaRPr lang="fr-FR" sz="1050" dirty="0">
              <a:latin typeface="Calibri" pitchFamily="34" charset="0"/>
              <a:sym typeface="+mn-lt"/>
            </a:endParaRPr>
          </a:p>
        </p:txBody>
      </p:sp>
      <p:sp>
        <p:nvSpPr>
          <p:cNvPr id="119" name="Rectangle 118"/>
          <p:cNvSpPr>
            <a:spLocks noGrp="1" noChangeArrowheads="1"/>
          </p:cNvSpPr>
          <p:nvPr>
            <p:custDataLst>
              <p:tags r:id="rId28"/>
            </p:custDataLst>
          </p:nvPr>
        </p:nvSpPr>
        <p:spPr bwMode="gray">
          <a:xfrm>
            <a:off x="470480" y="4677965"/>
            <a:ext cx="200860" cy="19599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endParaRPr lang="fr-FR" sz="1050" dirty="0">
              <a:latin typeface="Calibri" pitchFamily="34" charset="0"/>
              <a:sym typeface="+mn-lt"/>
            </a:endParaRPr>
          </a:p>
        </p:txBody>
      </p:sp>
      <p:sp>
        <p:nvSpPr>
          <p:cNvPr id="120" name="Rectangle 119"/>
          <p:cNvSpPr>
            <a:spLocks noGrp="1" noChangeArrowheads="1"/>
          </p:cNvSpPr>
          <p:nvPr>
            <p:custDataLst>
              <p:tags r:id="rId29"/>
            </p:custDataLst>
          </p:nvPr>
        </p:nvSpPr>
        <p:spPr bwMode="auto">
          <a:xfrm>
            <a:off x="4037509" y="5930321"/>
            <a:ext cx="423474" cy="260968"/>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fr-FR" altLang="en-US" sz="1050" dirty="0">
                <a:solidFill>
                  <a:srgbClr val="617D32"/>
                </a:solidFill>
                <a:latin typeface="Calibri" pitchFamily="34" charset="0"/>
              </a:rPr>
              <a:t>Jan-17</a:t>
            </a:r>
            <a:endParaRPr lang="fr-FR" sz="1050" dirty="0">
              <a:solidFill>
                <a:srgbClr val="617D32"/>
              </a:solidFill>
              <a:latin typeface="Calibri" pitchFamily="34" charset="0"/>
              <a:sym typeface="+mn-lt"/>
            </a:endParaRPr>
          </a:p>
        </p:txBody>
      </p:sp>
      <p:sp>
        <p:nvSpPr>
          <p:cNvPr id="121" name="Rectangle 120"/>
          <p:cNvSpPr>
            <a:spLocks noGrp="1" noChangeArrowheads="1"/>
          </p:cNvSpPr>
          <p:nvPr>
            <p:custDataLst>
              <p:tags r:id="rId30"/>
            </p:custDataLst>
          </p:nvPr>
        </p:nvSpPr>
        <p:spPr bwMode="auto">
          <a:xfrm>
            <a:off x="501255" y="5939747"/>
            <a:ext cx="542649" cy="20651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fr-FR" altLang="en-US" sz="1050" dirty="0">
                <a:solidFill>
                  <a:srgbClr val="617D32"/>
                </a:solidFill>
                <a:latin typeface="Calibri" pitchFamily="34" charset="0"/>
              </a:rPr>
              <a:t>Jan-12</a:t>
            </a:r>
            <a:endParaRPr lang="fr-FR" sz="1050" dirty="0">
              <a:solidFill>
                <a:srgbClr val="617D32"/>
              </a:solidFill>
              <a:latin typeface="Calibri" pitchFamily="34" charset="0"/>
              <a:sym typeface="+mn-lt"/>
            </a:endParaRPr>
          </a:p>
        </p:txBody>
      </p:sp>
      <p:sp>
        <p:nvSpPr>
          <p:cNvPr id="122" name="Rectangle 121"/>
          <p:cNvSpPr/>
          <p:nvPr/>
        </p:nvSpPr>
        <p:spPr>
          <a:xfrm>
            <a:off x="343919" y="4051313"/>
            <a:ext cx="874499" cy="278873"/>
          </a:xfrm>
          <a:prstGeom prst="rect">
            <a:avLst/>
          </a:prstGeom>
        </p:spPr>
        <p:txBody>
          <a:bodyPr wrap="none" lIns="93296" tIns="46648" rIns="93296" bIns="46648">
            <a:spAutoFit/>
          </a:bodyPr>
          <a:lstStyle/>
          <a:p>
            <a:r>
              <a:rPr lang="en-US" sz="1200" dirty="0">
                <a:solidFill>
                  <a:srgbClr val="617D32"/>
                </a:solidFill>
                <a:latin typeface="Calibri" pitchFamily="34" charset="0"/>
              </a:rPr>
              <a:t>USD Billion</a:t>
            </a:r>
          </a:p>
        </p:txBody>
      </p:sp>
      <p:cxnSp>
        <p:nvCxnSpPr>
          <p:cNvPr id="123" name="Straight Connector 122"/>
          <p:cNvCxnSpPr/>
          <p:nvPr>
            <p:custDataLst>
              <p:tags r:id="rId31"/>
            </p:custDataLst>
          </p:nvPr>
        </p:nvCxnSpPr>
        <p:spPr bwMode="gray">
          <a:xfrm>
            <a:off x="6209187" y="4265373"/>
            <a:ext cx="335307" cy="0"/>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custDataLst>
              <p:tags r:id="rId32"/>
            </p:custDataLst>
          </p:nvPr>
        </p:nvCxnSpPr>
        <p:spPr bwMode="gray">
          <a:xfrm>
            <a:off x="7571472" y="4265373"/>
            <a:ext cx="335307" cy="0"/>
          </a:xfrm>
          <a:prstGeom prst="line">
            <a:avLst/>
          </a:prstGeom>
          <a:ln w="19050">
            <a:solidFill>
              <a:schemeClr val="accent4"/>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125" name="Rectangle 124"/>
          <p:cNvSpPr>
            <a:spLocks noGrp="1" noChangeArrowheads="1"/>
          </p:cNvSpPr>
          <p:nvPr>
            <p:custDataLst>
              <p:tags r:id="rId33"/>
            </p:custDataLst>
          </p:nvPr>
        </p:nvSpPr>
        <p:spPr bwMode="auto">
          <a:xfrm>
            <a:off x="8010448" y="4179528"/>
            <a:ext cx="1033458" cy="18627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fr-FR" altLang="en-US" sz="1200" dirty="0">
                <a:latin typeface="Calibri" pitchFamily="34" charset="0"/>
              </a:rPr>
              <a:t>Parallel Market</a:t>
            </a:r>
            <a:endParaRPr lang="fr-FR" sz="1200" dirty="0">
              <a:latin typeface="Calibri" pitchFamily="34" charset="0"/>
              <a:sym typeface="+mn-lt"/>
            </a:endParaRPr>
          </a:p>
        </p:txBody>
      </p:sp>
      <p:sp>
        <p:nvSpPr>
          <p:cNvPr id="126" name="Rectangle 125"/>
          <p:cNvSpPr>
            <a:spLocks noGrp="1" noChangeArrowheads="1"/>
          </p:cNvSpPr>
          <p:nvPr>
            <p:custDataLst>
              <p:tags r:id="rId34"/>
            </p:custDataLst>
          </p:nvPr>
        </p:nvSpPr>
        <p:spPr bwMode="auto">
          <a:xfrm>
            <a:off x="6648163" y="4179528"/>
            <a:ext cx="715969" cy="18627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fr-FR" altLang="en-US" sz="1200" dirty="0">
                <a:latin typeface="Calibri" pitchFamily="34" charset="0"/>
              </a:rPr>
              <a:t>Inter-Bank</a:t>
            </a:r>
            <a:endParaRPr lang="fr-FR" sz="1200" dirty="0">
              <a:latin typeface="Calibri" pitchFamily="34" charset="0"/>
              <a:sym typeface="+mn-lt"/>
            </a:endParaRPr>
          </a:p>
        </p:txBody>
      </p:sp>
      <p:sp>
        <p:nvSpPr>
          <p:cNvPr id="4" name="Rectangle 3"/>
          <p:cNvSpPr/>
          <p:nvPr/>
        </p:nvSpPr>
        <p:spPr>
          <a:xfrm>
            <a:off x="2154067" y="-42055"/>
            <a:ext cx="6109320" cy="563566"/>
          </a:xfrm>
          <a:prstGeom prst="rect">
            <a:avLst/>
          </a:prstGeom>
        </p:spPr>
        <p:txBody>
          <a:bodyPr wrap="square" lIns="93296" tIns="46648" rIns="93296" bIns="46648">
            <a:spAutoFit/>
          </a:bodyPr>
          <a:lstStyle/>
          <a:p>
            <a:endParaRPr lang="en-GB" sz="1050" dirty="0">
              <a:solidFill>
                <a:schemeClr val="bg1"/>
              </a:solidFill>
            </a:endParaRPr>
          </a:p>
          <a:p>
            <a:r>
              <a:rPr lang="en-GB" sz="2000" b="1" dirty="0">
                <a:solidFill>
                  <a:schemeClr val="bg1"/>
                </a:solidFill>
                <a:latin typeface="Calibri" pitchFamily="34" charset="0"/>
              </a:rPr>
              <a:t>In the short term Nigeria is experiencing some macroeconomic challenges</a:t>
            </a:r>
            <a:r>
              <a:rPr lang="mr-IN" sz="2000" b="1" dirty="0">
                <a:solidFill>
                  <a:schemeClr val="bg1"/>
                </a:solidFill>
                <a:latin typeface="Calibri" pitchFamily="34" charset="0"/>
              </a:rPr>
              <a:t>…</a:t>
            </a:r>
            <a:endParaRPr lang="en-ZA" sz="2000" b="1" dirty="0">
              <a:solidFill>
                <a:schemeClr val="bg1"/>
              </a:solidFill>
              <a:latin typeface="Calibri" pitchFamily="34" charset="0"/>
            </a:endParaRPr>
          </a:p>
        </p:txBody>
      </p:sp>
      <p:graphicFrame>
        <p:nvGraphicFramePr>
          <p:cNvPr id="64" name="Chart 63"/>
          <p:cNvGraphicFramePr>
            <a:graphicFrameLocks/>
          </p:cNvGraphicFramePr>
          <p:nvPr>
            <p:extLst>
              <p:ext uri="{D42A27DB-BD31-4B8C-83A1-F6EECF244321}">
                <p14:modId xmlns:p14="http://schemas.microsoft.com/office/powerpoint/2010/main" val="3679472923"/>
              </p:ext>
            </p:extLst>
          </p:nvPr>
        </p:nvGraphicFramePr>
        <p:xfrm>
          <a:off x="5031562" y="1360288"/>
          <a:ext cx="4572000" cy="2027423"/>
        </p:xfrm>
        <a:graphic>
          <a:graphicData uri="http://schemas.openxmlformats.org/drawingml/2006/chart">
            <c:chart xmlns:c="http://schemas.openxmlformats.org/drawingml/2006/chart" xmlns:r="http://schemas.openxmlformats.org/officeDocument/2006/relationships" r:id="rId42"/>
          </a:graphicData>
        </a:graphic>
      </p:graphicFrame>
      <p:sp>
        <p:nvSpPr>
          <p:cNvPr id="65" name="Rectangle 64"/>
          <p:cNvSpPr/>
          <p:nvPr/>
        </p:nvSpPr>
        <p:spPr>
          <a:xfrm>
            <a:off x="4882051" y="1995884"/>
            <a:ext cx="299022" cy="278873"/>
          </a:xfrm>
          <a:prstGeom prst="rect">
            <a:avLst/>
          </a:prstGeom>
        </p:spPr>
        <p:txBody>
          <a:bodyPr wrap="none" lIns="93296" tIns="46648" rIns="93296" bIns="46648">
            <a:spAutoFit/>
          </a:bodyPr>
          <a:lstStyle/>
          <a:p>
            <a:r>
              <a:rPr lang="en-US" sz="1200" dirty="0">
                <a:solidFill>
                  <a:srgbClr val="617D32"/>
                </a:solidFill>
                <a:latin typeface="Calibri" pitchFamily="34" charset="0"/>
              </a:rPr>
              <a:t>%</a:t>
            </a:r>
          </a:p>
        </p:txBody>
      </p:sp>
      <p:graphicFrame>
        <p:nvGraphicFramePr>
          <p:cNvPr id="89" name="Chart 88"/>
          <p:cNvGraphicFramePr>
            <a:graphicFrameLocks/>
          </p:cNvGraphicFramePr>
          <p:nvPr>
            <p:extLst>
              <p:ext uri="{D42A27DB-BD31-4B8C-83A1-F6EECF244321}">
                <p14:modId xmlns:p14="http://schemas.microsoft.com/office/powerpoint/2010/main" val="504911877"/>
              </p:ext>
            </p:extLst>
          </p:nvPr>
        </p:nvGraphicFramePr>
        <p:xfrm>
          <a:off x="352563" y="4265373"/>
          <a:ext cx="4108420" cy="1697494"/>
        </p:xfrm>
        <a:graphic>
          <a:graphicData uri="http://schemas.openxmlformats.org/drawingml/2006/chart">
            <c:chart xmlns:c="http://schemas.openxmlformats.org/drawingml/2006/chart" xmlns:r="http://schemas.openxmlformats.org/officeDocument/2006/relationships" r:id="rId43"/>
          </a:graphicData>
        </a:graphic>
      </p:graphicFrame>
      <p:graphicFrame>
        <p:nvGraphicFramePr>
          <p:cNvPr id="92" name="Chart 91"/>
          <p:cNvGraphicFramePr>
            <a:graphicFrameLocks/>
          </p:cNvGraphicFramePr>
          <p:nvPr>
            <p:extLst>
              <p:ext uri="{D42A27DB-BD31-4B8C-83A1-F6EECF244321}">
                <p14:modId xmlns:p14="http://schemas.microsoft.com/office/powerpoint/2010/main" val="2931568242"/>
              </p:ext>
            </p:extLst>
          </p:nvPr>
        </p:nvGraphicFramePr>
        <p:xfrm>
          <a:off x="310051" y="1573482"/>
          <a:ext cx="4261949" cy="1698093"/>
        </p:xfrm>
        <a:graphic>
          <a:graphicData uri="http://schemas.openxmlformats.org/drawingml/2006/chart">
            <c:chart xmlns:c="http://schemas.openxmlformats.org/drawingml/2006/chart" xmlns:r="http://schemas.openxmlformats.org/officeDocument/2006/relationships" r:id="rId44"/>
          </a:graphicData>
        </a:graphic>
      </p:graphicFrame>
      <p:sp>
        <p:nvSpPr>
          <p:cNvPr id="93" name="Rectangle 92"/>
          <p:cNvSpPr>
            <a:spLocks noGrp="1" noChangeArrowheads="1"/>
          </p:cNvSpPr>
          <p:nvPr>
            <p:custDataLst>
              <p:tags r:id="rId35"/>
            </p:custDataLst>
          </p:nvPr>
        </p:nvSpPr>
        <p:spPr bwMode="auto">
          <a:xfrm>
            <a:off x="3880622" y="3176399"/>
            <a:ext cx="337774" cy="22190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fr-FR" altLang="en-US" sz="1050" dirty="0">
                <a:latin typeface="Calibri" pitchFamily="34" charset="0"/>
                <a:sym typeface="+mn-lt"/>
              </a:rPr>
              <a:t>2016</a:t>
            </a:r>
            <a:endParaRPr lang="fr-FR" sz="1050" dirty="0">
              <a:latin typeface="Calibri" pitchFamily="34" charset="0"/>
              <a:sym typeface="+mn-lt"/>
            </a:endParaRPr>
          </a:p>
        </p:txBody>
      </p:sp>
      <p:pic>
        <p:nvPicPr>
          <p:cNvPr id="54" name="Picture 53" descr="czech"/>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55" name="Picture 54" descr="Nigerian-Coat-of-Arm.png"/>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743568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extLst/>
          </p:nvPr>
        </p:nvGraphicFramePr>
        <p:xfrm>
          <a:off x="382590" y="1792"/>
          <a:ext cx="1587" cy="1587"/>
        </p:xfrm>
        <a:graphic>
          <a:graphicData uri="http://schemas.openxmlformats.org/presentationml/2006/ole">
            <mc:AlternateContent xmlns:mc="http://schemas.openxmlformats.org/markup-compatibility/2006">
              <mc:Choice xmlns:v="urn:schemas-microsoft-com:vml" Requires="v">
                <p:oleObj spid="_x0000_s27392" name="think-cell Slide" r:id="rId44" imgW="360" imgH="360" progId="">
                  <p:embed/>
                </p:oleObj>
              </mc:Choice>
              <mc:Fallback>
                <p:oleObj name="think-cell Slide" r:id="rId44" imgW="360" imgH="360" progId="">
                  <p:embed/>
                  <p:pic>
                    <p:nvPicPr>
                      <p:cNvPr id="0" name="Picture 234"/>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82590" y="1792"/>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2" name="Rectangle 11" hidden="1"/>
          <p:cNvSpPr/>
          <p:nvPr>
            <p:custDataLst>
              <p:tags r:id="rId2"/>
            </p:custDataLst>
          </p:nvPr>
        </p:nvSpPr>
        <p:spPr bwMode="auto">
          <a:xfrm>
            <a:off x="381001" y="204"/>
            <a:ext cx="158750" cy="158741"/>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fr-FR" sz="1100" dirty="0">
              <a:solidFill>
                <a:schemeClr val="tx1"/>
              </a:solidFill>
              <a:latin typeface="Arial" panose="020B0604020202020204" pitchFamily="34" charset="0"/>
              <a:sym typeface="Arial" panose="020B0604020202020204" pitchFamily="34" charset="0"/>
            </a:endParaRPr>
          </a:p>
        </p:txBody>
      </p:sp>
      <p:sp>
        <p:nvSpPr>
          <p:cNvPr id="8" name="Rectangle 7"/>
          <p:cNvSpPr>
            <a:spLocks/>
          </p:cNvSpPr>
          <p:nvPr/>
        </p:nvSpPr>
        <p:spPr>
          <a:xfrm>
            <a:off x="5285877" y="1930737"/>
            <a:ext cx="4012962" cy="2584813"/>
          </a:xfrm>
          <a:prstGeom prst="rect">
            <a:avLst/>
          </a:prstGeom>
          <a:solidFill>
            <a:schemeClr val="bg1"/>
          </a:solidFill>
          <a:ln w="9525" algn="ctr">
            <a:solidFill>
              <a:srgbClr val="C0C0C0"/>
            </a:solidFill>
            <a:miter lim="800000"/>
            <a:headEnd/>
            <a:tailEnd/>
          </a:ln>
          <a:effectLst>
            <a:outerShdw blurRad="63500" dist="12700" dir="5400000" algn="t" rotWithShape="0">
              <a:schemeClr val="tx1">
                <a:lumMod val="75000"/>
                <a:lumOff val="25000"/>
                <a:alpha val="40000"/>
              </a:schemeClr>
            </a:outerShdw>
          </a:effectLst>
        </p:spPr>
        <p:txBody>
          <a:bodyPr wrap="none" lIns="93296" tIns="46648" rIns="93296" bIns="46648" anchor="ctr">
            <a:noAutofit/>
          </a:bodyPr>
          <a:lstStyle/>
          <a:p>
            <a:endParaRPr lang="en-US" sz="1100" dirty="0">
              <a:solidFill>
                <a:srgbClr val="000000"/>
              </a:solidFill>
              <a:latin typeface="+mn-lt"/>
            </a:endParaRPr>
          </a:p>
        </p:txBody>
      </p:sp>
      <p:sp>
        <p:nvSpPr>
          <p:cNvPr id="53" name="AutoShape 250"/>
          <p:cNvSpPr>
            <a:spLocks noChangeArrowheads="1"/>
          </p:cNvSpPr>
          <p:nvPr/>
        </p:nvSpPr>
        <p:spPr bwMode="auto">
          <a:xfrm>
            <a:off x="5285877" y="1924761"/>
            <a:ext cx="4012962" cy="276993"/>
          </a:xfrm>
          <a:prstGeom prst="leftRightArrow">
            <a:avLst>
              <a:gd name="adj1" fmla="val 100000"/>
              <a:gd name="adj2" fmla="val 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9525">
            <a:noFill/>
            <a:miter lim="800000"/>
            <a:headEnd/>
            <a:tailEnd/>
          </a:ln>
          <a:effectLst/>
          <a:extLst/>
        </p:spPr>
        <p:txBody>
          <a:bodyPr wrap="square" lIns="74637" tIns="45717" rIns="45717" bIns="45717" anchor="ctr" anchorCtr="0">
            <a:spAutoFit/>
          </a:bodyPr>
          <a:lstStyle/>
          <a:p>
            <a:r>
              <a:rPr lang="en-US" sz="1200" b="1" dirty="0">
                <a:solidFill>
                  <a:schemeClr val="bg1"/>
                </a:solidFill>
                <a:latin typeface="Calibri" pitchFamily="34" charset="0"/>
              </a:rPr>
              <a:t>FGN’s net oil revenue, </a:t>
            </a:r>
            <a:r>
              <a:rPr lang="en-US" sz="1200" dirty="0">
                <a:solidFill>
                  <a:schemeClr val="bg1"/>
                </a:solidFill>
                <a:latin typeface="Calibri" pitchFamily="34" charset="0"/>
              </a:rPr>
              <a:t>NGN Trillion</a:t>
            </a:r>
          </a:p>
        </p:txBody>
      </p:sp>
      <p:sp>
        <p:nvSpPr>
          <p:cNvPr id="54" name="Rectangle 53"/>
          <p:cNvSpPr>
            <a:spLocks/>
          </p:cNvSpPr>
          <p:nvPr/>
        </p:nvSpPr>
        <p:spPr>
          <a:xfrm>
            <a:off x="489817" y="1054456"/>
            <a:ext cx="3991603" cy="2124139"/>
          </a:xfrm>
          <a:prstGeom prst="rect">
            <a:avLst/>
          </a:prstGeom>
          <a:solidFill>
            <a:schemeClr val="bg1"/>
          </a:solidFill>
          <a:ln w="9525" algn="ctr">
            <a:solidFill>
              <a:srgbClr val="C0C0C0"/>
            </a:solidFill>
            <a:miter lim="800000"/>
            <a:headEnd/>
            <a:tailEnd/>
          </a:ln>
          <a:effectLst>
            <a:outerShdw blurRad="63500" dist="12700" dir="5400000" algn="t" rotWithShape="0">
              <a:schemeClr val="tx1">
                <a:lumMod val="75000"/>
                <a:lumOff val="25000"/>
                <a:alpha val="40000"/>
              </a:schemeClr>
            </a:outerShdw>
          </a:effectLst>
        </p:spPr>
        <p:txBody>
          <a:bodyPr wrap="none" lIns="93296" tIns="46648" rIns="93296" bIns="46648" anchor="ctr">
            <a:noAutofit/>
          </a:bodyPr>
          <a:lstStyle/>
          <a:p>
            <a:endParaRPr lang="en-US" sz="1100" dirty="0">
              <a:solidFill>
                <a:srgbClr val="000000"/>
              </a:solidFill>
              <a:latin typeface="+mn-lt"/>
            </a:endParaRPr>
          </a:p>
        </p:txBody>
      </p:sp>
      <p:sp>
        <p:nvSpPr>
          <p:cNvPr id="55" name="AutoShape 250"/>
          <p:cNvSpPr>
            <a:spLocks noChangeArrowheads="1"/>
          </p:cNvSpPr>
          <p:nvPr/>
        </p:nvSpPr>
        <p:spPr bwMode="auto">
          <a:xfrm>
            <a:off x="489817" y="1048479"/>
            <a:ext cx="3991603" cy="276993"/>
          </a:xfrm>
          <a:prstGeom prst="leftRightArrow">
            <a:avLst>
              <a:gd name="adj1" fmla="val 100000"/>
              <a:gd name="adj2" fmla="val 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9525">
            <a:noFill/>
            <a:miter lim="800000"/>
            <a:headEnd/>
            <a:tailEnd/>
          </a:ln>
          <a:effectLst/>
          <a:extLst/>
        </p:spPr>
        <p:txBody>
          <a:bodyPr wrap="square" lIns="74637" tIns="45717" rIns="45717" bIns="45717" anchor="ctr" anchorCtr="0">
            <a:spAutoFit/>
          </a:bodyPr>
          <a:lstStyle/>
          <a:p>
            <a:r>
              <a:rPr lang="en-US" sz="1200" b="1" dirty="0">
                <a:solidFill>
                  <a:schemeClr val="bg1"/>
                </a:solidFill>
                <a:latin typeface="Calibri" pitchFamily="34" charset="0"/>
              </a:rPr>
              <a:t>Nigerian oil production, </a:t>
            </a:r>
            <a:r>
              <a:rPr lang="en-US" sz="1200" dirty="0">
                <a:solidFill>
                  <a:schemeClr val="bg1"/>
                </a:solidFill>
                <a:latin typeface="Calibri" pitchFamily="34" charset="0"/>
              </a:rPr>
              <a:t>mbpd</a:t>
            </a:r>
          </a:p>
        </p:txBody>
      </p:sp>
      <p:graphicFrame>
        <p:nvGraphicFramePr>
          <p:cNvPr id="150" name="Object 149"/>
          <p:cNvGraphicFramePr>
            <a:graphicFrameLocks/>
          </p:cNvGraphicFramePr>
          <p:nvPr>
            <p:extLst/>
          </p:nvPr>
        </p:nvGraphicFramePr>
        <p:xfrm>
          <a:off x="5253480" y="2397222"/>
          <a:ext cx="4023684" cy="1904820"/>
        </p:xfrm>
        <a:graphic>
          <a:graphicData uri="http://schemas.openxmlformats.org/presentationml/2006/ole">
            <mc:AlternateContent xmlns:mc="http://schemas.openxmlformats.org/markup-compatibility/2006">
              <mc:Choice xmlns:v="urn:schemas-microsoft-com:vml" Requires="v">
                <p:oleObj spid="_x0000_s27393" name="Chart" r:id="rId46" imgW="3943296" imgH="1866861" progId="MSGraph.Chart.8">
                  <p:embed followColorScheme="full"/>
                </p:oleObj>
              </mc:Choice>
              <mc:Fallback>
                <p:oleObj name="Chart" r:id="rId46" imgW="3943296" imgH="1866861" progId="MSGraph.Chart.8">
                  <p:embed followColorScheme="full"/>
                  <p:pic>
                    <p:nvPicPr>
                      <p:cNvPr id="0" name="Picture 235"/>
                      <p:cNvPicPr>
                        <a:picLocks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253480" y="2397222"/>
                        <a:ext cx="4023684" cy="190482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6" name="Rectangle 65"/>
          <p:cNvSpPr>
            <a:spLocks noGrp="1" noChangeArrowheads="1"/>
          </p:cNvSpPr>
          <p:nvPr>
            <p:custDataLst>
              <p:tags r:id="rId3"/>
            </p:custDataLst>
          </p:nvPr>
        </p:nvSpPr>
        <p:spPr bwMode="auto">
          <a:xfrm>
            <a:off x="8559576" y="4280988"/>
            <a:ext cx="471374" cy="17169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altLang="en-US" sz="1050" dirty="0">
                <a:latin typeface="Calibri" pitchFamily="34" charset="0"/>
                <a:sym typeface="+mn-lt"/>
              </a:rPr>
              <a:t>2016</a:t>
            </a:r>
            <a:r>
              <a:rPr lang="en-US" altLang="en-US" sz="1050" baseline="30000" dirty="0">
                <a:latin typeface="Calibri" pitchFamily="34" charset="0"/>
                <a:sym typeface="+mn-lt"/>
              </a:rPr>
              <a:t>1</a:t>
            </a:r>
            <a:endParaRPr lang="en-US" sz="1050" baseline="30000" dirty="0">
              <a:latin typeface="Calibri" pitchFamily="34" charset="0"/>
              <a:sym typeface="+mn-lt"/>
            </a:endParaRPr>
          </a:p>
        </p:txBody>
      </p:sp>
      <p:sp>
        <p:nvSpPr>
          <p:cNvPr id="232" name="Rectangle 231"/>
          <p:cNvSpPr>
            <a:spLocks noGrp="1" noChangeArrowheads="1"/>
          </p:cNvSpPr>
          <p:nvPr>
            <p:custDataLst>
              <p:tags r:id="rId4"/>
            </p:custDataLst>
          </p:nvPr>
        </p:nvSpPr>
        <p:spPr bwMode="gray">
          <a:xfrm>
            <a:off x="8677824" y="3424142"/>
            <a:ext cx="233257" cy="17169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7817" tIns="0" rIns="17817" bIns="0" numCol="1" spcCol="0" anchor="b"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A1EE13A5-D68F-4FCF-9BFB-39E6C7BC219C}" type="datetime'''0''''''''''''''''''''.''''''''''''7'''''">
              <a:rPr lang="fr-FR" altLang="en-US" sz="1050">
                <a:latin typeface="Calibri" pitchFamily="34" charset="0"/>
              </a:rPr>
              <a:pPr algn="ctr"/>
              <a:t>0.7</a:t>
            </a:fld>
            <a:endParaRPr lang="fr-FR" sz="1050" dirty="0">
              <a:latin typeface="Calibri" pitchFamily="34" charset="0"/>
              <a:sym typeface="+mn-lt"/>
            </a:endParaRPr>
          </a:p>
        </p:txBody>
      </p:sp>
      <p:sp>
        <p:nvSpPr>
          <p:cNvPr id="230" name="Rectangle 229"/>
          <p:cNvSpPr>
            <a:spLocks noGrp="1" noChangeArrowheads="1"/>
          </p:cNvSpPr>
          <p:nvPr>
            <p:custDataLst>
              <p:tags r:id="rId5"/>
            </p:custDataLst>
          </p:nvPr>
        </p:nvSpPr>
        <p:spPr bwMode="gray">
          <a:xfrm>
            <a:off x="7916499" y="2750328"/>
            <a:ext cx="233257" cy="17169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7817" tIns="0" rIns="17817" bIns="0" numCol="1" spcCol="0" anchor="b"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937069BA-8788-43B0-A52B-4ED55C423B5B}" type="datetime'''''''''''''''''''''''''''1''.''''5'''''''''''''''''''">
              <a:rPr lang="fr-FR" altLang="en-US" sz="1050">
                <a:latin typeface="Calibri" pitchFamily="34" charset="0"/>
              </a:rPr>
              <a:pPr algn="ctr"/>
              <a:t>1.5</a:t>
            </a:fld>
            <a:endParaRPr lang="fr-FR" sz="1050" dirty="0">
              <a:latin typeface="Calibri" pitchFamily="34" charset="0"/>
              <a:sym typeface="+mn-lt"/>
            </a:endParaRPr>
          </a:p>
        </p:txBody>
      </p:sp>
      <p:sp>
        <p:nvSpPr>
          <p:cNvPr id="153" name="Rectangle 152"/>
          <p:cNvSpPr>
            <a:spLocks noGrp="1" noChangeArrowheads="1"/>
          </p:cNvSpPr>
          <p:nvPr>
            <p:custDataLst>
              <p:tags r:id="rId6"/>
            </p:custDataLst>
          </p:nvPr>
        </p:nvSpPr>
        <p:spPr bwMode="auto">
          <a:xfrm>
            <a:off x="7185952" y="4280988"/>
            <a:ext cx="171703" cy="17169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E7AF4551-08E9-4BDB-B882-3FBB2F9DAE40}" type="datetime'1''''''''''''''''''''''''''''''''''''''4'">
              <a:rPr lang="en-US" altLang="en-US" sz="1050">
                <a:latin typeface="Calibri" pitchFamily="34" charset="0"/>
              </a:rPr>
              <a:pPr/>
              <a:t>14</a:t>
            </a:fld>
            <a:endParaRPr lang="en-US" sz="1050" dirty="0">
              <a:latin typeface="Calibri" pitchFamily="34" charset="0"/>
              <a:sym typeface="+mn-lt"/>
            </a:endParaRPr>
          </a:p>
        </p:txBody>
      </p:sp>
      <p:sp>
        <p:nvSpPr>
          <p:cNvPr id="228" name="Rectangle 227"/>
          <p:cNvSpPr>
            <a:spLocks noGrp="1" noChangeArrowheads="1"/>
          </p:cNvSpPr>
          <p:nvPr>
            <p:custDataLst>
              <p:tags r:id="rId7"/>
            </p:custDataLst>
          </p:nvPr>
        </p:nvSpPr>
        <p:spPr bwMode="gray">
          <a:xfrm>
            <a:off x="6393849" y="2316237"/>
            <a:ext cx="233257" cy="17169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7817" tIns="0" rIns="17817" bIns="0" numCol="1" spcCol="0" anchor="b"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DEDD867C-AE86-49AB-8424-A4A332AEE0E0}" type="datetime'2''''''''''''''.0'''''''''''''''''''''''''''''">
              <a:rPr lang="fr-FR" altLang="en-US" sz="1050">
                <a:latin typeface="Calibri" pitchFamily="34" charset="0"/>
              </a:rPr>
              <a:pPr algn="ctr"/>
              <a:t>2.0</a:t>
            </a:fld>
            <a:endParaRPr lang="fr-FR" sz="1050" dirty="0">
              <a:latin typeface="Calibri" pitchFamily="34" charset="0"/>
              <a:sym typeface="+mn-lt"/>
            </a:endParaRPr>
          </a:p>
        </p:txBody>
      </p:sp>
      <p:sp>
        <p:nvSpPr>
          <p:cNvPr id="152" name="Rectangle 151"/>
          <p:cNvSpPr>
            <a:spLocks noGrp="1" noChangeArrowheads="1"/>
          </p:cNvSpPr>
          <p:nvPr>
            <p:custDataLst>
              <p:tags r:id="rId8"/>
            </p:custDataLst>
          </p:nvPr>
        </p:nvSpPr>
        <p:spPr bwMode="auto">
          <a:xfrm>
            <a:off x="6424627" y="4280988"/>
            <a:ext cx="171703" cy="17169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8EAB1AAB-B49E-44C2-A8B2-C18F3AE0EE23}" type="datetime'''''1''''''''''''''''''''''3'''">
              <a:rPr lang="en-US" altLang="en-US" sz="1050">
                <a:latin typeface="Calibri" pitchFamily="34" charset="0"/>
              </a:rPr>
              <a:pPr/>
              <a:t>13</a:t>
            </a:fld>
            <a:endParaRPr lang="en-US" sz="1050" dirty="0">
              <a:latin typeface="Calibri" pitchFamily="34" charset="0"/>
              <a:sym typeface="+mn-lt"/>
            </a:endParaRPr>
          </a:p>
        </p:txBody>
      </p:sp>
      <p:sp>
        <p:nvSpPr>
          <p:cNvPr id="154" name="Rectangle 153"/>
          <p:cNvSpPr>
            <a:spLocks noGrp="1" noChangeArrowheads="1"/>
          </p:cNvSpPr>
          <p:nvPr>
            <p:custDataLst>
              <p:tags r:id="rId9"/>
            </p:custDataLst>
          </p:nvPr>
        </p:nvSpPr>
        <p:spPr bwMode="auto">
          <a:xfrm>
            <a:off x="7947277" y="4280988"/>
            <a:ext cx="171703" cy="17169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C55EAF17-9DA1-4908-8397-2534F4C40FE4}" type="datetime'''''''1''''''''''''''''''''''''''''''''''''5'''''''''">
              <a:rPr lang="en-US" altLang="en-US" sz="1050">
                <a:latin typeface="Calibri" pitchFamily="34" charset="0"/>
              </a:rPr>
              <a:pPr/>
              <a:t>15</a:t>
            </a:fld>
            <a:endParaRPr lang="en-US" sz="1050" dirty="0">
              <a:latin typeface="Calibri" pitchFamily="34" charset="0"/>
              <a:sym typeface="+mn-lt"/>
            </a:endParaRPr>
          </a:p>
        </p:txBody>
      </p:sp>
      <p:sp>
        <p:nvSpPr>
          <p:cNvPr id="227" name="Rectangle 226"/>
          <p:cNvSpPr>
            <a:spLocks noGrp="1" noChangeArrowheads="1"/>
          </p:cNvSpPr>
          <p:nvPr>
            <p:custDataLst>
              <p:tags r:id="rId10"/>
            </p:custDataLst>
          </p:nvPr>
        </p:nvSpPr>
        <p:spPr bwMode="gray">
          <a:xfrm>
            <a:off x="5632524" y="2426379"/>
            <a:ext cx="233257" cy="17169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7817" tIns="0" rIns="17817" bIns="0" numCol="1" spcCol="0" anchor="b"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AF406A0B-84C1-4B60-B030-CAF07EB29D5E}" type="datetime'''''''''''''''''''''1.''''''''''''''9'''''''''''''''''">
              <a:rPr lang="fr-FR" altLang="en-US" sz="1050">
                <a:latin typeface="Calibri" pitchFamily="34" charset="0"/>
              </a:rPr>
              <a:pPr algn="ctr"/>
              <a:t>1.9</a:t>
            </a:fld>
            <a:endParaRPr lang="fr-FR" sz="1050" dirty="0">
              <a:latin typeface="Calibri" pitchFamily="34" charset="0"/>
              <a:sym typeface="+mn-lt"/>
            </a:endParaRPr>
          </a:p>
        </p:txBody>
      </p:sp>
      <p:sp>
        <p:nvSpPr>
          <p:cNvPr id="229" name="Rectangle 228"/>
          <p:cNvSpPr>
            <a:spLocks noGrp="1" noChangeArrowheads="1"/>
          </p:cNvSpPr>
          <p:nvPr>
            <p:custDataLst>
              <p:tags r:id="rId11"/>
            </p:custDataLst>
          </p:nvPr>
        </p:nvSpPr>
        <p:spPr bwMode="gray">
          <a:xfrm>
            <a:off x="7155174" y="2342153"/>
            <a:ext cx="233257" cy="17169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17817" tIns="0" rIns="17817" bIns="0" numCol="1" spcCol="0" anchor="b"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fld id="{716D9CF8-67A1-458D-A9DD-61C14BBC9E41}" type="datetime'''''''''''''''''''''''''''''''''''''''''''''''''1.9'''''''''">
              <a:rPr lang="fr-FR" altLang="en-US" sz="1050">
                <a:latin typeface="Calibri" pitchFamily="34" charset="0"/>
              </a:rPr>
              <a:pPr algn="ctr"/>
              <a:t>1.9</a:t>
            </a:fld>
            <a:endParaRPr lang="fr-FR" sz="1050" dirty="0">
              <a:latin typeface="Calibri" pitchFamily="34" charset="0"/>
              <a:sym typeface="+mn-lt"/>
            </a:endParaRPr>
          </a:p>
        </p:txBody>
      </p:sp>
      <p:sp>
        <p:nvSpPr>
          <p:cNvPr id="151" name="Rectangle 150"/>
          <p:cNvSpPr>
            <a:spLocks noGrp="1" noChangeArrowheads="1"/>
          </p:cNvSpPr>
          <p:nvPr>
            <p:custDataLst>
              <p:tags r:id="rId12"/>
            </p:custDataLst>
          </p:nvPr>
        </p:nvSpPr>
        <p:spPr bwMode="auto">
          <a:xfrm>
            <a:off x="5583929" y="4280988"/>
            <a:ext cx="330447" cy="17169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fld id="{F5388E83-4A83-4CB8-9D18-3BFBBC47B021}" type="datetime'''''''''''''''''''''''2''''''''0''''1''''''''''''2'''">
              <a:rPr lang="en-US" altLang="en-US" sz="1050">
                <a:latin typeface="Calibri" pitchFamily="34" charset="0"/>
              </a:rPr>
              <a:pPr/>
              <a:t>2012</a:t>
            </a:fld>
            <a:endParaRPr lang="en-US" sz="1050" dirty="0">
              <a:latin typeface="Calibri" pitchFamily="34" charset="0"/>
              <a:sym typeface="+mn-lt"/>
            </a:endParaRPr>
          </a:p>
        </p:txBody>
      </p:sp>
      <p:sp>
        <p:nvSpPr>
          <p:cNvPr id="51" name="4. Footnote"/>
          <p:cNvSpPr txBox="1">
            <a:spLocks noChangeArrowheads="1"/>
          </p:cNvSpPr>
          <p:nvPr/>
        </p:nvSpPr>
        <p:spPr bwMode="auto">
          <a:xfrm>
            <a:off x="5436589" y="5822108"/>
            <a:ext cx="3498725"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defPPr>
              <a:defRPr lang="en-US"/>
            </a:defPPr>
            <a:lvl1pPr marL="85725" indent="-85725" defTabSz="895350">
              <a:defRPr sz="800" baseline="0">
                <a:solidFill>
                  <a:srgbClr val="808080"/>
                </a:solidFill>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US" dirty="0">
                <a:latin typeface="Calibri" pitchFamily="34" charset="0"/>
              </a:rPr>
              <a:t>1 MBNP Forecast</a:t>
            </a:r>
          </a:p>
          <a:p>
            <a:r>
              <a:rPr lang="en-US" dirty="0">
                <a:latin typeface="Calibri" pitchFamily="34" charset="0"/>
              </a:rPr>
              <a:t>2 Depends on a variety of factors; Ranges between 12% and 18%</a:t>
            </a:r>
          </a:p>
        </p:txBody>
      </p:sp>
      <p:sp>
        <p:nvSpPr>
          <p:cNvPr id="3" name="TextBox 2"/>
          <p:cNvSpPr txBox="1">
            <a:spLocks/>
          </p:cNvSpPr>
          <p:nvPr/>
        </p:nvSpPr>
        <p:spPr>
          <a:xfrm>
            <a:off x="1069719" y="5965521"/>
            <a:ext cx="3050002" cy="341896"/>
          </a:xfrm>
          <a:prstGeom prst="rect">
            <a:avLst/>
          </a:prstGeom>
          <a:solidFill>
            <a:schemeClr val="bg1"/>
          </a:solidFill>
          <a:ln w="9525" algn="ctr">
            <a:solidFill>
              <a:srgbClr val="C0C0C0"/>
            </a:solidFill>
            <a:miter lim="800000"/>
            <a:headEnd/>
            <a:tailEnd/>
          </a:ln>
          <a:effectLst>
            <a:outerShdw blurRad="63500" dist="12700" dir="5400000" algn="t" rotWithShape="0">
              <a:schemeClr val="tx1">
                <a:lumMod val="75000"/>
                <a:lumOff val="25000"/>
                <a:alpha val="40000"/>
              </a:schemeClr>
            </a:outerShdw>
          </a:effectLst>
        </p:spPr>
        <p:txBody>
          <a:bodyPr wrap="square" lIns="93296" tIns="46648" rIns="93296" bIns="46648" anchor="ctr">
            <a:noAutofit/>
          </a:bodyPr>
          <a:lstStyle>
            <a:defPPr>
              <a:defRPr lang="en-US"/>
            </a:defPPr>
            <a:lvl1pPr>
              <a:defRPr sz="1200">
                <a:solidFill>
                  <a:srgbClr val="000000"/>
                </a:solidFill>
                <a:latin typeface="+mn-lt"/>
                <a:cs typeface="Arial" charset="0"/>
              </a:defRPr>
            </a:lvl1pPr>
          </a:lstStyle>
          <a:p>
            <a:r>
              <a:rPr lang="en-US" sz="1050" dirty="0">
                <a:latin typeface="Calibri" pitchFamily="34" charset="0"/>
              </a:rPr>
              <a:t>Ratio of oil industry revenue going to FGN²</a:t>
            </a:r>
            <a:endParaRPr lang="en-US" sz="1050" baseline="30000" dirty="0">
              <a:latin typeface="Calibri" pitchFamily="34" charset="0"/>
            </a:endParaRPr>
          </a:p>
        </p:txBody>
      </p:sp>
      <p:sp>
        <p:nvSpPr>
          <p:cNvPr id="56" name="Rectangle 55"/>
          <p:cNvSpPr>
            <a:spLocks/>
          </p:cNvSpPr>
          <p:nvPr/>
        </p:nvSpPr>
        <p:spPr>
          <a:xfrm>
            <a:off x="489817" y="3509989"/>
            <a:ext cx="3991603" cy="2124139"/>
          </a:xfrm>
          <a:prstGeom prst="rect">
            <a:avLst/>
          </a:prstGeom>
          <a:solidFill>
            <a:schemeClr val="bg1"/>
          </a:solidFill>
          <a:ln w="9525" algn="ctr">
            <a:solidFill>
              <a:srgbClr val="C0C0C0"/>
            </a:solidFill>
            <a:miter lim="800000"/>
            <a:headEnd/>
            <a:tailEnd/>
          </a:ln>
          <a:effectLst>
            <a:outerShdw blurRad="63500" dist="12700" dir="5400000" algn="t" rotWithShape="0">
              <a:schemeClr val="tx1">
                <a:lumMod val="75000"/>
                <a:lumOff val="25000"/>
                <a:alpha val="40000"/>
              </a:schemeClr>
            </a:outerShdw>
          </a:effectLst>
        </p:spPr>
        <p:txBody>
          <a:bodyPr wrap="none" lIns="93296" tIns="46648" rIns="93296" bIns="46648" anchor="ctr">
            <a:noAutofit/>
          </a:bodyPr>
          <a:lstStyle/>
          <a:p>
            <a:endParaRPr lang="en-US" sz="1100" dirty="0">
              <a:solidFill>
                <a:srgbClr val="000000"/>
              </a:solidFill>
              <a:latin typeface="+mn-lt"/>
            </a:endParaRPr>
          </a:p>
        </p:txBody>
      </p:sp>
      <p:grpSp>
        <p:nvGrpSpPr>
          <p:cNvPr id="57" name="Group 56"/>
          <p:cNvGrpSpPr>
            <a:grpSpLocks/>
          </p:cNvGrpSpPr>
          <p:nvPr/>
        </p:nvGrpSpPr>
        <p:grpSpPr>
          <a:xfrm>
            <a:off x="2388270" y="3248403"/>
            <a:ext cx="249269" cy="242899"/>
            <a:chOff x="5128847" y="821233"/>
            <a:chExt cx="2402484" cy="2402484"/>
          </a:xfrm>
        </p:grpSpPr>
        <p:sp>
          <p:nvSpPr>
            <p:cNvPr id="58" name="Oval 75"/>
            <p:cNvSpPr>
              <a:spLocks noChangeAspect="1" noChangeArrowheads="1"/>
            </p:cNvSpPr>
            <p:nvPr>
              <p:custDataLst>
                <p:tags r:id="rId40"/>
              </p:custDataLst>
            </p:nvPr>
          </p:nvSpPr>
          <p:spPr bwMode="gray">
            <a:xfrm>
              <a:off x="5128847" y="821233"/>
              <a:ext cx="2402484" cy="2402484"/>
            </a:xfrm>
            <a:prstGeom prst="ellipse">
              <a:avLst/>
            </a:prstGeom>
            <a:solidFill>
              <a:schemeClr val="tx2"/>
            </a:solidFill>
            <a:ln w="9525">
              <a:noFill/>
              <a:round/>
              <a:headEnd/>
              <a:tailEnd/>
            </a:ln>
          </p:spPr>
          <p:txBody>
            <a:bodyPr wrap="none" anchor="ctr">
              <a:noAutofit/>
            </a:bodyPr>
            <a:lstStyle/>
            <a:p>
              <a:endParaRPr lang="en-US" sz="1100" b="1" dirty="0">
                <a:latin typeface="+mn-lt"/>
              </a:endParaRPr>
            </a:p>
          </p:txBody>
        </p:sp>
        <p:sp>
          <p:nvSpPr>
            <p:cNvPr id="59" name="Freeform 67"/>
            <p:cNvSpPr>
              <a:spLocks/>
            </p:cNvSpPr>
            <p:nvPr>
              <p:custDataLst>
                <p:tags r:id="rId41"/>
              </p:custDataLst>
            </p:nvPr>
          </p:nvSpPr>
          <p:spPr bwMode="auto">
            <a:xfrm>
              <a:off x="5640246" y="1332632"/>
              <a:ext cx="1379686" cy="1379686"/>
            </a:xfrm>
            <a:custGeom>
              <a:avLst/>
              <a:gdLst>
                <a:gd name="T0" fmla="*/ 25 w 184"/>
                <a:gd name="T1" fmla="*/ 0 h 184"/>
                <a:gd name="T2" fmla="*/ 92 w 184"/>
                <a:gd name="T3" fmla="*/ 67 h 184"/>
                <a:gd name="T4" fmla="*/ 158 w 184"/>
                <a:gd name="T5" fmla="*/ 0 h 184"/>
                <a:gd name="T6" fmla="*/ 183 w 184"/>
                <a:gd name="T7" fmla="*/ 26 h 184"/>
                <a:gd name="T8" fmla="*/ 117 w 184"/>
                <a:gd name="T9" fmla="*/ 91 h 184"/>
                <a:gd name="T10" fmla="*/ 184 w 184"/>
                <a:gd name="T11" fmla="*/ 158 h 184"/>
                <a:gd name="T12" fmla="*/ 158 w 184"/>
                <a:gd name="T13" fmla="*/ 184 h 184"/>
                <a:gd name="T14" fmla="*/ 92 w 184"/>
                <a:gd name="T15" fmla="*/ 118 h 184"/>
                <a:gd name="T16" fmla="*/ 25 w 184"/>
                <a:gd name="T17" fmla="*/ 184 h 184"/>
                <a:gd name="T18" fmla="*/ 0 w 184"/>
                <a:gd name="T19" fmla="*/ 158 h 184"/>
                <a:gd name="T20" fmla="*/ 66 w 184"/>
                <a:gd name="T21" fmla="*/ 91 h 184"/>
                <a:gd name="T22" fmla="*/ 0 w 184"/>
                <a:gd name="T23" fmla="*/ 26 h 184"/>
                <a:gd name="T24" fmla="*/ 25 w 184"/>
                <a:gd name="T2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84">
                  <a:moveTo>
                    <a:pt x="25" y="0"/>
                  </a:moveTo>
                  <a:lnTo>
                    <a:pt x="92" y="67"/>
                  </a:lnTo>
                  <a:lnTo>
                    <a:pt x="158" y="0"/>
                  </a:lnTo>
                  <a:lnTo>
                    <a:pt x="183" y="26"/>
                  </a:lnTo>
                  <a:lnTo>
                    <a:pt x="117" y="91"/>
                  </a:lnTo>
                  <a:lnTo>
                    <a:pt x="184" y="158"/>
                  </a:lnTo>
                  <a:lnTo>
                    <a:pt x="158" y="184"/>
                  </a:lnTo>
                  <a:lnTo>
                    <a:pt x="92" y="118"/>
                  </a:lnTo>
                  <a:lnTo>
                    <a:pt x="25" y="184"/>
                  </a:lnTo>
                  <a:lnTo>
                    <a:pt x="0" y="158"/>
                  </a:lnTo>
                  <a:lnTo>
                    <a:pt x="66" y="91"/>
                  </a:lnTo>
                  <a:lnTo>
                    <a:pt x="0" y="26"/>
                  </a:lnTo>
                  <a:lnTo>
                    <a:pt x="25" y="0"/>
                  </a:lnTo>
                  <a:close/>
                </a:path>
              </a:pathLst>
            </a:custGeom>
            <a:solidFill>
              <a:schemeClr val="bg1"/>
            </a:solidFill>
            <a:ln w="0">
              <a:noFill/>
              <a:prstDash val="solid"/>
              <a:round/>
              <a:headEnd/>
              <a:tailEnd/>
            </a:ln>
          </p:spPr>
          <p:txBody>
            <a:bodyPr vert="horz" wrap="square" lIns="91434" tIns="45718" rIns="91434" bIns="45718" numCol="1" anchor="t" anchorCtr="0" compatLnSpc="1">
              <a:prstTxWarp prst="textNoShape">
                <a:avLst/>
              </a:prstTxWarp>
              <a:noAutofit/>
            </a:bodyPr>
            <a:lstStyle/>
            <a:p>
              <a:endParaRPr lang="en-US" sz="1100" dirty="0">
                <a:latin typeface="+mn-lt"/>
              </a:endParaRPr>
            </a:p>
          </p:txBody>
        </p:sp>
      </p:grpSp>
      <p:grpSp>
        <p:nvGrpSpPr>
          <p:cNvPr id="60" name="Group 59"/>
          <p:cNvGrpSpPr>
            <a:grpSpLocks/>
          </p:cNvGrpSpPr>
          <p:nvPr/>
        </p:nvGrpSpPr>
        <p:grpSpPr>
          <a:xfrm>
            <a:off x="2388270" y="5700541"/>
            <a:ext cx="249269" cy="242899"/>
            <a:chOff x="5128847" y="821233"/>
            <a:chExt cx="2402484" cy="2402484"/>
          </a:xfrm>
        </p:grpSpPr>
        <p:sp>
          <p:nvSpPr>
            <p:cNvPr id="61" name="Oval 75"/>
            <p:cNvSpPr>
              <a:spLocks noChangeAspect="1" noChangeArrowheads="1"/>
            </p:cNvSpPr>
            <p:nvPr>
              <p:custDataLst>
                <p:tags r:id="rId38"/>
              </p:custDataLst>
            </p:nvPr>
          </p:nvSpPr>
          <p:spPr bwMode="gray">
            <a:xfrm>
              <a:off x="5128847" y="821233"/>
              <a:ext cx="2402484" cy="2402484"/>
            </a:xfrm>
            <a:prstGeom prst="ellipse">
              <a:avLst/>
            </a:prstGeom>
            <a:solidFill>
              <a:schemeClr val="tx2"/>
            </a:solidFill>
            <a:ln w="9525">
              <a:noFill/>
              <a:round/>
              <a:headEnd/>
              <a:tailEnd/>
            </a:ln>
          </p:spPr>
          <p:txBody>
            <a:bodyPr wrap="none" anchor="ctr">
              <a:noAutofit/>
            </a:bodyPr>
            <a:lstStyle/>
            <a:p>
              <a:endParaRPr lang="en-US" sz="1100" b="1" dirty="0">
                <a:latin typeface="+mn-lt"/>
              </a:endParaRPr>
            </a:p>
          </p:txBody>
        </p:sp>
        <p:sp>
          <p:nvSpPr>
            <p:cNvPr id="62" name="Freeform 67"/>
            <p:cNvSpPr>
              <a:spLocks/>
            </p:cNvSpPr>
            <p:nvPr>
              <p:custDataLst>
                <p:tags r:id="rId39"/>
              </p:custDataLst>
            </p:nvPr>
          </p:nvSpPr>
          <p:spPr bwMode="auto">
            <a:xfrm>
              <a:off x="5640246" y="1332632"/>
              <a:ext cx="1379686" cy="1379686"/>
            </a:xfrm>
            <a:custGeom>
              <a:avLst/>
              <a:gdLst>
                <a:gd name="T0" fmla="*/ 25 w 184"/>
                <a:gd name="T1" fmla="*/ 0 h 184"/>
                <a:gd name="T2" fmla="*/ 92 w 184"/>
                <a:gd name="T3" fmla="*/ 67 h 184"/>
                <a:gd name="T4" fmla="*/ 158 w 184"/>
                <a:gd name="T5" fmla="*/ 0 h 184"/>
                <a:gd name="T6" fmla="*/ 183 w 184"/>
                <a:gd name="T7" fmla="*/ 26 h 184"/>
                <a:gd name="T8" fmla="*/ 117 w 184"/>
                <a:gd name="T9" fmla="*/ 91 h 184"/>
                <a:gd name="T10" fmla="*/ 184 w 184"/>
                <a:gd name="T11" fmla="*/ 158 h 184"/>
                <a:gd name="T12" fmla="*/ 158 w 184"/>
                <a:gd name="T13" fmla="*/ 184 h 184"/>
                <a:gd name="T14" fmla="*/ 92 w 184"/>
                <a:gd name="T15" fmla="*/ 118 h 184"/>
                <a:gd name="T16" fmla="*/ 25 w 184"/>
                <a:gd name="T17" fmla="*/ 184 h 184"/>
                <a:gd name="T18" fmla="*/ 0 w 184"/>
                <a:gd name="T19" fmla="*/ 158 h 184"/>
                <a:gd name="T20" fmla="*/ 66 w 184"/>
                <a:gd name="T21" fmla="*/ 91 h 184"/>
                <a:gd name="T22" fmla="*/ 0 w 184"/>
                <a:gd name="T23" fmla="*/ 26 h 184"/>
                <a:gd name="T24" fmla="*/ 25 w 184"/>
                <a:gd name="T25"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84">
                  <a:moveTo>
                    <a:pt x="25" y="0"/>
                  </a:moveTo>
                  <a:lnTo>
                    <a:pt x="92" y="67"/>
                  </a:lnTo>
                  <a:lnTo>
                    <a:pt x="158" y="0"/>
                  </a:lnTo>
                  <a:lnTo>
                    <a:pt x="183" y="26"/>
                  </a:lnTo>
                  <a:lnTo>
                    <a:pt x="117" y="91"/>
                  </a:lnTo>
                  <a:lnTo>
                    <a:pt x="184" y="158"/>
                  </a:lnTo>
                  <a:lnTo>
                    <a:pt x="158" y="184"/>
                  </a:lnTo>
                  <a:lnTo>
                    <a:pt x="92" y="118"/>
                  </a:lnTo>
                  <a:lnTo>
                    <a:pt x="25" y="184"/>
                  </a:lnTo>
                  <a:lnTo>
                    <a:pt x="0" y="158"/>
                  </a:lnTo>
                  <a:lnTo>
                    <a:pt x="66" y="91"/>
                  </a:lnTo>
                  <a:lnTo>
                    <a:pt x="0" y="26"/>
                  </a:lnTo>
                  <a:lnTo>
                    <a:pt x="25" y="0"/>
                  </a:lnTo>
                  <a:close/>
                </a:path>
              </a:pathLst>
            </a:custGeom>
            <a:solidFill>
              <a:schemeClr val="bg1"/>
            </a:solidFill>
            <a:ln w="0">
              <a:noFill/>
              <a:prstDash val="solid"/>
              <a:round/>
              <a:headEnd/>
              <a:tailEnd/>
            </a:ln>
          </p:spPr>
          <p:txBody>
            <a:bodyPr vert="horz" wrap="square" lIns="91434" tIns="45718" rIns="91434" bIns="45718" numCol="1" anchor="t" anchorCtr="0" compatLnSpc="1">
              <a:prstTxWarp prst="textNoShape">
                <a:avLst/>
              </a:prstTxWarp>
              <a:noAutofit/>
            </a:bodyPr>
            <a:lstStyle/>
            <a:p>
              <a:endParaRPr lang="en-US" sz="1100" dirty="0">
                <a:latin typeface="+mn-lt"/>
              </a:endParaRPr>
            </a:p>
          </p:txBody>
        </p:sp>
      </p:grpSp>
      <p:sp>
        <p:nvSpPr>
          <p:cNvPr id="67" name="AutoShape 250"/>
          <p:cNvSpPr>
            <a:spLocks noChangeArrowheads="1"/>
          </p:cNvSpPr>
          <p:nvPr/>
        </p:nvSpPr>
        <p:spPr bwMode="auto">
          <a:xfrm>
            <a:off x="489817" y="3504013"/>
            <a:ext cx="3991603" cy="276993"/>
          </a:xfrm>
          <a:prstGeom prst="leftRightArrow">
            <a:avLst>
              <a:gd name="adj1" fmla="val 100000"/>
              <a:gd name="adj2" fmla="val 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w="9525">
            <a:noFill/>
            <a:miter lim="800000"/>
            <a:headEnd/>
            <a:tailEnd/>
          </a:ln>
          <a:effectLst/>
          <a:extLst/>
        </p:spPr>
        <p:txBody>
          <a:bodyPr wrap="square" lIns="74637" tIns="45717" rIns="45717" bIns="45717" anchor="ctr" anchorCtr="0">
            <a:spAutoFit/>
          </a:bodyPr>
          <a:lstStyle/>
          <a:p>
            <a:r>
              <a:rPr lang="en-US" sz="1200" b="1" dirty="0">
                <a:solidFill>
                  <a:schemeClr val="bg1"/>
                </a:solidFill>
                <a:latin typeface="Calibri" pitchFamily="34" charset="0"/>
              </a:rPr>
              <a:t>Oil price, </a:t>
            </a:r>
            <a:r>
              <a:rPr lang="en-US" sz="1200" dirty="0">
                <a:solidFill>
                  <a:schemeClr val="bg1"/>
                </a:solidFill>
                <a:latin typeface="Calibri" pitchFamily="34" charset="0"/>
              </a:rPr>
              <a:t>$ per barrel</a:t>
            </a:r>
          </a:p>
        </p:txBody>
      </p:sp>
      <p:sp>
        <p:nvSpPr>
          <p:cNvPr id="75" name="5. Source"/>
          <p:cNvSpPr>
            <a:spLocks noChangeArrowheads="1"/>
          </p:cNvSpPr>
          <p:nvPr/>
        </p:nvSpPr>
        <p:spPr bwMode="auto">
          <a:xfrm>
            <a:off x="250409" y="6472867"/>
            <a:ext cx="7696868" cy="125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528031" indent="-528031" defTabSz="913526">
              <a:tabLst>
                <a:tab pos="625214" algn="l"/>
              </a:tabLst>
            </a:pPr>
            <a:r>
              <a:rPr lang="en-US" sz="800" dirty="0">
                <a:solidFill>
                  <a:srgbClr val="808080"/>
                </a:solidFill>
                <a:latin typeface="Calibri" pitchFamily="34" charset="0"/>
              </a:rPr>
              <a:t>SOURCE: NNPC ; Ministry of Budget and National Planning</a:t>
            </a:r>
          </a:p>
        </p:txBody>
      </p:sp>
      <p:graphicFrame>
        <p:nvGraphicFramePr>
          <p:cNvPr id="4" name="Object 3"/>
          <p:cNvGraphicFramePr>
            <a:graphicFrameLocks/>
          </p:cNvGraphicFramePr>
          <p:nvPr>
            <p:extLst>
              <p:ext uri="{D42A27DB-BD31-4B8C-83A1-F6EECF244321}">
                <p14:modId xmlns:p14="http://schemas.microsoft.com/office/powerpoint/2010/main" val="1598259207"/>
              </p:ext>
            </p:extLst>
          </p:nvPr>
        </p:nvGraphicFramePr>
        <p:xfrm>
          <a:off x="761950" y="1370305"/>
          <a:ext cx="3350073" cy="1639137"/>
        </p:xfrm>
        <a:graphic>
          <a:graphicData uri="http://schemas.openxmlformats.org/presentationml/2006/ole">
            <mc:AlternateContent xmlns:mc="http://schemas.openxmlformats.org/markup-compatibility/2006">
              <mc:Choice xmlns:v="urn:schemas-microsoft-com:vml" Requires="v">
                <p:oleObj spid="_x0000_s27394" name="Chart" r:id="rId48" imgW="3285990" imgH="1609614" progId="MSGraph.Chart.8">
                  <p:embed followColorScheme="full"/>
                </p:oleObj>
              </mc:Choice>
              <mc:Fallback>
                <p:oleObj name="Chart" r:id="rId48" imgW="3285990" imgH="1609614" progId="MSGraph.Chart.8">
                  <p:embed followColorScheme="full"/>
                  <p:pic>
                    <p:nvPicPr>
                      <p:cNvPr id="0" name="Picture 236"/>
                      <p:cNvPicPr>
                        <a:picLocks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761950" y="1370305"/>
                        <a:ext cx="3350073" cy="1639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74" name="Rectangle 173"/>
          <p:cNvSpPr>
            <a:spLocks noGrp="1" noChangeArrowheads="1"/>
          </p:cNvSpPr>
          <p:nvPr>
            <p:custDataLst>
              <p:tags r:id="rId13"/>
            </p:custDataLst>
          </p:nvPr>
        </p:nvSpPr>
        <p:spPr bwMode="gray">
          <a:xfrm>
            <a:off x="603206" y="2823216"/>
            <a:ext cx="197621" cy="15387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496D406E-52E5-4C48-ADB0-EA4A99AE6EA2}" type="datetime'''''1'''''''''''''''''''''''''''''''',0'''">
              <a:rPr lang="fr-FR" altLang="en-US" sz="1050">
                <a:latin typeface="Calibri" pitchFamily="34" charset="0"/>
              </a:rPr>
              <a:pPr algn="r">
                <a:lnSpc>
                  <a:spcPct val="90000"/>
                </a:lnSpc>
              </a:pPr>
              <a:t>1,0</a:t>
            </a:fld>
            <a:endParaRPr lang="fr-FR" sz="1050" dirty="0">
              <a:latin typeface="Calibri" pitchFamily="34" charset="0"/>
              <a:sym typeface="+mn-lt"/>
            </a:endParaRPr>
          </a:p>
        </p:txBody>
      </p:sp>
      <p:sp>
        <p:nvSpPr>
          <p:cNvPr id="176" name="Rectangle 175"/>
          <p:cNvSpPr>
            <a:spLocks noGrp="1" noChangeArrowheads="1"/>
          </p:cNvSpPr>
          <p:nvPr>
            <p:custDataLst>
              <p:tags r:id="rId14"/>
            </p:custDataLst>
          </p:nvPr>
        </p:nvSpPr>
        <p:spPr bwMode="gray">
          <a:xfrm>
            <a:off x="603206" y="1883764"/>
            <a:ext cx="197621" cy="15387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12D331D8-A5CB-45DF-B9E4-9FCEEFF063D1}" type="datetime'''''2'''''''''''',''''''''''''''0'''''''''''">
              <a:rPr lang="fr-FR" altLang="en-US" sz="1050">
                <a:latin typeface="Calibri" pitchFamily="34" charset="0"/>
              </a:rPr>
              <a:pPr algn="r">
                <a:lnSpc>
                  <a:spcPct val="90000"/>
                </a:lnSpc>
              </a:pPr>
              <a:t>2,0</a:t>
            </a:fld>
            <a:endParaRPr lang="fr-FR" sz="1050" dirty="0">
              <a:latin typeface="Calibri" pitchFamily="34" charset="0"/>
              <a:sym typeface="+mn-lt"/>
            </a:endParaRPr>
          </a:p>
        </p:txBody>
      </p:sp>
      <p:sp>
        <p:nvSpPr>
          <p:cNvPr id="177" name="Rectangle 176"/>
          <p:cNvSpPr>
            <a:spLocks noGrp="1" noChangeArrowheads="1"/>
          </p:cNvSpPr>
          <p:nvPr>
            <p:custDataLst>
              <p:tags r:id="rId15"/>
            </p:custDataLst>
          </p:nvPr>
        </p:nvSpPr>
        <p:spPr bwMode="gray">
          <a:xfrm>
            <a:off x="603206" y="1410799"/>
            <a:ext cx="197621" cy="15387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960744A9-C775-4B22-8757-B30C988EBA2E}" type="datetime'''''''''''''''''''2,''''''''''''''''''''''''''''''''5'''''">
              <a:rPr lang="fr-FR" altLang="en-US" sz="1050">
                <a:latin typeface="Calibri" pitchFamily="34" charset="0"/>
              </a:rPr>
              <a:pPr algn="r">
                <a:lnSpc>
                  <a:spcPct val="90000"/>
                </a:lnSpc>
              </a:pPr>
              <a:t>2,5</a:t>
            </a:fld>
            <a:endParaRPr lang="fr-FR" sz="1050" dirty="0">
              <a:latin typeface="Calibri" pitchFamily="34" charset="0"/>
              <a:sym typeface="+mn-lt"/>
            </a:endParaRPr>
          </a:p>
        </p:txBody>
      </p:sp>
      <p:sp>
        <p:nvSpPr>
          <p:cNvPr id="175" name="Rectangle 174"/>
          <p:cNvSpPr>
            <a:spLocks noGrp="1" noChangeArrowheads="1"/>
          </p:cNvSpPr>
          <p:nvPr>
            <p:custDataLst>
              <p:tags r:id="rId16"/>
            </p:custDataLst>
          </p:nvPr>
        </p:nvSpPr>
        <p:spPr bwMode="gray">
          <a:xfrm>
            <a:off x="603206" y="2350251"/>
            <a:ext cx="197621" cy="15387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CD99AD8F-AA12-4846-92FE-612DF7DDF0D5}" type="datetime'''''''''''''''''''''''''1'''',''''''''5'''''''''''">
              <a:rPr lang="fr-FR" altLang="en-US" sz="1050">
                <a:latin typeface="Calibri" pitchFamily="34" charset="0"/>
              </a:rPr>
              <a:pPr algn="r">
                <a:lnSpc>
                  <a:spcPct val="90000"/>
                </a:lnSpc>
              </a:pPr>
              <a:t>1,5</a:t>
            </a:fld>
            <a:endParaRPr lang="fr-FR" sz="1050" dirty="0">
              <a:latin typeface="Calibri" pitchFamily="34" charset="0"/>
              <a:sym typeface="+mn-lt"/>
            </a:endParaRPr>
          </a:p>
        </p:txBody>
      </p:sp>
      <p:cxnSp>
        <p:nvCxnSpPr>
          <p:cNvPr id="30" name="Straight Connector 29"/>
          <p:cNvCxnSpPr/>
          <p:nvPr>
            <p:custDataLst>
              <p:tags r:id="rId17"/>
            </p:custDataLst>
          </p:nvPr>
        </p:nvCxnSpPr>
        <p:spPr bwMode="gray">
          <a:xfrm>
            <a:off x="4092341" y="1723408"/>
            <a:ext cx="0" cy="531276"/>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18"/>
            </p:custDataLst>
          </p:nvPr>
        </p:nvCxnSpPr>
        <p:spPr bwMode="gray">
          <a:xfrm>
            <a:off x="4014589" y="2251445"/>
            <a:ext cx="136067"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19"/>
            </p:custDataLst>
          </p:nvPr>
        </p:nvCxnSpPr>
        <p:spPr bwMode="gray">
          <a:xfrm>
            <a:off x="936892" y="1726648"/>
            <a:ext cx="3213764"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83" name="Rectangle 82"/>
          <p:cNvSpPr>
            <a:spLocks noGrp="1" noChangeArrowheads="1"/>
          </p:cNvSpPr>
          <p:nvPr>
            <p:custDataLst>
              <p:tags r:id="rId20"/>
            </p:custDataLst>
          </p:nvPr>
        </p:nvSpPr>
        <p:spPr bwMode="auto">
          <a:xfrm>
            <a:off x="3818590" y="2981952"/>
            <a:ext cx="392001" cy="17169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fr-FR" altLang="en-US" sz="1050" dirty="0">
                <a:latin typeface="Calibri" pitchFamily="34" charset="0"/>
              </a:rPr>
              <a:t>Oct16</a:t>
            </a:r>
            <a:endParaRPr lang="fr-FR" sz="1050" dirty="0">
              <a:latin typeface="Calibri" pitchFamily="34" charset="0"/>
              <a:sym typeface="+mn-lt"/>
            </a:endParaRPr>
          </a:p>
        </p:txBody>
      </p:sp>
      <p:sp>
        <p:nvSpPr>
          <p:cNvPr id="180" name="Rectangle 179"/>
          <p:cNvSpPr>
            <a:spLocks noGrp="1" noChangeArrowheads="1"/>
          </p:cNvSpPr>
          <p:nvPr>
            <p:custDataLst>
              <p:tags r:id="rId21"/>
            </p:custDataLst>
          </p:nvPr>
        </p:nvSpPr>
        <p:spPr bwMode="auto">
          <a:xfrm>
            <a:off x="664759" y="2981952"/>
            <a:ext cx="401720" cy="17169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fr-FR" altLang="en-US" sz="1050" dirty="0">
                <a:latin typeface="Calibri" pitchFamily="34" charset="0"/>
              </a:rPr>
              <a:t>Jan12</a:t>
            </a:r>
            <a:endParaRPr lang="fr-FR" sz="1050" dirty="0">
              <a:latin typeface="Calibri" pitchFamily="34" charset="0"/>
              <a:sym typeface="+mn-lt"/>
            </a:endParaRPr>
          </a:p>
        </p:txBody>
      </p:sp>
      <p:graphicFrame>
        <p:nvGraphicFramePr>
          <p:cNvPr id="182" name="Object 181"/>
          <p:cNvGraphicFramePr>
            <a:graphicFrameLocks/>
          </p:cNvGraphicFramePr>
          <p:nvPr>
            <p:extLst>
              <p:ext uri="{D42A27DB-BD31-4B8C-83A1-F6EECF244321}">
                <p14:modId xmlns:p14="http://schemas.microsoft.com/office/powerpoint/2010/main" val="1217035373"/>
              </p:ext>
            </p:extLst>
          </p:nvPr>
        </p:nvGraphicFramePr>
        <p:xfrm>
          <a:off x="761950" y="3819359"/>
          <a:ext cx="3350073" cy="1632703"/>
        </p:xfrm>
        <a:graphic>
          <a:graphicData uri="http://schemas.openxmlformats.org/presentationml/2006/ole">
            <mc:AlternateContent xmlns:mc="http://schemas.openxmlformats.org/markup-compatibility/2006">
              <mc:Choice xmlns:v="urn:schemas-microsoft-com:vml" Requires="v">
                <p:oleObj spid="_x0000_s27395" name="Chart" r:id="rId50" imgW="3285990" imgH="1600166" progId="MSGraph.Chart.8">
                  <p:embed followColorScheme="full"/>
                </p:oleObj>
              </mc:Choice>
              <mc:Fallback>
                <p:oleObj name="Chart" r:id="rId50" imgW="3285990" imgH="1600166" progId="MSGraph.Chart.8">
                  <p:embed followColorScheme="full"/>
                  <p:pic>
                    <p:nvPicPr>
                      <p:cNvPr id="0" name="Picture 237"/>
                      <p:cNvPicPr>
                        <a:picLocks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761950" y="3819359"/>
                        <a:ext cx="3350073" cy="163270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17" name="Rectangle 216"/>
          <p:cNvSpPr>
            <a:spLocks noGrp="1" noChangeArrowheads="1"/>
          </p:cNvSpPr>
          <p:nvPr>
            <p:custDataLst>
              <p:tags r:id="rId22"/>
            </p:custDataLst>
          </p:nvPr>
        </p:nvSpPr>
        <p:spPr bwMode="gray">
          <a:xfrm>
            <a:off x="642082" y="5272271"/>
            <a:ext cx="158744" cy="15387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A661146A-3AD2-4683-AA3F-68C80DEE5100}" type="datetime'''''''''''''''''''''''''''''''''''''''2''''''''''''''0'">
              <a:rPr lang="fr-FR" altLang="en-US" sz="1050">
                <a:latin typeface="Calibri" pitchFamily="34" charset="0"/>
              </a:rPr>
              <a:pPr algn="r">
                <a:lnSpc>
                  <a:spcPct val="90000"/>
                </a:lnSpc>
              </a:pPr>
              <a:t>20</a:t>
            </a:fld>
            <a:endParaRPr lang="fr-FR" sz="1050" dirty="0">
              <a:latin typeface="Calibri" pitchFamily="34" charset="0"/>
              <a:sym typeface="+mn-lt"/>
            </a:endParaRPr>
          </a:p>
        </p:txBody>
      </p:sp>
      <p:sp>
        <p:nvSpPr>
          <p:cNvPr id="218" name="Rectangle 217"/>
          <p:cNvSpPr>
            <a:spLocks noGrp="1" noChangeArrowheads="1"/>
          </p:cNvSpPr>
          <p:nvPr>
            <p:custDataLst>
              <p:tags r:id="rId23"/>
            </p:custDataLst>
          </p:nvPr>
        </p:nvSpPr>
        <p:spPr bwMode="gray">
          <a:xfrm>
            <a:off x="642082" y="5032548"/>
            <a:ext cx="158744" cy="15387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DB6AD895-306D-4185-B9B1-8336A43C1F4E}" type="datetime'''''''''''''''''''''''''''''''4''''''''''''0'''''''''">
              <a:rPr lang="fr-FR" altLang="en-US" sz="1050">
                <a:latin typeface="Calibri" pitchFamily="34" charset="0"/>
              </a:rPr>
              <a:pPr algn="r">
                <a:lnSpc>
                  <a:spcPct val="90000"/>
                </a:lnSpc>
              </a:pPr>
              <a:t>40</a:t>
            </a:fld>
            <a:endParaRPr lang="fr-FR" sz="1050" dirty="0">
              <a:latin typeface="Calibri" pitchFamily="34" charset="0"/>
              <a:sym typeface="+mn-lt"/>
            </a:endParaRPr>
          </a:p>
        </p:txBody>
      </p:sp>
      <p:sp>
        <p:nvSpPr>
          <p:cNvPr id="221" name="Rectangle 220"/>
          <p:cNvSpPr>
            <a:spLocks noGrp="1" noChangeArrowheads="1"/>
          </p:cNvSpPr>
          <p:nvPr>
            <p:custDataLst>
              <p:tags r:id="rId24"/>
            </p:custDataLst>
          </p:nvPr>
        </p:nvSpPr>
        <p:spPr bwMode="gray">
          <a:xfrm>
            <a:off x="562711" y="4319861"/>
            <a:ext cx="238117" cy="15387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E3417D99-A0AB-46A9-A5BF-A9110FE679A9}" type="datetime'''1''''''''''''''''''''''0''0'''''''''''''''''''''''">
              <a:rPr lang="fr-FR" altLang="en-US" sz="1050">
                <a:latin typeface="Calibri" pitchFamily="34" charset="0"/>
              </a:rPr>
              <a:pPr algn="r">
                <a:lnSpc>
                  <a:spcPct val="90000"/>
                </a:lnSpc>
              </a:pPr>
              <a:t>100</a:t>
            </a:fld>
            <a:endParaRPr lang="fr-FR" sz="1050" dirty="0">
              <a:latin typeface="Calibri" pitchFamily="34" charset="0"/>
              <a:sym typeface="+mn-lt"/>
            </a:endParaRPr>
          </a:p>
        </p:txBody>
      </p:sp>
      <p:sp>
        <p:nvSpPr>
          <p:cNvPr id="219" name="Rectangle 218"/>
          <p:cNvSpPr>
            <a:spLocks noGrp="1" noChangeArrowheads="1"/>
          </p:cNvSpPr>
          <p:nvPr>
            <p:custDataLst>
              <p:tags r:id="rId25"/>
            </p:custDataLst>
          </p:nvPr>
        </p:nvSpPr>
        <p:spPr bwMode="gray">
          <a:xfrm>
            <a:off x="642082" y="4799305"/>
            <a:ext cx="158744" cy="15387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D8972F8C-3B42-4F65-BB5A-1B82C8AF8889}" type="datetime'''''6''''''''''''''''''''''''''''''''''0'">
              <a:rPr lang="fr-FR" altLang="en-US" sz="1050">
                <a:latin typeface="Calibri" pitchFamily="34" charset="0"/>
              </a:rPr>
              <a:pPr algn="r">
                <a:lnSpc>
                  <a:spcPct val="90000"/>
                </a:lnSpc>
              </a:pPr>
              <a:t>60</a:t>
            </a:fld>
            <a:endParaRPr lang="fr-FR" sz="1050" dirty="0">
              <a:latin typeface="Calibri" pitchFamily="34" charset="0"/>
              <a:sym typeface="+mn-lt"/>
            </a:endParaRPr>
          </a:p>
        </p:txBody>
      </p:sp>
      <p:sp>
        <p:nvSpPr>
          <p:cNvPr id="223" name="Rectangle 222"/>
          <p:cNvSpPr>
            <a:spLocks noGrp="1" noChangeArrowheads="1"/>
          </p:cNvSpPr>
          <p:nvPr>
            <p:custDataLst>
              <p:tags r:id="rId26"/>
            </p:custDataLst>
          </p:nvPr>
        </p:nvSpPr>
        <p:spPr bwMode="gray">
          <a:xfrm>
            <a:off x="562711" y="3846895"/>
            <a:ext cx="238117" cy="15387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BAB282C0-3F3D-4587-87B5-C6D67BF20549}" type="datetime'''''''''1''''''''''''''4''''''0'''">
              <a:rPr lang="fr-FR" altLang="en-US" sz="1050">
                <a:latin typeface="Calibri" pitchFamily="34" charset="0"/>
              </a:rPr>
              <a:pPr algn="r">
                <a:lnSpc>
                  <a:spcPct val="90000"/>
                </a:lnSpc>
              </a:pPr>
              <a:t>140</a:t>
            </a:fld>
            <a:endParaRPr lang="fr-FR" sz="1050" dirty="0">
              <a:latin typeface="Calibri" pitchFamily="34" charset="0"/>
              <a:sym typeface="+mn-lt"/>
            </a:endParaRPr>
          </a:p>
        </p:txBody>
      </p:sp>
      <p:sp>
        <p:nvSpPr>
          <p:cNvPr id="222" name="Rectangle 221"/>
          <p:cNvSpPr>
            <a:spLocks noGrp="1" noChangeArrowheads="1"/>
          </p:cNvSpPr>
          <p:nvPr>
            <p:custDataLst>
              <p:tags r:id="rId27"/>
            </p:custDataLst>
          </p:nvPr>
        </p:nvSpPr>
        <p:spPr bwMode="gray">
          <a:xfrm>
            <a:off x="562711" y="4086617"/>
            <a:ext cx="238117" cy="15387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E8A91B44-528C-4AC4-9B64-E96E83309B17}" type="datetime'''''''''''''''''1''''''''''''''''''''''''''''''''2''''0'''">
              <a:rPr lang="fr-FR" altLang="en-US" sz="1050">
                <a:latin typeface="Calibri" pitchFamily="34" charset="0"/>
              </a:rPr>
              <a:pPr algn="r">
                <a:lnSpc>
                  <a:spcPct val="90000"/>
                </a:lnSpc>
              </a:pPr>
              <a:t>120</a:t>
            </a:fld>
            <a:endParaRPr lang="fr-FR" sz="1050" dirty="0">
              <a:latin typeface="Calibri" pitchFamily="34" charset="0"/>
              <a:sym typeface="+mn-lt"/>
            </a:endParaRPr>
          </a:p>
        </p:txBody>
      </p:sp>
      <p:sp>
        <p:nvSpPr>
          <p:cNvPr id="220" name="Rectangle 219"/>
          <p:cNvSpPr>
            <a:spLocks noGrp="1" noChangeArrowheads="1"/>
          </p:cNvSpPr>
          <p:nvPr>
            <p:custDataLst>
              <p:tags r:id="rId28"/>
            </p:custDataLst>
          </p:nvPr>
        </p:nvSpPr>
        <p:spPr bwMode="gray">
          <a:xfrm>
            <a:off x="642082" y="4559583"/>
            <a:ext cx="158744" cy="15387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lnSpc>
                <a:spcPct val="90000"/>
              </a:lnSpc>
            </a:pPr>
            <a:fld id="{EC363F6B-DEA2-4DD7-AA94-7BD0432ACF6E}" type="datetime'''''''''''''8''0'''''''''''''''''''''''''''">
              <a:rPr lang="fr-FR" altLang="en-US" sz="1050">
                <a:latin typeface="Calibri" pitchFamily="34" charset="0"/>
              </a:rPr>
              <a:pPr algn="r">
                <a:lnSpc>
                  <a:spcPct val="90000"/>
                </a:lnSpc>
              </a:pPr>
              <a:t>80</a:t>
            </a:fld>
            <a:endParaRPr lang="fr-FR" sz="1050" dirty="0">
              <a:latin typeface="Calibri" pitchFamily="34" charset="0"/>
              <a:sym typeface="+mn-lt"/>
            </a:endParaRPr>
          </a:p>
        </p:txBody>
      </p:sp>
      <p:cxnSp>
        <p:nvCxnSpPr>
          <p:cNvPr id="19" name="Straight Connector 18"/>
          <p:cNvCxnSpPr/>
          <p:nvPr>
            <p:custDataLst>
              <p:tags r:id="rId29"/>
            </p:custDataLst>
          </p:nvPr>
        </p:nvCxnSpPr>
        <p:spPr bwMode="gray">
          <a:xfrm>
            <a:off x="2854783" y="5017969"/>
            <a:ext cx="1295872"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30"/>
            </p:custDataLst>
          </p:nvPr>
        </p:nvCxnSpPr>
        <p:spPr bwMode="gray">
          <a:xfrm>
            <a:off x="1085917" y="4272887"/>
            <a:ext cx="3064738" cy="0"/>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31"/>
            </p:custDataLst>
          </p:nvPr>
        </p:nvCxnSpPr>
        <p:spPr bwMode="gray">
          <a:xfrm>
            <a:off x="4092341" y="4269647"/>
            <a:ext cx="0" cy="751562"/>
          </a:xfrm>
          <a:prstGeom prst="line">
            <a:avLst/>
          </a:prstGeom>
          <a:ln w="38100">
            <a:solidFill>
              <a:schemeClr val="tx2"/>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78" name="Rectangle 77"/>
          <p:cNvSpPr>
            <a:spLocks noGrp="1" noChangeArrowheads="1"/>
          </p:cNvSpPr>
          <p:nvPr>
            <p:custDataLst>
              <p:tags r:id="rId32"/>
            </p:custDataLst>
          </p:nvPr>
        </p:nvSpPr>
        <p:spPr bwMode="auto">
          <a:xfrm>
            <a:off x="2653923" y="5431006"/>
            <a:ext cx="401720" cy="17169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fr-FR" altLang="en-US" sz="1050" dirty="0">
                <a:latin typeface="Calibri" pitchFamily="34" charset="0"/>
              </a:rPr>
              <a:t>Jan15</a:t>
            </a:r>
            <a:endParaRPr lang="fr-FR" sz="1050" dirty="0">
              <a:latin typeface="Calibri" pitchFamily="34" charset="0"/>
              <a:sym typeface="+mn-lt"/>
            </a:endParaRPr>
          </a:p>
        </p:txBody>
      </p:sp>
      <p:sp>
        <p:nvSpPr>
          <p:cNvPr id="79" name="Rectangle 78"/>
          <p:cNvSpPr>
            <a:spLocks noGrp="1" noChangeArrowheads="1"/>
          </p:cNvSpPr>
          <p:nvPr>
            <p:custDataLst>
              <p:tags r:id="rId33"/>
            </p:custDataLst>
          </p:nvPr>
        </p:nvSpPr>
        <p:spPr bwMode="auto">
          <a:xfrm>
            <a:off x="3818590" y="5431006"/>
            <a:ext cx="492672" cy="20127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fr-FR" altLang="en-US" sz="1050" dirty="0">
                <a:latin typeface="Calibri" pitchFamily="34" charset="0"/>
              </a:rPr>
              <a:t>Dec16</a:t>
            </a:r>
            <a:endParaRPr lang="fr-FR" sz="1050" dirty="0">
              <a:latin typeface="Calibri" pitchFamily="34" charset="0"/>
              <a:sym typeface="+mn-lt"/>
            </a:endParaRPr>
          </a:p>
        </p:txBody>
      </p:sp>
      <p:sp>
        <p:nvSpPr>
          <p:cNvPr id="226" name="Rectangle 225"/>
          <p:cNvSpPr>
            <a:spLocks noGrp="1" noChangeArrowheads="1"/>
          </p:cNvSpPr>
          <p:nvPr>
            <p:custDataLst>
              <p:tags r:id="rId34"/>
            </p:custDataLst>
          </p:nvPr>
        </p:nvSpPr>
        <p:spPr bwMode="auto">
          <a:xfrm>
            <a:off x="664759" y="5431006"/>
            <a:ext cx="401720" cy="17169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spcCol="0" anchor="t"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fr-FR" altLang="en-US" sz="1050" dirty="0">
                <a:latin typeface="Calibri" pitchFamily="34" charset="0"/>
              </a:rPr>
              <a:t>Jan12</a:t>
            </a:r>
            <a:endParaRPr lang="fr-FR" sz="1050" dirty="0">
              <a:latin typeface="Calibri" pitchFamily="34" charset="0"/>
              <a:sym typeface="+mn-lt"/>
            </a:endParaRPr>
          </a:p>
        </p:txBody>
      </p:sp>
      <p:sp>
        <p:nvSpPr>
          <p:cNvPr id="76" name="Rectangle 75"/>
          <p:cNvSpPr/>
          <p:nvPr/>
        </p:nvSpPr>
        <p:spPr>
          <a:xfrm>
            <a:off x="4051846" y="5037406"/>
            <a:ext cx="326272" cy="255790"/>
          </a:xfrm>
          <a:prstGeom prst="rect">
            <a:avLst/>
          </a:prstGeom>
        </p:spPr>
        <p:txBody>
          <a:bodyPr wrap="none" lIns="93296" tIns="46648" rIns="93296" bIns="46648">
            <a:spAutoFit/>
          </a:bodyPr>
          <a:lstStyle/>
          <a:p>
            <a:r>
              <a:rPr lang="fr-FR" sz="1050" b="1" dirty="0">
                <a:solidFill>
                  <a:schemeClr val="accent4"/>
                </a:solidFill>
                <a:latin typeface="Calibri" pitchFamily="34" charset="0"/>
              </a:rPr>
              <a:t>48</a:t>
            </a:r>
          </a:p>
        </p:txBody>
      </p:sp>
      <p:sp>
        <p:nvSpPr>
          <p:cNvPr id="80" name="Rectangle 79"/>
          <p:cNvSpPr/>
          <p:nvPr/>
        </p:nvSpPr>
        <p:spPr>
          <a:xfrm>
            <a:off x="3821828" y="4016967"/>
            <a:ext cx="517030" cy="255790"/>
          </a:xfrm>
          <a:prstGeom prst="rect">
            <a:avLst/>
          </a:prstGeom>
        </p:spPr>
        <p:txBody>
          <a:bodyPr wrap="none" lIns="93296" tIns="46648" rIns="93296" bIns="46648">
            <a:spAutoFit/>
          </a:bodyPr>
          <a:lstStyle/>
          <a:p>
            <a:r>
              <a:rPr lang="fr-FR" sz="1050" b="1" dirty="0">
                <a:solidFill>
                  <a:schemeClr val="accent4"/>
                </a:solidFill>
                <a:latin typeface="Calibri" pitchFamily="34" charset="0"/>
              </a:rPr>
              <a:t>Ø 110</a:t>
            </a:r>
          </a:p>
        </p:txBody>
      </p:sp>
      <p:sp>
        <p:nvSpPr>
          <p:cNvPr id="98" name="Rectangle 97"/>
          <p:cNvSpPr/>
          <p:nvPr/>
        </p:nvSpPr>
        <p:spPr>
          <a:xfrm>
            <a:off x="3862325" y="1466517"/>
            <a:ext cx="483367" cy="255790"/>
          </a:xfrm>
          <a:prstGeom prst="rect">
            <a:avLst/>
          </a:prstGeom>
        </p:spPr>
        <p:txBody>
          <a:bodyPr wrap="none" lIns="93296" tIns="46648" rIns="93296" bIns="46648">
            <a:spAutoFit/>
          </a:bodyPr>
          <a:lstStyle/>
          <a:p>
            <a:r>
              <a:rPr lang="fr-FR" sz="1050" b="1" dirty="0">
                <a:solidFill>
                  <a:schemeClr val="accent4"/>
                </a:solidFill>
                <a:latin typeface="Calibri" pitchFamily="34" charset="0"/>
              </a:rPr>
              <a:t>Ø 2.2</a:t>
            </a:r>
          </a:p>
        </p:txBody>
      </p:sp>
      <p:sp>
        <p:nvSpPr>
          <p:cNvPr id="101" name="Rectangle 100"/>
          <p:cNvSpPr/>
          <p:nvPr/>
        </p:nvSpPr>
        <p:spPr>
          <a:xfrm>
            <a:off x="3933597" y="2210952"/>
            <a:ext cx="430468" cy="255790"/>
          </a:xfrm>
          <a:prstGeom prst="rect">
            <a:avLst/>
          </a:prstGeom>
        </p:spPr>
        <p:txBody>
          <a:bodyPr wrap="none" lIns="93296" tIns="46648" rIns="93296" bIns="46648">
            <a:spAutoFit/>
          </a:bodyPr>
          <a:lstStyle/>
          <a:p>
            <a:r>
              <a:rPr lang="fr-FR" sz="1050" b="1" dirty="0">
                <a:solidFill>
                  <a:schemeClr val="accent4"/>
                </a:solidFill>
                <a:latin typeface="Calibri" pitchFamily="34" charset="0"/>
              </a:rPr>
              <a:t>1.69</a:t>
            </a:r>
          </a:p>
        </p:txBody>
      </p:sp>
      <p:sp>
        <p:nvSpPr>
          <p:cNvPr id="102" name="Oval 53"/>
          <p:cNvSpPr txBox="1">
            <a:spLocks/>
          </p:cNvSpPr>
          <p:nvPr>
            <p:custDataLst>
              <p:tags r:id="rId35"/>
            </p:custDataLst>
          </p:nvPr>
        </p:nvSpPr>
        <p:spPr>
          <a:xfrm>
            <a:off x="3697100" y="1814115"/>
            <a:ext cx="504962" cy="232544"/>
          </a:xfrm>
          <a:prstGeom prst="ellipse">
            <a:avLst/>
          </a:prstGeom>
          <a:solidFill>
            <a:schemeClr val="accent1"/>
          </a:solidFill>
          <a:ln w="3175">
            <a:solidFill>
              <a:schemeClr val="tx1"/>
            </a:solidFill>
            <a:miter lim="800000"/>
            <a:headEnd/>
            <a:tailEnd/>
          </a:ln>
          <a:effectLst/>
          <a:extLst/>
        </p:spPr>
        <p:txBody>
          <a:bodyPr vert="horz" wrap="square" lIns="3885" tIns="0" rIns="3885" bIns="0" numCol="1" anchor="ctr" anchorCtr="1" compatLnSpc="1">
            <a:prstTxWarp prst="textNoShape">
              <a:avLst/>
            </a:prstTxWarp>
            <a:noAutofit/>
          </a:bodyPr>
          <a:lstStyle>
            <a:lvl1pPr lvl="0" defTabSz="894780">
              <a:buClr>
                <a:schemeClr val="tx2"/>
              </a:buClr>
              <a:defRPr>
                <a:latin typeface="+mn-lt"/>
              </a:defRPr>
            </a:lvl1pPr>
            <a:lvl2pPr marL="193553" indent="-191966" defTabSz="894780">
              <a:buClr>
                <a:schemeClr val="tx2"/>
              </a:buClr>
              <a:buSzPct val="125000"/>
              <a:buFont typeface="Arial" charset="0"/>
              <a:buChar char="▪"/>
              <a:defRPr>
                <a:latin typeface="+mn-lt"/>
                <a:ea typeface="ＭＳ Ｐゴシック" pitchFamily="34" charset="-128"/>
              </a:defRPr>
            </a:lvl2pPr>
            <a:lvl3pPr marL="456906" indent="-261772" defTabSz="894780">
              <a:buClr>
                <a:schemeClr val="tx2"/>
              </a:buClr>
              <a:buSzPct val="120000"/>
              <a:buFont typeface="Arial" charset="0"/>
              <a:buChar char="–"/>
              <a:defRPr>
                <a:latin typeface="+mn-lt"/>
                <a:ea typeface="ＭＳ Ｐゴシック" pitchFamily="34" charset="-128"/>
              </a:defRPr>
            </a:lvl3pPr>
            <a:lvl4pPr marL="613973" indent="-155477" defTabSz="894780">
              <a:buClr>
                <a:schemeClr val="tx2"/>
              </a:buClr>
              <a:buSzPct val="120000"/>
              <a:buFont typeface="Arial" charset="0"/>
              <a:buChar char="▫"/>
              <a:defRPr>
                <a:latin typeface="+mn-lt"/>
                <a:ea typeface="ＭＳ Ｐゴシック" pitchFamily="34" charset="-128"/>
              </a:defRPr>
            </a:lvl4pPr>
            <a:lvl5pPr marL="748824" indent="-130092" defTabSz="894780">
              <a:buClr>
                <a:schemeClr val="tx2"/>
              </a:buClr>
              <a:buSzPct val="89000"/>
              <a:buFont typeface="Arial" charset="0"/>
              <a:buChar char="-"/>
              <a:defRPr>
                <a:latin typeface="+mn-lt"/>
                <a:ea typeface="ＭＳ Ｐゴシック" pitchFamily="34" charset="-128"/>
              </a:defRPr>
            </a:lvl5pPr>
            <a:lvl6pPr marL="749331" indent="-130092" defTabSz="894780" fontAlgn="base">
              <a:spcBef>
                <a:spcPct val="0"/>
              </a:spcBef>
              <a:spcAft>
                <a:spcPct val="0"/>
              </a:spcAft>
              <a:buClr>
                <a:schemeClr val="tx2"/>
              </a:buClr>
              <a:buSzPct val="89000"/>
              <a:buFont typeface="Arial" charset="0"/>
              <a:buChar char="-"/>
              <a:defRPr baseline="0">
                <a:latin typeface="+mn-lt"/>
              </a:defRPr>
            </a:lvl6pPr>
            <a:lvl7pPr marL="749331" indent="-130092" defTabSz="894780" fontAlgn="base">
              <a:spcBef>
                <a:spcPct val="0"/>
              </a:spcBef>
              <a:spcAft>
                <a:spcPct val="0"/>
              </a:spcAft>
              <a:buClr>
                <a:schemeClr val="tx2"/>
              </a:buClr>
              <a:buSzPct val="89000"/>
              <a:buFont typeface="Arial" charset="0"/>
              <a:buChar char="-"/>
              <a:defRPr baseline="0">
                <a:latin typeface="+mn-lt"/>
              </a:defRPr>
            </a:lvl7pPr>
            <a:lvl8pPr marL="749331" indent="-130092" defTabSz="894780" fontAlgn="base">
              <a:spcBef>
                <a:spcPct val="0"/>
              </a:spcBef>
              <a:spcAft>
                <a:spcPct val="0"/>
              </a:spcAft>
              <a:buClr>
                <a:schemeClr val="tx2"/>
              </a:buClr>
              <a:buSzPct val="89000"/>
              <a:buFont typeface="Arial" charset="0"/>
              <a:buChar char="-"/>
              <a:defRPr baseline="0">
                <a:latin typeface="+mn-lt"/>
              </a:defRPr>
            </a:lvl8pPr>
            <a:lvl9pPr marL="749331" indent="-130092" defTabSz="894780" fontAlgn="base">
              <a:spcBef>
                <a:spcPct val="0"/>
              </a:spcBef>
              <a:spcAft>
                <a:spcPct val="0"/>
              </a:spcAft>
              <a:buClr>
                <a:schemeClr val="tx2"/>
              </a:buClr>
              <a:buSzPct val="89000"/>
              <a:buFont typeface="Arial" charset="0"/>
              <a:buChar char="-"/>
              <a:defRPr baseline="0">
                <a:latin typeface="+mn-lt"/>
              </a:defRPr>
            </a:lvl9pPr>
          </a:lstStyle>
          <a:p>
            <a:pPr algn="ctr">
              <a:buClr>
                <a:srgbClr val="EE1D23"/>
              </a:buClr>
            </a:pPr>
            <a:r>
              <a:rPr lang="en-US" sz="1050" b="1" dirty="0">
                <a:solidFill>
                  <a:srgbClr val="000000"/>
                </a:solidFill>
                <a:latin typeface="Calibri" pitchFamily="34" charset="0"/>
              </a:rPr>
              <a:t>-23%</a:t>
            </a:r>
            <a:endParaRPr lang="en-ZA" sz="1050" b="1" dirty="0">
              <a:solidFill>
                <a:srgbClr val="000000"/>
              </a:solidFill>
              <a:latin typeface="Calibri" pitchFamily="34" charset="0"/>
            </a:endParaRPr>
          </a:p>
        </p:txBody>
      </p:sp>
      <p:sp>
        <p:nvSpPr>
          <p:cNvPr id="103" name="Oval 53"/>
          <p:cNvSpPr txBox="1">
            <a:spLocks/>
          </p:cNvSpPr>
          <p:nvPr>
            <p:custDataLst>
              <p:tags r:id="rId36"/>
            </p:custDataLst>
          </p:nvPr>
        </p:nvSpPr>
        <p:spPr>
          <a:xfrm>
            <a:off x="3714919" y="4540146"/>
            <a:ext cx="504962" cy="232544"/>
          </a:xfrm>
          <a:prstGeom prst="ellipse">
            <a:avLst/>
          </a:prstGeom>
          <a:solidFill>
            <a:schemeClr val="accent1"/>
          </a:solidFill>
          <a:ln w="3175">
            <a:solidFill>
              <a:schemeClr val="tx1"/>
            </a:solidFill>
            <a:miter lim="800000"/>
            <a:headEnd/>
            <a:tailEnd/>
          </a:ln>
          <a:effectLst/>
          <a:extLst/>
        </p:spPr>
        <p:txBody>
          <a:bodyPr vert="horz" wrap="square" lIns="3885" tIns="0" rIns="3885" bIns="0" numCol="1" anchor="ctr" anchorCtr="1" compatLnSpc="1">
            <a:prstTxWarp prst="textNoShape">
              <a:avLst/>
            </a:prstTxWarp>
            <a:noAutofit/>
          </a:bodyPr>
          <a:lstStyle>
            <a:lvl1pPr lvl="0" defTabSz="894780">
              <a:buClr>
                <a:schemeClr val="tx2"/>
              </a:buClr>
              <a:defRPr>
                <a:latin typeface="+mn-lt"/>
              </a:defRPr>
            </a:lvl1pPr>
            <a:lvl2pPr marL="193553" indent="-191966" defTabSz="894780">
              <a:buClr>
                <a:schemeClr val="tx2"/>
              </a:buClr>
              <a:buSzPct val="125000"/>
              <a:buFont typeface="Arial" charset="0"/>
              <a:buChar char="▪"/>
              <a:defRPr>
                <a:latin typeface="+mn-lt"/>
                <a:ea typeface="ＭＳ Ｐゴシック" pitchFamily="34" charset="-128"/>
              </a:defRPr>
            </a:lvl2pPr>
            <a:lvl3pPr marL="456906" indent="-261772" defTabSz="894780">
              <a:buClr>
                <a:schemeClr val="tx2"/>
              </a:buClr>
              <a:buSzPct val="120000"/>
              <a:buFont typeface="Arial" charset="0"/>
              <a:buChar char="–"/>
              <a:defRPr>
                <a:latin typeface="+mn-lt"/>
                <a:ea typeface="ＭＳ Ｐゴシック" pitchFamily="34" charset="-128"/>
              </a:defRPr>
            </a:lvl3pPr>
            <a:lvl4pPr marL="613973" indent="-155477" defTabSz="894780">
              <a:buClr>
                <a:schemeClr val="tx2"/>
              </a:buClr>
              <a:buSzPct val="120000"/>
              <a:buFont typeface="Arial" charset="0"/>
              <a:buChar char="▫"/>
              <a:defRPr>
                <a:latin typeface="+mn-lt"/>
                <a:ea typeface="ＭＳ Ｐゴシック" pitchFamily="34" charset="-128"/>
              </a:defRPr>
            </a:lvl4pPr>
            <a:lvl5pPr marL="748824" indent="-130092" defTabSz="894780">
              <a:buClr>
                <a:schemeClr val="tx2"/>
              </a:buClr>
              <a:buSzPct val="89000"/>
              <a:buFont typeface="Arial" charset="0"/>
              <a:buChar char="-"/>
              <a:defRPr>
                <a:latin typeface="+mn-lt"/>
                <a:ea typeface="ＭＳ Ｐゴシック" pitchFamily="34" charset="-128"/>
              </a:defRPr>
            </a:lvl5pPr>
            <a:lvl6pPr marL="749331" indent="-130092" defTabSz="894780" fontAlgn="base">
              <a:spcBef>
                <a:spcPct val="0"/>
              </a:spcBef>
              <a:spcAft>
                <a:spcPct val="0"/>
              </a:spcAft>
              <a:buClr>
                <a:schemeClr val="tx2"/>
              </a:buClr>
              <a:buSzPct val="89000"/>
              <a:buFont typeface="Arial" charset="0"/>
              <a:buChar char="-"/>
              <a:defRPr baseline="0">
                <a:latin typeface="+mn-lt"/>
              </a:defRPr>
            </a:lvl6pPr>
            <a:lvl7pPr marL="749331" indent="-130092" defTabSz="894780" fontAlgn="base">
              <a:spcBef>
                <a:spcPct val="0"/>
              </a:spcBef>
              <a:spcAft>
                <a:spcPct val="0"/>
              </a:spcAft>
              <a:buClr>
                <a:schemeClr val="tx2"/>
              </a:buClr>
              <a:buSzPct val="89000"/>
              <a:buFont typeface="Arial" charset="0"/>
              <a:buChar char="-"/>
              <a:defRPr baseline="0">
                <a:latin typeface="+mn-lt"/>
              </a:defRPr>
            </a:lvl7pPr>
            <a:lvl8pPr marL="749331" indent="-130092" defTabSz="894780" fontAlgn="base">
              <a:spcBef>
                <a:spcPct val="0"/>
              </a:spcBef>
              <a:spcAft>
                <a:spcPct val="0"/>
              </a:spcAft>
              <a:buClr>
                <a:schemeClr val="tx2"/>
              </a:buClr>
              <a:buSzPct val="89000"/>
              <a:buFont typeface="Arial" charset="0"/>
              <a:buChar char="-"/>
              <a:defRPr baseline="0">
                <a:latin typeface="+mn-lt"/>
              </a:defRPr>
            </a:lvl8pPr>
            <a:lvl9pPr marL="749331" indent="-130092" defTabSz="894780" fontAlgn="base">
              <a:spcBef>
                <a:spcPct val="0"/>
              </a:spcBef>
              <a:spcAft>
                <a:spcPct val="0"/>
              </a:spcAft>
              <a:buClr>
                <a:schemeClr val="tx2"/>
              </a:buClr>
              <a:buSzPct val="89000"/>
              <a:buFont typeface="Arial" charset="0"/>
              <a:buChar char="-"/>
              <a:defRPr baseline="0">
                <a:latin typeface="+mn-lt"/>
              </a:defRPr>
            </a:lvl9pPr>
          </a:lstStyle>
          <a:p>
            <a:pPr algn="ctr">
              <a:buClr>
                <a:srgbClr val="EE1D23"/>
              </a:buClr>
            </a:pPr>
            <a:r>
              <a:rPr lang="en-US" sz="1050" b="1" dirty="0">
                <a:solidFill>
                  <a:srgbClr val="000000"/>
                </a:solidFill>
                <a:latin typeface="Calibri" pitchFamily="34" charset="0"/>
              </a:rPr>
              <a:t>-57%</a:t>
            </a:r>
            <a:endParaRPr lang="en-ZA" sz="1050" b="1" dirty="0">
              <a:solidFill>
                <a:srgbClr val="000000"/>
              </a:solidFill>
              <a:latin typeface="Calibri" pitchFamily="34" charset="0"/>
            </a:endParaRPr>
          </a:p>
        </p:txBody>
      </p:sp>
      <p:sp>
        <p:nvSpPr>
          <p:cNvPr id="5" name="Rectangle 4"/>
          <p:cNvSpPr/>
          <p:nvPr/>
        </p:nvSpPr>
        <p:spPr>
          <a:xfrm>
            <a:off x="1890391" y="276345"/>
            <a:ext cx="8368692" cy="408237"/>
          </a:xfrm>
          <a:prstGeom prst="rect">
            <a:avLst/>
          </a:prstGeom>
        </p:spPr>
        <p:txBody>
          <a:bodyPr wrap="square" lIns="93296" tIns="46648" rIns="93296" bIns="46648">
            <a:spAutoFit/>
          </a:bodyPr>
          <a:lstStyle/>
          <a:p>
            <a:r>
              <a:rPr lang="mr-IN" sz="2000" b="1" dirty="0">
                <a:solidFill>
                  <a:schemeClr val="bg1"/>
                </a:solidFill>
                <a:latin typeface="Calibri" pitchFamily="34" charset="0"/>
              </a:rPr>
              <a:t>…</a:t>
            </a:r>
            <a:r>
              <a:rPr lang="en-GB" sz="2000" b="1" dirty="0">
                <a:solidFill>
                  <a:schemeClr val="bg1"/>
                </a:solidFill>
                <a:latin typeface="Calibri" pitchFamily="34" charset="0"/>
              </a:rPr>
              <a:t>d</a:t>
            </a:r>
            <a:r>
              <a:rPr lang="en-ZA" sz="2000" b="1" dirty="0">
                <a:solidFill>
                  <a:schemeClr val="bg1"/>
                </a:solidFill>
                <a:latin typeface="Calibri" pitchFamily="34" charset="0"/>
              </a:rPr>
              <a:t>riven by both decline in oil volumes and oil price</a:t>
            </a:r>
          </a:p>
        </p:txBody>
      </p:sp>
      <p:cxnSp>
        <p:nvCxnSpPr>
          <p:cNvPr id="7" name="Elbow Connector 6"/>
          <p:cNvCxnSpPr>
            <a:stCxn id="150" idx="1"/>
            <a:endCxn id="54" idx="3"/>
          </p:cNvCxnSpPr>
          <p:nvPr/>
        </p:nvCxnSpPr>
        <p:spPr>
          <a:xfrm rot="10800000">
            <a:off x="4481420" y="2116526"/>
            <a:ext cx="772060" cy="1233106"/>
          </a:xfrm>
          <a:prstGeom prst="bentConnector3">
            <a:avLst>
              <a:gd name="adj1" fmla="val 58614"/>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150" idx="1"/>
            <a:endCxn id="3" idx="3"/>
          </p:cNvCxnSpPr>
          <p:nvPr/>
        </p:nvCxnSpPr>
        <p:spPr>
          <a:xfrm rot="10800000" flipV="1">
            <a:off x="4119722" y="3349631"/>
            <a:ext cx="1133759" cy="2786837"/>
          </a:xfrm>
          <a:prstGeom prst="bentConnector3">
            <a:avLst>
              <a:gd name="adj1" fmla="val 39735"/>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Oval 75"/>
          <p:cNvSpPr>
            <a:spLocks noChangeAspect="1" noChangeArrowheads="1"/>
          </p:cNvSpPr>
          <p:nvPr>
            <p:custDataLst>
              <p:tags r:id="rId37"/>
            </p:custDataLst>
          </p:nvPr>
        </p:nvSpPr>
        <p:spPr bwMode="gray">
          <a:xfrm>
            <a:off x="4895952" y="3246458"/>
            <a:ext cx="206376" cy="206356"/>
          </a:xfrm>
          <a:prstGeom prst="ellipse">
            <a:avLst/>
          </a:prstGeom>
          <a:solidFill>
            <a:schemeClr val="tx2"/>
          </a:solidFill>
          <a:ln w="9525">
            <a:noFill/>
            <a:round/>
            <a:headEnd/>
            <a:tailEnd/>
          </a:ln>
        </p:spPr>
        <p:txBody>
          <a:bodyPr wrap="none" lIns="93296" tIns="46648" rIns="93296" bIns="46648" anchor="ctr">
            <a:noAutofit/>
          </a:bodyPr>
          <a:lstStyle/>
          <a:p>
            <a:endParaRPr lang="en-US" sz="1100" b="1" dirty="0">
              <a:latin typeface="+mn-lt"/>
            </a:endParaRPr>
          </a:p>
        </p:txBody>
      </p:sp>
      <p:sp>
        <p:nvSpPr>
          <p:cNvPr id="70" name="TextBox 69"/>
          <p:cNvSpPr txBox="1"/>
          <p:nvPr/>
        </p:nvSpPr>
        <p:spPr>
          <a:xfrm>
            <a:off x="4929970" y="3193185"/>
            <a:ext cx="248877" cy="27699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r>
              <a:rPr lang="fr-FR" sz="1800" b="1" dirty="0">
                <a:solidFill>
                  <a:schemeClr val="bg1"/>
                </a:solidFill>
              </a:rPr>
              <a:t>=</a:t>
            </a:r>
          </a:p>
        </p:txBody>
      </p:sp>
      <p:pic>
        <p:nvPicPr>
          <p:cNvPr id="65" name="Picture 64" descr="czech"/>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68" name="Picture 67" descr="Nigerian-Coat-of-Arm.png"/>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167905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5" name="Object 6"/>
          <p:cNvGraphicFramePr>
            <a:graphicFrameLocks noChangeAspect="1"/>
          </p:cNvGraphicFramePr>
          <p:nvPr>
            <p:extLst>
              <p:ext uri="{D42A27DB-BD31-4B8C-83A1-F6EECF244321}">
                <p14:modId xmlns:p14="http://schemas.microsoft.com/office/powerpoint/2010/main" val="1079568316"/>
              </p:ext>
            </p:extLst>
          </p:nvPr>
        </p:nvGraphicFramePr>
        <p:xfrm>
          <a:off x="1116221" y="1337624"/>
          <a:ext cx="7878711" cy="4600066"/>
        </p:xfrm>
        <a:graphic>
          <a:graphicData uri="http://schemas.openxmlformats.org/drawingml/2006/chart">
            <c:chart xmlns:c="http://schemas.openxmlformats.org/drawingml/2006/chart" xmlns:r="http://schemas.openxmlformats.org/officeDocument/2006/relationships" r:id="rId3"/>
          </a:graphicData>
        </a:graphic>
      </p:graphicFrame>
      <p:sp>
        <p:nvSpPr>
          <p:cNvPr id="211" name="Title 3"/>
          <p:cNvSpPr txBox="1">
            <a:spLocks/>
          </p:cNvSpPr>
          <p:nvPr/>
        </p:nvSpPr>
        <p:spPr>
          <a:xfrm>
            <a:off x="1657035" y="210279"/>
            <a:ext cx="5888524" cy="532558"/>
          </a:xfrm>
          <a:prstGeom prst="rect">
            <a:avLst/>
          </a:prstGeom>
        </p:spPr>
        <p:txBody>
          <a:bodyPr anchor="ctr"/>
          <a:lst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a:lstStyle>
          <a:p>
            <a:r>
              <a:rPr lang="en-US" kern="0" dirty="0">
                <a:solidFill>
                  <a:prstClr val="white"/>
                </a:solidFill>
                <a:latin typeface="Calibri" panose="020F0502020204030204" pitchFamily="34" charset="0"/>
                <a:cs typeface="Calibri" panose="020F0502020204030204" pitchFamily="34" charset="0"/>
              </a:rPr>
              <a:t>Nigeria is a key strategic market in sub-Saharan Africa</a:t>
            </a:r>
            <a:endParaRPr lang="en-ZA" kern="0" dirty="0">
              <a:solidFill>
                <a:prstClr val="white"/>
              </a:solidFill>
              <a:latin typeface="Calibri" panose="020F0502020204030204" pitchFamily="34" charset="0"/>
              <a:cs typeface="Calibri" panose="020F0502020204030204" pitchFamily="34" charset="0"/>
            </a:endParaRPr>
          </a:p>
        </p:txBody>
      </p:sp>
      <p:sp>
        <p:nvSpPr>
          <p:cNvPr id="253" name="Rectangle 7"/>
          <p:cNvSpPr>
            <a:spLocks noChangeArrowheads="1"/>
          </p:cNvSpPr>
          <p:nvPr/>
        </p:nvSpPr>
        <p:spPr bwMode="auto">
          <a:xfrm>
            <a:off x="195682" y="6336663"/>
            <a:ext cx="3696696" cy="268517"/>
          </a:xfrm>
          <a:prstGeom prst="rect">
            <a:avLst/>
          </a:prstGeom>
          <a:noFill/>
          <a:ln w="6350">
            <a:noFill/>
            <a:miter lim="800000"/>
            <a:headEnd/>
            <a:tailEnd/>
          </a:ln>
          <a:effectLst/>
        </p:spPr>
        <p:txBody>
          <a:bodyPr wrap="square" lIns="72000" tIns="72000" rIns="72000" bIns="72000">
            <a:spAutoFit/>
          </a:bodyPr>
          <a:lstStyle/>
          <a:p>
            <a:pPr defTabSz="357188"/>
            <a:r>
              <a:rPr lang="en-US" sz="800" dirty="0">
                <a:solidFill>
                  <a:srgbClr val="080808"/>
                </a:solidFill>
                <a:latin typeface="Calibri" panose="020F0502020204030204" pitchFamily="34" charset="0"/>
                <a:cs typeface="Calibri" panose="020F0502020204030204" pitchFamily="34" charset="0"/>
              </a:rPr>
              <a:t>Sources: Economist Intelligence Unit, World Bank Doing Business Report, 2017</a:t>
            </a:r>
          </a:p>
        </p:txBody>
      </p:sp>
      <p:sp>
        <p:nvSpPr>
          <p:cNvPr id="16" name="Line 2"/>
          <p:cNvSpPr>
            <a:spLocks noChangeShapeType="1"/>
          </p:cNvSpPr>
          <p:nvPr/>
        </p:nvSpPr>
        <p:spPr bwMode="auto">
          <a:xfrm flipH="1" flipV="1">
            <a:off x="5046948" y="1290091"/>
            <a:ext cx="51" cy="4114644"/>
          </a:xfrm>
          <a:prstGeom prst="line">
            <a:avLst/>
          </a:prstGeom>
          <a:noFill/>
          <a:ln w="9525">
            <a:solidFill>
              <a:schemeClr val="hlink"/>
            </a:solidFill>
            <a:prstDash val="lgDash"/>
            <a:round/>
            <a:headEnd/>
            <a:tailEnd/>
          </a:ln>
        </p:spPr>
        <p:txBody>
          <a:bodyPr wrap="none" anchor="ctr"/>
          <a:lstStyle/>
          <a:p>
            <a:endParaRPr lang="en-US" dirty="0">
              <a:solidFill>
                <a:prstClr val="black"/>
              </a:solidFill>
            </a:endParaRPr>
          </a:p>
        </p:txBody>
      </p:sp>
      <p:sp>
        <p:nvSpPr>
          <p:cNvPr id="17" name="Rectangle 7"/>
          <p:cNvSpPr>
            <a:spLocks noChangeArrowheads="1"/>
          </p:cNvSpPr>
          <p:nvPr/>
        </p:nvSpPr>
        <p:spPr bwMode="auto">
          <a:xfrm>
            <a:off x="8609047" y="2070503"/>
            <a:ext cx="1003176" cy="576293"/>
          </a:xfrm>
          <a:prstGeom prst="rect">
            <a:avLst/>
          </a:prstGeom>
          <a:noFill/>
          <a:ln w="6350">
            <a:noFill/>
            <a:miter lim="800000"/>
            <a:headEnd/>
            <a:tailEnd/>
          </a:ln>
        </p:spPr>
        <p:txBody>
          <a:bodyPr wrap="square" lIns="72000" tIns="72000" rIns="72000" bIns="72000">
            <a:spAutoFit/>
          </a:bodyPr>
          <a:lstStyle/>
          <a:p>
            <a:pPr defTabSz="357188"/>
            <a:r>
              <a:rPr lang="en-US" sz="700" b="1" i="1" dirty="0">
                <a:solidFill>
                  <a:prstClr val="black"/>
                </a:solidFill>
              </a:rPr>
              <a:t>Note: Size of bubble reflects relative GDP of each country</a:t>
            </a:r>
            <a:endParaRPr lang="en-ZA" sz="700" b="1" i="1" dirty="0">
              <a:solidFill>
                <a:prstClr val="black"/>
              </a:solidFill>
            </a:endParaRPr>
          </a:p>
        </p:txBody>
      </p:sp>
      <p:sp>
        <p:nvSpPr>
          <p:cNvPr id="30" name="Text Box 24"/>
          <p:cNvSpPr txBox="1">
            <a:spLocks noChangeArrowheads="1"/>
          </p:cNvSpPr>
          <p:nvPr/>
        </p:nvSpPr>
        <p:spPr bwMode="auto">
          <a:xfrm>
            <a:off x="657732" y="1032848"/>
            <a:ext cx="1512887" cy="369332"/>
          </a:xfrm>
          <a:prstGeom prst="rect">
            <a:avLst/>
          </a:prstGeom>
          <a:noFill/>
          <a:ln w="9525" algn="ctr">
            <a:noFill/>
            <a:miter lim="800000"/>
            <a:headEnd/>
            <a:tailEnd/>
          </a:ln>
        </p:spPr>
        <p:txBody>
          <a:bodyPr>
            <a:spAutoFit/>
          </a:bodyPr>
          <a:lstStyle/>
          <a:p>
            <a:pPr>
              <a:spcBef>
                <a:spcPct val="50000"/>
              </a:spcBef>
            </a:pPr>
            <a:r>
              <a:rPr lang="en-ZA" sz="900" dirty="0">
                <a:solidFill>
                  <a:prstClr val="black"/>
                </a:solidFill>
                <a:latin typeface="Calibri" panose="020F0502020204030204" pitchFamily="34" charset="0"/>
                <a:cs typeface="Calibri" panose="020F0502020204030204" pitchFamily="34" charset="0"/>
              </a:rPr>
              <a:t>Increasingly friendly business environment</a:t>
            </a:r>
            <a:endParaRPr lang="en-US" sz="900" dirty="0">
              <a:solidFill>
                <a:prstClr val="black"/>
              </a:solidFill>
              <a:latin typeface="Calibri" panose="020F0502020204030204" pitchFamily="34" charset="0"/>
              <a:cs typeface="Calibri" panose="020F0502020204030204" pitchFamily="34" charset="0"/>
            </a:endParaRPr>
          </a:p>
        </p:txBody>
      </p:sp>
      <p:sp>
        <p:nvSpPr>
          <p:cNvPr id="31" name="Line 25"/>
          <p:cNvSpPr>
            <a:spLocks noChangeShapeType="1"/>
          </p:cNvSpPr>
          <p:nvPr/>
        </p:nvSpPr>
        <p:spPr bwMode="auto">
          <a:xfrm flipH="1" flipV="1">
            <a:off x="1040015" y="1407259"/>
            <a:ext cx="1226" cy="3872525"/>
          </a:xfrm>
          <a:prstGeom prst="line">
            <a:avLst/>
          </a:prstGeom>
          <a:noFill/>
          <a:ln w="9525">
            <a:solidFill>
              <a:schemeClr val="hlink"/>
            </a:solidFill>
            <a:round/>
            <a:headEnd/>
            <a:tailEnd type="triangle" w="med" len="med"/>
          </a:ln>
        </p:spPr>
        <p:txBody>
          <a:bodyPr wrap="none" anchor="ctr"/>
          <a:lstStyle/>
          <a:p>
            <a:endParaRPr lang="en-US" dirty="0">
              <a:solidFill>
                <a:prstClr val="black"/>
              </a:solidFill>
            </a:endParaRPr>
          </a:p>
        </p:txBody>
      </p:sp>
      <p:sp>
        <p:nvSpPr>
          <p:cNvPr id="32" name="Line 26"/>
          <p:cNvSpPr>
            <a:spLocks noChangeShapeType="1"/>
          </p:cNvSpPr>
          <p:nvPr/>
        </p:nvSpPr>
        <p:spPr bwMode="auto">
          <a:xfrm flipV="1">
            <a:off x="966096" y="5878532"/>
            <a:ext cx="8028830" cy="21697"/>
          </a:xfrm>
          <a:prstGeom prst="line">
            <a:avLst/>
          </a:prstGeom>
          <a:noFill/>
          <a:ln w="9525">
            <a:solidFill>
              <a:schemeClr val="hlink"/>
            </a:solidFill>
            <a:round/>
            <a:headEnd/>
            <a:tailEnd type="triangle" w="med" len="med"/>
          </a:ln>
        </p:spPr>
        <p:txBody>
          <a:bodyPr wrap="none" anchor="ctr"/>
          <a:lstStyle/>
          <a:p>
            <a:endParaRPr lang="en-US" dirty="0">
              <a:solidFill>
                <a:prstClr val="black"/>
              </a:solidFill>
            </a:endParaRPr>
          </a:p>
        </p:txBody>
      </p:sp>
      <p:sp>
        <p:nvSpPr>
          <p:cNvPr id="33" name="Text Box 27"/>
          <p:cNvSpPr txBox="1">
            <a:spLocks noChangeArrowheads="1"/>
          </p:cNvSpPr>
          <p:nvPr/>
        </p:nvSpPr>
        <p:spPr bwMode="auto">
          <a:xfrm>
            <a:off x="7399100" y="5937403"/>
            <a:ext cx="1512888" cy="230832"/>
          </a:xfrm>
          <a:prstGeom prst="rect">
            <a:avLst/>
          </a:prstGeom>
          <a:noFill/>
          <a:ln w="9525" algn="ctr">
            <a:noFill/>
            <a:miter lim="800000"/>
            <a:headEnd/>
            <a:tailEnd/>
          </a:ln>
        </p:spPr>
        <p:txBody>
          <a:bodyPr>
            <a:spAutoFit/>
          </a:bodyPr>
          <a:lstStyle/>
          <a:p>
            <a:pPr algn="r">
              <a:spcBef>
                <a:spcPct val="50000"/>
              </a:spcBef>
            </a:pPr>
            <a:r>
              <a:rPr lang="en-ZA" sz="900" dirty="0">
                <a:solidFill>
                  <a:prstClr val="black"/>
                </a:solidFill>
                <a:latin typeface="Calibri" panose="020F0502020204030204" pitchFamily="34" charset="0"/>
                <a:cs typeface="Calibri" panose="020F0502020204030204" pitchFamily="34" charset="0"/>
              </a:rPr>
              <a:t>Increasing population</a:t>
            </a:r>
            <a:endParaRPr lang="en-US" sz="900" dirty="0">
              <a:solidFill>
                <a:prstClr val="black"/>
              </a:solidFill>
              <a:latin typeface="Calibri" panose="020F0502020204030204" pitchFamily="34" charset="0"/>
              <a:cs typeface="Calibri" panose="020F0502020204030204" pitchFamily="34" charset="0"/>
            </a:endParaRPr>
          </a:p>
        </p:txBody>
      </p:sp>
      <p:sp>
        <p:nvSpPr>
          <p:cNvPr id="34" name="Line 28"/>
          <p:cNvSpPr>
            <a:spLocks noChangeShapeType="1"/>
          </p:cNvSpPr>
          <p:nvPr/>
        </p:nvSpPr>
        <p:spPr bwMode="auto">
          <a:xfrm flipH="1">
            <a:off x="1499649" y="3342148"/>
            <a:ext cx="7109400" cy="2508"/>
          </a:xfrm>
          <a:prstGeom prst="line">
            <a:avLst/>
          </a:prstGeom>
          <a:noFill/>
          <a:ln w="9525">
            <a:solidFill>
              <a:schemeClr val="hlink"/>
            </a:solidFill>
            <a:prstDash val="lgDash"/>
            <a:round/>
            <a:headEnd/>
            <a:tailEnd/>
          </a:ln>
        </p:spPr>
        <p:txBody>
          <a:bodyPr wrap="none" anchor="ctr"/>
          <a:lstStyle/>
          <a:p>
            <a:endParaRPr lang="en-US" dirty="0">
              <a:solidFill>
                <a:prstClr val="black"/>
              </a:solidFill>
            </a:endParaRPr>
          </a:p>
        </p:txBody>
      </p:sp>
      <p:sp>
        <p:nvSpPr>
          <p:cNvPr id="36" name="Text Box 14"/>
          <p:cNvSpPr txBox="1">
            <a:spLocks noChangeArrowheads="1"/>
          </p:cNvSpPr>
          <p:nvPr/>
        </p:nvSpPr>
        <p:spPr bwMode="auto">
          <a:xfrm>
            <a:off x="5254112" y="1375274"/>
            <a:ext cx="3354932" cy="1247150"/>
          </a:xfrm>
          <a:prstGeom prst="rect">
            <a:avLst/>
          </a:prstGeom>
          <a:solidFill>
            <a:srgbClr val="DDDDDD"/>
          </a:solidFill>
          <a:ln w="9525" algn="ctr">
            <a:noFill/>
            <a:miter lim="800000"/>
            <a:headEnd/>
            <a:tailEnd/>
          </a:ln>
        </p:spPr>
        <p:txBody>
          <a:bodyPr/>
          <a:lstStyle/>
          <a:p>
            <a:pPr marL="85725" indent="-85725"/>
            <a:r>
              <a:rPr lang="en-US" sz="700" b="1" dirty="0">
                <a:solidFill>
                  <a:prstClr val="black"/>
                </a:solidFill>
              </a:rPr>
              <a:t>	Within Southern Africa:</a:t>
            </a:r>
          </a:p>
          <a:p>
            <a:pPr marL="85725" indent="-85725">
              <a:buFontTx/>
              <a:buChar char="•"/>
            </a:pPr>
            <a:r>
              <a:rPr lang="en-US" sz="700" dirty="0">
                <a:solidFill>
                  <a:prstClr val="black"/>
                </a:solidFill>
              </a:rPr>
              <a:t>Ranks high in terms of “ease-to-do-business”, making the country a logical entry point for investment in Africa</a:t>
            </a:r>
          </a:p>
          <a:p>
            <a:pPr marL="85725" indent="-85725">
              <a:buFontTx/>
              <a:buChar char="•"/>
            </a:pPr>
            <a:r>
              <a:rPr lang="en-US" sz="700" dirty="0">
                <a:solidFill>
                  <a:prstClr val="black"/>
                </a:solidFill>
              </a:rPr>
              <a:t>Second largest GDP on African continent, and 5</a:t>
            </a:r>
            <a:r>
              <a:rPr lang="en-US" sz="700" baseline="30000" dirty="0">
                <a:solidFill>
                  <a:prstClr val="black"/>
                </a:solidFill>
              </a:rPr>
              <a:t>th</a:t>
            </a:r>
            <a:r>
              <a:rPr lang="en-US" sz="700" dirty="0">
                <a:solidFill>
                  <a:prstClr val="black"/>
                </a:solidFill>
              </a:rPr>
              <a:t> largest population (55 million)</a:t>
            </a:r>
          </a:p>
          <a:p>
            <a:pPr marL="85725" indent="-85725">
              <a:buFontTx/>
              <a:buChar char="•"/>
            </a:pPr>
            <a:r>
              <a:rPr lang="en-US" sz="700" dirty="0">
                <a:solidFill>
                  <a:prstClr val="black"/>
                </a:solidFill>
              </a:rPr>
              <a:t>Emerging black middle class with increasing purchasing power</a:t>
            </a:r>
          </a:p>
          <a:p>
            <a:pPr marL="85725" indent="-85725">
              <a:buFontTx/>
              <a:buChar char="•"/>
            </a:pPr>
            <a:r>
              <a:rPr lang="en-US" sz="700" dirty="0">
                <a:solidFill>
                  <a:prstClr val="black"/>
                </a:solidFill>
              </a:rPr>
              <a:t>Perceived favorably from a risk-return perspective by international investors in search for emerging market yield</a:t>
            </a:r>
          </a:p>
          <a:p>
            <a:pPr marL="85725" indent="-85725"/>
            <a:endParaRPr lang="en-US" sz="700" dirty="0">
              <a:solidFill>
                <a:prstClr val="black"/>
              </a:solidFill>
            </a:endParaRPr>
          </a:p>
          <a:p>
            <a:r>
              <a:rPr lang="en-US" sz="700" dirty="0">
                <a:solidFill>
                  <a:prstClr val="black"/>
                </a:solidFill>
              </a:rPr>
              <a:t>South Africa typically offers itself as the “doorstep-to-Africa” to new investors to the continent</a:t>
            </a:r>
          </a:p>
        </p:txBody>
      </p:sp>
      <p:sp>
        <p:nvSpPr>
          <p:cNvPr id="37" name="Text Box 15"/>
          <p:cNvSpPr txBox="1">
            <a:spLocks noChangeArrowheads="1"/>
          </p:cNvSpPr>
          <p:nvPr/>
        </p:nvSpPr>
        <p:spPr bwMode="auto">
          <a:xfrm>
            <a:off x="5505482" y="3393401"/>
            <a:ext cx="3103562" cy="1005840"/>
          </a:xfrm>
          <a:prstGeom prst="rect">
            <a:avLst/>
          </a:prstGeom>
          <a:solidFill>
            <a:srgbClr val="DDDDDD"/>
          </a:solidFill>
          <a:ln w="9525" algn="ctr">
            <a:noFill/>
            <a:miter lim="800000"/>
            <a:headEnd/>
            <a:tailEnd/>
          </a:ln>
        </p:spPr>
        <p:txBody>
          <a:bodyPr/>
          <a:lstStyle/>
          <a:p>
            <a:pPr marL="85725" indent="-85725"/>
            <a:r>
              <a:rPr lang="en-US" sz="700" b="1" dirty="0">
                <a:solidFill>
                  <a:prstClr val="black"/>
                </a:solidFill>
              </a:rPr>
              <a:t>	Within West Africa:</a:t>
            </a:r>
          </a:p>
          <a:p>
            <a:pPr marL="85725" indent="-85725">
              <a:buFontTx/>
              <a:buChar char="•"/>
            </a:pPr>
            <a:r>
              <a:rPr lang="en-US" sz="700" dirty="0">
                <a:solidFill>
                  <a:prstClr val="black"/>
                </a:solidFill>
              </a:rPr>
              <a:t>Nigeria’s population is the largest on the African continent and eight largest in the world</a:t>
            </a:r>
          </a:p>
          <a:p>
            <a:pPr marL="85725" indent="-85725">
              <a:buFontTx/>
              <a:buChar char="•"/>
            </a:pPr>
            <a:r>
              <a:rPr lang="en-US" sz="700" dirty="0">
                <a:solidFill>
                  <a:prstClr val="black"/>
                </a:solidFill>
              </a:rPr>
              <a:t>Largest GDP in Africa in 2015</a:t>
            </a:r>
          </a:p>
          <a:p>
            <a:pPr marL="85725" indent="-85725">
              <a:buFontTx/>
              <a:buChar char="•"/>
            </a:pPr>
            <a:r>
              <a:rPr lang="en-US" sz="700" dirty="0">
                <a:solidFill>
                  <a:prstClr val="black"/>
                </a:solidFill>
              </a:rPr>
              <a:t>Huge hydrocarbon resources, the largest producer of crude oil in Africa with the second largest oil resources base in Africa and 9</a:t>
            </a:r>
            <a:r>
              <a:rPr lang="en-US" sz="700" baseline="30000" dirty="0">
                <a:solidFill>
                  <a:prstClr val="black"/>
                </a:solidFill>
              </a:rPr>
              <a:t>th</a:t>
            </a:r>
            <a:r>
              <a:rPr lang="en-US" sz="700" dirty="0">
                <a:solidFill>
                  <a:prstClr val="black"/>
                </a:solidFill>
              </a:rPr>
              <a:t> largest gas reserve base globally</a:t>
            </a:r>
          </a:p>
          <a:p>
            <a:r>
              <a:rPr lang="en-US" sz="700" dirty="0">
                <a:solidFill>
                  <a:prstClr val="black"/>
                </a:solidFill>
              </a:rPr>
              <a:t>Nigeria is the emerging economic locomotive of the African continent</a:t>
            </a:r>
          </a:p>
        </p:txBody>
      </p:sp>
      <p:sp>
        <p:nvSpPr>
          <p:cNvPr id="38" name="Text Box 16"/>
          <p:cNvSpPr txBox="1">
            <a:spLocks noChangeArrowheads="1"/>
          </p:cNvSpPr>
          <p:nvPr/>
        </p:nvSpPr>
        <p:spPr bwMode="auto">
          <a:xfrm>
            <a:off x="1971745" y="1334282"/>
            <a:ext cx="2254538" cy="925428"/>
          </a:xfrm>
          <a:prstGeom prst="rect">
            <a:avLst/>
          </a:prstGeom>
          <a:solidFill>
            <a:srgbClr val="DDDDDD"/>
          </a:solidFill>
          <a:ln w="9525" algn="ctr">
            <a:noFill/>
            <a:miter lim="800000"/>
            <a:headEnd/>
            <a:tailEnd/>
          </a:ln>
        </p:spPr>
        <p:txBody>
          <a:bodyPr/>
          <a:lstStyle/>
          <a:p>
            <a:pPr marL="85725" indent="-85725"/>
            <a:r>
              <a:rPr lang="en-US" sz="700" b="1" dirty="0">
                <a:solidFill>
                  <a:prstClr val="black"/>
                </a:solidFill>
              </a:rPr>
              <a:t>	Within East Africa:</a:t>
            </a:r>
          </a:p>
          <a:p>
            <a:pPr marL="85725" indent="-85725">
              <a:buFontTx/>
              <a:buChar char="•"/>
            </a:pPr>
            <a:r>
              <a:rPr lang="en-US" sz="700" dirty="0">
                <a:solidFill>
                  <a:prstClr val="black"/>
                </a:solidFill>
              </a:rPr>
              <a:t>Kenya is the trade and finance hub for East Africa</a:t>
            </a:r>
          </a:p>
          <a:p>
            <a:pPr marL="85725" indent="-85725">
              <a:buFontTx/>
              <a:buChar char="•"/>
            </a:pPr>
            <a:r>
              <a:rPr lang="en-US" sz="700" dirty="0">
                <a:solidFill>
                  <a:prstClr val="black"/>
                </a:solidFill>
              </a:rPr>
              <a:t>Highest “ease-of-doing-business” in the East African hub</a:t>
            </a:r>
          </a:p>
          <a:p>
            <a:pPr marL="85725" indent="-85725"/>
            <a:r>
              <a:rPr lang="en-US" sz="700" dirty="0">
                <a:solidFill>
                  <a:prstClr val="black"/>
                </a:solidFill>
              </a:rPr>
              <a:t>	</a:t>
            </a:r>
          </a:p>
          <a:p>
            <a:r>
              <a:rPr lang="en-US" sz="700" dirty="0">
                <a:solidFill>
                  <a:prstClr val="black"/>
                </a:solidFill>
              </a:rPr>
              <a:t>Natural entry point to establish African presence from East Africa</a:t>
            </a:r>
          </a:p>
        </p:txBody>
      </p:sp>
      <p:cxnSp>
        <p:nvCxnSpPr>
          <p:cNvPr id="7" name="Curved Connector 6"/>
          <p:cNvCxnSpPr/>
          <p:nvPr/>
        </p:nvCxnSpPr>
        <p:spPr>
          <a:xfrm rot="16200000" flipV="1">
            <a:off x="2518895" y="2501233"/>
            <a:ext cx="924452" cy="441438"/>
          </a:xfrm>
          <a:prstGeom prst="curvedConnector3">
            <a:avLst>
              <a:gd name="adj1" fmla="val 50000"/>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czech"/>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19" name="Picture 18" descr="Nigerian-Coat-of-Ar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4264904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extLst/>
          </p:nvPr>
        </p:nvGraphicFramePr>
        <p:xfrm>
          <a:off x="382590" y="1792"/>
          <a:ext cx="1587" cy="1587"/>
        </p:xfrm>
        <a:graphic>
          <a:graphicData uri="http://schemas.openxmlformats.org/presentationml/2006/ole">
            <mc:AlternateContent xmlns:mc="http://schemas.openxmlformats.org/markup-compatibility/2006">
              <mc:Choice xmlns:v="urn:schemas-microsoft-com:vml" Requires="v">
                <p:oleObj spid="_x0000_s54341" name="think-cell Slide" r:id="rId5" imgW="360" imgH="360" progId="">
                  <p:embed/>
                </p:oleObj>
              </mc:Choice>
              <mc:Fallback>
                <p:oleObj name="think-cell Slide" r:id="rId5" imgW="360" imgH="360" progId="">
                  <p:embed/>
                  <p:pic>
                    <p:nvPicPr>
                      <p:cNvPr id="9" name="Object 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90" y="1792"/>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2" name="Rectangle 11" hidden="1"/>
          <p:cNvSpPr/>
          <p:nvPr>
            <p:custDataLst>
              <p:tags r:id="rId2"/>
            </p:custDataLst>
          </p:nvPr>
        </p:nvSpPr>
        <p:spPr bwMode="auto">
          <a:xfrm>
            <a:off x="381001" y="204"/>
            <a:ext cx="158750" cy="158741"/>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fr-FR" sz="1100" dirty="0">
              <a:solidFill>
                <a:schemeClr val="tx1"/>
              </a:solidFill>
              <a:latin typeface="Arial" panose="020B0604020202020204" pitchFamily="34" charset="0"/>
              <a:sym typeface="Arial" panose="020B0604020202020204" pitchFamily="34" charset="0"/>
            </a:endParaRPr>
          </a:p>
        </p:txBody>
      </p:sp>
      <p:sp>
        <p:nvSpPr>
          <p:cNvPr id="65" name="Rectangle 64">
            <a:extLst>
              <a:ext uri="{FF2B5EF4-FFF2-40B4-BE49-F238E27FC236}">
                <a16:creationId xmlns:a16="http://schemas.microsoft.com/office/drawing/2014/main" id="{FDCA2F3F-F2C2-46B2-97D9-DA7FBB4908EC}"/>
              </a:ext>
            </a:extLst>
          </p:cNvPr>
          <p:cNvSpPr>
            <a:spLocks/>
          </p:cNvSpPr>
          <p:nvPr/>
        </p:nvSpPr>
        <p:spPr>
          <a:xfrm>
            <a:off x="211409" y="2956645"/>
            <a:ext cx="1975097" cy="3141731"/>
          </a:xfrm>
          <a:prstGeom prst="rect">
            <a:avLst/>
          </a:prstGeom>
          <a:solidFill>
            <a:schemeClr val="bg1"/>
          </a:solidFill>
          <a:ln w="9525">
            <a:solidFill>
              <a:schemeClr val="accent6"/>
            </a:solidFill>
            <a:prstDash val="dash"/>
            <a:miter lim="800000"/>
            <a:headEnd/>
            <a:tailEnd/>
          </a:ln>
          <a:effectLst/>
        </p:spPr>
        <p:txBody>
          <a:bodyPr vert="horz" wrap="square" lIns="73472" tIns="73472" rIns="73472" bIns="73472" numCol="1" anchor="t" anchorCtr="0" compatLnSpc="1">
            <a:prstTxWarp prst="textNoShape">
              <a:avLst/>
            </a:prstTxWarp>
            <a:noAutofit/>
          </a:bodyPr>
          <a:lstStyle/>
          <a:p>
            <a:pPr defTabSz="913526">
              <a:buClr>
                <a:schemeClr val="tx2"/>
              </a:buClr>
            </a:pPr>
            <a:endParaRPr lang="en-GB" sz="1632" dirty="0"/>
          </a:p>
        </p:txBody>
      </p:sp>
      <p:sp>
        <p:nvSpPr>
          <p:cNvPr id="68" name="Rectangle 67">
            <a:extLst>
              <a:ext uri="{FF2B5EF4-FFF2-40B4-BE49-F238E27FC236}">
                <a16:creationId xmlns:a16="http://schemas.microsoft.com/office/drawing/2014/main" id="{2DCDED4A-A501-4348-8B1D-7FD217FBF47D}"/>
              </a:ext>
            </a:extLst>
          </p:cNvPr>
          <p:cNvSpPr/>
          <p:nvPr/>
        </p:nvSpPr>
        <p:spPr>
          <a:xfrm>
            <a:off x="2253323" y="1313967"/>
            <a:ext cx="4276899" cy="434091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a:solidFill>
                <a:schemeClr val="tx1"/>
              </a:solidFill>
            </a:endParaRPr>
          </a:p>
        </p:txBody>
      </p:sp>
      <p:sp>
        <p:nvSpPr>
          <p:cNvPr id="71" name="TextBox 70">
            <a:extLst>
              <a:ext uri="{FF2B5EF4-FFF2-40B4-BE49-F238E27FC236}">
                <a16:creationId xmlns:a16="http://schemas.microsoft.com/office/drawing/2014/main" id="{70FAF8A0-6651-45BD-98C6-D2349809B5AE}"/>
              </a:ext>
            </a:extLst>
          </p:cNvPr>
          <p:cNvSpPr txBox="1">
            <a:spLocks/>
          </p:cNvSpPr>
          <p:nvPr/>
        </p:nvSpPr>
        <p:spPr>
          <a:xfrm>
            <a:off x="6695738" y="1296985"/>
            <a:ext cx="2922799" cy="2166159"/>
          </a:xfrm>
          <a:prstGeom prst="rect">
            <a:avLst/>
          </a:prstGeom>
          <a:solidFill>
            <a:schemeClr val="bg1"/>
          </a:solidFill>
          <a:ln w="9525">
            <a:noFill/>
            <a:miter lim="800000"/>
            <a:headEnd/>
            <a:tailEnd/>
          </a:ln>
          <a:effectLst/>
        </p:spPr>
        <p:txBody>
          <a:bodyPr vert="horz" wrap="square" lIns="46649" tIns="46649" rIns="46649" bIns="46649"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GB" sz="1224" dirty="0"/>
              <a:t>Chaired by HE VP; Vice Chair HM FMITI</a:t>
            </a:r>
          </a:p>
          <a:p>
            <a:pPr lvl="1"/>
            <a:endParaRPr lang="en-GB" sz="1224" dirty="0"/>
          </a:p>
          <a:p>
            <a:pPr lvl="1"/>
            <a:r>
              <a:rPr lang="en-GB" sz="1224" dirty="0"/>
              <a:t>10 Honourable Ministers, Head of Service and CBN Governor </a:t>
            </a:r>
          </a:p>
          <a:p>
            <a:pPr lvl="1"/>
            <a:endParaRPr lang="en-GB" sz="1224" dirty="0"/>
          </a:p>
          <a:p>
            <a:pPr lvl="1"/>
            <a:r>
              <a:rPr lang="en-GB" sz="1224" dirty="0"/>
              <a:t>Meet frequently to </a:t>
            </a:r>
            <a:r>
              <a:rPr lang="en-GB" sz="1224" b="1" dirty="0"/>
              <a:t>provide steer</a:t>
            </a:r>
            <a:r>
              <a:rPr lang="en-GB" sz="1224" dirty="0"/>
              <a:t>, coordination across ministry and </a:t>
            </a:r>
            <a:r>
              <a:rPr lang="en-GB" sz="1224" b="1" dirty="0"/>
              <a:t>debottleneck challenges</a:t>
            </a:r>
          </a:p>
          <a:p>
            <a:pPr lvl="1"/>
            <a:endParaRPr lang="en-GB" sz="1224" b="1" dirty="0"/>
          </a:p>
          <a:p>
            <a:pPr lvl="1"/>
            <a:r>
              <a:rPr lang="en-GB" sz="1224" dirty="0"/>
              <a:t>Directly report to the </a:t>
            </a:r>
            <a:r>
              <a:rPr lang="en-GB" sz="1224" dirty="0" err="1"/>
              <a:t>FEC</a:t>
            </a:r>
            <a:endParaRPr lang="en-GB" sz="1224" dirty="0"/>
          </a:p>
        </p:txBody>
      </p:sp>
      <p:sp>
        <p:nvSpPr>
          <p:cNvPr id="72" name="TextBox 71">
            <a:extLst>
              <a:ext uri="{FF2B5EF4-FFF2-40B4-BE49-F238E27FC236}">
                <a16:creationId xmlns:a16="http://schemas.microsoft.com/office/drawing/2014/main" id="{38E6626E-D2BC-48A3-8443-28611807BE1E}"/>
              </a:ext>
            </a:extLst>
          </p:cNvPr>
          <p:cNvSpPr txBox="1">
            <a:spLocks/>
          </p:cNvSpPr>
          <p:nvPr/>
        </p:nvSpPr>
        <p:spPr>
          <a:xfrm>
            <a:off x="6708989" y="4340654"/>
            <a:ext cx="2922799" cy="1412723"/>
          </a:xfrm>
          <a:prstGeom prst="rect">
            <a:avLst/>
          </a:prstGeom>
          <a:solidFill>
            <a:schemeClr val="bg1"/>
          </a:solidFill>
          <a:ln w="9525">
            <a:noFill/>
            <a:miter lim="800000"/>
            <a:headEnd/>
            <a:tailEnd/>
          </a:ln>
          <a:effectLst/>
        </p:spPr>
        <p:txBody>
          <a:bodyPr vert="horz" wrap="square" lIns="46649" tIns="46649" rIns="46649" bIns="46649"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GB" sz="1224" dirty="0"/>
              <a:t>Secretariat reports to the Council</a:t>
            </a:r>
          </a:p>
          <a:p>
            <a:pPr lvl="1"/>
            <a:endParaRPr lang="en-GB" sz="1224" dirty="0"/>
          </a:p>
          <a:p>
            <a:pPr lvl="1"/>
            <a:r>
              <a:rPr lang="en-GB" sz="1224" dirty="0"/>
              <a:t>Routinely interfaces with the nominated reformers at MDAs, State Governments, as well as the other implementers at multilateral agencies and private sector</a:t>
            </a:r>
          </a:p>
        </p:txBody>
      </p:sp>
      <p:sp>
        <p:nvSpPr>
          <p:cNvPr id="73" name="5. Source">
            <a:extLst>
              <a:ext uri="{FF2B5EF4-FFF2-40B4-BE49-F238E27FC236}">
                <a16:creationId xmlns:a16="http://schemas.microsoft.com/office/drawing/2014/main" id="{40FD7D70-67B1-4D59-8503-FC36E308AE6A}"/>
              </a:ext>
            </a:extLst>
          </p:cNvPr>
          <p:cNvSpPr>
            <a:spLocks noChangeArrowheads="1"/>
          </p:cNvSpPr>
          <p:nvPr/>
        </p:nvSpPr>
        <p:spPr bwMode="auto">
          <a:xfrm>
            <a:off x="317974" y="6512323"/>
            <a:ext cx="8522014"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381000" indent="-381000" defTabSz="913429">
              <a:tabLst>
                <a:tab pos="625148" algn="l"/>
              </a:tabLst>
            </a:pPr>
            <a:r>
              <a:rPr lang="en-GB" sz="800" dirty="0">
                <a:latin typeface="+mn-lt"/>
              </a:rPr>
              <a:t>SOURCE: Ministry of Industry, Trade and Investment, "Roadmap to Sustainable Investment”</a:t>
            </a:r>
          </a:p>
        </p:txBody>
      </p:sp>
      <p:sp>
        <p:nvSpPr>
          <p:cNvPr id="74" name="TextBox 73">
            <a:extLst>
              <a:ext uri="{FF2B5EF4-FFF2-40B4-BE49-F238E27FC236}">
                <a16:creationId xmlns:a16="http://schemas.microsoft.com/office/drawing/2014/main" id="{CF9D2A0A-BFB3-4AA3-8114-7DCF189567A3}"/>
              </a:ext>
            </a:extLst>
          </p:cNvPr>
          <p:cNvSpPr txBox="1">
            <a:spLocks/>
          </p:cNvSpPr>
          <p:nvPr/>
        </p:nvSpPr>
        <p:spPr>
          <a:xfrm>
            <a:off x="319549" y="3012678"/>
            <a:ext cx="1792323" cy="37677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GB" sz="1224" b="1" dirty="0">
                <a:solidFill>
                  <a:schemeClr val="tx2"/>
                </a:solidFill>
              </a:rPr>
              <a:t>Key partnerships and technical supporters</a:t>
            </a:r>
          </a:p>
        </p:txBody>
      </p:sp>
      <p:sp>
        <p:nvSpPr>
          <p:cNvPr id="77" name="TextBox 76">
            <a:extLst>
              <a:ext uri="{FF2B5EF4-FFF2-40B4-BE49-F238E27FC236}">
                <a16:creationId xmlns:a16="http://schemas.microsoft.com/office/drawing/2014/main" id="{D284F045-00D1-4363-80D1-003762C68B3A}"/>
              </a:ext>
            </a:extLst>
          </p:cNvPr>
          <p:cNvSpPr txBox="1">
            <a:spLocks/>
          </p:cNvSpPr>
          <p:nvPr/>
        </p:nvSpPr>
        <p:spPr>
          <a:xfrm>
            <a:off x="279794" y="3477398"/>
            <a:ext cx="1865389" cy="1883849"/>
          </a:xfrm>
          <a:prstGeom prst="rect">
            <a:avLst/>
          </a:prstGeom>
          <a:solidFill>
            <a:schemeClr val="bg1"/>
          </a:solidFill>
          <a:ln w="9525">
            <a:noFill/>
            <a:prstDash val="dash"/>
            <a:miter lim="800000"/>
            <a:headEnd/>
            <a:tailEnd/>
          </a:ln>
          <a:effec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Bef>
                <a:spcPct val="50000"/>
              </a:spcBef>
            </a:pPr>
            <a:r>
              <a:rPr lang="en-GB" sz="1224" b="1" dirty="0"/>
              <a:t>Development agencies, </a:t>
            </a:r>
            <a:r>
              <a:rPr lang="en-GB" sz="1224" dirty="0"/>
              <a:t>e.g. World Bank, Government of Singapore</a:t>
            </a:r>
          </a:p>
          <a:p>
            <a:pPr lvl="1">
              <a:spcBef>
                <a:spcPct val="50000"/>
              </a:spcBef>
            </a:pPr>
            <a:r>
              <a:rPr lang="en-GB" sz="1224" dirty="0"/>
              <a:t>Advisors: consulting firms, technology companies</a:t>
            </a:r>
          </a:p>
          <a:p>
            <a:pPr lvl="1">
              <a:spcBef>
                <a:spcPct val="50000"/>
              </a:spcBef>
            </a:pPr>
            <a:r>
              <a:rPr lang="en-GB" sz="1224" b="1" dirty="0"/>
              <a:t>Private sector </a:t>
            </a:r>
            <a:r>
              <a:rPr lang="en-GB" sz="1224" dirty="0"/>
              <a:t>companies/stakeholders</a:t>
            </a:r>
          </a:p>
        </p:txBody>
      </p:sp>
      <p:sp>
        <p:nvSpPr>
          <p:cNvPr id="82" name="TextBox 81">
            <a:extLst>
              <a:ext uri="{FF2B5EF4-FFF2-40B4-BE49-F238E27FC236}">
                <a16:creationId xmlns:a16="http://schemas.microsoft.com/office/drawing/2014/main" id="{0F79E352-8494-45A6-9C46-EDBF1532F0D3}"/>
              </a:ext>
            </a:extLst>
          </p:cNvPr>
          <p:cNvSpPr txBox="1">
            <a:spLocks/>
          </p:cNvSpPr>
          <p:nvPr/>
        </p:nvSpPr>
        <p:spPr>
          <a:xfrm>
            <a:off x="6695737" y="3435054"/>
            <a:ext cx="2922799" cy="659286"/>
          </a:xfrm>
          <a:prstGeom prst="rect">
            <a:avLst/>
          </a:prstGeom>
          <a:solidFill>
            <a:schemeClr val="bg1"/>
          </a:solidFill>
          <a:ln w="9525">
            <a:noFill/>
            <a:miter lim="800000"/>
            <a:headEnd/>
            <a:tailEnd/>
          </a:ln>
          <a:effectLst/>
        </p:spPr>
        <p:txBody>
          <a:bodyPr vert="horz" wrap="square" lIns="46649" tIns="46649" rIns="46649" bIns="46649" numCol="1" anchor="ctr"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r>
              <a:rPr lang="en-GB" sz="1224" dirty="0"/>
              <a:t>Champions of initiatives at MDAs, e.g., FIRS, CAC to work with the EBES to implement reforms</a:t>
            </a:r>
          </a:p>
        </p:txBody>
      </p:sp>
      <p:grpSp>
        <p:nvGrpSpPr>
          <p:cNvPr id="84" name="Group 75">
            <a:extLst>
              <a:ext uri="{FF2B5EF4-FFF2-40B4-BE49-F238E27FC236}">
                <a16:creationId xmlns:a16="http://schemas.microsoft.com/office/drawing/2014/main" id="{B6ABA3E7-FAF4-4B3F-89FB-7F892D886081}"/>
              </a:ext>
            </a:extLst>
          </p:cNvPr>
          <p:cNvGrpSpPr/>
          <p:nvPr/>
        </p:nvGrpSpPr>
        <p:grpSpPr>
          <a:xfrm>
            <a:off x="5899785" y="1122185"/>
            <a:ext cx="3667367" cy="128097"/>
            <a:chOff x="5447141" y="631900"/>
            <a:chExt cx="3317870" cy="125547"/>
          </a:xfrm>
        </p:grpSpPr>
        <p:grpSp>
          <p:nvGrpSpPr>
            <p:cNvPr id="85" name="Group 72">
              <a:extLst>
                <a:ext uri="{FF2B5EF4-FFF2-40B4-BE49-F238E27FC236}">
                  <a16:creationId xmlns:a16="http://schemas.microsoft.com/office/drawing/2014/main" id="{95EC203C-30CF-4856-9A77-F6CA9878C804}"/>
                </a:ext>
              </a:extLst>
            </p:cNvPr>
            <p:cNvGrpSpPr/>
            <p:nvPr/>
          </p:nvGrpSpPr>
          <p:grpSpPr>
            <a:xfrm>
              <a:off x="5447141" y="631900"/>
              <a:ext cx="998049" cy="123048"/>
              <a:chOff x="9060844" y="118460"/>
              <a:chExt cx="998049" cy="123048"/>
            </a:xfrm>
          </p:grpSpPr>
          <p:sp>
            <p:nvSpPr>
              <p:cNvPr id="92" name="Legend1">
                <a:extLst>
                  <a:ext uri="{FF2B5EF4-FFF2-40B4-BE49-F238E27FC236}">
                    <a16:creationId xmlns:a16="http://schemas.microsoft.com/office/drawing/2014/main" id="{E77ED881-986C-4AF8-AD44-74D57FE0E8BE}"/>
                  </a:ext>
                </a:extLst>
              </p:cNvPr>
              <p:cNvSpPr>
                <a:spLocks noChangeArrowheads="1"/>
              </p:cNvSpPr>
              <p:nvPr/>
            </p:nvSpPr>
            <p:spPr bwMode="auto">
              <a:xfrm>
                <a:off x="9335224" y="118460"/>
                <a:ext cx="723669" cy="123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GB" sz="816" dirty="0">
                    <a:latin typeface="+mn-lt"/>
                  </a:rPr>
                  <a:t>Dotted line report</a:t>
                </a:r>
              </a:p>
            </p:txBody>
          </p:sp>
          <p:cxnSp>
            <p:nvCxnSpPr>
              <p:cNvPr id="93" name="Straight Connector 92">
                <a:extLst>
                  <a:ext uri="{FF2B5EF4-FFF2-40B4-BE49-F238E27FC236}">
                    <a16:creationId xmlns:a16="http://schemas.microsoft.com/office/drawing/2014/main" id="{5F046D62-CFFA-41A9-BFCB-E478B2955F05}"/>
                  </a:ext>
                </a:extLst>
              </p:cNvPr>
              <p:cNvCxnSpPr>
                <a:cxnSpLocks/>
              </p:cNvCxnSpPr>
              <p:nvPr/>
            </p:nvCxnSpPr>
            <p:spPr>
              <a:xfrm>
                <a:off x="9060844" y="180015"/>
                <a:ext cx="200482" cy="0"/>
              </a:xfrm>
              <a:prstGeom prst="line">
                <a:avLst/>
              </a:prstGeom>
              <a:ln>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grpSp>
          <p:nvGrpSpPr>
            <p:cNvPr id="86" name="Group 73">
              <a:extLst>
                <a:ext uri="{FF2B5EF4-FFF2-40B4-BE49-F238E27FC236}">
                  <a16:creationId xmlns:a16="http://schemas.microsoft.com/office/drawing/2014/main" id="{7B5E4B19-A9DC-4EA1-AB5F-92F89E532302}"/>
                </a:ext>
              </a:extLst>
            </p:cNvPr>
            <p:cNvGrpSpPr/>
            <p:nvPr/>
          </p:nvGrpSpPr>
          <p:grpSpPr>
            <a:xfrm>
              <a:off x="6582561" y="631900"/>
              <a:ext cx="950847" cy="125547"/>
              <a:chOff x="9060844" y="291439"/>
              <a:chExt cx="950847" cy="125547"/>
            </a:xfrm>
          </p:grpSpPr>
          <p:sp>
            <p:nvSpPr>
              <p:cNvPr id="90" name="Legend1">
                <a:extLst>
                  <a:ext uri="{FF2B5EF4-FFF2-40B4-BE49-F238E27FC236}">
                    <a16:creationId xmlns:a16="http://schemas.microsoft.com/office/drawing/2014/main" id="{CA6580BA-5157-41BB-B8B5-1C5D6001197C}"/>
                  </a:ext>
                </a:extLst>
              </p:cNvPr>
              <p:cNvSpPr>
                <a:spLocks noChangeArrowheads="1"/>
              </p:cNvSpPr>
              <p:nvPr/>
            </p:nvSpPr>
            <p:spPr bwMode="auto">
              <a:xfrm>
                <a:off x="9335224" y="291439"/>
                <a:ext cx="676467" cy="1255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GB" sz="816" dirty="0">
                    <a:latin typeface="+mn-lt"/>
                  </a:rPr>
                  <a:t>Solid line report</a:t>
                </a:r>
              </a:p>
            </p:txBody>
          </p:sp>
          <p:cxnSp>
            <p:nvCxnSpPr>
              <p:cNvPr id="91" name="Straight Connector 90">
                <a:extLst>
                  <a:ext uri="{FF2B5EF4-FFF2-40B4-BE49-F238E27FC236}">
                    <a16:creationId xmlns:a16="http://schemas.microsoft.com/office/drawing/2014/main" id="{FB8DF848-34ED-4642-A1F9-F71CBA3DD8DF}"/>
                  </a:ext>
                </a:extLst>
              </p:cNvPr>
              <p:cNvCxnSpPr>
                <a:cxnSpLocks/>
              </p:cNvCxnSpPr>
              <p:nvPr/>
            </p:nvCxnSpPr>
            <p:spPr>
              <a:xfrm>
                <a:off x="9060844" y="352994"/>
                <a:ext cx="200482" cy="0"/>
              </a:xfrm>
              <a:prstGeom prst="line">
                <a:avLst/>
              </a:prstGeom>
              <a:ln>
                <a:solidFill>
                  <a:schemeClr val="accent6"/>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74">
              <a:extLst>
                <a:ext uri="{FF2B5EF4-FFF2-40B4-BE49-F238E27FC236}">
                  <a16:creationId xmlns:a16="http://schemas.microsoft.com/office/drawing/2014/main" id="{2E7ED985-FBBB-4835-9B10-D4C14ADAD286}"/>
                </a:ext>
              </a:extLst>
            </p:cNvPr>
            <p:cNvGrpSpPr/>
            <p:nvPr/>
          </p:nvGrpSpPr>
          <p:grpSpPr>
            <a:xfrm>
              <a:off x="7642642" y="631900"/>
              <a:ext cx="1122369" cy="125547"/>
              <a:chOff x="9060844" y="508789"/>
              <a:chExt cx="1122369" cy="125547"/>
            </a:xfrm>
          </p:grpSpPr>
          <p:sp>
            <p:nvSpPr>
              <p:cNvPr id="88" name="Legend1">
                <a:extLst>
                  <a:ext uri="{FF2B5EF4-FFF2-40B4-BE49-F238E27FC236}">
                    <a16:creationId xmlns:a16="http://schemas.microsoft.com/office/drawing/2014/main" id="{7578AC54-AC42-4898-987C-6725BA4DB251}"/>
                  </a:ext>
                </a:extLst>
              </p:cNvPr>
              <p:cNvSpPr>
                <a:spLocks noChangeArrowheads="1"/>
              </p:cNvSpPr>
              <p:nvPr/>
            </p:nvSpPr>
            <p:spPr bwMode="auto">
              <a:xfrm>
                <a:off x="9335224" y="508789"/>
                <a:ext cx="847989" cy="1255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en-GB" sz="816" dirty="0">
                    <a:latin typeface="+mn-lt"/>
                  </a:rPr>
                  <a:t>Partner relationship</a:t>
                </a:r>
              </a:p>
            </p:txBody>
          </p:sp>
          <p:cxnSp>
            <p:nvCxnSpPr>
              <p:cNvPr id="89" name="Straight Connector 88">
                <a:extLst>
                  <a:ext uri="{FF2B5EF4-FFF2-40B4-BE49-F238E27FC236}">
                    <a16:creationId xmlns:a16="http://schemas.microsoft.com/office/drawing/2014/main" id="{3AFF0F93-D805-4F61-B05A-22AB1EAB766A}"/>
                  </a:ext>
                </a:extLst>
              </p:cNvPr>
              <p:cNvCxnSpPr>
                <a:cxnSpLocks/>
              </p:cNvCxnSpPr>
              <p:nvPr/>
            </p:nvCxnSpPr>
            <p:spPr>
              <a:xfrm>
                <a:off x="9060844" y="570344"/>
                <a:ext cx="200482"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grpSp>
      <p:sp>
        <p:nvSpPr>
          <p:cNvPr id="94" name="Oval 93">
            <a:extLst>
              <a:ext uri="{FF2B5EF4-FFF2-40B4-BE49-F238E27FC236}">
                <a16:creationId xmlns:a16="http://schemas.microsoft.com/office/drawing/2014/main" id="{FB58ED78-A32F-413E-BEED-EC2E940DB6AB}"/>
              </a:ext>
            </a:extLst>
          </p:cNvPr>
          <p:cNvSpPr/>
          <p:nvPr/>
        </p:nvSpPr>
        <p:spPr>
          <a:xfrm>
            <a:off x="2668143" y="4052844"/>
            <a:ext cx="1718225" cy="1586054"/>
          </a:xfrm>
          <a:prstGeom prst="ellipse">
            <a:avLst/>
          </a:prstGeom>
          <a:solidFill>
            <a:srgbClr val="004D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a:solidFill>
                <a:schemeClr val="tx1"/>
              </a:solidFill>
            </a:endParaRPr>
          </a:p>
        </p:txBody>
      </p:sp>
      <p:sp>
        <p:nvSpPr>
          <p:cNvPr id="95" name="Rounded Rectangle 58">
            <a:extLst>
              <a:ext uri="{FF2B5EF4-FFF2-40B4-BE49-F238E27FC236}">
                <a16:creationId xmlns:a16="http://schemas.microsoft.com/office/drawing/2014/main" id="{D7C99494-77F9-4C9E-9BB6-EF95F5DB6A8C}"/>
              </a:ext>
            </a:extLst>
          </p:cNvPr>
          <p:cNvSpPr>
            <a:spLocks/>
          </p:cNvSpPr>
          <p:nvPr/>
        </p:nvSpPr>
        <p:spPr>
          <a:xfrm>
            <a:off x="4962669" y="4464055"/>
            <a:ext cx="1487421" cy="468476"/>
          </a:xfrm>
          <a:prstGeom prst="round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solidFill>
                <a:schemeClr val="tx1"/>
              </a:solidFill>
            </a:endParaRPr>
          </a:p>
        </p:txBody>
      </p:sp>
      <p:sp>
        <p:nvSpPr>
          <p:cNvPr id="96" name="Rounded Rectangle 56">
            <a:extLst>
              <a:ext uri="{FF2B5EF4-FFF2-40B4-BE49-F238E27FC236}">
                <a16:creationId xmlns:a16="http://schemas.microsoft.com/office/drawing/2014/main" id="{7F826A2B-5B59-4366-83A4-E4FF2BAF3E27}"/>
              </a:ext>
            </a:extLst>
          </p:cNvPr>
          <p:cNvSpPr>
            <a:spLocks/>
          </p:cNvSpPr>
          <p:nvPr/>
        </p:nvSpPr>
        <p:spPr>
          <a:xfrm>
            <a:off x="2763818" y="2436513"/>
            <a:ext cx="1487421" cy="468476"/>
          </a:xfrm>
          <a:prstGeom prst="round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solidFill>
                <a:schemeClr val="tx1"/>
              </a:solidFill>
            </a:endParaRPr>
          </a:p>
        </p:txBody>
      </p:sp>
      <p:sp>
        <p:nvSpPr>
          <p:cNvPr id="97" name="Rounded Rectangle 5">
            <a:extLst>
              <a:ext uri="{FF2B5EF4-FFF2-40B4-BE49-F238E27FC236}">
                <a16:creationId xmlns:a16="http://schemas.microsoft.com/office/drawing/2014/main" id="{3064E43C-A0FE-4262-B112-4FB34E989ACB}"/>
              </a:ext>
            </a:extLst>
          </p:cNvPr>
          <p:cNvSpPr>
            <a:spLocks/>
          </p:cNvSpPr>
          <p:nvPr/>
        </p:nvSpPr>
        <p:spPr>
          <a:xfrm>
            <a:off x="2767424" y="1433122"/>
            <a:ext cx="1487421" cy="468476"/>
          </a:xfrm>
          <a:prstGeom prst="round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solidFill>
                <a:schemeClr val="tx1"/>
              </a:solidFill>
            </a:endParaRPr>
          </a:p>
        </p:txBody>
      </p:sp>
      <p:sp>
        <p:nvSpPr>
          <p:cNvPr id="99" name="Oval 98">
            <a:extLst>
              <a:ext uri="{FF2B5EF4-FFF2-40B4-BE49-F238E27FC236}">
                <a16:creationId xmlns:a16="http://schemas.microsoft.com/office/drawing/2014/main" id="{4F874411-7947-49DB-9EA2-D35FA8631A64}"/>
              </a:ext>
            </a:extLst>
          </p:cNvPr>
          <p:cNvSpPr/>
          <p:nvPr/>
        </p:nvSpPr>
        <p:spPr>
          <a:xfrm>
            <a:off x="2647558" y="3975096"/>
            <a:ext cx="1718225" cy="1586054"/>
          </a:xfrm>
          <a:prstGeom prst="ellipse">
            <a:avLst/>
          </a:prstGeom>
          <a:solidFill>
            <a:schemeClr val="bg1"/>
          </a:solidFill>
          <a:ln w="19050">
            <a:solidFill>
              <a:srgbClr val="004D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24" dirty="0">
              <a:solidFill>
                <a:schemeClr val="tx1"/>
              </a:solidFill>
            </a:endParaRPr>
          </a:p>
        </p:txBody>
      </p:sp>
      <p:sp>
        <p:nvSpPr>
          <p:cNvPr id="100" name="TextBox 99">
            <a:extLst>
              <a:ext uri="{FF2B5EF4-FFF2-40B4-BE49-F238E27FC236}">
                <a16:creationId xmlns:a16="http://schemas.microsoft.com/office/drawing/2014/main" id="{97D783DF-FE5D-45B3-9393-45BEDBC188B0}"/>
              </a:ext>
            </a:extLst>
          </p:cNvPr>
          <p:cNvSpPr txBox="1">
            <a:spLocks/>
          </p:cNvSpPr>
          <p:nvPr/>
        </p:nvSpPr>
        <p:spPr>
          <a:xfrm>
            <a:off x="2767424" y="1388269"/>
            <a:ext cx="1487421" cy="468476"/>
          </a:xfrm>
          <a:prstGeom prst="roundRect">
            <a:avLst/>
          </a:prstGeom>
          <a:solidFill>
            <a:schemeClr val="accent3"/>
          </a:solidFill>
          <a:ln w="9525">
            <a:noFill/>
            <a:miter lim="800000"/>
            <a:headEnd/>
            <a:tailEnd/>
          </a:ln>
          <a:effectLst/>
        </p:spPr>
        <p:txBody>
          <a:bodyPr vert="horz" wrap="square" lIns="73472" tIns="73472" rIns="73472" bIns="73472"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GB" sz="1224" b="1" dirty="0" err="1">
                <a:solidFill>
                  <a:schemeClr val="bg1"/>
                </a:solidFill>
              </a:rPr>
              <a:t>FEC</a:t>
            </a:r>
            <a:endParaRPr lang="en-GB" sz="1224" b="1" dirty="0">
              <a:solidFill>
                <a:schemeClr val="bg1"/>
              </a:solidFill>
            </a:endParaRPr>
          </a:p>
        </p:txBody>
      </p:sp>
      <p:sp>
        <p:nvSpPr>
          <p:cNvPr id="104" name="TextBox 103">
            <a:extLst>
              <a:ext uri="{FF2B5EF4-FFF2-40B4-BE49-F238E27FC236}">
                <a16:creationId xmlns:a16="http://schemas.microsoft.com/office/drawing/2014/main" id="{10AB77DC-3952-449A-86C6-224A7EC6D311}"/>
              </a:ext>
            </a:extLst>
          </p:cNvPr>
          <p:cNvSpPr txBox="1">
            <a:spLocks/>
          </p:cNvSpPr>
          <p:nvPr/>
        </p:nvSpPr>
        <p:spPr>
          <a:xfrm>
            <a:off x="2763818" y="2391209"/>
            <a:ext cx="1487421" cy="761134"/>
          </a:xfrm>
          <a:prstGeom prst="roundRect">
            <a:avLst/>
          </a:prstGeom>
          <a:solidFill>
            <a:schemeClr val="accent3"/>
          </a:solidFill>
          <a:ln w="9525">
            <a:noFill/>
            <a:miter lim="800000"/>
            <a:headEnd/>
            <a:tailEnd/>
          </a:ln>
          <a:effectLst/>
        </p:spPr>
        <p:txBody>
          <a:bodyPr vert="horz" wrap="square" lIns="73472" tIns="73472" rIns="73472" bIns="73472"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GB" sz="1224" b="1" dirty="0">
                <a:solidFill>
                  <a:schemeClr val="bg1"/>
                </a:solidFill>
              </a:rPr>
              <a:t>Council</a:t>
            </a:r>
          </a:p>
          <a:p>
            <a:pPr algn="ctr"/>
            <a:r>
              <a:rPr lang="en-GB" sz="1224" b="1" dirty="0">
                <a:solidFill>
                  <a:schemeClr val="bg1"/>
                </a:solidFill>
              </a:rPr>
              <a:t>(</a:t>
            </a:r>
            <a:r>
              <a:rPr lang="en-GB" sz="1224" b="1" dirty="0" err="1">
                <a:solidFill>
                  <a:schemeClr val="bg1"/>
                </a:solidFill>
              </a:rPr>
              <a:t>PEBEC</a:t>
            </a:r>
            <a:r>
              <a:rPr lang="en-GB" sz="1224" b="1" dirty="0">
                <a:solidFill>
                  <a:schemeClr val="bg1"/>
                </a:solidFill>
              </a:rPr>
              <a:t>)</a:t>
            </a:r>
          </a:p>
        </p:txBody>
      </p:sp>
      <p:cxnSp>
        <p:nvCxnSpPr>
          <p:cNvPr id="105" name="Straight Connector 104">
            <a:extLst>
              <a:ext uri="{FF2B5EF4-FFF2-40B4-BE49-F238E27FC236}">
                <a16:creationId xmlns:a16="http://schemas.microsoft.com/office/drawing/2014/main" id="{FBA45DD6-8E84-48AC-8393-FDDE35E1D7C2}"/>
              </a:ext>
            </a:extLst>
          </p:cNvPr>
          <p:cNvCxnSpPr>
            <a:stCxn id="112" idx="3"/>
            <a:endCxn id="110" idx="1"/>
          </p:cNvCxnSpPr>
          <p:nvPr/>
        </p:nvCxnSpPr>
        <p:spPr>
          <a:xfrm flipV="1">
            <a:off x="4254845" y="4645581"/>
            <a:ext cx="707824" cy="1"/>
          </a:xfrm>
          <a:prstGeom prst="line">
            <a:avLst/>
          </a:prstGeom>
          <a:ln w="19050">
            <a:solidFill>
              <a:schemeClr val="accent6"/>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6" name="Straight Connector 33">
            <a:extLst>
              <a:ext uri="{FF2B5EF4-FFF2-40B4-BE49-F238E27FC236}">
                <a16:creationId xmlns:a16="http://schemas.microsoft.com/office/drawing/2014/main" id="{662CBE74-4EAB-471B-B2F4-7048D9BBA1F4}"/>
              </a:ext>
            </a:extLst>
          </p:cNvPr>
          <p:cNvCxnSpPr/>
          <p:nvPr/>
        </p:nvCxnSpPr>
        <p:spPr>
          <a:xfrm flipH="1">
            <a:off x="3507529" y="1895619"/>
            <a:ext cx="3605" cy="534464"/>
          </a:xfrm>
          <a:prstGeom prst="straightConnector1">
            <a:avLst/>
          </a:prstGeom>
          <a:ln w="19050">
            <a:solidFill>
              <a:schemeClr val="accent6"/>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0688A247-3D45-4C53-851D-530DBB54175A}"/>
              </a:ext>
            </a:extLst>
          </p:cNvPr>
          <p:cNvSpPr txBox="1">
            <a:spLocks/>
          </p:cNvSpPr>
          <p:nvPr/>
        </p:nvSpPr>
        <p:spPr>
          <a:xfrm>
            <a:off x="2493242" y="1950856"/>
            <a:ext cx="882791" cy="38442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GB" sz="1224" b="1" dirty="0">
                <a:solidFill>
                  <a:schemeClr val="tx2"/>
                </a:solidFill>
              </a:rPr>
              <a:t>Monthly</a:t>
            </a:r>
          </a:p>
          <a:p>
            <a:pPr algn="ctr"/>
            <a:r>
              <a:rPr lang="en-GB" sz="1224" b="1" dirty="0">
                <a:solidFill>
                  <a:schemeClr val="tx2"/>
                </a:solidFill>
              </a:rPr>
              <a:t>reporting</a:t>
            </a:r>
          </a:p>
        </p:txBody>
      </p:sp>
      <p:cxnSp>
        <p:nvCxnSpPr>
          <p:cNvPr id="108" name="Straight Connector 33">
            <a:extLst>
              <a:ext uri="{FF2B5EF4-FFF2-40B4-BE49-F238E27FC236}">
                <a16:creationId xmlns:a16="http://schemas.microsoft.com/office/drawing/2014/main" id="{80F7AC8F-7298-4D14-9EFE-460638301975}"/>
              </a:ext>
            </a:extLst>
          </p:cNvPr>
          <p:cNvCxnSpPr/>
          <p:nvPr/>
        </p:nvCxnSpPr>
        <p:spPr>
          <a:xfrm>
            <a:off x="3507528" y="2898559"/>
            <a:ext cx="0" cy="534464"/>
          </a:xfrm>
          <a:prstGeom prst="straightConnector1">
            <a:avLst/>
          </a:prstGeom>
          <a:ln w="19050">
            <a:solidFill>
              <a:schemeClr val="accent6"/>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33">
            <a:extLst>
              <a:ext uri="{FF2B5EF4-FFF2-40B4-BE49-F238E27FC236}">
                <a16:creationId xmlns:a16="http://schemas.microsoft.com/office/drawing/2014/main" id="{4DD0C781-BCF4-4DF3-952D-B3548E1EBCB9}"/>
              </a:ext>
            </a:extLst>
          </p:cNvPr>
          <p:cNvCxnSpPr>
            <a:endCxn id="99" idx="0"/>
          </p:cNvCxnSpPr>
          <p:nvPr/>
        </p:nvCxnSpPr>
        <p:spPr>
          <a:xfrm flipH="1">
            <a:off x="3506670" y="3152344"/>
            <a:ext cx="8071" cy="822753"/>
          </a:xfrm>
          <a:prstGeom prst="straightConnector1">
            <a:avLst/>
          </a:prstGeom>
          <a:ln w="19050">
            <a:solidFill>
              <a:schemeClr val="accent6"/>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1D427D3D-12A7-497D-BE30-F3B3A8CE1336}"/>
              </a:ext>
            </a:extLst>
          </p:cNvPr>
          <p:cNvSpPr txBox="1">
            <a:spLocks/>
          </p:cNvSpPr>
          <p:nvPr/>
        </p:nvSpPr>
        <p:spPr>
          <a:xfrm>
            <a:off x="4962669" y="4411342"/>
            <a:ext cx="1487421" cy="468476"/>
          </a:xfrm>
          <a:prstGeom prst="roundRect">
            <a:avLst/>
          </a:prstGeom>
          <a:solidFill>
            <a:schemeClr val="accent3"/>
          </a:solidFill>
          <a:ln w="9525">
            <a:noFill/>
            <a:miter lim="800000"/>
            <a:headEnd/>
            <a:tailEnd/>
          </a:ln>
          <a:effectLst/>
        </p:spPr>
        <p:txBody>
          <a:bodyPr vert="horz" wrap="square" lIns="73472" tIns="73472" rIns="73472" bIns="73472"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GB" sz="1224" b="1" dirty="0">
                <a:solidFill>
                  <a:schemeClr val="bg1"/>
                </a:solidFill>
              </a:rPr>
              <a:t>Heads of MDAs</a:t>
            </a:r>
          </a:p>
        </p:txBody>
      </p:sp>
      <p:sp>
        <p:nvSpPr>
          <p:cNvPr id="111" name="Rounded Rectangle 59">
            <a:extLst>
              <a:ext uri="{FF2B5EF4-FFF2-40B4-BE49-F238E27FC236}">
                <a16:creationId xmlns:a16="http://schemas.microsoft.com/office/drawing/2014/main" id="{8A026547-2BAE-42C4-899E-0EF8B9131F7D}"/>
              </a:ext>
            </a:extLst>
          </p:cNvPr>
          <p:cNvSpPr>
            <a:spLocks/>
          </p:cNvSpPr>
          <p:nvPr/>
        </p:nvSpPr>
        <p:spPr>
          <a:xfrm>
            <a:off x="2767424" y="4464055"/>
            <a:ext cx="1487421" cy="468476"/>
          </a:xfrm>
          <a:prstGeom prst="roundRect">
            <a:avLst/>
          </a:prstGeom>
          <a:solidFill>
            <a:schemeClr val="accent3">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32" dirty="0">
              <a:solidFill>
                <a:schemeClr val="tx1"/>
              </a:solidFill>
            </a:endParaRPr>
          </a:p>
        </p:txBody>
      </p:sp>
      <p:sp>
        <p:nvSpPr>
          <p:cNvPr id="112" name="TextBox 111">
            <a:extLst>
              <a:ext uri="{FF2B5EF4-FFF2-40B4-BE49-F238E27FC236}">
                <a16:creationId xmlns:a16="http://schemas.microsoft.com/office/drawing/2014/main" id="{17438A71-983D-4302-8322-A95E7651EB01}"/>
              </a:ext>
            </a:extLst>
          </p:cNvPr>
          <p:cNvSpPr txBox="1">
            <a:spLocks/>
          </p:cNvSpPr>
          <p:nvPr/>
        </p:nvSpPr>
        <p:spPr>
          <a:xfrm>
            <a:off x="2767424" y="4411343"/>
            <a:ext cx="1487421" cy="468476"/>
          </a:xfrm>
          <a:prstGeom prst="roundRect">
            <a:avLst/>
          </a:prstGeom>
          <a:solidFill>
            <a:schemeClr val="accent3"/>
          </a:solidFill>
          <a:ln w="9525">
            <a:noFill/>
            <a:miter lim="800000"/>
            <a:headEnd/>
            <a:tailEnd/>
          </a:ln>
          <a:effectLst/>
        </p:spPr>
        <p:txBody>
          <a:bodyPr vert="horz" wrap="square" lIns="73472" tIns="73472" rIns="73472" bIns="73472"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ctr"/>
            <a:r>
              <a:rPr lang="en-GB" sz="1224" b="1" dirty="0">
                <a:solidFill>
                  <a:schemeClr val="bg1"/>
                </a:solidFill>
              </a:rPr>
              <a:t>Secretariat</a:t>
            </a:r>
          </a:p>
          <a:p>
            <a:pPr algn="ctr"/>
            <a:r>
              <a:rPr lang="en-GB" sz="1224" b="1" dirty="0">
                <a:solidFill>
                  <a:schemeClr val="bg1"/>
                </a:solidFill>
              </a:rPr>
              <a:t>(</a:t>
            </a:r>
            <a:r>
              <a:rPr lang="en-GB" sz="1224" b="1" dirty="0" err="1">
                <a:solidFill>
                  <a:schemeClr val="bg1"/>
                </a:solidFill>
              </a:rPr>
              <a:t>EBES</a:t>
            </a:r>
            <a:r>
              <a:rPr lang="en-GB" sz="1224" b="1" dirty="0">
                <a:solidFill>
                  <a:schemeClr val="bg1"/>
                </a:solidFill>
              </a:rPr>
              <a:t>)</a:t>
            </a:r>
          </a:p>
        </p:txBody>
      </p:sp>
      <p:cxnSp>
        <p:nvCxnSpPr>
          <p:cNvPr id="113" name="Straight Connector 112">
            <a:extLst>
              <a:ext uri="{FF2B5EF4-FFF2-40B4-BE49-F238E27FC236}">
                <a16:creationId xmlns:a16="http://schemas.microsoft.com/office/drawing/2014/main" id="{7295E4E7-D0E2-4855-9F7E-3FBEFC51208A}"/>
              </a:ext>
            </a:extLst>
          </p:cNvPr>
          <p:cNvCxnSpPr>
            <a:cxnSpLocks/>
          </p:cNvCxnSpPr>
          <p:nvPr/>
        </p:nvCxnSpPr>
        <p:spPr>
          <a:xfrm>
            <a:off x="6695737" y="4004827"/>
            <a:ext cx="0" cy="197837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9C828EE-F18C-4719-8860-10D436059C44}"/>
              </a:ext>
            </a:extLst>
          </p:cNvPr>
          <p:cNvCxnSpPr>
            <a:cxnSpLocks/>
          </p:cNvCxnSpPr>
          <p:nvPr/>
        </p:nvCxnSpPr>
        <p:spPr>
          <a:xfrm>
            <a:off x="6695737" y="1220670"/>
            <a:ext cx="0" cy="160154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15" name="Group 22">
            <a:extLst>
              <a:ext uri="{FF2B5EF4-FFF2-40B4-BE49-F238E27FC236}">
                <a16:creationId xmlns:a16="http://schemas.microsoft.com/office/drawing/2014/main" id="{25A62CF9-C79F-4784-AA21-3194F0ED66C7}"/>
              </a:ext>
            </a:extLst>
          </p:cNvPr>
          <p:cNvGrpSpPr/>
          <p:nvPr/>
        </p:nvGrpSpPr>
        <p:grpSpPr>
          <a:xfrm>
            <a:off x="4251238" y="2380065"/>
            <a:ext cx="2586298" cy="524928"/>
            <a:chOff x="3753516" y="1528897"/>
            <a:chExt cx="2339826" cy="514478"/>
          </a:xfrm>
        </p:grpSpPr>
        <p:cxnSp>
          <p:nvCxnSpPr>
            <p:cNvPr id="116" name="Straight Connector 19">
              <a:extLst>
                <a:ext uri="{FF2B5EF4-FFF2-40B4-BE49-F238E27FC236}">
                  <a16:creationId xmlns:a16="http://schemas.microsoft.com/office/drawing/2014/main" id="{8F52516E-75CF-4BC7-BA48-CC8AABD6845C}"/>
                </a:ext>
              </a:extLst>
            </p:cNvPr>
            <p:cNvCxnSpPr/>
            <p:nvPr/>
          </p:nvCxnSpPr>
          <p:spPr>
            <a:xfrm flipV="1">
              <a:off x="3789485" y="1604649"/>
              <a:ext cx="2303857" cy="438724"/>
            </a:xfrm>
            <a:prstGeom prst="bentConnector3">
              <a:avLst>
                <a:gd name="adj1" fmla="val 6"/>
              </a:avLst>
            </a:prstGeom>
            <a:ln w="38100">
              <a:solidFill>
                <a:schemeClr val="bg2"/>
              </a:solidFill>
              <a:headEnd type="oval"/>
            </a:ln>
          </p:spPr>
          <p:style>
            <a:lnRef idx="1">
              <a:schemeClr val="accent1"/>
            </a:lnRef>
            <a:fillRef idx="0">
              <a:schemeClr val="accent1"/>
            </a:fillRef>
            <a:effectRef idx="0">
              <a:schemeClr val="accent1"/>
            </a:effectRef>
            <a:fontRef idx="minor">
              <a:schemeClr val="tx1"/>
            </a:fontRef>
          </p:style>
        </p:cxnSp>
        <p:cxnSp>
          <p:nvCxnSpPr>
            <p:cNvPr id="117" name="Straight Connector 19">
              <a:extLst>
                <a:ext uri="{FF2B5EF4-FFF2-40B4-BE49-F238E27FC236}">
                  <a16:creationId xmlns:a16="http://schemas.microsoft.com/office/drawing/2014/main" id="{002B956C-C3B4-49B5-A6DF-DB34178B4577}"/>
                </a:ext>
              </a:extLst>
            </p:cNvPr>
            <p:cNvCxnSpPr>
              <a:endCxn id="71" idx="1"/>
            </p:cNvCxnSpPr>
            <p:nvPr/>
          </p:nvCxnSpPr>
          <p:spPr>
            <a:xfrm flipV="1">
              <a:off x="3753516" y="1528897"/>
              <a:ext cx="2211541" cy="514478"/>
            </a:xfrm>
            <a:prstGeom prst="bentConnector3">
              <a:avLst>
                <a:gd name="adj1" fmla="val 50000"/>
              </a:avLst>
            </a:prstGeom>
            <a:ln>
              <a:solidFill>
                <a:schemeClr val="accent6"/>
              </a:solidFill>
              <a:headEnd type="oval"/>
            </a:ln>
          </p:spPr>
          <p:style>
            <a:lnRef idx="1">
              <a:schemeClr val="accent1"/>
            </a:lnRef>
            <a:fillRef idx="0">
              <a:schemeClr val="accent1"/>
            </a:fillRef>
            <a:effectRef idx="0">
              <a:schemeClr val="accent1"/>
            </a:effectRef>
            <a:fontRef idx="minor">
              <a:schemeClr val="tx1"/>
            </a:fontRef>
          </p:style>
        </p:cxnSp>
      </p:grpSp>
      <p:grpSp>
        <p:nvGrpSpPr>
          <p:cNvPr id="118" name="Group 35">
            <a:extLst>
              <a:ext uri="{FF2B5EF4-FFF2-40B4-BE49-F238E27FC236}">
                <a16:creationId xmlns:a16="http://schemas.microsoft.com/office/drawing/2014/main" id="{4FDD4C6B-5A10-4F5F-8EB6-15BF44B1EFF9}"/>
              </a:ext>
            </a:extLst>
          </p:cNvPr>
          <p:cNvGrpSpPr/>
          <p:nvPr/>
        </p:nvGrpSpPr>
        <p:grpSpPr>
          <a:xfrm>
            <a:off x="6151203" y="4007486"/>
            <a:ext cx="544534" cy="422235"/>
            <a:chOff x="5600700" y="3607637"/>
            <a:chExt cx="759147" cy="413829"/>
          </a:xfrm>
        </p:grpSpPr>
        <p:cxnSp>
          <p:nvCxnSpPr>
            <p:cNvPr id="119" name="Straight Connector 63">
              <a:extLst>
                <a:ext uri="{FF2B5EF4-FFF2-40B4-BE49-F238E27FC236}">
                  <a16:creationId xmlns:a16="http://schemas.microsoft.com/office/drawing/2014/main" id="{D3B8B99E-1BA8-4C19-85FA-BB076D718FB5}"/>
                </a:ext>
              </a:extLst>
            </p:cNvPr>
            <p:cNvCxnSpPr/>
            <p:nvPr/>
          </p:nvCxnSpPr>
          <p:spPr>
            <a:xfrm flipV="1">
              <a:off x="5600700" y="3607637"/>
              <a:ext cx="759147" cy="413829"/>
            </a:xfrm>
            <a:prstGeom prst="bentConnector3">
              <a:avLst>
                <a:gd name="adj1" fmla="val 198"/>
              </a:avLst>
            </a:prstGeom>
            <a:ln w="38100">
              <a:solidFill>
                <a:schemeClr val="bg2"/>
              </a:solidFill>
              <a:headEnd type="oval"/>
            </a:ln>
          </p:spPr>
          <p:style>
            <a:lnRef idx="1">
              <a:schemeClr val="accent1"/>
            </a:lnRef>
            <a:fillRef idx="0">
              <a:schemeClr val="accent1"/>
            </a:fillRef>
            <a:effectRef idx="0">
              <a:schemeClr val="accent1"/>
            </a:effectRef>
            <a:fontRef idx="minor">
              <a:schemeClr val="tx1"/>
            </a:fontRef>
          </p:style>
        </p:cxnSp>
        <p:cxnSp>
          <p:nvCxnSpPr>
            <p:cNvPr id="120" name="Straight Connector 63">
              <a:extLst>
                <a:ext uri="{FF2B5EF4-FFF2-40B4-BE49-F238E27FC236}">
                  <a16:creationId xmlns:a16="http://schemas.microsoft.com/office/drawing/2014/main" id="{584FE1D1-5AAC-49D4-A950-4F326100E2CB}"/>
                </a:ext>
              </a:extLst>
            </p:cNvPr>
            <p:cNvCxnSpPr/>
            <p:nvPr/>
          </p:nvCxnSpPr>
          <p:spPr>
            <a:xfrm flipV="1">
              <a:off x="5600700" y="3607637"/>
              <a:ext cx="759147" cy="413829"/>
            </a:xfrm>
            <a:prstGeom prst="bentConnector3">
              <a:avLst>
                <a:gd name="adj1" fmla="val 198"/>
              </a:avLst>
            </a:prstGeom>
            <a:ln>
              <a:solidFill>
                <a:schemeClr val="accent6"/>
              </a:solidFill>
              <a:headEnd type="oval"/>
            </a:ln>
          </p:spPr>
          <p:style>
            <a:lnRef idx="1">
              <a:schemeClr val="accent1"/>
            </a:lnRef>
            <a:fillRef idx="0">
              <a:schemeClr val="accent1"/>
            </a:fillRef>
            <a:effectRef idx="0">
              <a:schemeClr val="accent1"/>
            </a:effectRef>
            <a:fontRef idx="minor">
              <a:schemeClr val="tx1"/>
            </a:fontRef>
          </p:style>
        </p:cxnSp>
      </p:grpSp>
      <p:grpSp>
        <p:nvGrpSpPr>
          <p:cNvPr id="121" name="Group 71">
            <a:extLst>
              <a:ext uri="{FF2B5EF4-FFF2-40B4-BE49-F238E27FC236}">
                <a16:creationId xmlns:a16="http://schemas.microsoft.com/office/drawing/2014/main" id="{FBFEE566-EF1D-4882-A913-55D6F784306D}"/>
              </a:ext>
            </a:extLst>
          </p:cNvPr>
          <p:cNvGrpSpPr/>
          <p:nvPr/>
        </p:nvGrpSpPr>
        <p:grpSpPr>
          <a:xfrm>
            <a:off x="3974265" y="4773809"/>
            <a:ext cx="2721473" cy="1324575"/>
            <a:chOff x="3631223" y="4358698"/>
            <a:chExt cx="2462119" cy="1298205"/>
          </a:xfrm>
        </p:grpSpPr>
        <p:cxnSp>
          <p:nvCxnSpPr>
            <p:cNvPr id="122" name="Straight Connector 64">
              <a:extLst>
                <a:ext uri="{FF2B5EF4-FFF2-40B4-BE49-F238E27FC236}">
                  <a16:creationId xmlns:a16="http://schemas.microsoft.com/office/drawing/2014/main" id="{83ABA6BA-4F31-4B73-85F1-B7C10B7708B7}"/>
                </a:ext>
              </a:extLst>
            </p:cNvPr>
            <p:cNvCxnSpPr/>
            <p:nvPr/>
          </p:nvCxnSpPr>
          <p:spPr>
            <a:xfrm>
              <a:off x="3631223" y="4462604"/>
              <a:ext cx="2462119" cy="1194299"/>
            </a:xfrm>
            <a:prstGeom prst="bentConnector3">
              <a:avLst>
                <a:gd name="adj1" fmla="val 5"/>
              </a:avLst>
            </a:prstGeom>
            <a:ln w="38100">
              <a:solidFill>
                <a:schemeClr val="bg2"/>
              </a:solidFill>
              <a:headEnd type="oval"/>
            </a:ln>
          </p:spPr>
          <p:style>
            <a:lnRef idx="1">
              <a:schemeClr val="accent1"/>
            </a:lnRef>
            <a:fillRef idx="0">
              <a:schemeClr val="accent1"/>
            </a:fillRef>
            <a:effectRef idx="0">
              <a:schemeClr val="accent1"/>
            </a:effectRef>
            <a:fontRef idx="minor">
              <a:schemeClr val="tx1"/>
            </a:fontRef>
          </p:style>
        </p:cxnSp>
        <p:cxnSp>
          <p:nvCxnSpPr>
            <p:cNvPr id="123" name="Straight Connector 64">
              <a:extLst>
                <a:ext uri="{FF2B5EF4-FFF2-40B4-BE49-F238E27FC236}">
                  <a16:creationId xmlns:a16="http://schemas.microsoft.com/office/drawing/2014/main" id="{0CB8F948-C630-4940-8062-5D13BC339235}"/>
                </a:ext>
              </a:extLst>
            </p:cNvPr>
            <p:cNvCxnSpPr/>
            <p:nvPr/>
          </p:nvCxnSpPr>
          <p:spPr>
            <a:xfrm>
              <a:off x="3631223" y="4358698"/>
              <a:ext cx="2462119" cy="1194299"/>
            </a:xfrm>
            <a:prstGeom prst="bentConnector3">
              <a:avLst>
                <a:gd name="adj1" fmla="val 5"/>
              </a:avLst>
            </a:prstGeom>
            <a:ln>
              <a:solidFill>
                <a:schemeClr val="accent6"/>
              </a:solidFill>
              <a:headEnd type="oval"/>
            </a:ln>
          </p:spPr>
          <p:style>
            <a:lnRef idx="1">
              <a:schemeClr val="accent1"/>
            </a:lnRef>
            <a:fillRef idx="0">
              <a:schemeClr val="accent1"/>
            </a:fillRef>
            <a:effectRef idx="0">
              <a:schemeClr val="accent1"/>
            </a:effectRef>
            <a:fontRef idx="minor">
              <a:schemeClr val="tx1"/>
            </a:fontRef>
          </p:style>
        </p:cxnSp>
      </p:grpSp>
      <p:cxnSp>
        <p:nvCxnSpPr>
          <p:cNvPr id="124" name="Straight Connector 123">
            <a:extLst>
              <a:ext uri="{FF2B5EF4-FFF2-40B4-BE49-F238E27FC236}">
                <a16:creationId xmlns:a16="http://schemas.microsoft.com/office/drawing/2014/main" id="{3FF6B6D0-CE12-4C0D-A169-250B698F28E6}"/>
              </a:ext>
            </a:extLst>
          </p:cNvPr>
          <p:cNvCxnSpPr>
            <a:cxnSpLocks/>
          </p:cNvCxnSpPr>
          <p:nvPr/>
        </p:nvCxnSpPr>
        <p:spPr>
          <a:xfrm>
            <a:off x="6695737" y="2741524"/>
            <a:ext cx="0" cy="122471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E3265F-AB02-4038-AAEA-B1EAD0CBA656}"/>
              </a:ext>
            </a:extLst>
          </p:cNvPr>
          <p:cNvCxnSpPr/>
          <p:nvPr/>
        </p:nvCxnSpPr>
        <p:spPr>
          <a:xfrm flipV="1">
            <a:off x="2044020" y="4674498"/>
            <a:ext cx="707823" cy="1"/>
          </a:xfrm>
          <a:prstGeom prst="line">
            <a:avLst/>
          </a:prstGeom>
          <a:ln w="19050">
            <a:solidFill>
              <a:schemeClr val="accent6"/>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26" name="Title 1">
            <a:extLst>
              <a:ext uri="{FF2B5EF4-FFF2-40B4-BE49-F238E27FC236}">
                <a16:creationId xmlns:a16="http://schemas.microsoft.com/office/drawing/2014/main" id="{DEAD03AE-72CC-4BAB-BF92-AC96BD4700F3}"/>
              </a:ext>
            </a:extLst>
          </p:cNvPr>
          <p:cNvSpPr txBox="1">
            <a:spLocks/>
          </p:cNvSpPr>
          <p:nvPr/>
        </p:nvSpPr>
        <p:spPr>
          <a:xfrm>
            <a:off x="1664065" y="134979"/>
            <a:ext cx="8395331" cy="689213"/>
          </a:xfrm>
          <a:prstGeom prst="rect">
            <a:avLst/>
          </a:prstGeom>
        </p:spPr>
        <p:txBody>
          <a:bodyPr vert="horz" lIns="91440" tIns="45720" rIns="91440" bIns="45720" rtlCol="0" anchor="ct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95000"/>
              </a:lnSpc>
            </a:pPr>
            <a:r>
              <a:rPr lang="en-US" sz="2000" b="1" dirty="0">
                <a:solidFill>
                  <a:schemeClr val="bg1"/>
                </a:solidFill>
                <a:latin typeface="Calibri" pitchFamily="34" charset="0"/>
                <a:ea typeface="Verdana" panose="020B0604030504040204" pitchFamily="34" charset="0"/>
                <a:cs typeface="Verdana" panose="020B0604030504040204" pitchFamily="34" charset="0"/>
              </a:rPr>
              <a:t>Government’s vision to improve Nigeria’s business environment</a:t>
            </a:r>
            <a:endParaRPr lang="en-GB" sz="2000" b="1" dirty="0">
              <a:solidFill>
                <a:schemeClr val="bg1"/>
              </a:solidFill>
              <a:latin typeface="Calibri" pitchFamily="34" charset="0"/>
              <a:ea typeface="Verdana" panose="020B0604030504040204" pitchFamily="34" charset="0"/>
              <a:cs typeface="Verdana" panose="020B0604030504040204" pitchFamily="34" charset="0"/>
            </a:endParaRPr>
          </a:p>
        </p:txBody>
      </p:sp>
      <p:pic>
        <p:nvPicPr>
          <p:cNvPr id="51" name="Picture 50" descr="czech"/>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52" name="Picture 51" descr="Nigerian-Coat-of-Arm.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2396092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extLst/>
          </p:nvPr>
        </p:nvGraphicFramePr>
        <p:xfrm>
          <a:off x="382590" y="1792"/>
          <a:ext cx="1587" cy="1587"/>
        </p:xfrm>
        <a:graphic>
          <a:graphicData uri="http://schemas.openxmlformats.org/presentationml/2006/ole">
            <mc:AlternateContent xmlns:mc="http://schemas.openxmlformats.org/markup-compatibility/2006">
              <mc:Choice xmlns:v="urn:schemas-microsoft-com:vml" Requires="v">
                <p:oleObj spid="_x0000_s55364" name="think-cell Slide" r:id="rId5" imgW="360" imgH="360" progId="">
                  <p:embed/>
                </p:oleObj>
              </mc:Choice>
              <mc:Fallback>
                <p:oleObj name="think-cell Slide" r:id="rId5" imgW="360" imgH="360" progId="">
                  <p:embed/>
                  <p:pic>
                    <p:nvPicPr>
                      <p:cNvPr id="9" name="Object 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90" y="1792"/>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2" name="Rectangle 11" hidden="1"/>
          <p:cNvSpPr/>
          <p:nvPr>
            <p:custDataLst>
              <p:tags r:id="rId2"/>
            </p:custDataLst>
          </p:nvPr>
        </p:nvSpPr>
        <p:spPr bwMode="auto">
          <a:xfrm>
            <a:off x="381001" y="204"/>
            <a:ext cx="158750" cy="158741"/>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fr-FR" sz="1100" dirty="0">
              <a:solidFill>
                <a:schemeClr val="tx1"/>
              </a:solidFill>
              <a:latin typeface="Arial" panose="020B0604020202020204" pitchFamily="34" charset="0"/>
              <a:sym typeface="Arial" panose="020B0604020202020204" pitchFamily="34" charset="0"/>
            </a:endParaRPr>
          </a:p>
        </p:txBody>
      </p:sp>
      <p:sp>
        <p:nvSpPr>
          <p:cNvPr id="51" name="Title 1">
            <a:extLst>
              <a:ext uri="{FF2B5EF4-FFF2-40B4-BE49-F238E27FC236}">
                <a16:creationId xmlns:a16="http://schemas.microsoft.com/office/drawing/2014/main" id="{F5B6D7A5-2F7D-4BDC-8FEC-1A922CC56483}"/>
              </a:ext>
            </a:extLst>
          </p:cNvPr>
          <p:cNvSpPr txBox="1">
            <a:spLocks/>
          </p:cNvSpPr>
          <p:nvPr/>
        </p:nvSpPr>
        <p:spPr>
          <a:xfrm>
            <a:off x="2085016" y="276945"/>
            <a:ext cx="5508880" cy="400110"/>
          </a:xfrm>
          <a:prstGeom prst="rect">
            <a:avLst/>
          </a:prstGeom>
        </p:spPr>
        <p:txBody>
          <a:bodyPr/>
          <a:lst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a:lstStyle>
          <a:p>
            <a:r>
              <a:rPr lang="en-GB" kern="1200" spc="-50" dirty="0">
                <a:solidFill>
                  <a:schemeClr val="bg1"/>
                </a:solidFill>
                <a:latin typeface="Calibri" pitchFamily="34" charset="0"/>
                <a:ea typeface="Verdana" panose="020B0604030504040204" pitchFamily="34" charset="0"/>
                <a:cs typeface="Verdana" panose="020B0604030504040204" pitchFamily="34" charset="0"/>
              </a:rPr>
              <a:t>The priority areas for business environment reforms </a:t>
            </a:r>
          </a:p>
        </p:txBody>
      </p:sp>
      <p:graphicFrame>
        <p:nvGraphicFramePr>
          <p:cNvPr id="52" name="Diagram 51">
            <a:extLst>
              <a:ext uri="{FF2B5EF4-FFF2-40B4-BE49-F238E27FC236}">
                <a16:creationId xmlns:a16="http://schemas.microsoft.com/office/drawing/2014/main" id="{FAEF9FD0-0B1D-4BAB-ACE4-7F69730B4F88}"/>
              </a:ext>
            </a:extLst>
          </p:cNvPr>
          <p:cNvGraphicFramePr/>
          <p:nvPr>
            <p:extLst>
              <p:ext uri="{D42A27DB-BD31-4B8C-83A1-F6EECF244321}">
                <p14:modId xmlns:p14="http://schemas.microsoft.com/office/powerpoint/2010/main" val="572859571"/>
              </p:ext>
            </p:extLst>
          </p:nvPr>
        </p:nvGraphicFramePr>
        <p:xfrm>
          <a:off x="387458" y="1257641"/>
          <a:ext cx="4304011" cy="47678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3" name="TextBox 52">
            <a:extLst>
              <a:ext uri="{FF2B5EF4-FFF2-40B4-BE49-F238E27FC236}">
                <a16:creationId xmlns:a16="http://schemas.microsoft.com/office/drawing/2014/main" id="{70C9BBA5-4165-4DF1-BAF5-D40F19418E5F}"/>
              </a:ext>
            </a:extLst>
          </p:cNvPr>
          <p:cNvSpPr txBox="1"/>
          <p:nvPr/>
        </p:nvSpPr>
        <p:spPr>
          <a:xfrm flipH="1">
            <a:off x="4777532" y="2422754"/>
            <a:ext cx="2948521" cy="672525"/>
          </a:xfrm>
          <a:prstGeom prst="leftArrow">
            <a:avLst/>
          </a:prstGeom>
          <a:noFill/>
          <a:ln>
            <a:solidFill>
              <a:srgbClr val="617D32"/>
            </a:solidFill>
          </a:ln>
          <a:effectLst>
            <a:innerShdw blurRad="63500" dist="50800" dir="10800000">
              <a:prstClr val="black">
                <a:alpha val="50000"/>
              </a:prstClr>
            </a:innerShdw>
          </a:effectLst>
        </p:spPr>
        <p:txBody>
          <a:bodyPr wrap="square" rtlCol="0">
            <a:spAutoFit/>
          </a:bodyPr>
          <a:lstStyle/>
          <a:p>
            <a:r>
              <a:rPr lang="en-GB" sz="1600" dirty="0"/>
              <a:t>Entry and Exit of goods </a:t>
            </a:r>
          </a:p>
        </p:txBody>
      </p:sp>
      <p:sp>
        <p:nvSpPr>
          <p:cNvPr id="54" name="TextBox 53">
            <a:extLst>
              <a:ext uri="{FF2B5EF4-FFF2-40B4-BE49-F238E27FC236}">
                <a16:creationId xmlns:a16="http://schemas.microsoft.com/office/drawing/2014/main" id="{DF2C8BAF-7C04-4B99-9194-E04CF1440971}"/>
              </a:ext>
            </a:extLst>
          </p:cNvPr>
          <p:cNvSpPr txBox="1"/>
          <p:nvPr/>
        </p:nvSpPr>
        <p:spPr>
          <a:xfrm flipH="1">
            <a:off x="4793515" y="3126997"/>
            <a:ext cx="2932539" cy="672525"/>
          </a:xfrm>
          <a:prstGeom prst="leftArrow">
            <a:avLst/>
          </a:prstGeom>
          <a:noFill/>
          <a:ln>
            <a:solidFill>
              <a:srgbClr val="CD8DCD"/>
            </a:solidFill>
          </a:ln>
        </p:spPr>
        <p:txBody>
          <a:bodyPr wrap="square" rtlCol="0">
            <a:spAutoFit/>
          </a:bodyPr>
          <a:lstStyle/>
          <a:p>
            <a:r>
              <a:rPr lang="en-GB" sz="1600" dirty="0"/>
              <a:t>Entry and Exit of people </a:t>
            </a:r>
          </a:p>
        </p:txBody>
      </p:sp>
      <p:sp>
        <p:nvSpPr>
          <p:cNvPr id="55" name="TextBox 54">
            <a:extLst>
              <a:ext uri="{FF2B5EF4-FFF2-40B4-BE49-F238E27FC236}">
                <a16:creationId xmlns:a16="http://schemas.microsoft.com/office/drawing/2014/main" id="{5800A5A3-72CE-4FA2-BB4C-559E254FABC3}"/>
              </a:ext>
            </a:extLst>
          </p:cNvPr>
          <p:cNvSpPr txBox="1"/>
          <p:nvPr/>
        </p:nvSpPr>
        <p:spPr>
          <a:xfrm flipH="1">
            <a:off x="4793515" y="3920747"/>
            <a:ext cx="2932539" cy="672525"/>
          </a:xfrm>
          <a:prstGeom prst="leftArrow">
            <a:avLst/>
          </a:prstGeom>
          <a:noFill/>
          <a:ln>
            <a:solidFill>
              <a:srgbClr val="00B0F0"/>
            </a:solidFill>
          </a:ln>
        </p:spPr>
        <p:txBody>
          <a:bodyPr wrap="square" rtlCol="0">
            <a:spAutoFit/>
          </a:bodyPr>
          <a:lstStyle/>
          <a:p>
            <a:r>
              <a:rPr lang="en-GB" sz="1600" dirty="0"/>
              <a:t>Government Transparency </a:t>
            </a:r>
          </a:p>
        </p:txBody>
      </p:sp>
      <p:sp>
        <p:nvSpPr>
          <p:cNvPr id="56" name="TextBox 55">
            <a:extLst>
              <a:ext uri="{FF2B5EF4-FFF2-40B4-BE49-F238E27FC236}">
                <a16:creationId xmlns:a16="http://schemas.microsoft.com/office/drawing/2014/main" id="{5C3E88D8-8929-452C-961C-45557518705A}"/>
              </a:ext>
            </a:extLst>
          </p:cNvPr>
          <p:cNvSpPr txBox="1"/>
          <p:nvPr/>
        </p:nvSpPr>
        <p:spPr>
          <a:xfrm>
            <a:off x="8044592" y="2803842"/>
            <a:ext cx="1383561" cy="1569660"/>
          </a:xfrm>
          <a:prstGeom prst="rect">
            <a:avLst/>
          </a:prstGeom>
          <a:noFill/>
          <a:ln>
            <a:solidFill>
              <a:srgbClr val="FF2600"/>
            </a:solidFill>
            <a:prstDash val="lgDash"/>
          </a:ln>
        </p:spPr>
        <p:txBody>
          <a:bodyPr wrap="square" rtlCol="0">
            <a:spAutoFit/>
          </a:bodyPr>
          <a:lstStyle/>
          <a:p>
            <a:r>
              <a:rPr lang="en-GB" sz="1600" dirty="0">
                <a:latin typeface="Calibri" pitchFamily="34" charset="0"/>
              </a:rPr>
              <a:t>Engagements with the Private Sector identified 3 areas as priority </a:t>
            </a:r>
          </a:p>
        </p:txBody>
      </p:sp>
      <p:pic>
        <p:nvPicPr>
          <p:cNvPr id="57" name="Picture 59" descr="C:\Users\Adrienna Naidoo\Desktop\Images\Hands\Fotolia_1325572_M.jpg">
            <a:extLst>
              <a:ext uri="{FF2B5EF4-FFF2-40B4-BE49-F238E27FC236}">
                <a16:creationId xmlns:a16="http://schemas.microsoft.com/office/drawing/2014/main" id="{520102DA-D18E-4620-9999-27CECB008825}"/>
              </a:ext>
            </a:extLst>
          </p:cNvPr>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76232" y="1029152"/>
            <a:ext cx="2315604" cy="131238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1" name="Picture 10" descr="czech"/>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13" name="Picture 12" descr="Nigerian-Coat-of-Arm.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189401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Straight Connector 4"/>
          <p:cNvCxnSpPr/>
          <p:nvPr/>
        </p:nvCxnSpPr>
        <p:spPr>
          <a:xfrm>
            <a:off x="477982" y="1184564"/>
            <a:ext cx="89293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2369123" y="2493818"/>
            <a:ext cx="70381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2369123" y="3688772"/>
            <a:ext cx="671252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77982" y="4959925"/>
            <a:ext cx="862445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9407315" y="1184564"/>
            <a:ext cx="0" cy="1309254"/>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369123" y="2493818"/>
            <a:ext cx="0" cy="1194954"/>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9081650" y="3678382"/>
            <a:ext cx="0" cy="1281543"/>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435395" y="1365546"/>
            <a:ext cx="1384408" cy="1015663"/>
          </a:xfrm>
          <a:prstGeom prst="rect">
            <a:avLst/>
          </a:prstGeom>
          <a:noFill/>
          <a:ln>
            <a:solidFill>
              <a:schemeClr val="accent2"/>
            </a:solidFill>
          </a:ln>
        </p:spPr>
        <p:txBody>
          <a:bodyPr wrap="square" rtlCol="0">
            <a:spAutoFit/>
          </a:bodyPr>
          <a:lstStyle/>
          <a:p>
            <a:r>
              <a:rPr lang="en-GB" sz="1000" dirty="0">
                <a:latin typeface="Calibri" pitchFamily="34" charset="0"/>
              </a:rPr>
              <a:t>The CAC </a:t>
            </a:r>
            <a:r>
              <a:rPr lang="en-GB" sz="1000" b="1" dirty="0">
                <a:solidFill>
                  <a:srgbClr val="617D32"/>
                </a:solidFill>
                <a:latin typeface="Calibri" pitchFamily="34" charset="0"/>
              </a:rPr>
              <a:t>online name reservation portal </a:t>
            </a:r>
            <a:r>
              <a:rPr lang="en-GB" sz="1000" dirty="0">
                <a:latin typeface="Calibri" pitchFamily="34" charset="0"/>
              </a:rPr>
              <a:t>is now online and has drastically shorten the time taken to reserve a business name</a:t>
            </a:r>
          </a:p>
        </p:txBody>
      </p:sp>
      <p:pic>
        <p:nvPicPr>
          <p:cNvPr id="30722" name="Picture 2" descr="Image result wey dey for picture of 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983" y="1371600"/>
            <a:ext cx="957412" cy="1020725"/>
          </a:xfrm>
          <a:prstGeom prst="rect">
            <a:avLst/>
          </a:prstGeom>
          <a:noFill/>
          <a:extLst>
            <a:ext uri="{909E8E84-426E-40dd-AFC4-6F175D3DCCD1}">
              <a14:hiddenFill xmlns:a14="http://schemas.microsoft.com/office/drawing/2010/main" xmlns="">
                <a:solidFill>
                  <a:srgbClr val="FFFFFF"/>
                </a:solidFill>
              </a14:hiddenFill>
            </a:ext>
          </a:extLst>
        </p:spPr>
      </p:pic>
      <p:pic>
        <p:nvPicPr>
          <p:cNvPr id="30724" name="Picture 4" descr="Image result wey dey for entry visa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8721" y="1371600"/>
            <a:ext cx="795204" cy="808073"/>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Box 30"/>
          <p:cNvSpPr txBox="1"/>
          <p:nvPr/>
        </p:nvSpPr>
        <p:spPr>
          <a:xfrm>
            <a:off x="3937591" y="1267804"/>
            <a:ext cx="1197935" cy="1169551"/>
          </a:xfrm>
          <a:prstGeom prst="rect">
            <a:avLst/>
          </a:prstGeom>
          <a:noFill/>
          <a:ln>
            <a:solidFill>
              <a:schemeClr val="accent2"/>
            </a:solidFill>
          </a:ln>
        </p:spPr>
        <p:txBody>
          <a:bodyPr wrap="square" rtlCol="0">
            <a:spAutoFit/>
          </a:bodyPr>
          <a:lstStyle/>
          <a:p>
            <a:r>
              <a:rPr lang="en-GB" sz="1000" dirty="0">
                <a:latin typeface="Calibri" pitchFamily="34" charset="0"/>
              </a:rPr>
              <a:t>The Nigeria Immigration Service (NIS) now offers </a:t>
            </a:r>
            <a:r>
              <a:rPr lang="en-GB" sz="1000" b="1" dirty="0">
                <a:solidFill>
                  <a:srgbClr val="617D32"/>
                </a:solidFill>
                <a:latin typeface="Calibri" pitchFamily="34" charset="0"/>
              </a:rPr>
              <a:t>48-hrs visa processing and visa on arrival (VOA) </a:t>
            </a:r>
            <a:r>
              <a:rPr lang="en-GB" sz="1000" dirty="0">
                <a:latin typeface="Calibri" pitchFamily="34" charset="0"/>
              </a:rPr>
              <a:t>services </a:t>
            </a:r>
          </a:p>
        </p:txBody>
      </p:sp>
      <p:pic>
        <p:nvPicPr>
          <p:cNvPr id="30742" name="Picture 22" descr="Image result wey dey for Tax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4381" y="1382233"/>
            <a:ext cx="795268" cy="707305"/>
          </a:xfrm>
          <a:prstGeom prst="rect">
            <a:avLst/>
          </a:prstGeom>
          <a:noFill/>
          <a:extLst>
            <a:ext uri="{909E8E84-426E-40dd-AFC4-6F175D3DCCD1}">
              <a14:hiddenFill xmlns:a14="http://schemas.microsoft.com/office/drawing/2010/main" xmlns="">
                <a:solidFill>
                  <a:srgbClr val="FFFFFF"/>
                </a:solidFill>
              </a14:hiddenFill>
            </a:ext>
          </a:extLst>
        </p:spPr>
      </p:pic>
      <p:sp>
        <p:nvSpPr>
          <p:cNvPr id="41" name="TextBox 40"/>
          <p:cNvSpPr txBox="1"/>
          <p:nvPr/>
        </p:nvSpPr>
        <p:spPr>
          <a:xfrm>
            <a:off x="6197451" y="1331359"/>
            <a:ext cx="1139014" cy="861774"/>
          </a:xfrm>
          <a:prstGeom prst="rect">
            <a:avLst/>
          </a:prstGeom>
          <a:noFill/>
          <a:ln>
            <a:solidFill>
              <a:schemeClr val="accent2"/>
            </a:solidFill>
          </a:ln>
        </p:spPr>
        <p:txBody>
          <a:bodyPr wrap="square" rtlCol="0">
            <a:spAutoFit/>
          </a:bodyPr>
          <a:lstStyle/>
          <a:p>
            <a:r>
              <a:rPr lang="en-GB" sz="1000" b="1" dirty="0">
                <a:solidFill>
                  <a:srgbClr val="617D32"/>
                </a:solidFill>
                <a:latin typeface="Calibri" pitchFamily="34" charset="0"/>
              </a:rPr>
              <a:t>E-filling of taxes </a:t>
            </a:r>
            <a:r>
              <a:rPr lang="en-GB" sz="1000" dirty="0">
                <a:latin typeface="Calibri" pitchFamily="34" charset="0"/>
              </a:rPr>
              <a:t>and payments can be done easily on the FIRS ITAS e-filling platform </a:t>
            </a:r>
          </a:p>
        </p:txBody>
      </p:sp>
      <p:pic>
        <p:nvPicPr>
          <p:cNvPr id="30744" name="Picture 24" descr="Image result wey dey for self registration services an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405999" y="1475770"/>
            <a:ext cx="796597" cy="599732"/>
          </a:xfrm>
          <a:prstGeom prst="rect">
            <a:avLst/>
          </a:prstGeom>
          <a:noFill/>
          <a:extLst>
            <a:ext uri="{909E8E84-426E-40dd-AFC4-6F175D3DCCD1}">
              <a14:hiddenFill xmlns:a14="http://schemas.microsoft.com/office/drawing/2010/main" xmlns="">
                <a:solidFill>
                  <a:srgbClr val="FFFFFF"/>
                </a:solidFill>
              </a14:hiddenFill>
            </a:ext>
          </a:extLst>
        </p:spPr>
      </p:pic>
      <p:sp>
        <p:nvSpPr>
          <p:cNvPr id="46" name="TextBox 45"/>
          <p:cNvSpPr txBox="1"/>
          <p:nvPr/>
        </p:nvSpPr>
        <p:spPr>
          <a:xfrm>
            <a:off x="8260410" y="1337009"/>
            <a:ext cx="1053711" cy="1015663"/>
          </a:xfrm>
          <a:prstGeom prst="rect">
            <a:avLst/>
          </a:prstGeom>
          <a:noFill/>
          <a:ln>
            <a:solidFill>
              <a:schemeClr val="accent2"/>
            </a:solidFill>
          </a:ln>
        </p:spPr>
        <p:txBody>
          <a:bodyPr wrap="square" rtlCol="0">
            <a:spAutoFit/>
          </a:bodyPr>
          <a:lstStyle/>
          <a:p>
            <a:r>
              <a:rPr lang="en-GB" sz="1000" dirty="0">
                <a:latin typeface="Calibri" pitchFamily="34" charset="0"/>
              </a:rPr>
              <a:t>The </a:t>
            </a:r>
            <a:r>
              <a:rPr lang="en-GB" sz="1000" b="1" dirty="0">
                <a:solidFill>
                  <a:srgbClr val="617D32"/>
                </a:solidFill>
                <a:latin typeface="Calibri" pitchFamily="34" charset="0"/>
              </a:rPr>
              <a:t>need for lawyers </a:t>
            </a:r>
            <a:r>
              <a:rPr lang="en-GB" sz="1000" dirty="0">
                <a:latin typeface="Calibri" pitchFamily="34" charset="0"/>
              </a:rPr>
              <a:t>in order to register new businesses at the CAC is now </a:t>
            </a:r>
            <a:r>
              <a:rPr lang="en-GB" sz="1000" b="1" dirty="0">
                <a:solidFill>
                  <a:srgbClr val="617D32"/>
                </a:solidFill>
                <a:latin typeface="Calibri" pitchFamily="34" charset="0"/>
              </a:rPr>
              <a:t>optional </a:t>
            </a:r>
          </a:p>
        </p:txBody>
      </p:sp>
      <p:sp>
        <p:nvSpPr>
          <p:cNvPr id="30731" name="Oval 30730"/>
          <p:cNvSpPr/>
          <p:nvPr/>
        </p:nvSpPr>
        <p:spPr>
          <a:xfrm>
            <a:off x="1137684" y="983810"/>
            <a:ext cx="297711" cy="2839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49" name="Oval 48"/>
          <p:cNvSpPr/>
          <p:nvPr/>
        </p:nvSpPr>
        <p:spPr>
          <a:xfrm>
            <a:off x="3639880" y="1019642"/>
            <a:ext cx="297711" cy="2839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50" name="Oval 49"/>
          <p:cNvSpPr/>
          <p:nvPr/>
        </p:nvSpPr>
        <p:spPr>
          <a:xfrm>
            <a:off x="5930793" y="1013359"/>
            <a:ext cx="297711" cy="2839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51" name="Oval 50"/>
          <p:cNvSpPr/>
          <p:nvPr/>
        </p:nvSpPr>
        <p:spPr>
          <a:xfrm>
            <a:off x="8111554" y="1011885"/>
            <a:ext cx="297711" cy="2839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52" name="Oval 51"/>
          <p:cNvSpPr/>
          <p:nvPr/>
        </p:nvSpPr>
        <p:spPr>
          <a:xfrm>
            <a:off x="8111554" y="2397891"/>
            <a:ext cx="297711" cy="2839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53" name="TextBox 52"/>
          <p:cNvSpPr txBox="1"/>
          <p:nvPr/>
        </p:nvSpPr>
        <p:spPr>
          <a:xfrm>
            <a:off x="8353603" y="2737352"/>
            <a:ext cx="1053711" cy="707886"/>
          </a:xfrm>
          <a:prstGeom prst="rect">
            <a:avLst/>
          </a:prstGeom>
          <a:noFill/>
          <a:ln>
            <a:solidFill>
              <a:schemeClr val="accent2"/>
            </a:solidFill>
          </a:ln>
        </p:spPr>
        <p:txBody>
          <a:bodyPr wrap="square" rtlCol="0">
            <a:spAutoFit/>
          </a:bodyPr>
          <a:lstStyle/>
          <a:p>
            <a:r>
              <a:rPr lang="en-GB" sz="1000" b="1" dirty="0">
                <a:solidFill>
                  <a:srgbClr val="617D32"/>
                </a:solidFill>
                <a:latin typeface="Calibri" pitchFamily="34" charset="0"/>
              </a:rPr>
              <a:t>Facilities</a:t>
            </a:r>
            <a:r>
              <a:rPr lang="en-GB" sz="1000" dirty="0">
                <a:latin typeface="Calibri" pitchFamily="34" charset="0"/>
              </a:rPr>
              <a:t> at the Abuja and Lagos Airports are been </a:t>
            </a:r>
            <a:r>
              <a:rPr lang="en-GB" sz="1000" b="1" dirty="0">
                <a:solidFill>
                  <a:srgbClr val="617D32"/>
                </a:solidFill>
                <a:latin typeface="Calibri" pitchFamily="34" charset="0"/>
              </a:rPr>
              <a:t>upgraded</a:t>
            </a:r>
          </a:p>
        </p:txBody>
      </p:sp>
      <p:pic>
        <p:nvPicPr>
          <p:cNvPr id="30746" name="Picture 26" descr="Image result wey dey for image of aircraf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1416" y="2732108"/>
            <a:ext cx="746497" cy="733499"/>
          </a:xfrm>
          <a:prstGeom prst="rect">
            <a:avLst/>
          </a:prstGeom>
          <a:noFill/>
          <a:extLst>
            <a:ext uri="{909E8E84-426E-40dd-AFC4-6F175D3DCCD1}">
              <a14:hiddenFill xmlns:a14="http://schemas.microsoft.com/office/drawing/2010/main" xmlns="">
                <a:solidFill>
                  <a:srgbClr val="FFFFFF"/>
                </a:solidFill>
              </a14:hiddenFill>
            </a:ext>
          </a:extLst>
        </p:spPr>
      </p:pic>
      <p:sp>
        <p:nvSpPr>
          <p:cNvPr id="55" name="TextBox 54"/>
          <p:cNvSpPr txBox="1"/>
          <p:nvPr/>
        </p:nvSpPr>
        <p:spPr>
          <a:xfrm>
            <a:off x="5030569" y="2594096"/>
            <a:ext cx="1197935" cy="1015663"/>
          </a:xfrm>
          <a:prstGeom prst="rect">
            <a:avLst/>
          </a:prstGeom>
          <a:noFill/>
          <a:ln>
            <a:solidFill>
              <a:schemeClr val="accent2"/>
            </a:solidFill>
          </a:ln>
        </p:spPr>
        <p:txBody>
          <a:bodyPr wrap="square" rtlCol="0">
            <a:spAutoFit/>
          </a:bodyPr>
          <a:lstStyle/>
          <a:p>
            <a:r>
              <a:rPr lang="en-GB" sz="1000" b="1" dirty="0">
                <a:solidFill>
                  <a:srgbClr val="617D32"/>
                </a:solidFill>
                <a:latin typeface="Calibri" pitchFamily="34" charset="0"/>
              </a:rPr>
              <a:t>Processes and documentation </a:t>
            </a:r>
            <a:r>
              <a:rPr lang="en-GB" sz="1000" dirty="0">
                <a:latin typeface="Calibri" pitchFamily="34" charset="0"/>
              </a:rPr>
              <a:t>across agencies have been </a:t>
            </a:r>
            <a:r>
              <a:rPr lang="en-GB" sz="1000" b="1" dirty="0">
                <a:solidFill>
                  <a:srgbClr val="617D32"/>
                </a:solidFill>
                <a:latin typeface="Calibri" pitchFamily="34" charset="0"/>
              </a:rPr>
              <a:t>streamlined and publicised </a:t>
            </a:r>
          </a:p>
        </p:txBody>
      </p:sp>
      <p:pic>
        <p:nvPicPr>
          <p:cNvPr id="30753" name="Picture 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6811" y="2594096"/>
            <a:ext cx="1085851" cy="1052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0" name="Oval 59"/>
          <p:cNvSpPr/>
          <p:nvPr/>
        </p:nvSpPr>
        <p:spPr>
          <a:xfrm>
            <a:off x="4662614" y="2380169"/>
            <a:ext cx="297711" cy="2839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p>
        </p:txBody>
      </p:sp>
      <p:sp>
        <p:nvSpPr>
          <p:cNvPr id="30736" name="TextBox 30735"/>
          <p:cNvSpPr txBox="1"/>
          <p:nvPr/>
        </p:nvSpPr>
        <p:spPr>
          <a:xfrm>
            <a:off x="2460714" y="341797"/>
            <a:ext cx="3854325" cy="384721"/>
          </a:xfrm>
          <a:prstGeom prst="rect">
            <a:avLst/>
          </a:prstGeom>
          <a:noFill/>
        </p:spPr>
        <p:txBody>
          <a:bodyPr wrap="none" rtlCol="0">
            <a:spAutoFit/>
          </a:bodyPr>
          <a:lstStyle/>
          <a:p>
            <a:pPr>
              <a:lnSpc>
                <a:spcPct val="95000"/>
              </a:lnSpc>
            </a:pPr>
            <a:r>
              <a:rPr lang="en-GB" sz="2000" b="1" spc="-50" dirty="0">
                <a:solidFill>
                  <a:schemeClr val="bg1"/>
                </a:solidFill>
                <a:latin typeface="Calibri" pitchFamily="34" charset="0"/>
                <a:ea typeface="Verdana" panose="020B0604030504040204" pitchFamily="34" charset="0"/>
                <a:cs typeface="Verdana" panose="020B0604030504040204" pitchFamily="34" charset="0"/>
              </a:rPr>
              <a:t>Accomplished and on-going reforms </a:t>
            </a:r>
          </a:p>
        </p:txBody>
      </p:sp>
      <p:sp>
        <p:nvSpPr>
          <p:cNvPr id="63" name="TextBox 62"/>
          <p:cNvSpPr txBox="1"/>
          <p:nvPr/>
        </p:nvSpPr>
        <p:spPr>
          <a:xfrm>
            <a:off x="2435335" y="3954930"/>
            <a:ext cx="924378" cy="553998"/>
          </a:xfrm>
          <a:prstGeom prst="rect">
            <a:avLst/>
          </a:prstGeom>
          <a:noFill/>
          <a:ln>
            <a:solidFill>
              <a:schemeClr val="accent2"/>
            </a:solidFill>
          </a:ln>
        </p:spPr>
        <p:txBody>
          <a:bodyPr wrap="square" rtlCol="0">
            <a:spAutoFit/>
          </a:bodyPr>
          <a:lstStyle/>
          <a:p>
            <a:r>
              <a:rPr lang="en-GB" sz="1000" b="1" dirty="0">
                <a:solidFill>
                  <a:srgbClr val="617D32"/>
                </a:solidFill>
                <a:latin typeface="Calibri" pitchFamily="34" charset="0"/>
              </a:rPr>
              <a:t>Ease procurement</a:t>
            </a:r>
            <a:r>
              <a:rPr lang="en-GB" sz="1000" dirty="0">
                <a:latin typeface="Calibri" pitchFamily="34" charset="0"/>
              </a:rPr>
              <a:t> requirements </a:t>
            </a:r>
          </a:p>
        </p:txBody>
      </p:sp>
      <p:sp>
        <p:nvSpPr>
          <p:cNvPr id="30738" name="AutoShape 37" descr="Image result wey dey for procurement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8" name="Picture 3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83891" y="3903594"/>
            <a:ext cx="1178723" cy="775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7" name="Oval 66"/>
          <p:cNvSpPr/>
          <p:nvPr/>
        </p:nvSpPr>
        <p:spPr>
          <a:xfrm>
            <a:off x="3239165" y="3536385"/>
            <a:ext cx="297711" cy="2839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68" name="Oval 67"/>
          <p:cNvSpPr/>
          <p:nvPr/>
        </p:nvSpPr>
        <p:spPr>
          <a:xfrm>
            <a:off x="5712579" y="3541136"/>
            <a:ext cx="297711" cy="2839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69" name="TextBox 68"/>
          <p:cNvSpPr txBox="1"/>
          <p:nvPr/>
        </p:nvSpPr>
        <p:spPr>
          <a:xfrm>
            <a:off x="4819523" y="3854095"/>
            <a:ext cx="973403" cy="1015663"/>
          </a:xfrm>
          <a:prstGeom prst="rect">
            <a:avLst/>
          </a:prstGeom>
          <a:noFill/>
          <a:ln>
            <a:solidFill>
              <a:schemeClr val="accent2"/>
            </a:solidFill>
          </a:ln>
        </p:spPr>
        <p:txBody>
          <a:bodyPr wrap="square" rtlCol="0">
            <a:spAutoFit/>
          </a:bodyPr>
          <a:lstStyle/>
          <a:p>
            <a:r>
              <a:rPr lang="en-GB" sz="1000" dirty="0">
                <a:latin typeface="Calibri" pitchFamily="34" charset="0"/>
              </a:rPr>
              <a:t>Reduce </a:t>
            </a:r>
            <a:r>
              <a:rPr lang="en-GB" sz="1000" b="1" dirty="0">
                <a:solidFill>
                  <a:srgbClr val="617D32"/>
                </a:solidFill>
                <a:latin typeface="Calibri" pitchFamily="34" charset="0"/>
              </a:rPr>
              <a:t>multiple regulatory agencies  </a:t>
            </a:r>
            <a:r>
              <a:rPr lang="en-GB" sz="1000" dirty="0">
                <a:latin typeface="Calibri" pitchFamily="34" charset="0"/>
              </a:rPr>
              <a:t>at the goods entry ports </a:t>
            </a:r>
          </a:p>
        </p:txBody>
      </p:sp>
      <p:sp>
        <p:nvSpPr>
          <p:cNvPr id="70" name="TextBox 69"/>
          <p:cNvSpPr txBox="1"/>
          <p:nvPr/>
        </p:nvSpPr>
        <p:spPr>
          <a:xfrm>
            <a:off x="7163197" y="3858302"/>
            <a:ext cx="884658" cy="1015663"/>
          </a:xfrm>
          <a:prstGeom prst="rect">
            <a:avLst/>
          </a:prstGeom>
          <a:noFill/>
          <a:ln>
            <a:solidFill>
              <a:schemeClr val="accent2"/>
            </a:solidFill>
          </a:ln>
        </p:spPr>
        <p:txBody>
          <a:bodyPr wrap="square" rtlCol="0">
            <a:spAutoFit/>
          </a:bodyPr>
          <a:lstStyle/>
          <a:p>
            <a:r>
              <a:rPr lang="en-GB" sz="1000" dirty="0">
                <a:latin typeface="Calibri" pitchFamily="34" charset="0"/>
              </a:rPr>
              <a:t>Full </a:t>
            </a:r>
            <a:r>
              <a:rPr lang="en-GB" sz="1000" b="1" dirty="0">
                <a:solidFill>
                  <a:srgbClr val="617D32"/>
                </a:solidFill>
                <a:latin typeface="Calibri" pitchFamily="34" charset="0"/>
              </a:rPr>
              <a:t>Online Business Registration </a:t>
            </a:r>
            <a:r>
              <a:rPr lang="en-GB" sz="1000" dirty="0">
                <a:latin typeface="Calibri" pitchFamily="34" charset="0"/>
              </a:rPr>
              <a:t>to be implemented by CAC  </a:t>
            </a:r>
          </a:p>
        </p:txBody>
      </p:sp>
      <p:sp>
        <p:nvSpPr>
          <p:cNvPr id="71" name="TextBox 70"/>
          <p:cNvSpPr txBox="1"/>
          <p:nvPr/>
        </p:nvSpPr>
        <p:spPr>
          <a:xfrm>
            <a:off x="477983" y="5019998"/>
            <a:ext cx="1197935" cy="1169551"/>
          </a:xfrm>
          <a:prstGeom prst="rect">
            <a:avLst/>
          </a:prstGeom>
          <a:noFill/>
          <a:ln>
            <a:solidFill>
              <a:schemeClr val="accent2"/>
            </a:solidFill>
          </a:ln>
        </p:spPr>
        <p:txBody>
          <a:bodyPr wrap="square" rtlCol="0">
            <a:spAutoFit/>
          </a:bodyPr>
          <a:lstStyle/>
          <a:p>
            <a:r>
              <a:rPr lang="en-GB" sz="1000" dirty="0">
                <a:latin typeface="Calibri" pitchFamily="34" charset="0"/>
              </a:rPr>
              <a:t>Improve </a:t>
            </a:r>
            <a:r>
              <a:rPr lang="en-GB" sz="1000" b="1" dirty="0">
                <a:solidFill>
                  <a:srgbClr val="617D32"/>
                </a:solidFill>
                <a:latin typeface="Calibri" pitchFamily="34" charset="0"/>
              </a:rPr>
              <a:t>construction Permits &amp; Property Registration </a:t>
            </a:r>
            <a:r>
              <a:rPr lang="en-GB" sz="1000" dirty="0">
                <a:latin typeface="Calibri" pitchFamily="34" charset="0"/>
              </a:rPr>
              <a:t>– Collaborating with Lagos &amp; Kano States </a:t>
            </a:r>
            <a:r>
              <a:rPr lang="en-GB" sz="1000" dirty="0" err="1">
                <a:latin typeface="Calibri" pitchFamily="34" charset="0"/>
              </a:rPr>
              <a:t>Govts</a:t>
            </a:r>
            <a:r>
              <a:rPr lang="en-GB" sz="1000" dirty="0">
                <a:latin typeface="Calibri" pitchFamily="34" charset="0"/>
              </a:rPr>
              <a:t>. </a:t>
            </a:r>
          </a:p>
        </p:txBody>
      </p:sp>
      <p:sp>
        <p:nvSpPr>
          <p:cNvPr id="72" name="TextBox 71"/>
          <p:cNvSpPr txBox="1"/>
          <p:nvPr/>
        </p:nvSpPr>
        <p:spPr>
          <a:xfrm>
            <a:off x="3027580" y="5038803"/>
            <a:ext cx="1197935" cy="1169551"/>
          </a:xfrm>
          <a:prstGeom prst="rect">
            <a:avLst/>
          </a:prstGeom>
          <a:noFill/>
          <a:ln>
            <a:solidFill>
              <a:schemeClr val="accent2"/>
            </a:solidFill>
          </a:ln>
        </p:spPr>
        <p:txBody>
          <a:bodyPr wrap="square" rtlCol="0">
            <a:spAutoFit/>
          </a:bodyPr>
          <a:lstStyle/>
          <a:p>
            <a:r>
              <a:rPr lang="en-GB" sz="1000" dirty="0">
                <a:latin typeface="Calibri" pitchFamily="34" charset="0"/>
              </a:rPr>
              <a:t>Improve </a:t>
            </a:r>
            <a:r>
              <a:rPr lang="en-GB" sz="1000" b="1" dirty="0">
                <a:solidFill>
                  <a:srgbClr val="617D32"/>
                </a:solidFill>
                <a:latin typeface="Calibri" pitchFamily="34" charset="0"/>
              </a:rPr>
              <a:t>access to credit </a:t>
            </a:r>
            <a:r>
              <a:rPr lang="en-GB" sz="1000" dirty="0">
                <a:latin typeface="Calibri" pitchFamily="34" charset="0"/>
              </a:rPr>
              <a:t>– Passing important bills  like National Collateral Registry Bill and the Credit Bureau Service Bill </a:t>
            </a:r>
          </a:p>
        </p:txBody>
      </p:sp>
      <p:sp>
        <p:nvSpPr>
          <p:cNvPr id="73" name="TextBox 72"/>
          <p:cNvSpPr txBox="1"/>
          <p:nvPr/>
        </p:nvSpPr>
        <p:spPr>
          <a:xfrm>
            <a:off x="5538818" y="5134850"/>
            <a:ext cx="1121756" cy="1015663"/>
          </a:xfrm>
          <a:prstGeom prst="rect">
            <a:avLst/>
          </a:prstGeom>
          <a:noFill/>
          <a:ln>
            <a:solidFill>
              <a:schemeClr val="accent2"/>
            </a:solidFill>
          </a:ln>
        </p:spPr>
        <p:txBody>
          <a:bodyPr wrap="square" rtlCol="0">
            <a:spAutoFit/>
          </a:bodyPr>
          <a:lstStyle/>
          <a:p>
            <a:r>
              <a:rPr lang="en-GB" sz="1000" b="1" dirty="0">
                <a:solidFill>
                  <a:srgbClr val="617D32"/>
                </a:solidFill>
                <a:latin typeface="Calibri" pitchFamily="34" charset="0"/>
              </a:rPr>
              <a:t>Simplify Arrivals  &amp; Departures  </a:t>
            </a:r>
            <a:r>
              <a:rPr lang="en-GB" sz="1000" dirty="0">
                <a:latin typeface="Calibri" pitchFamily="34" charset="0"/>
              </a:rPr>
              <a:t>- streamlining arrival and departure forms at entry ports </a:t>
            </a:r>
          </a:p>
        </p:txBody>
      </p:sp>
      <p:sp>
        <p:nvSpPr>
          <p:cNvPr id="74" name="TextBox 73"/>
          <p:cNvSpPr txBox="1"/>
          <p:nvPr/>
        </p:nvSpPr>
        <p:spPr>
          <a:xfrm>
            <a:off x="7858544" y="5078941"/>
            <a:ext cx="928721" cy="1169551"/>
          </a:xfrm>
          <a:prstGeom prst="rect">
            <a:avLst/>
          </a:prstGeom>
          <a:noFill/>
          <a:ln>
            <a:solidFill>
              <a:schemeClr val="accent2"/>
            </a:solidFill>
          </a:ln>
        </p:spPr>
        <p:txBody>
          <a:bodyPr wrap="square" rtlCol="0">
            <a:spAutoFit/>
          </a:bodyPr>
          <a:lstStyle/>
          <a:p>
            <a:r>
              <a:rPr lang="en-GB" sz="1000" b="1" dirty="0">
                <a:solidFill>
                  <a:srgbClr val="617D32"/>
                </a:solidFill>
                <a:latin typeface="Calibri" pitchFamily="34" charset="0"/>
              </a:rPr>
              <a:t>E-stamping on the CAC </a:t>
            </a:r>
            <a:r>
              <a:rPr lang="en-GB" sz="1000" dirty="0">
                <a:latin typeface="Calibri" pitchFamily="34" charset="0"/>
              </a:rPr>
              <a:t>portal – CAC to deploy e-stamping on its online portal  </a:t>
            </a:r>
          </a:p>
        </p:txBody>
      </p:sp>
      <p:sp>
        <p:nvSpPr>
          <p:cNvPr id="30740" name="AutoShape 40" descr="Image result wey dey for work in progres and imag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1" name="Picture 4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01537" y="2664162"/>
            <a:ext cx="949439" cy="8014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8" name="Oval 77"/>
          <p:cNvSpPr/>
          <p:nvPr/>
        </p:nvSpPr>
        <p:spPr>
          <a:xfrm>
            <a:off x="7962698" y="3547413"/>
            <a:ext cx="297711" cy="2839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30741" name="AutoShape 43" descr="Image result wey dey for regulatory agencies and imag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4" name="Picture 4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88219" y="3871131"/>
            <a:ext cx="1084344" cy="8400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 name="Picture 24" descr="Image result wey dey for self registration services an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48844" y="3991299"/>
            <a:ext cx="796597" cy="599732"/>
          </a:xfrm>
          <a:prstGeom prst="rect">
            <a:avLst/>
          </a:prstGeom>
          <a:noFill/>
          <a:extLst>
            <a:ext uri="{909E8E84-426E-40dd-AFC4-6F175D3DCCD1}">
              <a14:hiddenFill xmlns:a14="http://schemas.microsoft.com/office/drawing/2010/main" xmlns="">
                <a:solidFill>
                  <a:srgbClr val="FFFFFF"/>
                </a:solidFill>
              </a14:hiddenFill>
            </a:ext>
          </a:extLst>
        </p:spPr>
      </p:pic>
      <p:sp>
        <p:nvSpPr>
          <p:cNvPr id="30743" name="AutoShape 48" descr="Image result wey dey for improve government services and imag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9" name="Picture 4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49122" y="5038803"/>
            <a:ext cx="962905" cy="11507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0" name="Picture 5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14887" y="5059034"/>
            <a:ext cx="1009272" cy="1130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1" name="Picture 5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00150" y="5134849"/>
            <a:ext cx="1004147"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2" name="Picture 5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880458" y="5059034"/>
            <a:ext cx="818742" cy="11305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8" name="Oval 87"/>
          <p:cNvSpPr/>
          <p:nvPr/>
        </p:nvSpPr>
        <p:spPr>
          <a:xfrm>
            <a:off x="8731602" y="4794947"/>
            <a:ext cx="297711" cy="2839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89" name="Oval 88"/>
          <p:cNvSpPr/>
          <p:nvPr/>
        </p:nvSpPr>
        <p:spPr>
          <a:xfrm>
            <a:off x="6511718" y="4817928"/>
            <a:ext cx="297711" cy="2839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90" name="Oval 89"/>
          <p:cNvSpPr/>
          <p:nvPr/>
        </p:nvSpPr>
        <p:spPr>
          <a:xfrm>
            <a:off x="4082511" y="4794947"/>
            <a:ext cx="297711" cy="2839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p>
        </p:txBody>
      </p:sp>
      <p:sp>
        <p:nvSpPr>
          <p:cNvPr id="91" name="Oval 90"/>
          <p:cNvSpPr/>
          <p:nvPr/>
        </p:nvSpPr>
        <p:spPr>
          <a:xfrm>
            <a:off x="1600266" y="4775918"/>
            <a:ext cx="297711" cy="2839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a:t>
            </a:r>
          </a:p>
        </p:txBody>
      </p:sp>
      <p:pic>
        <p:nvPicPr>
          <p:cNvPr id="54" name="Picture 53" descr="czech"/>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56" name="Picture 55" descr="Nigerian-Coat-of-Arm.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3059688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object 3">
            <a:extLst>
              <a:ext uri="{FF2B5EF4-FFF2-40B4-BE49-F238E27FC236}">
                <a16:creationId xmlns:a16="http://schemas.microsoft.com/office/drawing/2014/main" id="{AE6D849A-C9BA-417E-9EB0-A0986C8FCE49}"/>
              </a:ext>
            </a:extLst>
          </p:cNvPr>
          <p:cNvSpPr/>
          <p:nvPr/>
        </p:nvSpPr>
        <p:spPr>
          <a:xfrm>
            <a:off x="396175" y="1029283"/>
            <a:ext cx="679982" cy="598150"/>
          </a:xfrm>
          <a:prstGeom prst="rect">
            <a:avLst/>
          </a:prstGeom>
          <a:blipFill>
            <a:blip r:embed="rId2" cstate="print"/>
            <a:stretch>
              <a:fillRect/>
            </a:stretch>
          </a:blipFill>
        </p:spPr>
        <p:txBody>
          <a:bodyPr wrap="square" lIns="0" tIns="0" rIns="0" bIns="0" rtlCol="0"/>
          <a:lstStyle/>
          <a:p>
            <a:endParaRPr/>
          </a:p>
        </p:txBody>
      </p:sp>
      <p:sp>
        <p:nvSpPr>
          <p:cNvPr id="56" name="object 4">
            <a:extLst>
              <a:ext uri="{FF2B5EF4-FFF2-40B4-BE49-F238E27FC236}">
                <a16:creationId xmlns:a16="http://schemas.microsoft.com/office/drawing/2014/main" id="{7B2C9C59-884E-4439-B05E-F6F0961581C1}"/>
              </a:ext>
            </a:extLst>
          </p:cNvPr>
          <p:cNvSpPr/>
          <p:nvPr/>
        </p:nvSpPr>
        <p:spPr>
          <a:xfrm>
            <a:off x="1087609" y="1107096"/>
            <a:ext cx="1320340" cy="298881"/>
          </a:xfrm>
          <a:prstGeom prst="rect">
            <a:avLst/>
          </a:prstGeom>
          <a:blipFill>
            <a:blip r:embed="rId3" cstate="print"/>
            <a:stretch>
              <a:fillRect/>
            </a:stretch>
          </a:blipFill>
        </p:spPr>
        <p:txBody>
          <a:bodyPr wrap="square" lIns="0" tIns="0" rIns="0" bIns="0" rtlCol="0"/>
          <a:lstStyle/>
          <a:p>
            <a:endParaRPr/>
          </a:p>
        </p:txBody>
      </p:sp>
      <p:sp>
        <p:nvSpPr>
          <p:cNvPr id="57" name="object 5">
            <a:extLst>
              <a:ext uri="{FF2B5EF4-FFF2-40B4-BE49-F238E27FC236}">
                <a16:creationId xmlns:a16="http://schemas.microsoft.com/office/drawing/2014/main" id="{A883CD66-6E0F-40ED-8568-6D4B186B5E80}"/>
              </a:ext>
            </a:extLst>
          </p:cNvPr>
          <p:cNvSpPr/>
          <p:nvPr/>
        </p:nvSpPr>
        <p:spPr>
          <a:xfrm>
            <a:off x="1087609" y="1455525"/>
            <a:ext cx="1715703" cy="85750"/>
          </a:xfrm>
          <a:prstGeom prst="rect">
            <a:avLst/>
          </a:prstGeom>
          <a:blipFill>
            <a:blip r:embed="rId4" cstate="print"/>
            <a:stretch>
              <a:fillRect/>
            </a:stretch>
          </a:blipFill>
        </p:spPr>
        <p:txBody>
          <a:bodyPr wrap="square" lIns="0" tIns="0" rIns="0" bIns="0" rtlCol="0"/>
          <a:lstStyle/>
          <a:p>
            <a:endParaRPr/>
          </a:p>
        </p:txBody>
      </p:sp>
      <p:sp>
        <p:nvSpPr>
          <p:cNvPr id="58" name="object 6">
            <a:extLst>
              <a:ext uri="{FF2B5EF4-FFF2-40B4-BE49-F238E27FC236}">
                <a16:creationId xmlns:a16="http://schemas.microsoft.com/office/drawing/2014/main" id="{DE643494-B5BE-43D7-B487-EF210316506E}"/>
              </a:ext>
            </a:extLst>
          </p:cNvPr>
          <p:cNvSpPr/>
          <p:nvPr/>
        </p:nvSpPr>
        <p:spPr>
          <a:xfrm>
            <a:off x="1083814" y="1586219"/>
            <a:ext cx="1716405" cy="0"/>
          </a:xfrm>
          <a:custGeom>
            <a:avLst/>
            <a:gdLst/>
            <a:ahLst/>
            <a:cxnLst/>
            <a:rect l="l" t="t" r="r" b="b"/>
            <a:pathLst>
              <a:path w="1716405">
                <a:moveTo>
                  <a:pt x="0" y="0"/>
                </a:moveTo>
                <a:lnTo>
                  <a:pt x="1715867" y="0"/>
                </a:lnTo>
              </a:path>
            </a:pathLst>
          </a:custGeom>
          <a:ln w="6350">
            <a:solidFill>
              <a:srgbClr val="565355"/>
            </a:solidFill>
          </a:ln>
        </p:spPr>
        <p:txBody>
          <a:bodyPr wrap="square" lIns="0" tIns="0" rIns="0" bIns="0" rtlCol="0"/>
          <a:lstStyle/>
          <a:p>
            <a:endParaRPr/>
          </a:p>
        </p:txBody>
      </p:sp>
      <p:sp>
        <p:nvSpPr>
          <p:cNvPr id="59" name="object 7">
            <a:extLst>
              <a:ext uri="{FF2B5EF4-FFF2-40B4-BE49-F238E27FC236}">
                <a16:creationId xmlns:a16="http://schemas.microsoft.com/office/drawing/2014/main" id="{EDB61B85-9475-411C-91BC-3AB254C9D100}"/>
              </a:ext>
            </a:extLst>
          </p:cNvPr>
          <p:cNvSpPr/>
          <p:nvPr/>
        </p:nvSpPr>
        <p:spPr>
          <a:xfrm>
            <a:off x="8539281" y="1096098"/>
            <a:ext cx="975779" cy="637133"/>
          </a:xfrm>
          <a:prstGeom prst="rect">
            <a:avLst/>
          </a:prstGeom>
          <a:blipFill>
            <a:blip r:embed="rId5" cstate="print"/>
            <a:stretch>
              <a:fillRect/>
            </a:stretch>
          </a:blipFill>
        </p:spPr>
        <p:txBody>
          <a:bodyPr wrap="square" lIns="0" tIns="0" rIns="0" bIns="0" rtlCol="0"/>
          <a:lstStyle/>
          <a:p>
            <a:endParaRPr/>
          </a:p>
        </p:txBody>
      </p:sp>
      <p:sp>
        <p:nvSpPr>
          <p:cNvPr id="61" name="object 12">
            <a:extLst>
              <a:ext uri="{FF2B5EF4-FFF2-40B4-BE49-F238E27FC236}">
                <a16:creationId xmlns:a16="http://schemas.microsoft.com/office/drawing/2014/main" id="{E615587B-7ACB-417D-9F69-570EDF3B50F5}"/>
              </a:ext>
            </a:extLst>
          </p:cNvPr>
          <p:cNvSpPr/>
          <p:nvPr/>
        </p:nvSpPr>
        <p:spPr>
          <a:xfrm>
            <a:off x="4665329" y="1334698"/>
            <a:ext cx="635" cy="0"/>
          </a:xfrm>
          <a:custGeom>
            <a:avLst/>
            <a:gdLst/>
            <a:ahLst/>
            <a:cxnLst/>
            <a:rect l="l" t="t" r="r" b="b"/>
            <a:pathLst>
              <a:path w="635">
                <a:moveTo>
                  <a:pt x="0" y="0"/>
                </a:moveTo>
                <a:lnTo>
                  <a:pt x="330" y="0"/>
                </a:lnTo>
              </a:path>
            </a:pathLst>
          </a:custGeom>
          <a:ln w="14122">
            <a:solidFill>
              <a:srgbClr val="0E6D39"/>
            </a:solidFill>
          </a:ln>
        </p:spPr>
        <p:txBody>
          <a:bodyPr wrap="square" lIns="0" tIns="0" rIns="0" bIns="0" rtlCol="0"/>
          <a:lstStyle/>
          <a:p>
            <a:endParaRPr/>
          </a:p>
        </p:txBody>
      </p:sp>
      <p:sp>
        <p:nvSpPr>
          <p:cNvPr id="62" name="object 19">
            <a:extLst>
              <a:ext uri="{FF2B5EF4-FFF2-40B4-BE49-F238E27FC236}">
                <a16:creationId xmlns:a16="http://schemas.microsoft.com/office/drawing/2014/main" id="{4A760E41-D16D-4968-BEA8-E14FEF556F89}"/>
              </a:ext>
            </a:extLst>
          </p:cNvPr>
          <p:cNvSpPr/>
          <p:nvPr/>
        </p:nvSpPr>
        <p:spPr>
          <a:xfrm>
            <a:off x="2703052" y="1334698"/>
            <a:ext cx="635" cy="0"/>
          </a:xfrm>
          <a:custGeom>
            <a:avLst/>
            <a:gdLst/>
            <a:ahLst/>
            <a:cxnLst/>
            <a:rect l="l" t="t" r="r" b="b"/>
            <a:pathLst>
              <a:path w="635">
                <a:moveTo>
                  <a:pt x="0" y="0"/>
                </a:moveTo>
                <a:lnTo>
                  <a:pt x="317" y="0"/>
                </a:lnTo>
              </a:path>
            </a:pathLst>
          </a:custGeom>
          <a:ln w="14122">
            <a:solidFill>
              <a:srgbClr val="0E6D39"/>
            </a:solidFill>
          </a:ln>
        </p:spPr>
        <p:txBody>
          <a:bodyPr wrap="square" lIns="0" tIns="0" rIns="0" bIns="0" rtlCol="0"/>
          <a:lstStyle/>
          <a:p>
            <a:endParaRPr/>
          </a:p>
        </p:txBody>
      </p:sp>
      <p:sp>
        <p:nvSpPr>
          <p:cNvPr id="64" name="object 27">
            <a:extLst>
              <a:ext uri="{FF2B5EF4-FFF2-40B4-BE49-F238E27FC236}">
                <a16:creationId xmlns:a16="http://schemas.microsoft.com/office/drawing/2014/main" id="{78CBB64D-D43D-4C23-96B4-B5C91721CEDA}"/>
              </a:ext>
            </a:extLst>
          </p:cNvPr>
          <p:cNvSpPr txBox="1"/>
          <p:nvPr/>
        </p:nvSpPr>
        <p:spPr>
          <a:xfrm>
            <a:off x="530087" y="4358388"/>
            <a:ext cx="8984973" cy="1798377"/>
          </a:xfrm>
          <a:prstGeom prst="rect">
            <a:avLst/>
          </a:prstGeom>
        </p:spPr>
        <p:txBody>
          <a:bodyPr vert="horz" wrap="square" lIns="0" tIns="0" rIns="0" bIns="0" rtlCol="0">
            <a:spAutoFit/>
          </a:bodyPr>
          <a:lstStyle/>
          <a:p>
            <a:pPr marL="12700" marR="5080">
              <a:lnSpc>
                <a:spcPct val="110800"/>
              </a:lnSpc>
            </a:pP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On</a:t>
            </a:r>
            <a:r>
              <a:rPr sz="1800" spc="-8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Thursday</a:t>
            </a:r>
            <a:r>
              <a:rPr sz="1800" spc="-8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May</a:t>
            </a:r>
            <a:r>
              <a:rPr sz="1800" spc="-8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18,</a:t>
            </a:r>
            <a:r>
              <a:rPr sz="1800" spc="-8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2017,</a:t>
            </a:r>
            <a:r>
              <a:rPr sz="1800" spc="-8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Nigeria’s</a:t>
            </a:r>
            <a:r>
              <a:rPr sz="1800" spc="-8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Acting</a:t>
            </a:r>
            <a:r>
              <a:rPr sz="1800" spc="-8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President,</a:t>
            </a:r>
            <a:r>
              <a:rPr sz="1800" spc="-8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spc="-5" dirty="0">
                <a:solidFill>
                  <a:srgbClr val="151616"/>
                </a:solidFill>
                <a:latin typeface="Calibri" panose="020F0502020204030204" pitchFamily="34" charset="0"/>
                <a:ea typeface="Verdana" panose="020B0604030504040204" pitchFamily="34" charset="0"/>
                <a:cs typeface="Calibri" panose="020F0502020204030204" pitchFamily="34" charset="0"/>
              </a:rPr>
              <a:t>His</a:t>
            </a:r>
            <a:r>
              <a:rPr sz="1800" spc="-8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Excellency,</a:t>
            </a:r>
            <a:r>
              <a:rPr sz="1800" spc="-8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Prof.</a:t>
            </a:r>
            <a:r>
              <a:rPr sz="1800" spc="-8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spc="-25" dirty="0">
                <a:solidFill>
                  <a:srgbClr val="151616"/>
                </a:solidFill>
                <a:latin typeface="Calibri" panose="020F0502020204030204" pitchFamily="34" charset="0"/>
                <a:ea typeface="Verdana" panose="020B0604030504040204" pitchFamily="34" charset="0"/>
                <a:cs typeface="Calibri" panose="020F0502020204030204" pitchFamily="34" charset="0"/>
              </a:rPr>
              <a:t>Yemi</a:t>
            </a:r>
            <a:r>
              <a:rPr sz="1800" spc="-8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Osinbajo</a:t>
            </a:r>
            <a:r>
              <a:rPr sz="1800" spc="-8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SAN,</a:t>
            </a:r>
            <a:r>
              <a:rPr sz="1800" spc="-8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signed  an</a:t>
            </a:r>
            <a:r>
              <a:rPr sz="1800" spc="-12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executive</a:t>
            </a:r>
            <a:r>
              <a:rPr sz="1800" spc="-12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order</a:t>
            </a:r>
            <a:r>
              <a:rPr sz="1800" spc="-12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on</a:t>
            </a:r>
            <a:r>
              <a:rPr sz="1800" spc="-12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transparency</a:t>
            </a:r>
            <a:r>
              <a:rPr sz="1800" spc="-12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and</a:t>
            </a:r>
            <a:r>
              <a:rPr sz="1800" spc="-12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improving</a:t>
            </a:r>
            <a:r>
              <a:rPr sz="1800" spc="-12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the</a:t>
            </a:r>
            <a:r>
              <a:rPr sz="1800" spc="-12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spc="-5" dirty="0">
                <a:solidFill>
                  <a:srgbClr val="151616"/>
                </a:solidFill>
                <a:latin typeface="Calibri" panose="020F0502020204030204" pitchFamily="34" charset="0"/>
                <a:ea typeface="Verdana" panose="020B0604030504040204" pitchFamily="34" charset="0"/>
                <a:cs typeface="Calibri" panose="020F0502020204030204" pitchFamily="34" charset="0"/>
              </a:rPr>
              <a:t>business</a:t>
            </a:r>
            <a:r>
              <a:rPr sz="1800" spc="-12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environment</a:t>
            </a:r>
            <a:r>
              <a:rPr sz="1800" spc="-12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in</a:t>
            </a:r>
            <a:r>
              <a:rPr sz="1800" spc="-12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Nigeria.</a:t>
            </a:r>
            <a:endParaRPr sz="1800" dirty="0">
              <a:latin typeface="Calibri" panose="020F0502020204030204" pitchFamily="34" charset="0"/>
              <a:ea typeface="Verdana" panose="020B0604030504040204" pitchFamily="34" charset="0"/>
              <a:cs typeface="Calibri" panose="020F0502020204030204" pitchFamily="34" charset="0"/>
            </a:endParaRPr>
          </a:p>
          <a:p>
            <a:pPr>
              <a:lnSpc>
                <a:spcPct val="100000"/>
              </a:lnSpc>
              <a:spcBef>
                <a:spcPts val="15"/>
              </a:spcBef>
            </a:pPr>
            <a:endParaRPr sz="1800" dirty="0">
              <a:latin typeface="Calibri" panose="020F0502020204030204" pitchFamily="34" charset="0"/>
              <a:ea typeface="Verdana" panose="020B0604030504040204" pitchFamily="34" charset="0"/>
              <a:cs typeface="Calibri" panose="020F0502020204030204" pitchFamily="34" charset="0"/>
            </a:endParaRPr>
          </a:p>
          <a:p>
            <a:pPr marL="12700" marR="5080">
              <a:lnSpc>
                <a:spcPct val="110800"/>
              </a:lnSpc>
            </a:pP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The</a:t>
            </a:r>
            <a:r>
              <a:rPr sz="1800" spc="-9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Executive</a:t>
            </a:r>
            <a:r>
              <a:rPr sz="1800" spc="-9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Order</a:t>
            </a:r>
            <a:r>
              <a:rPr sz="1800" spc="-9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(EO1)</a:t>
            </a:r>
            <a:r>
              <a:rPr sz="1800" spc="-9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contained</a:t>
            </a:r>
            <a:r>
              <a:rPr sz="1800" spc="-9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far-reaching</a:t>
            </a:r>
            <a:r>
              <a:rPr sz="1800" spc="-9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measures</a:t>
            </a:r>
            <a:r>
              <a:rPr sz="1800" spc="-9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with</a:t>
            </a:r>
            <a:r>
              <a:rPr sz="1800" spc="-9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direct</a:t>
            </a:r>
            <a:r>
              <a:rPr sz="1800" spc="-9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beneﬁts</a:t>
            </a:r>
            <a:r>
              <a:rPr sz="1800" spc="-9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for</a:t>
            </a:r>
            <a:r>
              <a:rPr sz="1800" spc="-9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Nigerian</a:t>
            </a:r>
            <a:r>
              <a:rPr sz="1800" spc="-9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spc="-5" dirty="0">
                <a:solidFill>
                  <a:srgbClr val="151616"/>
                </a:solidFill>
                <a:latin typeface="Calibri" panose="020F0502020204030204" pitchFamily="34" charset="0"/>
                <a:ea typeface="Verdana" panose="020B0604030504040204" pitchFamily="34" charset="0"/>
                <a:cs typeface="Calibri" panose="020F0502020204030204" pitchFamily="34" charset="0"/>
              </a:rPr>
              <a:t>businesses</a:t>
            </a:r>
            <a:r>
              <a:rPr sz="1800" spc="-9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as</a:t>
            </a:r>
            <a:r>
              <a:rPr sz="1800" spc="-9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a</a:t>
            </a:r>
            <a:r>
              <a:rPr sz="1800" spc="-9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proof</a:t>
            </a:r>
            <a:r>
              <a:rPr sz="1800" spc="-9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of  the</a:t>
            </a:r>
            <a:r>
              <a:rPr sz="1800" spc="-12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spc="-5" dirty="0">
                <a:solidFill>
                  <a:srgbClr val="151616"/>
                </a:solidFill>
                <a:latin typeface="Calibri" panose="020F0502020204030204" pitchFamily="34" charset="0"/>
                <a:ea typeface="Verdana" panose="020B0604030504040204" pitchFamily="34" charset="0"/>
                <a:cs typeface="Calibri" panose="020F0502020204030204" pitchFamily="34" charset="0"/>
              </a:rPr>
              <a:t>FG’s</a:t>
            </a:r>
            <a:r>
              <a:rPr sz="1800" spc="-12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commitment</a:t>
            </a:r>
            <a:r>
              <a:rPr sz="1800" spc="-12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and</a:t>
            </a:r>
            <a:r>
              <a:rPr sz="1800" spc="-12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determination</a:t>
            </a:r>
            <a:r>
              <a:rPr sz="1800" spc="-12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to</a:t>
            </a:r>
            <a:r>
              <a:rPr sz="1800" spc="-12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ease</a:t>
            </a:r>
            <a:r>
              <a:rPr sz="1800" spc="-12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the</a:t>
            </a:r>
            <a:r>
              <a:rPr sz="1800" spc="-125"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spc="-5" dirty="0">
                <a:solidFill>
                  <a:srgbClr val="151616"/>
                </a:solidFill>
                <a:latin typeface="Calibri" panose="020F0502020204030204" pitchFamily="34" charset="0"/>
                <a:ea typeface="Verdana" panose="020B0604030504040204" pitchFamily="34" charset="0"/>
                <a:cs typeface="Calibri" panose="020F0502020204030204" pitchFamily="34" charset="0"/>
              </a:rPr>
              <a:t>business</a:t>
            </a:r>
            <a:r>
              <a:rPr sz="1800" spc="-120" dirty="0">
                <a:solidFill>
                  <a:srgbClr val="151616"/>
                </a:solidFill>
                <a:latin typeface="Calibri" panose="020F0502020204030204" pitchFamily="34" charset="0"/>
                <a:ea typeface="Verdana" panose="020B0604030504040204" pitchFamily="34" charset="0"/>
                <a:cs typeface="Calibri" panose="020F0502020204030204" pitchFamily="34" charset="0"/>
              </a:rPr>
              <a:t> </a:t>
            </a:r>
            <a:r>
              <a:rPr sz="1800" dirty="0">
                <a:solidFill>
                  <a:srgbClr val="151616"/>
                </a:solidFill>
                <a:latin typeface="Calibri" panose="020F0502020204030204" pitchFamily="34" charset="0"/>
                <a:ea typeface="Verdana" panose="020B0604030504040204" pitchFamily="34" charset="0"/>
                <a:cs typeface="Calibri" panose="020F0502020204030204" pitchFamily="34" charset="0"/>
              </a:rPr>
              <a:t>environment.</a:t>
            </a:r>
            <a:endParaRPr sz="1800" dirty="0">
              <a:latin typeface="Calibri" panose="020F0502020204030204" pitchFamily="34" charset="0"/>
              <a:ea typeface="Verdana" panose="020B0604030504040204" pitchFamily="34" charset="0"/>
              <a:cs typeface="Calibri" panose="020F0502020204030204" pitchFamily="34" charset="0"/>
            </a:endParaRPr>
          </a:p>
        </p:txBody>
      </p:sp>
      <p:sp>
        <p:nvSpPr>
          <p:cNvPr id="75" name="TextBox 74">
            <a:extLst>
              <a:ext uri="{FF2B5EF4-FFF2-40B4-BE49-F238E27FC236}">
                <a16:creationId xmlns:a16="http://schemas.microsoft.com/office/drawing/2014/main" id="{A4D12649-4178-4619-9504-E40B2E857D25}"/>
              </a:ext>
            </a:extLst>
          </p:cNvPr>
          <p:cNvSpPr txBox="1"/>
          <p:nvPr/>
        </p:nvSpPr>
        <p:spPr>
          <a:xfrm>
            <a:off x="2124538" y="116483"/>
            <a:ext cx="5615402" cy="400110"/>
          </a:xfrm>
          <a:prstGeom prst="rect">
            <a:avLst/>
          </a:prstGeom>
          <a:noFill/>
        </p:spPr>
        <p:txBody>
          <a:bodyPr wrap="square" rtlCol="0">
            <a:spAutoFit/>
          </a:body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Executive Order on Ease of Doing Business – EO 1</a:t>
            </a:r>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6" name="object 8">
            <a:extLst>
              <a:ext uri="{FF2B5EF4-FFF2-40B4-BE49-F238E27FC236}">
                <a16:creationId xmlns:a16="http://schemas.microsoft.com/office/drawing/2014/main" id="{3060DFB4-2467-4E35-AA8E-74D2B1ED4C9E}"/>
              </a:ext>
            </a:extLst>
          </p:cNvPr>
          <p:cNvSpPr txBox="1"/>
          <p:nvPr/>
        </p:nvSpPr>
        <p:spPr>
          <a:xfrm>
            <a:off x="3732697" y="1382881"/>
            <a:ext cx="2580119" cy="441895"/>
          </a:xfrm>
          <a:prstGeom prst="rect">
            <a:avLst/>
          </a:prstGeom>
        </p:spPr>
        <p:txBody>
          <a:bodyPr vert="horz" wrap="square" lIns="0" tIns="0" rIns="0" bIns="0" rtlCol="0">
            <a:spAutoFit/>
          </a:bodyPr>
          <a:lstStyle/>
          <a:p>
            <a:pPr marL="18415">
              <a:lnSpc>
                <a:spcPts val="1405"/>
              </a:lnSpc>
            </a:pPr>
            <a:r>
              <a:rPr sz="1350" spc="15" dirty="0">
                <a:solidFill>
                  <a:srgbClr val="0E6D39"/>
                </a:solidFill>
                <a:latin typeface="Segoe UI"/>
                <a:cs typeface="Segoe UI"/>
              </a:rPr>
              <a:t>EASE </a:t>
            </a:r>
            <a:r>
              <a:rPr sz="1350" spc="30" dirty="0">
                <a:solidFill>
                  <a:srgbClr val="0E6D39"/>
                </a:solidFill>
                <a:latin typeface="Segoe UI"/>
                <a:cs typeface="Segoe UI"/>
              </a:rPr>
              <a:t>OF </a:t>
            </a:r>
            <a:r>
              <a:rPr sz="1350" spc="20" dirty="0">
                <a:solidFill>
                  <a:srgbClr val="0E6D39"/>
                </a:solidFill>
                <a:latin typeface="Segoe UI"/>
                <a:cs typeface="Segoe UI"/>
              </a:rPr>
              <a:t>DOING</a:t>
            </a:r>
            <a:r>
              <a:rPr sz="1350" spc="-114" dirty="0">
                <a:solidFill>
                  <a:srgbClr val="0E6D39"/>
                </a:solidFill>
                <a:latin typeface="Segoe UI"/>
                <a:cs typeface="Segoe UI"/>
              </a:rPr>
              <a:t> </a:t>
            </a:r>
            <a:r>
              <a:rPr sz="1350" spc="15" dirty="0">
                <a:solidFill>
                  <a:srgbClr val="0E6D39"/>
                </a:solidFill>
                <a:latin typeface="Segoe UI"/>
                <a:cs typeface="Segoe UI"/>
              </a:rPr>
              <a:t>BUSINESS</a:t>
            </a:r>
            <a:endParaRPr sz="1350" dirty="0">
              <a:latin typeface="Segoe UI"/>
              <a:cs typeface="Segoe UI"/>
            </a:endParaRPr>
          </a:p>
          <a:p>
            <a:pPr marL="12700">
              <a:lnSpc>
                <a:spcPts val="2005"/>
              </a:lnSpc>
            </a:pPr>
            <a:r>
              <a:rPr sz="1850" b="1" u="sng" spc="20" dirty="0">
                <a:solidFill>
                  <a:srgbClr val="0E6D39"/>
                </a:solidFill>
                <a:latin typeface="Segoe UI"/>
                <a:cs typeface="Segoe UI"/>
              </a:rPr>
              <a:t>EXECUTIVE</a:t>
            </a:r>
            <a:r>
              <a:rPr lang="en-GB" sz="1850" b="1" u="sng" spc="-75" dirty="0">
                <a:solidFill>
                  <a:srgbClr val="0E6D39"/>
                </a:solidFill>
                <a:latin typeface="Segoe UI"/>
                <a:cs typeface="Segoe UI"/>
              </a:rPr>
              <a:t> </a:t>
            </a:r>
            <a:r>
              <a:rPr sz="1850" b="1" u="sng" spc="25" dirty="0">
                <a:solidFill>
                  <a:srgbClr val="0E6D39"/>
                </a:solidFill>
                <a:latin typeface="Segoe UI"/>
                <a:cs typeface="Segoe UI"/>
              </a:rPr>
              <a:t>ORDER</a:t>
            </a:r>
            <a:endParaRPr sz="1850" u="sng" dirty="0">
              <a:latin typeface="Segoe UI"/>
              <a:cs typeface="Segoe UI"/>
            </a:endParaRPr>
          </a:p>
        </p:txBody>
      </p:sp>
      <p:sp>
        <p:nvSpPr>
          <p:cNvPr id="80" name="object 11">
            <a:extLst>
              <a:ext uri="{FF2B5EF4-FFF2-40B4-BE49-F238E27FC236}">
                <a16:creationId xmlns:a16="http://schemas.microsoft.com/office/drawing/2014/main" id="{860F5D3F-8C6E-4635-8C3C-76667D080253}"/>
              </a:ext>
            </a:extLst>
          </p:cNvPr>
          <p:cNvSpPr/>
          <p:nvPr/>
        </p:nvSpPr>
        <p:spPr>
          <a:xfrm>
            <a:off x="4669711" y="1770715"/>
            <a:ext cx="1905" cy="7620"/>
          </a:xfrm>
          <a:custGeom>
            <a:avLst/>
            <a:gdLst/>
            <a:ahLst/>
            <a:cxnLst/>
            <a:rect l="l" t="t" r="r" b="b"/>
            <a:pathLst>
              <a:path w="1904" h="7619">
                <a:moveTo>
                  <a:pt x="1904" y="0"/>
                </a:moveTo>
                <a:lnTo>
                  <a:pt x="0" y="7353"/>
                </a:lnTo>
                <a:lnTo>
                  <a:pt x="977" y="6134"/>
                </a:lnTo>
                <a:lnTo>
                  <a:pt x="1549" y="3378"/>
                </a:lnTo>
                <a:lnTo>
                  <a:pt x="1904" y="0"/>
                </a:lnTo>
                <a:close/>
              </a:path>
            </a:pathLst>
          </a:custGeom>
          <a:solidFill>
            <a:srgbClr val="0E6D39"/>
          </a:solidFill>
        </p:spPr>
        <p:txBody>
          <a:bodyPr wrap="square" lIns="0" tIns="0" rIns="0" bIns="0" rtlCol="0"/>
          <a:lstStyle/>
          <a:p>
            <a:endParaRPr/>
          </a:p>
        </p:txBody>
      </p:sp>
      <p:sp>
        <p:nvSpPr>
          <p:cNvPr id="82" name="object 13">
            <a:extLst>
              <a:ext uri="{FF2B5EF4-FFF2-40B4-BE49-F238E27FC236}">
                <a16:creationId xmlns:a16="http://schemas.microsoft.com/office/drawing/2014/main" id="{6AFFE1FC-5E7C-45AD-B9A3-B2B7B34674FA}"/>
              </a:ext>
            </a:extLst>
          </p:cNvPr>
          <p:cNvSpPr/>
          <p:nvPr/>
        </p:nvSpPr>
        <p:spPr>
          <a:xfrm>
            <a:off x="4824346" y="2451187"/>
            <a:ext cx="27940" cy="0"/>
          </a:xfrm>
          <a:custGeom>
            <a:avLst/>
            <a:gdLst/>
            <a:ahLst/>
            <a:cxnLst/>
            <a:rect l="l" t="t" r="r" b="b"/>
            <a:pathLst>
              <a:path w="27939">
                <a:moveTo>
                  <a:pt x="0" y="0"/>
                </a:moveTo>
                <a:lnTo>
                  <a:pt x="27812" y="0"/>
                </a:lnTo>
              </a:path>
            </a:pathLst>
          </a:custGeom>
          <a:ln w="3175">
            <a:solidFill>
              <a:srgbClr val="0E6D39"/>
            </a:solidFill>
          </a:ln>
        </p:spPr>
        <p:txBody>
          <a:bodyPr wrap="square" lIns="0" tIns="0" rIns="0" bIns="0" rtlCol="0"/>
          <a:lstStyle/>
          <a:p>
            <a:endParaRPr/>
          </a:p>
        </p:txBody>
      </p:sp>
      <p:sp>
        <p:nvSpPr>
          <p:cNvPr id="83" name="object 14">
            <a:extLst>
              <a:ext uri="{FF2B5EF4-FFF2-40B4-BE49-F238E27FC236}">
                <a16:creationId xmlns:a16="http://schemas.microsoft.com/office/drawing/2014/main" id="{64344DE3-E576-44A5-81A4-428EA636DE4B}"/>
              </a:ext>
            </a:extLst>
          </p:cNvPr>
          <p:cNvSpPr/>
          <p:nvPr/>
        </p:nvSpPr>
        <p:spPr>
          <a:xfrm>
            <a:off x="4775591" y="2313119"/>
            <a:ext cx="635" cy="0"/>
          </a:xfrm>
          <a:custGeom>
            <a:avLst/>
            <a:gdLst/>
            <a:ahLst/>
            <a:cxnLst/>
            <a:rect l="l" t="t" r="r" b="b"/>
            <a:pathLst>
              <a:path w="635">
                <a:moveTo>
                  <a:pt x="0" y="0"/>
                </a:moveTo>
                <a:lnTo>
                  <a:pt x="406" y="0"/>
                </a:lnTo>
              </a:path>
            </a:pathLst>
          </a:custGeom>
          <a:ln w="3175">
            <a:solidFill>
              <a:srgbClr val="0E6D39"/>
            </a:solidFill>
          </a:ln>
        </p:spPr>
        <p:txBody>
          <a:bodyPr wrap="square" lIns="0" tIns="0" rIns="0" bIns="0" rtlCol="0"/>
          <a:lstStyle/>
          <a:p>
            <a:endParaRPr/>
          </a:p>
        </p:txBody>
      </p:sp>
      <p:sp>
        <p:nvSpPr>
          <p:cNvPr id="84" name="object 15">
            <a:extLst>
              <a:ext uri="{FF2B5EF4-FFF2-40B4-BE49-F238E27FC236}">
                <a16:creationId xmlns:a16="http://schemas.microsoft.com/office/drawing/2014/main" id="{0362B525-63B3-4555-AAE0-DE95519972DA}"/>
              </a:ext>
            </a:extLst>
          </p:cNvPr>
          <p:cNvSpPr/>
          <p:nvPr/>
        </p:nvSpPr>
        <p:spPr>
          <a:xfrm>
            <a:off x="4877635" y="2444272"/>
            <a:ext cx="6350" cy="2540"/>
          </a:xfrm>
          <a:custGeom>
            <a:avLst/>
            <a:gdLst/>
            <a:ahLst/>
            <a:cxnLst/>
            <a:rect l="l" t="t" r="r" b="b"/>
            <a:pathLst>
              <a:path w="6350" h="2539">
                <a:moveTo>
                  <a:pt x="6184" y="0"/>
                </a:moveTo>
                <a:lnTo>
                  <a:pt x="317" y="114"/>
                </a:lnTo>
                <a:lnTo>
                  <a:pt x="0" y="977"/>
                </a:lnTo>
                <a:lnTo>
                  <a:pt x="1333" y="2095"/>
                </a:lnTo>
                <a:lnTo>
                  <a:pt x="3136" y="1460"/>
                </a:lnTo>
                <a:lnTo>
                  <a:pt x="5143" y="838"/>
                </a:lnTo>
                <a:lnTo>
                  <a:pt x="6184" y="0"/>
                </a:lnTo>
                <a:close/>
              </a:path>
            </a:pathLst>
          </a:custGeom>
          <a:solidFill>
            <a:srgbClr val="0E6D39"/>
          </a:solidFill>
        </p:spPr>
        <p:txBody>
          <a:bodyPr wrap="square" lIns="0" tIns="0" rIns="0" bIns="0" rtlCol="0"/>
          <a:lstStyle/>
          <a:p>
            <a:endParaRPr/>
          </a:p>
        </p:txBody>
      </p:sp>
      <p:sp>
        <p:nvSpPr>
          <p:cNvPr id="85" name="object 16">
            <a:extLst>
              <a:ext uri="{FF2B5EF4-FFF2-40B4-BE49-F238E27FC236}">
                <a16:creationId xmlns:a16="http://schemas.microsoft.com/office/drawing/2014/main" id="{400BEFAA-1839-4EAC-97F7-1D25B6F51AB6}"/>
              </a:ext>
            </a:extLst>
          </p:cNvPr>
          <p:cNvSpPr/>
          <p:nvPr/>
        </p:nvSpPr>
        <p:spPr>
          <a:xfrm>
            <a:off x="5242654" y="2395367"/>
            <a:ext cx="1028915" cy="1293126"/>
          </a:xfrm>
          <a:prstGeom prst="rect">
            <a:avLst/>
          </a:prstGeom>
          <a:blipFill>
            <a:blip r:embed="rId6" cstate="print"/>
            <a:stretch>
              <a:fillRect/>
            </a:stretch>
          </a:blipFill>
        </p:spPr>
        <p:txBody>
          <a:bodyPr wrap="square" lIns="0" tIns="0" rIns="0" bIns="0" rtlCol="0"/>
          <a:lstStyle/>
          <a:p>
            <a:endParaRPr/>
          </a:p>
        </p:txBody>
      </p:sp>
      <p:sp>
        <p:nvSpPr>
          <p:cNvPr id="86" name="object 17">
            <a:extLst>
              <a:ext uri="{FF2B5EF4-FFF2-40B4-BE49-F238E27FC236}">
                <a16:creationId xmlns:a16="http://schemas.microsoft.com/office/drawing/2014/main" id="{1526EF30-D896-4BC0-AE04-C9D80DF3284C}"/>
              </a:ext>
            </a:extLst>
          </p:cNvPr>
          <p:cNvSpPr/>
          <p:nvPr/>
        </p:nvSpPr>
        <p:spPr>
          <a:xfrm>
            <a:off x="5183655" y="2362480"/>
            <a:ext cx="1146914" cy="1358900"/>
          </a:xfrm>
          <a:prstGeom prst="rect">
            <a:avLst/>
          </a:prstGeom>
          <a:blipFill>
            <a:blip r:embed="rId7" cstate="print"/>
            <a:stretch>
              <a:fillRect/>
            </a:stretch>
          </a:blipFill>
        </p:spPr>
        <p:txBody>
          <a:bodyPr wrap="square" lIns="0" tIns="0" rIns="0" bIns="0" rtlCol="0"/>
          <a:lstStyle/>
          <a:p>
            <a:endParaRPr/>
          </a:p>
        </p:txBody>
      </p:sp>
      <p:sp>
        <p:nvSpPr>
          <p:cNvPr id="87" name="object 18">
            <a:extLst>
              <a:ext uri="{FF2B5EF4-FFF2-40B4-BE49-F238E27FC236}">
                <a16:creationId xmlns:a16="http://schemas.microsoft.com/office/drawing/2014/main" id="{4C03C925-2740-47CD-AE4D-A01F49D4CEB5}"/>
              </a:ext>
            </a:extLst>
          </p:cNvPr>
          <p:cNvSpPr/>
          <p:nvPr/>
        </p:nvSpPr>
        <p:spPr>
          <a:xfrm>
            <a:off x="2707434" y="1770715"/>
            <a:ext cx="1905" cy="7620"/>
          </a:xfrm>
          <a:custGeom>
            <a:avLst/>
            <a:gdLst/>
            <a:ahLst/>
            <a:cxnLst/>
            <a:rect l="l" t="t" r="r" b="b"/>
            <a:pathLst>
              <a:path w="1905" h="7619">
                <a:moveTo>
                  <a:pt x="1892" y="0"/>
                </a:moveTo>
                <a:lnTo>
                  <a:pt x="0" y="7353"/>
                </a:lnTo>
                <a:lnTo>
                  <a:pt x="965" y="6134"/>
                </a:lnTo>
                <a:lnTo>
                  <a:pt x="1536" y="3378"/>
                </a:lnTo>
                <a:lnTo>
                  <a:pt x="1892" y="0"/>
                </a:lnTo>
                <a:close/>
              </a:path>
            </a:pathLst>
          </a:custGeom>
          <a:solidFill>
            <a:srgbClr val="0E6D39"/>
          </a:solidFill>
        </p:spPr>
        <p:txBody>
          <a:bodyPr wrap="square" lIns="0" tIns="0" rIns="0" bIns="0" rtlCol="0"/>
          <a:lstStyle/>
          <a:p>
            <a:endParaRPr/>
          </a:p>
        </p:txBody>
      </p:sp>
      <p:sp>
        <p:nvSpPr>
          <p:cNvPr id="92" name="object 20">
            <a:extLst>
              <a:ext uri="{FF2B5EF4-FFF2-40B4-BE49-F238E27FC236}">
                <a16:creationId xmlns:a16="http://schemas.microsoft.com/office/drawing/2014/main" id="{9AC2A203-1A1F-4310-918B-22B1E6AD1750}"/>
              </a:ext>
            </a:extLst>
          </p:cNvPr>
          <p:cNvSpPr/>
          <p:nvPr/>
        </p:nvSpPr>
        <p:spPr>
          <a:xfrm>
            <a:off x="2862056" y="2451187"/>
            <a:ext cx="27940" cy="0"/>
          </a:xfrm>
          <a:custGeom>
            <a:avLst/>
            <a:gdLst/>
            <a:ahLst/>
            <a:cxnLst/>
            <a:rect l="l" t="t" r="r" b="b"/>
            <a:pathLst>
              <a:path w="27939">
                <a:moveTo>
                  <a:pt x="0" y="0"/>
                </a:moveTo>
                <a:lnTo>
                  <a:pt x="27812" y="0"/>
                </a:lnTo>
              </a:path>
            </a:pathLst>
          </a:custGeom>
          <a:ln w="3175">
            <a:solidFill>
              <a:srgbClr val="0E6D39"/>
            </a:solidFill>
          </a:ln>
        </p:spPr>
        <p:txBody>
          <a:bodyPr wrap="square" lIns="0" tIns="0" rIns="0" bIns="0" rtlCol="0"/>
          <a:lstStyle/>
          <a:p>
            <a:endParaRPr/>
          </a:p>
        </p:txBody>
      </p:sp>
      <p:sp>
        <p:nvSpPr>
          <p:cNvPr id="93" name="object 21">
            <a:extLst>
              <a:ext uri="{FF2B5EF4-FFF2-40B4-BE49-F238E27FC236}">
                <a16:creationId xmlns:a16="http://schemas.microsoft.com/office/drawing/2014/main" id="{B4D8C042-C489-439D-A8EC-C39F1AB046DC}"/>
              </a:ext>
            </a:extLst>
          </p:cNvPr>
          <p:cNvSpPr/>
          <p:nvPr/>
        </p:nvSpPr>
        <p:spPr>
          <a:xfrm>
            <a:off x="2813314" y="2312027"/>
            <a:ext cx="635" cy="2540"/>
          </a:xfrm>
          <a:custGeom>
            <a:avLst/>
            <a:gdLst/>
            <a:ahLst/>
            <a:cxnLst/>
            <a:rect l="l" t="t" r="r" b="b"/>
            <a:pathLst>
              <a:path w="635" h="2539">
                <a:moveTo>
                  <a:pt x="203" y="0"/>
                </a:moveTo>
                <a:lnTo>
                  <a:pt x="0" y="812"/>
                </a:lnTo>
                <a:lnTo>
                  <a:pt x="406" y="2184"/>
                </a:lnTo>
                <a:lnTo>
                  <a:pt x="203" y="0"/>
                </a:lnTo>
                <a:close/>
              </a:path>
            </a:pathLst>
          </a:custGeom>
          <a:solidFill>
            <a:srgbClr val="0E6D39"/>
          </a:solidFill>
        </p:spPr>
        <p:txBody>
          <a:bodyPr wrap="square" lIns="0" tIns="0" rIns="0" bIns="0" rtlCol="0"/>
          <a:lstStyle/>
          <a:p>
            <a:endParaRPr/>
          </a:p>
        </p:txBody>
      </p:sp>
      <p:sp>
        <p:nvSpPr>
          <p:cNvPr id="94" name="object 22">
            <a:extLst>
              <a:ext uri="{FF2B5EF4-FFF2-40B4-BE49-F238E27FC236}">
                <a16:creationId xmlns:a16="http://schemas.microsoft.com/office/drawing/2014/main" id="{DA81DB2A-FAD7-4B1A-ABEE-B89F7E717B43}"/>
              </a:ext>
            </a:extLst>
          </p:cNvPr>
          <p:cNvSpPr/>
          <p:nvPr/>
        </p:nvSpPr>
        <p:spPr>
          <a:xfrm>
            <a:off x="2915345" y="2444272"/>
            <a:ext cx="6350" cy="2540"/>
          </a:xfrm>
          <a:custGeom>
            <a:avLst/>
            <a:gdLst/>
            <a:ahLst/>
            <a:cxnLst/>
            <a:rect l="l" t="t" r="r" b="b"/>
            <a:pathLst>
              <a:path w="6350" h="2539">
                <a:moveTo>
                  <a:pt x="6184" y="0"/>
                </a:moveTo>
                <a:lnTo>
                  <a:pt x="330" y="114"/>
                </a:lnTo>
                <a:lnTo>
                  <a:pt x="0" y="977"/>
                </a:lnTo>
                <a:lnTo>
                  <a:pt x="1333" y="2095"/>
                </a:lnTo>
                <a:lnTo>
                  <a:pt x="3136" y="1460"/>
                </a:lnTo>
                <a:lnTo>
                  <a:pt x="5143" y="838"/>
                </a:lnTo>
                <a:lnTo>
                  <a:pt x="6184" y="0"/>
                </a:lnTo>
                <a:close/>
              </a:path>
            </a:pathLst>
          </a:custGeom>
          <a:solidFill>
            <a:srgbClr val="0E6D39"/>
          </a:solidFill>
        </p:spPr>
        <p:txBody>
          <a:bodyPr wrap="square" lIns="0" tIns="0" rIns="0" bIns="0" rtlCol="0"/>
          <a:lstStyle/>
          <a:p>
            <a:endParaRPr/>
          </a:p>
        </p:txBody>
      </p:sp>
      <p:sp>
        <p:nvSpPr>
          <p:cNvPr id="95" name="object 23">
            <a:extLst>
              <a:ext uri="{FF2B5EF4-FFF2-40B4-BE49-F238E27FC236}">
                <a16:creationId xmlns:a16="http://schemas.microsoft.com/office/drawing/2014/main" id="{070A5650-4B80-4132-AD05-0611B480A897}"/>
              </a:ext>
            </a:extLst>
          </p:cNvPr>
          <p:cNvSpPr/>
          <p:nvPr/>
        </p:nvSpPr>
        <p:spPr>
          <a:xfrm>
            <a:off x="3252907" y="2436346"/>
            <a:ext cx="1070884" cy="1293088"/>
          </a:xfrm>
          <a:prstGeom prst="rect">
            <a:avLst/>
          </a:prstGeom>
          <a:blipFill>
            <a:blip r:embed="rId8" cstate="print"/>
            <a:stretch>
              <a:fillRect/>
            </a:stretch>
          </a:blipFill>
        </p:spPr>
        <p:txBody>
          <a:bodyPr wrap="square" lIns="0" tIns="0" rIns="0" bIns="0" rtlCol="0"/>
          <a:lstStyle/>
          <a:p>
            <a:endParaRPr/>
          </a:p>
        </p:txBody>
      </p:sp>
      <p:sp>
        <p:nvSpPr>
          <p:cNvPr id="96" name="object 24">
            <a:extLst>
              <a:ext uri="{FF2B5EF4-FFF2-40B4-BE49-F238E27FC236}">
                <a16:creationId xmlns:a16="http://schemas.microsoft.com/office/drawing/2014/main" id="{CDD1567A-3684-4F7C-8716-C63DE78650F0}"/>
              </a:ext>
            </a:extLst>
          </p:cNvPr>
          <p:cNvSpPr/>
          <p:nvPr/>
        </p:nvSpPr>
        <p:spPr>
          <a:xfrm>
            <a:off x="3221369" y="2362480"/>
            <a:ext cx="1146910" cy="1358900"/>
          </a:xfrm>
          <a:prstGeom prst="rect">
            <a:avLst/>
          </a:prstGeom>
          <a:blipFill>
            <a:blip r:embed="rId9" cstate="print"/>
            <a:stretch>
              <a:fillRect/>
            </a:stretch>
          </a:blipFill>
        </p:spPr>
        <p:txBody>
          <a:bodyPr wrap="square" lIns="0" tIns="0" rIns="0" bIns="0" rtlCol="0"/>
          <a:lstStyle/>
          <a:p>
            <a:endParaRPr/>
          </a:p>
        </p:txBody>
      </p:sp>
      <p:sp>
        <p:nvSpPr>
          <p:cNvPr id="97" name="object 25">
            <a:extLst>
              <a:ext uri="{FF2B5EF4-FFF2-40B4-BE49-F238E27FC236}">
                <a16:creationId xmlns:a16="http://schemas.microsoft.com/office/drawing/2014/main" id="{851007A6-AD28-4B3D-B11F-16F4DD193D5E}"/>
              </a:ext>
            </a:extLst>
          </p:cNvPr>
          <p:cNvSpPr txBox="1"/>
          <p:nvPr/>
        </p:nvSpPr>
        <p:spPr>
          <a:xfrm>
            <a:off x="4877219" y="3817278"/>
            <a:ext cx="1725930" cy="243204"/>
          </a:xfrm>
          <a:prstGeom prst="rect">
            <a:avLst/>
          </a:prstGeom>
        </p:spPr>
        <p:txBody>
          <a:bodyPr vert="horz" wrap="square" lIns="0" tIns="0" rIns="0" bIns="0" rtlCol="0">
            <a:spAutoFit/>
          </a:bodyPr>
          <a:lstStyle/>
          <a:p>
            <a:pPr algn="ctr">
              <a:lnSpc>
                <a:spcPct val="100000"/>
              </a:lnSpc>
            </a:pPr>
            <a:r>
              <a:rPr sz="700" spc="-10" dirty="0">
                <a:solidFill>
                  <a:srgbClr val="151616"/>
                </a:solidFill>
                <a:latin typeface="Arial"/>
                <a:cs typeface="Arial"/>
              </a:rPr>
              <a:t>Vice </a:t>
            </a:r>
            <a:r>
              <a:rPr sz="700" spc="-5" dirty="0">
                <a:solidFill>
                  <a:srgbClr val="151616"/>
                </a:solidFill>
                <a:latin typeface="Arial"/>
                <a:cs typeface="Arial"/>
              </a:rPr>
              <a:t>President </a:t>
            </a:r>
            <a:r>
              <a:rPr sz="700" spc="-15" dirty="0">
                <a:solidFill>
                  <a:srgbClr val="151616"/>
                </a:solidFill>
                <a:latin typeface="Arial"/>
                <a:cs typeface="Arial"/>
              </a:rPr>
              <a:t>Yemi </a:t>
            </a:r>
            <a:r>
              <a:rPr sz="700" spc="-5" dirty="0">
                <a:solidFill>
                  <a:srgbClr val="151616"/>
                </a:solidFill>
                <a:latin typeface="Arial"/>
                <a:cs typeface="Arial"/>
              </a:rPr>
              <a:t>Osinbajo, SAN,</a:t>
            </a:r>
            <a:r>
              <a:rPr sz="700" spc="-35" dirty="0">
                <a:solidFill>
                  <a:srgbClr val="151616"/>
                </a:solidFill>
                <a:latin typeface="Arial"/>
                <a:cs typeface="Arial"/>
              </a:rPr>
              <a:t> </a:t>
            </a:r>
            <a:r>
              <a:rPr sz="700" spc="-10" dirty="0">
                <a:solidFill>
                  <a:srgbClr val="151616"/>
                </a:solidFill>
                <a:latin typeface="Arial"/>
                <a:cs typeface="Arial"/>
              </a:rPr>
              <a:t>GCON</a:t>
            </a:r>
            <a:endParaRPr sz="700">
              <a:latin typeface="Arial"/>
              <a:cs typeface="Arial"/>
            </a:endParaRPr>
          </a:p>
          <a:p>
            <a:pPr marR="13335" algn="ctr">
              <a:lnSpc>
                <a:spcPct val="100000"/>
              </a:lnSpc>
              <a:spcBef>
                <a:spcPts val="165"/>
              </a:spcBef>
            </a:pPr>
            <a:r>
              <a:rPr sz="650" spc="-10" dirty="0">
                <a:solidFill>
                  <a:srgbClr val="151616"/>
                </a:solidFill>
                <a:latin typeface="Arial"/>
                <a:cs typeface="Arial"/>
              </a:rPr>
              <a:t>Chair,</a:t>
            </a:r>
            <a:r>
              <a:rPr sz="650" spc="-75" dirty="0">
                <a:solidFill>
                  <a:srgbClr val="151616"/>
                </a:solidFill>
                <a:latin typeface="Arial"/>
                <a:cs typeface="Arial"/>
              </a:rPr>
              <a:t> </a:t>
            </a:r>
            <a:r>
              <a:rPr sz="650" spc="-5" dirty="0">
                <a:solidFill>
                  <a:srgbClr val="151616"/>
                </a:solidFill>
                <a:latin typeface="Arial"/>
                <a:cs typeface="Arial"/>
              </a:rPr>
              <a:t>PEBEC</a:t>
            </a:r>
            <a:endParaRPr sz="650">
              <a:latin typeface="Arial"/>
              <a:cs typeface="Arial"/>
            </a:endParaRPr>
          </a:p>
        </p:txBody>
      </p:sp>
      <p:sp>
        <p:nvSpPr>
          <p:cNvPr id="98" name="object 26">
            <a:extLst>
              <a:ext uri="{FF2B5EF4-FFF2-40B4-BE49-F238E27FC236}">
                <a16:creationId xmlns:a16="http://schemas.microsoft.com/office/drawing/2014/main" id="{7511E709-97CA-4CD3-B3DE-29EF1FD1B1E1}"/>
              </a:ext>
            </a:extLst>
          </p:cNvPr>
          <p:cNvSpPr txBox="1"/>
          <p:nvPr/>
        </p:nvSpPr>
        <p:spPr>
          <a:xfrm>
            <a:off x="2982815" y="3813874"/>
            <a:ext cx="1577340" cy="123825"/>
          </a:xfrm>
          <a:prstGeom prst="rect">
            <a:avLst/>
          </a:prstGeom>
        </p:spPr>
        <p:txBody>
          <a:bodyPr vert="horz" wrap="square" lIns="0" tIns="0" rIns="0" bIns="0" rtlCol="0">
            <a:spAutoFit/>
          </a:bodyPr>
          <a:lstStyle/>
          <a:p>
            <a:pPr marL="12700">
              <a:lnSpc>
                <a:spcPct val="100000"/>
              </a:lnSpc>
            </a:pPr>
            <a:r>
              <a:rPr sz="700" spc="5" dirty="0">
                <a:solidFill>
                  <a:srgbClr val="151616"/>
                </a:solidFill>
                <a:latin typeface="Arial"/>
                <a:cs typeface="Arial"/>
              </a:rPr>
              <a:t>President </a:t>
            </a:r>
            <a:r>
              <a:rPr sz="700" spc="15" dirty="0">
                <a:solidFill>
                  <a:srgbClr val="151616"/>
                </a:solidFill>
                <a:latin typeface="Arial"/>
                <a:cs typeface="Arial"/>
              </a:rPr>
              <a:t>Muhammadu </a:t>
            </a:r>
            <a:r>
              <a:rPr sz="700" spc="10" dirty="0">
                <a:solidFill>
                  <a:srgbClr val="151616"/>
                </a:solidFill>
                <a:latin typeface="Arial"/>
                <a:cs typeface="Arial"/>
              </a:rPr>
              <a:t>Buhari,</a:t>
            </a:r>
            <a:r>
              <a:rPr sz="700" spc="-50" dirty="0">
                <a:solidFill>
                  <a:srgbClr val="151616"/>
                </a:solidFill>
                <a:latin typeface="Arial"/>
                <a:cs typeface="Arial"/>
              </a:rPr>
              <a:t> </a:t>
            </a:r>
            <a:r>
              <a:rPr sz="700" spc="15" dirty="0">
                <a:solidFill>
                  <a:srgbClr val="151616"/>
                </a:solidFill>
                <a:latin typeface="Arial"/>
                <a:cs typeface="Arial"/>
              </a:rPr>
              <a:t>GCFR</a:t>
            </a:r>
            <a:endParaRPr sz="700" dirty="0">
              <a:latin typeface="Arial"/>
              <a:cs typeface="Arial"/>
            </a:endParaRPr>
          </a:p>
        </p:txBody>
      </p:sp>
      <p:pic>
        <p:nvPicPr>
          <p:cNvPr id="26" name="Picture 25" descr="czech"/>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27" name="Picture 26" descr="Nigerian-Coat-of-Arm.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702395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object 2">
            <a:extLst>
              <a:ext uri="{FF2B5EF4-FFF2-40B4-BE49-F238E27FC236}">
                <a16:creationId xmlns:a16="http://schemas.microsoft.com/office/drawing/2014/main" id="{70292B9C-122F-4F93-901C-A457B648A807}"/>
              </a:ext>
            </a:extLst>
          </p:cNvPr>
          <p:cNvSpPr/>
          <p:nvPr/>
        </p:nvSpPr>
        <p:spPr>
          <a:xfrm>
            <a:off x="2234013" y="1750420"/>
            <a:ext cx="4810125" cy="3437396"/>
          </a:xfrm>
          <a:custGeom>
            <a:avLst/>
            <a:gdLst/>
            <a:ahLst/>
            <a:cxnLst/>
            <a:rect l="l" t="t" r="r" b="b"/>
            <a:pathLst>
              <a:path w="4810125" h="4575175">
                <a:moveTo>
                  <a:pt x="2404999" y="4574598"/>
                </a:moveTo>
                <a:lnTo>
                  <a:pt x="3607512" y="3700929"/>
                </a:lnTo>
                <a:lnTo>
                  <a:pt x="4810006" y="2827256"/>
                </a:lnTo>
                <a:lnTo>
                  <a:pt x="4350681" y="1413646"/>
                </a:lnTo>
                <a:lnTo>
                  <a:pt x="3891373" y="0"/>
                </a:lnTo>
                <a:lnTo>
                  <a:pt x="2404999" y="0"/>
                </a:lnTo>
                <a:lnTo>
                  <a:pt x="918626" y="0"/>
                </a:lnTo>
                <a:lnTo>
                  <a:pt x="459318" y="1413646"/>
                </a:lnTo>
                <a:lnTo>
                  <a:pt x="0" y="2827256"/>
                </a:lnTo>
                <a:lnTo>
                  <a:pt x="1202505" y="3700929"/>
                </a:lnTo>
                <a:lnTo>
                  <a:pt x="2404999" y="4574598"/>
                </a:lnTo>
                <a:close/>
              </a:path>
            </a:pathLst>
          </a:custGeom>
          <a:ln w="26381">
            <a:solidFill>
              <a:srgbClr val="7D8365"/>
            </a:solidFill>
            <a:prstDash val="lgDash"/>
          </a:ln>
        </p:spPr>
        <p:txBody>
          <a:bodyPr wrap="square" lIns="0" tIns="0" rIns="0" bIns="0" rtlCol="0"/>
          <a:lstStyle/>
          <a:p>
            <a:endParaRPr/>
          </a:p>
        </p:txBody>
      </p:sp>
      <p:sp>
        <p:nvSpPr>
          <p:cNvPr id="31" name="object 28">
            <a:extLst>
              <a:ext uri="{FF2B5EF4-FFF2-40B4-BE49-F238E27FC236}">
                <a16:creationId xmlns:a16="http://schemas.microsoft.com/office/drawing/2014/main" id="{796BBD69-9E36-4FCC-9A6D-C2FBC791D777}"/>
              </a:ext>
            </a:extLst>
          </p:cNvPr>
          <p:cNvSpPr/>
          <p:nvPr/>
        </p:nvSpPr>
        <p:spPr>
          <a:xfrm>
            <a:off x="3202906" y="2385659"/>
            <a:ext cx="2908300" cy="2077705"/>
          </a:xfrm>
          <a:custGeom>
            <a:avLst/>
            <a:gdLst/>
            <a:ahLst/>
            <a:cxnLst/>
            <a:rect l="l" t="t" r="r" b="b"/>
            <a:pathLst>
              <a:path w="2908300" h="2765425">
                <a:moveTo>
                  <a:pt x="2352370" y="0"/>
                </a:moveTo>
                <a:lnTo>
                  <a:pt x="555320" y="0"/>
                </a:lnTo>
                <a:lnTo>
                  <a:pt x="0" y="1709102"/>
                </a:lnTo>
                <a:lnTo>
                  <a:pt x="1453845" y="2765374"/>
                </a:lnTo>
                <a:lnTo>
                  <a:pt x="2907690" y="1709102"/>
                </a:lnTo>
                <a:lnTo>
                  <a:pt x="2352370" y="0"/>
                </a:lnTo>
                <a:close/>
              </a:path>
            </a:pathLst>
          </a:custGeom>
          <a:solidFill>
            <a:srgbClr val="0E6D39"/>
          </a:solidFill>
        </p:spPr>
        <p:txBody>
          <a:bodyPr wrap="square" lIns="0" tIns="0" rIns="0" bIns="0" rtlCol="0"/>
          <a:lstStyle/>
          <a:p>
            <a:endParaRPr/>
          </a:p>
        </p:txBody>
      </p:sp>
      <p:sp>
        <p:nvSpPr>
          <p:cNvPr id="32" name="object 29">
            <a:extLst>
              <a:ext uri="{FF2B5EF4-FFF2-40B4-BE49-F238E27FC236}">
                <a16:creationId xmlns:a16="http://schemas.microsoft.com/office/drawing/2014/main" id="{80B9AC4D-D7F9-4223-93C8-7267E2DAA4C9}"/>
              </a:ext>
            </a:extLst>
          </p:cNvPr>
          <p:cNvSpPr/>
          <p:nvPr/>
        </p:nvSpPr>
        <p:spPr>
          <a:xfrm>
            <a:off x="3758226" y="2385659"/>
            <a:ext cx="2352675" cy="2077705"/>
          </a:xfrm>
          <a:custGeom>
            <a:avLst/>
            <a:gdLst/>
            <a:ahLst/>
            <a:cxnLst/>
            <a:rect l="l" t="t" r="r" b="b"/>
            <a:pathLst>
              <a:path w="2352675" h="2765425">
                <a:moveTo>
                  <a:pt x="1797050" y="0"/>
                </a:moveTo>
                <a:lnTo>
                  <a:pt x="0" y="0"/>
                </a:lnTo>
                <a:lnTo>
                  <a:pt x="898525" y="2765374"/>
                </a:lnTo>
                <a:lnTo>
                  <a:pt x="2352370" y="1709102"/>
                </a:lnTo>
                <a:lnTo>
                  <a:pt x="1797050" y="0"/>
                </a:lnTo>
                <a:close/>
              </a:path>
            </a:pathLst>
          </a:custGeom>
          <a:solidFill>
            <a:srgbClr val="145D39"/>
          </a:solidFill>
        </p:spPr>
        <p:txBody>
          <a:bodyPr wrap="square" lIns="0" tIns="0" rIns="0" bIns="0" rtlCol="0"/>
          <a:lstStyle/>
          <a:p>
            <a:endParaRPr/>
          </a:p>
        </p:txBody>
      </p:sp>
      <p:sp>
        <p:nvSpPr>
          <p:cNvPr id="33" name="object 30">
            <a:extLst>
              <a:ext uri="{FF2B5EF4-FFF2-40B4-BE49-F238E27FC236}">
                <a16:creationId xmlns:a16="http://schemas.microsoft.com/office/drawing/2014/main" id="{E900520E-212E-467A-90DB-10C0A994DA78}"/>
              </a:ext>
            </a:extLst>
          </p:cNvPr>
          <p:cNvSpPr/>
          <p:nvPr/>
        </p:nvSpPr>
        <p:spPr>
          <a:xfrm>
            <a:off x="4656751" y="2385659"/>
            <a:ext cx="1454150" cy="2077705"/>
          </a:xfrm>
          <a:custGeom>
            <a:avLst/>
            <a:gdLst/>
            <a:ahLst/>
            <a:cxnLst/>
            <a:rect l="l" t="t" r="r" b="b"/>
            <a:pathLst>
              <a:path w="1454150" h="2765425">
                <a:moveTo>
                  <a:pt x="898525" y="0"/>
                </a:moveTo>
                <a:lnTo>
                  <a:pt x="0" y="2765374"/>
                </a:lnTo>
                <a:lnTo>
                  <a:pt x="1453845" y="1709102"/>
                </a:lnTo>
                <a:lnTo>
                  <a:pt x="898525" y="0"/>
                </a:lnTo>
                <a:close/>
              </a:path>
            </a:pathLst>
          </a:custGeom>
          <a:solidFill>
            <a:srgbClr val="2D7537"/>
          </a:solidFill>
        </p:spPr>
        <p:txBody>
          <a:bodyPr wrap="square" lIns="0" tIns="0" rIns="0" bIns="0" rtlCol="0"/>
          <a:lstStyle/>
          <a:p>
            <a:endParaRPr/>
          </a:p>
        </p:txBody>
      </p:sp>
      <p:sp>
        <p:nvSpPr>
          <p:cNvPr id="35" name="object 32">
            <a:extLst>
              <a:ext uri="{FF2B5EF4-FFF2-40B4-BE49-F238E27FC236}">
                <a16:creationId xmlns:a16="http://schemas.microsoft.com/office/drawing/2014/main" id="{E3561412-E08C-4D3E-90A1-E6EA16A1116A}"/>
              </a:ext>
            </a:extLst>
          </p:cNvPr>
          <p:cNvSpPr/>
          <p:nvPr/>
        </p:nvSpPr>
        <p:spPr>
          <a:xfrm>
            <a:off x="2381419" y="1023453"/>
            <a:ext cx="1422387" cy="1068660"/>
          </a:xfrm>
          <a:prstGeom prst="rect">
            <a:avLst/>
          </a:prstGeom>
          <a:blipFill>
            <a:blip r:embed="rId2" cstate="print"/>
            <a:stretch>
              <a:fillRect/>
            </a:stretch>
          </a:blipFill>
        </p:spPr>
        <p:txBody>
          <a:bodyPr wrap="square" lIns="0" tIns="0" rIns="0" bIns="0" rtlCol="0"/>
          <a:lstStyle/>
          <a:p>
            <a:endParaRPr/>
          </a:p>
        </p:txBody>
      </p:sp>
      <p:sp>
        <p:nvSpPr>
          <p:cNvPr id="36" name="object 33">
            <a:extLst>
              <a:ext uri="{FF2B5EF4-FFF2-40B4-BE49-F238E27FC236}">
                <a16:creationId xmlns:a16="http://schemas.microsoft.com/office/drawing/2014/main" id="{47FCCCAD-A6B4-409E-B1B9-9FAC0A7C2C9A}"/>
              </a:ext>
            </a:extLst>
          </p:cNvPr>
          <p:cNvSpPr/>
          <p:nvPr/>
        </p:nvSpPr>
        <p:spPr>
          <a:xfrm>
            <a:off x="5509696" y="1023453"/>
            <a:ext cx="1422387" cy="1068660"/>
          </a:xfrm>
          <a:prstGeom prst="rect">
            <a:avLst/>
          </a:prstGeom>
          <a:blipFill>
            <a:blip r:embed="rId3" cstate="print"/>
            <a:stretch>
              <a:fillRect/>
            </a:stretch>
          </a:blipFill>
        </p:spPr>
        <p:txBody>
          <a:bodyPr wrap="square" lIns="0" tIns="0" rIns="0" bIns="0" rtlCol="0"/>
          <a:lstStyle/>
          <a:p>
            <a:endParaRPr/>
          </a:p>
        </p:txBody>
      </p:sp>
      <p:sp>
        <p:nvSpPr>
          <p:cNvPr id="37" name="object 34">
            <a:extLst>
              <a:ext uri="{FF2B5EF4-FFF2-40B4-BE49-F238E27FC236}">
                <a16:creationId xmlns:a16="http://schemas.microsoft.com/office/drawing/2014/main" id="{882C0715-6E7A-49A5-A598-463B3C77BAA9}"/>
              </a:ext>
            </a:extLst>
          </p:cNvPr>
          <p:cNvSpPr/>
          <p:nvPr/>
        </p:nvSpPr>
        <p:spPr>
          <a:xfrm>
            <a:off x="1675464" y="3311258"/>
            <a:ext cx="1422387" cy="1068670"/>
          </a:xfrm>
          <a:prstGeom prst="rect">
            <a:avLst/>
          </a:prstGeom>
          <a:blipFill>
            <a:blip r:embed="rId4" cstate="print"/>
            <a:stretch>
              <a:fillRect/>
            </a:stretch>
          </a:blipFill>
        </p:spPr>
        <p:txBody>
          <a:bodyPr wrap="square" lIns="0" tIns="0" rIns="0" bIns="0" rtlCol="0"/>
          <a:lstStyle/>
          <a:p>
            <a:endParaRPr/>
          </a:p>
        </p:txBody>
      </p:sp>
      <p:sp>
        <p:nvSpPr>
          <p:cNvPr id="38" name="object 35">
            <a:extLst>
              <a:ext uri="{FF2B5EF4-FFF2-40B4-BE49-F238E27FC236}">
                <a16:creationId xmlns:a16="http://schemas.microsoft.com/office/drawing/2014/main" id="{7D36A79A-8B71-4DC8-B879-1D3DA3E89935}"/>
              </a:ext>
            </a:extLst>
          </p:cNvPr>
          <p:cNvSpPr txBox="1"/>
          <p:nvPr/>
        </p:nvSpPr>
        <p:spPr>
          <a:xfrm>
            <a:off x="2657403" y="1215193"/>
            <a:ext cx="868934" cy="292388"/>
          </a:xfrm>
          <a:prstGeom prst="rect">
            <a:avLst/>
          </a:prstGeom>
        </p:spPr>
        <p:txBody>
          <a:bodyPr vert="horz" wrap="square" lIns="0" tIns="0" rIns="0" bIns="0" rtlCol="0">
            <a:spAutoFit/>
          </a:bodyPr>
          <a:lstStyle/>
          <a:p>
            <a:pPr marL="12700">
              <a:lnSpc>
                <a:spcPct val="100000"/>
              </a:lnSpc>
            </a:pPr>
            <a:r>
              <a:rPr sz="950" b="1" dirty="0">
                <a:solidFill>
                  <a:srgbClr val="FFFFFF"/>
                </a:solidFill>
                <a:latin typeface="Segoe UI"/>
                <a:cs typeface="Segoe UI"/>
              </a:rPr>
              <a:t>Transparenc</a:t>
            </a:r>
            <a:r>
              <a:rPr lang="en-GB" sz="950" b="1" dirty="0">
                <a:solidFill>
                  <a:srgbClr val="FFFFFF"/>
                </a:solidFill>
                <a:latin typeface="Segoe UI"/>
                <a:cs typeface="Segoe UI"/>
              </a:rPr>
              <a:t>y</a:t>
            </a:r>
            <a:endParaRPr sz="950" dirty="0">
              <a:latin typeface="Segoe UI"/>
              <a:cs typeface="Segoe UI"/>
            </a:endParaRPr>
          </a:p>
        </p:txBody>
      </p:sp>
      <p:sp>
        <p:nvSpPr>
          <p:cNvPr id="39" name="object 36">
            <a:extLst>
              <a:ext uri="{FF2B5EF4-FFF2-40B4-BE49-F238E27FC236}">
                <a16:creationId xmlns:a16="http://schemas.microsoft.com/office/drawing/2014/main" id="{5409759E-7794-4F3F-B650-FBD10CC78F86}"/>
              </a:ext>
            </a:extLst>
          </p:cNvPr>
          <p:cNvSpPr txBox="1"/>
          <p:nvPr/>
        </p:nvSpPr>
        <p:spPr>
          <a:xfrm>
            <a:off x="5917481" y="1206685"/>
            <a:ext cx="609600" cy="182723"/>
          </a:xfrm>
          <a:prstGeom prst="rect">
            <a:avLst/>
          </a:prstGeom>
        </p:spPr>
        <p:txBody>
          <a:bodyPr vert="horz" wrap="square" lIns="0" tIns="0" rIns="0" bIns="0" rtlCol="0">
            <a:spAutoFit/>
          </a:bodyPr>
          <a:lstStyle/>
          <a:p>
            <a:pPr marL="12700" marR="5080" indent="77470">
              <a:lnSpc>
                <a:spcPct val="76300"/>
              </a:lnSpc>
            </a:pPr>
            <a:r>
              <a:rPr sz="950" b="1" spc="5" dirty="0">
                <a:solidFill>
                  <a:srgbClr val="FFFFFF"/>
                </a:solidFill>
                <a:latin typeface="Segoe UI"/>
                <a:cs typeface="Segoe UI"/>
              </a:rPr>
              <a:t>Default  </a:t>
            </a:r>
            <a:r>
              <a:rPr sz="950" b="1" spc="10" dirty="0">
                <a:solidFill>
                  <a:srgbClr val="FFFFFF"/>
                </a:solidFill>
                <a:latin typeface="Segoe UI"/>
                <a:cs typeface="Segoe UI"/>
              </a:rPr>
              <a:t>Appro</a:t>
            </a:r>
            <a:r>
              <a:rPr sz="950" b="1" spc="-10" dirty="0">
                <a:solidFill>
                  <a:srgbClr val="FFFFFF"/>
                </a:solidFill>
                <a:latin typeface="Segoe UI"/>
                <a:cs typeface="Segoe UI"/>
              </a:rPr>
              <a:t>v</a:t>
            </a:r>
            <a:r>
              <a:rPr sz="950" b="1" spc="5" dirty="0">
                <a:solidFill>
                  <a:srgbClr val="FFFFFF"/>
                </a:solidFill>
                <a:latin typeface="Segoe UI"/>
                <a:cs typeface="Segoe UI"/>
              </a:rPr>
              <a:t>als</a:t>
            </a:r>
            <a:endParaRPr sz="950">
              <a:latin typeface="Segoe UI"/>
              <a:cs typeface="Segoe UI"/>
            </a:endParaRPr>
          </a:p>
        </p:txBody>
      </p:sp>
      <p:sp>
        <p:nvSpPr>
          <p:cNvPr id="40" name="object 37">
            <a:extLst>
              <a:ext uri="{FF2B5EF4-FFF2-40B4-BE49-F238E27FC236}">
                <a16:creationId xmlns:a16="http://schemas.microsoft.com/office/drawing/2014/main" id="{5B29B7F5-CA5D-48E6-820C-C10927AAC213}"/>
              </a:ext>
            </a:extLst>
          </p:cNvPr>
          <p:cNvSpPr txBox="1"/>
          <p:nvPr/>
        </p:nvSpPr>
        <p:spPr>
          <a:xfrm>
            <a:off x="2071331" y="3748176"/>
            <a:ext cx="650240" cy="158868"/>
          </a:xfrm>
          <a:prstGeom prst="rect">
            <a:avLst/>
          </a:prstGeom>
        </p:spPr>
        <p:txBody>
          <a:bodyPr vert="horz" wrap="square" lIns="0" tIns="0" rIns="0" bIns="0" rtlCol="0">
            <a:spAutoFit/>
          </a:bodyPr>
          <a:lstStyle/>
          <a:p>
            <a:pPr marL="12700" marR="5080" indent="207010">
              <a:lnSpc>
                <a:spcPct val="69000"/>
              </a:lnSpc>
            </a:pPr>
            <a:r>
              <a:rPr sz="900" b="1" spc="-25" dirty="0">
                <a:solidFill>
                  <a:srgbClr val="FFFFFF"/>
                </a:solidFill>
                <a:latin typeface="Segoe UI"/>
                <a:cs typeface="Segoe UI"/>
              </a:rPr>
              <a:t>One  </a:t>
            </a:r>
            <a:r>
              <a:rPr sz="900" b="1" spc="-40" dirty="0">
                <a:solidFill>
                  <a:srgbClr val="FFFFFF"/>
                </a:solidFill>
                <a:latin typeface="Segoe UI"/>
                <a:cs typeface="Segoe UI"/>
              </a:rPr>
              <a:t>G</a:t>
            </a:r>
            <a:r>
              <a:rPr sz="900" b="1" spc="-45" dirty="0">
                <a:solidFill>
                  <a:srgbClr val="FFFFFF"/>
                </a:solidFill>
                <a:latin typeface="Segoe UI"/>
                <a:cs typeface="Segoe UI"/>
              </a:rPr>
              <a:t>o</a:t>
            </a:r>
            <a:r>
              <a:rPr sz="900" b="1" spc="-55" dirty="0">
                <a:solidFill>
                  <a:srgbClr val="FFFFFF"/>
                </a:solidFill>
                <a:latin typeface="Segoe UI"/>
                <a:cs typeface="Segoe UI"/>
              </a:rPr>
              <a:t>v</a:t>
            </a:r>
            <a:r>
              <a:rPr sz="900" b="1" spc="-45" dirty="0">
                <a:solidFill>
                  <a:srgbClr val="FFFFFF"/>
                </a:solidFill>
                <a:latin typeface="Segoe UI"/>
                <a:cs typeface="Segoe UI"/>
              </a:rPr>
              <a:t>ern</a:t>
            </a:r>
            <a:r>
              <a:rPr sz="900" b="1" spc="-40" dirty="0">
                <a:solidFill>
                  <a:srgbClr val="FFFFFF"/>
                </a:solidFill>
                <a:latin typeface="Segoe UI"/>
                <a:cs typeface="Segoe UI"/>
              </a:rPr>
              <a:t>men</a:t>
            </a:r>
            <a:r>
              <a:rPr sz="900" b="1" spc="10" dirty="0">
                <a:solidFill>
                  <a:srgbClr val="FFFFFF"/>
                </a:solidFill>
                <a:latin typeface="Segoe UI"/>
                <a:cs typeface="Segoe UI"/>
              </a:rPr>
              <a:t>t</a:t>
            </a:r>
            <a:endParaRPr sz="900">
              <a:latin typeface="Segoe UI"/>
              <a:cs typeface="Segoe UI"/>
            </a:endParaRPr>
          </a:p>
        </p:txBody>
      </p:sp>
      <p:sp>
        <p:nvSpPr>
          <p:cNvPr id="41" name="object 38">
            <a:extLst>
              <a:ext uri="{FF2B5EF4-FFF2-40B4-BE49-F238E27FC236}">
                <a16:creationId xmlns:a16="http://schemas.microsoft.com/office/drawing/2014/main" id="{055E1E15-0AC6-44C6-9E5A-EE35E6E0946A}"/>
              </a:ext>
            </a:extLst>
          </p:cNvPr>
          <p:cNvSpPr/>
          <p:nvPr/>
        </p:nvSpPr>
        <p:spPr>
          <a:xfrm>
            <a:off x="3945551" y="5037682"/>
            <a:ext cx="1422400" cy="1068657"/>
          </a:xfrm>
          <a:prstGeom prst="rect">
            <a:avLst/>
          </a:prstGeom>
          <a:blipFill>
            <a:blip r:embed="rId5" cstate="print"/>
            <a:stretch>
              <a:fillRect/>
            </a:stretch>
          </a:blipFill>
        </p:spPr>
        <p:txBody>
          <a:bodyPr wrap="square" lIns="0" tIns="0" rIns="0" bIns="0" rtlCol="0"/>
          <a:lstStyle/>
          <a:p>
            <a:endParaRPr/>
          </a:p>
        </p:txBody>
      </p:sp>
      <p:sp>
        <p:nvSpPr>
          <p:cNvPr id="42" name="object 39">
            <a:extLst>
              <a:ext uri="{FF2B5EF4-FFF2-40B4-BE49-F238E27FC236}">
                <a16:creationId xmlns:a16="http://schemas.microsoft.com/office/drawing/2014/main" id="{9C14112D-EF5A-4433-9CCA-D83935E96423}"/>
              </a:ext>
            </a:extLst>
          </p:cNvPr>
          <p:cNvSpPr txBox="1"/>
          <p:nvPr/>
        </p:nvSpPr>
        <p:spPr>
          <a:xfrm>
            <a:off x="4153069" y="5231633"/>
            <a:ext cx="1000760" cy="125474"/>
          </a:xfrm>
          <a:prstGeom prst="rect">
            <a:avLst/>
          </a:prstGeom>
        </p:spPr>
        <p:txBody>
          <a:bodyPr vert="horz" wrap="square" lIns="0" tIns="0" rIns="0" bIns="0" rtlCol="0">
            <a:spAutoFit/>
          </a:bodyPr>
          <a:lstStyle/>
          <a:p>
            <a:pPr marL="12700">
              <a:lnSpc>
                <a:spcPct val="100000"/>
              </a:lnSpc>
            </a:pPr>
            <a:r>
              <a:rPr sz="950" b="1" spc="5" dirty="0">
                <a:solidFill>
                  <a:srgbClr val="FFFFFF"/>
                </a:solidFill>
                <a:latin typeface="Segoe UI"/>
                <a:cs typeface="Segoe UI"/>
              </a:rPr>
              <a:t>Ports</a:t>
            </a:r>
            <a:r>
              <a:rPr sz="950" b="1" spc="-75" dirty="0">
                <a:solidFill>
                  <a:srgbClr val="FFFFFF"/>
                </a:solidFill>
                <a:latin typeface="Segoe UI"/>
                <a:cs typeface="Segoe UI"/>
              </a:rPr>
              <a:t> </a:t>
            </a:r>
            <a:r>
              <a:rPr sz="950" b="1" spc="10" dirty="0">
                <a:solidFill>
                  <a:srgbClr val="FFFFFF"/>
                </a:solidFill>
                <a:latin typeface="Segoe UI"/>
                <a:cs typeface="Segoe UI"/>
              </a:rPr>
              <a:t>Operations</a:t>
            </a:r>
            <a:endParaRPr sz="950">
              <a:latin typeface="Segoe UI"/>
              <a:cs typeface="Segoe UI"/>
            </a:endParaRPr>
          </a:p>
        </p:txBody>
      </p:sp>
      <p:sp>
        <p:nvSpPr>
          <p:cNvPr id="43" name="object 40">
            <a:extLst>
              <a:ext uri="{FF2B5EF4-FFF2-40B4-BE49-F238E27FC236}">
                <a16:creationId xmlns:a16="http://schemas.microsoft.com/office/drawing/2014/main" id="{3D97A615-DA43-4285-B1BF-17D9CFCCDD41}"/>
              </a:ext>
            </a:extLst>
          </p:cNvPr>
          <p:cNvSpPr/>
          <p:nvPr/>
        </p:nvSpPr>
        <p:spPr>
          <a:xfrm>
            <a:off x="6222826" y="3348613"/>
            <a:ext cx="1422400" cy="1068670"/>
          </a:xfrm>
          <a:prstGeom prst="rect">
            <a:avLst/>
          </a:prstGeom>
          <a:blipFill>
            <a:blip r:embed="rId6" cstate="print"/>
            <a:stretch>
              <a:fillRect/>
            </a:stretch>
          </a:blipFill>
        </p:spPr>
        <p:txBody>
          <a:bodyPr wrap="square" lIns="0" tIns="0" rIns="0" bIns="0" rtlCol="0"/>
          <a:lstStyle/>
          <a:p>
            <a:endParaRPr/>
          </a:p>
        </p:txBody>
      </p:sp>
      <p:sp>
        <p:nvSpPr>
          <p:cNvPr id="44" name="object 41">
            <a:extLst>
              <a:ext uri="{FF2B5EF4-FFF2-40B4-BE49-F238E27FC236}">
                <a16:creationId xmlns:a16="http://schemas.microsoft.com/office/drawing/2014/main" id="{7638F45B-7CC5-4FEB-9E63-04A67FD2EEA1}"/>
              </a:ext>
            </a:extLst>
          </p:cNvPr>
          <p:cNvSpPr txBox="1"/>
          <p:nvPr/>
        </p:nvSpPr>
        <p:spPr>
          <a:xfrm>
            <a:off x="6524565" y="3367491"/>
            <a:ext cx="808355" cy="348748"/>
          </a:xfrm>
          <a:prstGeom prst="rect">
            <a:avLst/>
          </a:prstGeom>
        </p:spPr>
        <p:txBody>
          <a:bodyPr vert="horz" wrap="square" lIns="0" tIns="0" rIns="0" bIns="0" rtlCol="0">
            <a:spAutoFit/>
          </a:bodyPr>
          <a:lstStyle/>
          <a:p>
            <a:pPr marL="12065" marR="5080" algn="ctr">
              <a:lnSpc>
                <a:spcPct val="76300"/>
              </a:lnSpc>
            </a:pPr>
            <a:r>
              <a:rPr sz="950" b="1" spc="15" dirty="0">
                <a:solidFill>
                  <a:srgbClr val="FFFFFF"/>
                </a:solidFill>
                <a:latin typeface="Segoe UI"/>
                <a:cs typeface="Segoe UI"/>
              </a:rPr>
              <a:t>Entry  </a:t>
            </a:r>
            <a:r>
              <a:rPr sz="950" b="1" spc="10" dirty="0">
                <a:solidFill>
                  <a:srgbClr val="FFFFFF"/>
                </a:solidFill>
                <a:latin typeface="Segoe UI"/>
                <a:cs typeface="Segoe UI"/>
              </a:rPr>
              <a:t>Experience</a:t>
            </a:r>
            <a:r>
              <a:rPr sz="950" b="1" spc="-85" dirty="0">
                <a:solidFill>
                  <a:srgbClr val="FFFFFF"/>
                </a:solidFill>
                <a:latin typeface="Segoe UI"/>
                <a:cs typeface="Segoe UI"/>
              </a:rPr>
              <a:t> </a:t>
            </a:r>
            <a:r>
              <a:rPr sz="950" b="1" dirty="0">
                <a:solidFill>
                  <a:srgbClr val="FFFFFF"/>
                </a:solidFill>
                <a:latin typeface="Segoe UI"/>
                <a:cs typeface="Segoe UI"/>
              </a:rPr>
              <a:t>of </a:t>
            </a:r>
            <a:r>
              <a:rPr sz="950" b="1" spc="5" dirty="0">
                <a:solidFill>
                  <a:srgbClr val="FFFFFF"/>
                </a:solidFill>
                <a:latin typeface="Segoe UI"/>
                <a:cs typeface="Segoe UI"/>
              </a:rPr>
              <a:t> </a:t>
            </a:r>
            <a:r>
              <a:rPr sz="950" b="1" dirty="0">
                <a:solidFill>
                  <a:srgbClr val="FFFFFF"/>
                </a:solidFill>
                <a:latin typeface="Segoe UI"/>
                <a:cs typeface="Segoe UI"/>
              </a:rPr>
              <a:t>Travelers</a:t>
            </a:r>
            <a:r>
              <a:rPr sz="950" b="1" spc="-65" dirty="0">
                <a:solidFill>
                  <a:srgbClr val="FFFFFF"/>
                </a:solidFill>
                <a:latin typeface="Segoe UI"/>
                <a:cs typeface="Segoe UI"/>
              </a:rPr>
              <a:t> </a:t>
            </a:r>
            <a:r>
              <a:rPr sz="950" b="1" spc="10" dirty="0">
                <a:solidFill>
                  <a:srgbClr val="FFFFFF"/>
                </a:solidFill>
                <a:latin typeface="Segoe UI"/>
                <a:cs typeface="Segoe UI"/>
              </a:rPr>
              <a:t>and  </a:t>
            </a:r>
            <a:r>
              <a:rPr sz="950" b="1" spc="5" dirty="0">
                <a:solidFill>
                  <a:srgbClr val="FFFFFF"/>
                </a:solidFill>
                <a:latin typeface="Segoe UI"/>
                <a:cs typeface="Segoe UI"/>
              </a:rPr>
              <a:t>Visitors</a:t>
            </a:r>
            <a:endParaRPr sz="950" dirty="0">
              <a:latin typeface="Segoe UI"/>
              <a:cs typeface="Segoe UI"/>
            </a:endParaRPr>
          </a:p>
        </p:txBody>
      </p:sp>
      <p:sp>
        <p:nvSpPr>
          <p:cNvPr id="45" name="object 42">
            <a:extLst>
              <a:ext uri="{FF2B5EF4-FFF2-40B4-BE49-F238E27FC236}">
                <a16:creationId xmlns:a16="http://schemas.microsoft.com/office/drawing/2014/main" id="{CB2C0AB7-51D9-4AA8-AF26-48B677884D4F}"/>
              </a:ext>
            </a:extLst>
          </p:cNvPr>
          <p:cNvSpPr txBox="1"/>
          <p:nvPr/>
        </p:nvSpPr>
        <p:spPr>
          <a:xfrm>
            <a:off x="4058426" y="2883348"/>
            <a:ext cx="2182495" cy="358290"/>
          </a:xfrm>
          <a:prstGeom prst="rect">
            <a:avLst/>
          </a:prstGeom>
        </p:spPr>
        <p:txBody>
          <a:bodyPr vert="horz" wrap="square" lIns="0" tIns="0" rIns="0" bIns="0" rtlCol="0">
            <a:spAutoFit/>
          </a:bodyPr>
          <a:lstStyle/>
          <a:p>
            <a:pPr marL="18415">
              <a:lnSpc>
                <a:spcPts val="1455"/>
              </a:lnSpc>
            </a:pPr>
            <a:r>
              <a:rPr sz="1400" spc="10" dirty="0">
                <a:solidFill>
                  <a:srgbClr val="FFFFFF"/>
                </a:solidFill>
                <a:latin typeface="Segoe UI"/>
                <a:cs typeface="Segoe UI"/>
              </a:rPr>
              <a:t>EASE </a:t>
            </a:r>
            <a:r>
              <a:rPr sz="1400" spc="20" dirty="0">
                <a:solidFill>
                  <a:srgbClr val="FFFFFF"/>
                </a:solidFill>
                <a:latin typeface="Segoe UI"/>
                <a:cs typeface="Segoe UI"/>
              </a:rPr>
              <a:t>OF </a:t>
            </a:r>
            <a:r>
              <a:rPr sz="1400" spc="15" dirty="0">
                <a:solidFill>
                  <a:srgbClr val="FFFFFF"/>
                </a:solidFill>
                <a:latin typeface="Segoe UI"/>
                <a:cs typeface="Segoe UI"/>
              </a:rPr>
              <a:t>DOING</a:t>
            </a:r>
            <a:r>
              <a:rPr sz="1400" spc="-95" dirty="0">
                <a:solidFill>
                  <a:srgbClr val="FFFFFF"/>
                </a:solidFill>
                <a:latin typeface="Segoe UI"/>
                <a:cs typeface="Segoe UI"/>
              </a:rPr>
              <a:t> </a:t>
            </a:r>
            <a:r>
              <a:rPr sz="1400" spc="5" dirty="0">
                <a:solidFill>
                  <a:srgbClr val="FFFFFF"/>
                </a:solidFill>
                <a:latin typeface="Segoe UI"/>
                <a:cs typeface="Segoe UI"/>
              </a:rPr>
              <a:t>BUSINESS</a:t>
            </a:r>
            <a:endParaRPr sz="1400" dirty="0">
              <a:latin typeface="Segoe UI"/>
              <a:cs typeface="Segoe UI"/>
            </a:endParaRPr>
          </a:p>
          <a:p>
            <a:pPr marL="12700">
              <a:lnSpc>
                <a:spcPts val="2055"/>
              </a:lnSpc>
            </a:pPr>
            <a:r>
              <a:rPr sz="1900" b="1" spc="15" dirty="0">
                <a:solidFill>
                  <a:srgbClr val="FFFFFF"/>
                </a:solidFill>
                <a:latin typeface="Segoe UI"/>
                <a:cs typeface="Segoe UI"/>
              </a:rPr>
              <a:t>EXECUTIVE</a:t>
            </a:r>
            <a:r>
              <a:rPr sz="1900" b="1" spc="-60" dirty="0">
                <a:solidFill>
                  <a:srgbClr val="FFFFFF"/>
                </a:solidFill>
                <a:latin typeface="Segoe UI"/>
                <a:cs typeface="Segoe UI"/>
              </a:rPr>
              <a:t> </a:t>
            </a:r>
            <a:r>
              <a:rPr sz="1900" b="1" spc="20" dirty="0">
                <a:solidFill>
                  <a:srgbClr val="FFFFFF"/>
                </a:solidFill>
                <a:latin typeface="Segoe UI"/>
                <a:cs typeface="Segoe UI"/>
              </a:rPr>
              <a:t>ORDER</a:t>
            </a:r>
            <a:endParaRPr sz="1900" dirty="0">
              <a:latin typeface="Segoe UI"/>
              <a:cs typeface="Segoe UI"/>
            </a:endParaRPr>
          </a:p>
        </p:txBody>
      </p:sp>
      <p:sp>
        <p:nvSpPr>
          <p:cNvPr id="49" name="object 48">
            <a:extLst>
              <a:ext uri="{FF2B5EF4-FFF2-40B4-BE49-F238E27FC236}">
                <a16:creationId xmlns:a16="http://schemas.microsoft.com/office/drawing/2014/main" id="{9D121F64-59A6-4C9F-AA65-6B29D07E6C06}"/>
              </a:ext>
            </a:extLst>
          </p:cNvPr>
          <p:cNvSpPr/>
          <p:nvPr/>
        </p:nvSpPr>
        <p:spPr>
          <a:xfrm>
            <a:off x="2664362" y="3874337"/>
            <a:ext cx="241300" cy="40075"/>
          </a:xfrm>
          <a:custGeom>
            <a:avLst/>
            <a:gdLst/>
            <a:ahLst/>
            <a:cxnLst/>
            <a:rect l="l" t="t" r="r" b="b"/>
            <a:pathLst>
              <a:path w="241300" h="53340">
                <a:moveTo>
                  <a:pt x="118478" y="0"/>
                </a:moveTo>
                <a:lnTo>
                  <a:pt x="0" y="52920"/>
                </a:lnTo>
                <a:lnTo>
                  <a:pt x="240893" y="52133"/>
                </a:lnTo>
                <a:lnTo>
                  <a:pt x="118478" y="0"/>
                </a:lnTo>
                <a:close/>
              </a:path>
            </a:pathLst>
          </a:custGeom>
          <a:solidFill>
            <a:srgbClr val="FFFFFF"/>
          </a:solidFill>
        </p:spPr>
        <p:txBody>
          <a:bodyPr wrap="square" lIns="0" tIns="0" rIns="0" bIns="0" rtlCol="0"/>
          <a:lstStyle/>
          <a:p>
            <a:endParaRPr/>
          </a:p>
        </p:txBody>
      </p:sp>
      <p:sp>
        <p:nvSpPr>
          <p:cNvPr id="50" name="object 49">
            <a:extLst>
              <a:ext uri="{FF2B5EF4-FFF2-40B4-BE49-F238E27FC236}">
                <a16:creationId xmlns:a16="http://schemas.microsoft.com/office/drawing/2014/main" id="{EE5BD5B4-45FA-4EFE-A781-826344ED6825}"/>
              </a:ext>
            </a:extLst>
          </p:cNvPr>
          <p:cNvSpPr/>
          <p:nvPr/>
        </p:nvSpPr>
        <p:spPr>
          <a:xfrm>
            <a:off x="2658038" y="3941554"/>
            <a:ext cx="250825" cy="0"/>
          </a:xfrm>
          <a:custGeom>
            <a:avLst/>
            <a:gdLst/>
            <a:ahLst/>
            <a:cxnLst/>
            <a:rect l="l" t="t" r="r" b="b"/>
            <a:pathLst>
              <a:path w="250825">
                <a:moveTo>
                  <a:pt x="0" y="0"/>
                </a:moveTo>
                <a:lnTo>
                  <a:pt x="250380" y="0"/>
                </a:lnTo>
              </a:path>
            </a:pathLst>
          </a:custGeom>
          <a:ln w="15011">
            <a:solidFill>
              <a:srgbClr val="FFFFFF"/>
            </a:solidFill>
          </a:ln>
        </p:spPr>
        <p:txBody>
          <a:bodyPr wrap="square" lIns="0" tIns="0" rIns="0" bIns="0" rtlCol="0"/>
          <a:lstStyle/>
          <a:p>
            <a:endParaRPr/>
          </a:p>
        </p:txBody>
      </p:sp>
      <p:sp>
        <p:nvSpPr>
          <p:cNvPr id="51" name="object 50">
            <a:extLst>
              <a:ext uri="{FF2B5EF4-FFF2-40B4-BE49-F238E27FC236}">
                <a16:creationId xmlns:a16="http://schemas.microsoft.com/office/drawing/2014/main" id="{1B23FE0C-1F45-4983-9364-090F462C6323}"/>
              </a:ext>
            </a:extLst>
          </p:cNvPr>
          <p:cNvSpPr/>
          <p:nvPr/>
        </p:nvSpPr>
        <p:spPr>
          <a:xfrm>
            <a:off x="2698322" y="3968952"/>
            <a:ext cx="0" cy="82059"/>
          </a:xfrm>
          <a:custGeom>
            <a:avLst/>
            <a:gdLst/>
            <a:ahLst/>
            <a:cxnLst/>
            <a:rect l="l" t="t" r="r" b="b"/>
            <a:pathLst>
              <a:path h="109220">
                <a:moveTo>
                  <a:pt x="0" y="0"/>
                </a:moveTo>
                <a:lnTo>
                  <a:pt x="0" y="109004"/>
                </a:lnTo>
              </a:path>
            </a:pathLst>
          </a:custGeom>
          <a:ln w="34747">
            <a:solidFill>
              <a:srgbClr val="FFFFFF"/>
            </a:solidFill>
          </a:ln>
        </p:spPr>
        <p:txBody>
          <a:bodyPr wrap="square" lIns="0" tIns="0" rIns="0" bIns="0" rtlCol="0"/>
          <a:lstStyle/>
          <a:p>
            <a:endParaRPr/>
          </a:p>
        </p:txBody>
      </p:sp>
      <p:sp>
        <p:nvSpPr>
          <p:cNvPr id="52" name="object 51">
            <a:extLst>
              <a:ext uri="{FF2B5EF4-FFF2-40B4-BE49-F238E27FC236}">
                <a16:creationId xmlns:a16="http://schemas.microsoft.com/office/drawing/2014/main" id="{A7F158EB-B69A-49BB-985B-A3634B8DFEAE}"/>
              </a:ext>
            </a:extLst>
          </p:cNvPr>
          <p:cNvSpPr/>
          <p:nvPr/>
        </p:nvSpPr>
        <p:spPr>
          <a:xfrm>
            <a:off x="2755193" y="3968952"/>
            <a:ext cx="0" cy="82059"/>
          </a:xfrm>
          <a:custGeom>
            <a:avLst/>
            <a:gdLst/>
            <a:ahLst/>
            <a:cxnLst/>
            <a:rect l="l" t="t" r="r" b="b"/>
            <a:pathLst>
              <a:path h="109220">
                <a:moveTo>
                  <a:pt x="0" y="0"/>
                </a:moveTo>
                <a:lnTo>
                  <a:pt x="0" y="109004"/>
                </a:lnTo>
              </a:path>
            </a:pathLst>
          </a:custGeom>
          <a:ln w="34747">
            <a:solidFill>
              <a:srgbClr val="FFFFFF"/>
            </a:solidFill>
          </a:ln>
        </p:spPr>
        <p:txBody>
          <a:bodyPr wrap="square" lIns="0" tIns="0" rIns="0" bIns="0" rtlCol="0"/>
          <a:lstStyle/>
          <a:p>
            <a:endParaRPr/>
          </a:p>
        </p:txBody>
      </p:sp>
      <p:sp>
        <p:nvSpPr>
          <p:cNvPr id="53" name="object 52">
            <a:extLst>
              <a:ext uri="{FF2B5EF4-FFF2-40B4-BE49-F238E27FC236}">
                <a16:creationId xmlns:a16="http://schemas.microsoft.com/office/drawing/2014/main" id="{1CC51F50-6B75-4E60-9367-2DF96748E943}"/>
              </a:ext>
            </a:extLst>
          </p:cNvPr>
          <p:cNvSpPr/>
          <p:nvPr/>
        </p:nvSpPr>
        <p:spPr>
          <a:xfrm>
            <a:off x="2810482" y="3968952"/>
            <a:ext cx="0" cy="82059"/>
          </a:xfrm>
          <a:custGeom>
            <a:avLst/>
            <a:gdLst/>
            <a:ahLst/>
            <a:cxnLst/>
            <a:rect l="l" t="t" r="r" b="b"/>
            <a:pathLst>
              <a:path h="109220">
                <a:moveTo>
                  <a:pt x="0" y="0"/>
                </a:moveTo>
                <a:lnTo>
                  <a:pt x="0" y="109004"/>
                </a:lnTo>
              </a:path>
            </a:pathLst>
          </a:custGeom>
          <a:ln w="34759">
            <a:solidFill>
              <a:srgbClr val="FFFFFF"/>
            </a:solidFill>
          </a:ln>
        </p:spPr>
        <p:txBody>
          <a:bodyPr wrap="square" lIns="0" tIns="0" rIns="0" bIns="0" rtlCol="0"/>
          <a:lstStyle/>
          <a:p>
            <a:endParaRPr/>
          </a:p>
        </p:txBody>
      </p:sp>
      <p:sp>
        <p:nvSpPr>
          <p:cNvPr id="55" name="object 53">
            <a:extLst>
              <a:ext uri="{FF2B5EF4-FFF2-40B4-BE49-F238E27FC236}">
                <a16:creationId xmlns:a16="http://schemas.microsoft.com/office/drawing/2014/main" id="{E5B9B785-4143-4646-9120-6EB2F426618E}"/>
              </a:ext>
            </a:extLst>
          </p:cNvPr>
          <p:cNvSpPr/>
          <p:nvPr/>
        </p:nvSpPr>
        <p:spPr>
          <a:xfrm>
            <a:off x="2867346" y="3968952"/>
            <a:ext cx="0" cy="82059"/>
          </a:xfrm>
          <a:custGeom>
            <a:avLst/>
            <a:gdLst/>
            <a:ahLst/>
            <a:cxnLst/>
            <a:rect l="l" t="t" r="r" b="b"/>
            <a:pathLst>
              <a:path h="109220">
                <a:moveTo>
                  <a:pt x="0" y="0"/>
                </a:moveTo>
                <a:lnTo>
                  <a:pt x="0" y="109004"/>
                </a:lnTo>
              </a:path>
            </a:pathLst>
          </a:custGeom>
          <a:ln w="34747">
            <a:solidFill>
              <a:srgbClr val="FFFFFF"/>
            </a:solidFill>
          </a:ln>
        </p:spPr>
        <p:txBody>
          <a:bodyPr wrap="square" lIns="0" tIns="0" rIns="0" bIns="0" rtlCol="0"/>
          <a:lstStyle/>
          <a:p>
            <a:endParaRPr/>
          </a:p>
        </p:txBody>
      </p:sp>
      <p:sp>
        <p:nvSpPr>
          <p:cNvPr id="60" name="object 54">
            <a:extLst>
              <a:ext uri="{FF2B5EF4-FFF2-40B4-BE49-F238E27FC236}">
                <a16:creationId xmlns:a16="http://schemas.microsoft.com/office/drawing/2014/main" id="{5EF1EA08-226A-4293-9D8A-F55F52B80C6F}"/>
              </a:ext>
            </a:extLst>
          </p:cNvPr>
          <p:cNvSpPr/>
          <p:nvPr/>
        </p:nvSpPr>
        <p:spPr>
          <a:xfrm>
            <a:off x="2658038" y="4078981"/>
            <a:ext cx="250825" cy="0"/>
          </a:xfrm>
          <a:custGeom>
            <a:avLst/>
            <a:gdLst/>
            <a:ahLst/>
            <a:cxnLst/>
            <a:rect l="l" t="t" r="r" b="b"/>
            <a:pathLst>
              <a:path w="250825">
                <a:moveTo>
                  <a:pt x="0" y="0"/>
                </a:moveTo>
                <a:lnTo>
                  <a:pt x="250380" y="0"/>
                </a:lnTo>
              </a:path>
            </a:pathLst>
          </a:custGeom>
          <a:ln w="15011">
            <a:solidFill>
              <a:srgbClr val="FFFFFF"/>
            </a:solidFill>
          </a:ln>
        </p:spPr>
        <p:txBody>
          <a:bodyPr wrap="square" lIns="0" tIns="0" rIns="0" bIns="0" rtlCol="0"/>
          <a:lstStyle/>
          <a:p>
            <a:endParaRPr/>
          </a:p>
        </p:txBody>
      </p:sp>
      <p:sp>
        <p:nvSpPr>
          <p:cNvPr id="63" name="object 55">
            <a:extLst>
              <a:ext uri="{FF2B5EF4-FFF2-40B4-BE49-F238E27FC236}">
                <a16:creationId xmlns:a16="http://schemas.microsoft.com/office/drawing/2014/main" id="{9741D478-9DE5-4AE7-A7CE-123A393284F3}"/>
              </a:ext>
            </a:extLst>
          </p:cNvPr>
          <p:cNvSpPr/>
          <p:nvPr/>
        </p:nvSpPr>
        <p:spPr>
          <a:xfrm>
            <a:off x="2644614" y="4107416"/>
            <a:ext cx="277495" cy="0"/>
          </a:xfrm>
          <a:custGeom>
            <a:avLst/>
            <a:gdLst/>
            <a:ahLst/>
            <a:cxnLst/>
            <a:rect l="l" t="t" r="r" b="b"/>
            <a:pathLst>
              <a:path w="277494">
                <a:moveTo>
                  <a:pt x="0" y="0"/>
                </a:moveTo>
                <a:lnTo>
                  <a:pt x="277228" y="0"/>
                </a:lnTo>
              </a:path>
            </a:pathLst>
          </a:custGeom>
          <a:ln w="29235">
            <a:solidFill>
              <a:srgbClr val="FFFFFF"/>
            </a:solidFill>
          </a:ln>
        </p:spPr>
        <p:txBody>
          <a:bodyPr wrap="square" lIns="0" tIns="0" rIns="0" bIns="0" rtlCol="0"/>
          <a:lstStyle/>
          <a:p>
            <a:endParaRPr/>
          </a:p>
        </p:txBody>
      </p:sp>
      <p:sp>
        <p:nvSpPr>
          <p:cNvPr id="67" name="object 56">
            <a:extLst>
              <a:ext uri="{FF2B5EF4-FFF2-40B4-BE49-F238E27FC236}">
                <a16:creationId xmlns:a16="http://schemas.microsoft.com/office/drawing/2014/main" id="{AA63B2E5-1773-4625-BCA6-B1CE4BD0690A}"/>
              </a:ext>
            </a:extLst>
          </p:cNvPr>
          <p:cNvSpPr/>
          <p:nvPr/>
        </p:nvSpPr>
        <p:spPr>
          <a:xfrm>
            <a:off x="2333769" y="3286756"/>
            <a:ext cx="82550" cy="52956"/>
          </a:xfrm>
          <a:custGeom>
            <a:avLst/>
            <a:gdLst/>
            <a:ahLst/>
            <a:cxnLst/>
            <a:rect l="l" t="t" r="r" b="b"/>
            <a:pathLst>
              <a:path w="82550" h="70484">
                <a:moveTo>
                  <a:pt x="52222" y="67944"/>
                </a:moveTo>
                <a:lnTo>
                  <a:pt x="29857" y="67944"/>
                </a:lnTo>
                <a:lnTo>
                  <a:pt x="30225" y="68071"/>
                </a:lnTo>
                <a:lnTo>
                  <a:pt x="31711" y="68706"/>
                </a:lnTo>
                <a:lnTo>
                  <a:pt x="33248" y="69214"/>
                </a:lnTo>
                <a:lnTo>
                  <a:pt x="36118" y="69849"/>
                </a:lnTo>
                <a:lnTo>
                  <a:pt x="37414" y="70103"/>
                </a:lnTo>
                <a:lnTo>
                  <a:pt x="38734" y="70103"/>
                </a:lnTo>
                <a:lnTo>
                  <a:pt x="43141" y="70230"/>
                </a:lnTo>
                <a:lnTo>
                  <a:pt x="45351" y="69976"/>
                </a:lnTo>
                <a:lnTo>
                  <a:pt x="48996" y="69214"/>
                </a:lnTo>
                <a:lnTo>
                  <a:pt x="50406" y="68833"/>
                </a:lnTo>
                <a:lnTo>
                  <a:pt x="51739" y="68198"/>
                </a:lnTo>
                <a:lnTo>
                  <a:pt x="52222" y="67944"/>
                </a:lnTo>
                <a:close/>
              </a:path>
              <a:path w="82550" h="70484">
                <a:moveTo>
                  <a:pt x="67945" y="66039"/>
                </a:moveTo>
                <a:lnTo>
                  <a:pt x="18630" y="66039"/>
                </a:lnTo>
                <a:lnTo>
                  <a:pt x="19227" y="66674"/>
                </a:lnTo>
                <a:lnTo>
                  <a:pt x="19519" y="67055"/>
                </a:lnTo>
                <a:lnTo>
                  <a:pt x="20269" y="68325"/>
                </a:lnTo>
                <a:lnTo>
                  <a:pt x="20789" y="68960"/>
                </a:lnTo>
                <a:lnTo>
                  <a:pt x="21310" y="69468"/>
                </a:lnTo>
                <a:lnTo>
                  <a:pt x="21742" y="69595"/>
                </a:lnTo>
                <a:lnTo>
                  <a:pt x="23177" y="69595"/>
                </a:lnTo>
                <a:lnTo>
                  <a:pt x="25666" y="68833"/>
                </a:lnTo>
                <a:lnTo>
                  <a:pt x="27749" y="68325"/>
                </a:lnTo>
                <a:lnTo>
                  <a:pt x="29857" y="67944"/>
                </a:lnTo>
                <a:lnTo>
                  <a:pt x="62204" y="67944"/>
                </a:lnTo>
                <a:lnTo>
                  <a:pt x="62890" y="66801"/>
                </a:lnTo>
                <a:lnTo>
                  <a:pt x="63461" y="66166"/>
                </a:lnTo>
                <a:lnTo>
                  <a:pt x="67784" y="66166"/>
                </a:lnTo>
                <a:lnTo>
                  <a:pt x="67945" y="66039"/>
                </a:lnTo>
                <a:close/>
              </a:path>
              <a:path w="82550" h="70484">
                <a:moveTo>
                  <a:pt x="62204" y="67944"/>
                </a:moveTo>
                <a:lnTo>
                  <a:pt x="52222" y="67944"/>
                </a:lnTo>
                <a:lnTo>
                  <a:pt x="53136" y="68071"/>
                </a:lnTo>
                <a:lnTo>
                  <a:pt x="55092" y="68452"/>
                </a:lnTo>
                <a:lnTo>
                  <a:pt x="59423" y="69595"/>
                </a:lnTo>
                <a:lnTo>
                  <a:pt x="60718" y="69468"/>
                </a:lnTo>
                <a:lnTo>
                  <a:pt x="60985" y="69341"/>
                </a:lnTo>
                <a:lnTo>
                  <a:pt x="61607" y="68833"/>
                </a:lnTo>
                <a:lnTo>
                  <a:pt x="61937" y="68452"/>
                </a:lnTo>
                <a:lnTo>
                  <a:pt x="62204" y="67944"/>
                </a:lnTo>
                <a:close/>
              </a:path>
              <a:path w="82550" h="70484">
                <a:moveTo>
                  <a:pt x="16436" y="43687"/>
                </a:moveTo>
                <a:lnTo>
                  <a:pt x="11912" y="43687"/>
                </a:lnTo>
                <a:lnTo>
                  <a:pt x="12331" y="44576"/>
                </a:lnTo>
                <a:lnTo>
                  <a:pt x="12776" y="45211"/>
                </a:lnTo>
                <a:lnTo>
                  <a:pt x="13703" y="46227"/>
                </a:lnTo>
                <a:lnTo>
                  <a:pt x="13986" y="46735"/>
                </a:lnTo>
                <a:lnTo>
                  <a:pt x="14080" y="47751"/>
                </a:lnTo>
                <a:lnTo>
                  <a:pt x="13525" y="48513"/>
                </a:lnTo>
                <a:lnTo>
                  <a:pt x="13220" y="48767"/>
                </a:lnTo>
                <a:lnTo>
                  <a:pt x="12255" y="49275"/>
                </a:lnTo>
                <a:lnTo>
                  <a:pt x="12147" y="49529"/>
                </a:lnTo>
                <a:lnTo>
                  <a:pt x="12068" y="49910"/>
                </a:lnTo>
                <a:lnTo>
                  <a:pt x="12183" y="50418"/>
                </a:lnTo>
                <a:lnTo>
                  <a:pt x="12309" y="54609"/>
                </a:lnTo>
                <a:lnTo>
                  <a:pt x="12182" y="55625"/>
                </a:lnTo>
                <a:lnTo>
                  <a:pt x="12058" y="56260"/>
                </a:lnTo>
                <a:lnTo>
                  <a:pt x="11950" y="57530"/>
                </a:lnTo>
                <a:lnTo>
                  <a:pt x="12179" y="57784"/>
                </a:lnTo>
                <a:lnTo>
                  <a:pt x="12725" y="57784"/>
                </a:lnTo>
                <a:lnTo>
                  <a:pt x="13081" y="58038"/>
                </a:lnTo>
                <a:lnTo>
                  <a:pt x="12928" y="58165"/>
                </a:lnTo>
                <a:lnTo>
                  <a:pt x="12280" y="58419"/>
                </a:lnTo>
                <a:lnTo>
                  <a:pt x="11684" y="58800"/>
                </a:lnTo>
                <a:lnTo>
                  <a:pt x="11099" y="59689"/>
                </a:lnTo>
                <a:lnTo>
                  <a:pt x="10960" y="59943"/>
                </a:lnTo>
                <a:lnTo>
                  <a:pt x="10782" y="60832"/>
                </a:lnTo>
                <a:lnTo>
                  <a:pt x="11379" y="61721"/>
                </a:lnTo>
                <a:lnTo>
                  <a:pt x="12687" y="62864"/>
                </a:lnTo>
                <a:lnTo>
                  <a:pt x="13487" y="64134"/>
                </a:lnTo>
                <a:lnTo>
                  <a:pt x="14338" y="66166"/>
                </a:lnTo>
                <a:lnTo>
                  <a:pt x="14871" y="66547"/>
                </a:lnTo>
                <a:lnTo>
                  <a:pt x="16624" y="66674"/>
                </a:lnTo>
                <a:lnTo>
                  <a:pt x="17576" y="66293"/>
                </a:lnTo>
                <a:lnTo>
                  <a:pt x="18630" y="66039"/>
                </a:lnTo>
                <a:lnTo>
                  <a:pt x="67945" y="66039"/>
                </a:lnTo>
                <a:lnTo>
                  <a:pt x="68122" y="65785"/>
                </a:lnTo>
                <a:lnTo>
                  <a:pt x="68745" y="64261"/>
                </a:lnTo>
                <a:lnTo>
                  <a:pt x="69494" y="62864"/>
                </a:lnTo>
                <a:lnTo>
                  <a:pt x="70764" y="61848"/>
                </a:lnTo>
                <a:lnTo>
                  <a:pt x="70980" y="61594"/>
                </a:lnTo>
                <a:lnTo>
                  <a:pt x="71500" y="61213"/>
                </a:lnTo>
                <a:lnTo>
                  <a:pt x="71516" y="60832"/>
                </a:lnTo>
                <a:lnTo>
                  <a:pt x="46786" y="60832"/>
                </a:lnTo>
                <a:lnTo>
                  <a:pt x="33121" y="60705"/>
                </a:lnTo>
                <a:lnTo>
                  <a:pt x="33125" y="60451"/>
                </a:lnTo>
                <a:lnTo>
                  <a:pt x="14338" y="60451"/>
                </a:lnTo>
                <a:lnTo>
                  <a:pt x="14122" y="60197"/>
                </a:lnTo>
                <a:lnTo>
                  <a:pt x="14003" y="59689"/>
                </a:lnTo>
                <a:lnTo>
                  <a:pt x="13944" y="59435"/>
                </a:lnTo>
                <a:lnTo>
                  <a:pt x="14490" y="59435"/>
                </a:lnTo>
                <a:lnTo>
                  <a:pt x="14770" y="59308"/>
                </a:lnTo>
                <a:lnTo>
                  <a:pt x="13766" y="59308"/>
                </a:lnTo>
                <a:lnTo>
                  <a:pt x="13652" y="58800"/>
                </a:lnTo>
                <a:lnTo>
                  <a:pt x="14249" y="58673"/>
                </a:lnTo>
                <a:lnTo>
                  <a:pt x="14126" y="57657"/>
                </a:lnTo>
                <a:lnTo>
                  <a:pt x="14033" y="57403"/>
                </a:lnTo>
                <a:lnTo>
                  <a:pt x="13477" y="56514"/>
                </a:lnTo>
                <a:lnTo>
                  <a:pt x="13594" y="53720"/>
                </a:lnTo>
                <a:lnTo>
                  <a:pt x="13799" y="52958"/>
                </a:lnTo>
                <a:lnTo>
                  <a:pt x="13677" y="51307"/>
                </a:lnTo>
                <a:lnTo>
                  <a:pt x="13555" y="50799"/>
                </a:lnTo>
                <a:lnTo>
                  <a:pt x="13652" y="50164"/>
                </a:lnTo>
                <a:lnTo>
                  <a:pt x="14071" y="49656"/>
                </a:lnTo>
                <a:lnTo>
                  <a:pt x="15062" y="48005"/>
                </a:lnTo>
                <a:lnTo>
                  <a:pt x="15298" y="46735"/>
                </a:lnTo>
                <a:lnTo>
                  <a:pt x="15455" y="45719"/>
                </a:lnTo>
                <a:lnTo>
                  <a:pt x="15849" y="45592"/>
                </a:lnTo>
                <a:lnTo>
                  <a:pt x="16598" y="44957"/>
                </a:lnTo>
                <a:lnTo>
                  <a:pt x="16683" y="44703"/>
                </a:lnTo>
                <a:lnTo>
                  <a:pt x="16560" y="44068"/>
                </a:lnTo>
                <a:lnTo>
                  <a:pt x="16436" y="43687"/>
                </a:lnTo>
                <a:close/>
              </a:path>
              <a:path w="82550" h="70484">
                <a:moveTo>
                  <a:pt x="67784" y="66166"/>
                </a:moveTo>
                <a:lnTo>
                  <a:pt x="63919" y="66166"/>
                </a:lnTo>
                <a:lnTo>
                  <a:pt x="64477" y="66293"/>
                </a:lnTo>
                <a:lnTo>
                  <a:pt x="65024" y="66547"/>
                </a:lnTo>
                <a:lnTo>
                  <a:pt x="67144" y="66674"/>
                </a:lnTo>
                <a:lnTo>
                  <a:pt x="67784" y="66166"/>
                </a:lnTo>
                <a:close/>
              </a:path>
              <a:path w="82550" h="70484">
                <a:moveTo>
                  <a:pt x="48505" y="60070"/>
                </a:moveTo>
                <a:lnTo>
                  <a:pt x="47117" y="60070"/>
                </a:lnTo>
                <a:lnTo>
                  <a:pt x="47142" y="60451"/>
                </a:lnTo>
                <a:lnTo>
                  <a:pt x="46913" y="60578"/>
                </a:lnTo>
                <a:lnTo>
                  <a:pt x="46786" y="60832"/>
                </a:lnTo>
                <a:lnTo>
                  <a:pt x="71516" y="60832"/>
                </a:lnTo>
                <a:lnTo>
                  <a:pt x="49072" y="60705"/>
                </a:lnTo>
                <a:lnTo>
                  <a:pt x="48945" y="60578"/>
                </a:lnTo>
                <a:lnTo>
                  <a:pt x="48437" y="60324"/>
                </a:lnTo>
                <a:lnTo>
                  <a:pt x="48505" y="60070"/>
                </a:lnTo>
                <a:close/>
              </a:path>
              <a:path w="82550" h="70484">
                <a:moveTo>
                  <a:pt x="40627" y="59943"/>
                </a:moveTo>
                <a:lnTo>
                  <a:pt x="33616" y="59943"/>
                </a:lnTo>
                <a:lnTo>
                  <a:pt x="33680" y="60451"/>
                </a:lnTo>
                <a:lnTo>
                  <a:pt x="33121" y="60705"/>
                </a:lnTo>
                <a:lnTo>
                  <a:pt x="35483" y="60705"/>
                </a:lnTo>
                <a:lnTo>
                  <a:pt x="35178" y="60578"/>
                </a:lnTo>
                <a:lnTo>
                  <a:pt x="35166" y="60070"/>
                </a:lnTo>
                <a:lnTo>
                  <a:pt x="40792" y="60070"/>
                </a:lnTo>
                <a:lnTo>
                  <a:pt x="40627" y="59943"/>
                </a:lnTo>
                <a:close/>
              </a:path>
              <a:path w="82550" h="70484">
                <a:moveTo>
                  <a:pt x="40792" y="60070"/>
                </a:moveTo>
                <a:lnTo>
                  <a:pt x="35331" y="60070"/>
                </a:lnTo>
                <a:lnTo>
                  <a:pt x="35559" y="60324"/>
                </a:lnTo>
                <a:lnTo>
                  <a:pt x="35712" y="60705"/>
                </a:lnTo>
                <a:lnTo>
                  <a:pt x="46767" y="60705"/>
                </a:lnTo>
                <a:lnTo>
                  <a:pt x="46710" y="60324"/>
                </a:lnTo>
                <a:lnTo>
                  <a:pt x="46843" y="60197"/>
                </a:lnTo>
                <a:lnTo>
                  <a:pt x="40957" y="60197"/>
                </a:lnTo>
                <a:lnTo>
                  <a:pt x="40792" y="60070"/>
                </a:lnTo>
                <a:close/>
              </a:path>
              <a:path w="82550" h="70484">
                <a:moveTo>
                  <a:pt x="66814" y="59943"/>
                </a:moveTo>
                <a:lnTo>
                  <a:pt x="49149" y="59943"/>
                </a:lnTo>
                <a:lnTo>
                  <a:pt x="49161" y="60451"/>
                </a:lnTo>
                <a:lnTo>
                  <a:pt x="49301" y="60578"/>
                </a:lnTo>
                <a:lnTo>
                  <a:pt x="49072" y="60705"/>
                </a:lnTo>
                <a:lnTo>
                  <a:pt x="71521" y="60705"/>
                </a:lnTo>
                <a:lnTo>
                  <a:pt x="71477" y="60451"/>
                </a:lnTo>
                <a:lnTo>
                  <a:pt x="66916" y="60451"/>
                </a:lnTo>
                <a:lnTo>
                  <a:pt x="66814" y="59943"/>
                </a:lnTo>
                <a:close/>
              </a:path>
              <a:path w="82550" h="70484">
                <a:moveTo>
                  <a:pt x="19596" y="59181"/>
                </a:moveTo>
                <a:lnTo>
                  <a:pt x="15151" y="59181"/>
                </a:lnTo>
                <a:lnTo>
                  <a:pt x="15493" y="60197"/>
                </a:lnTo>
                <a:lnTo>
                  <a:pt x="14846" y="60451"/>
                </a:lnTo>
                <a:lnTo>
                  <a:pt x="33125" y="60451"/>
                </a:lnTo>
                <a:lnTo>
                  <a:pt x="33134" y="59943"/>
                </a:lnTo>
                <a:lnTo>
                  <a:pt x="40627" y="59943"/>
                </a:lnTo>
                <a:lnTo>
                  <a:pt x="40297" y="59689"/>
                </a:lnTo>
                <a:lnTo>
                  <a:pt x="19773" y="59689"/>
                </a:lnTo>
                <a:lnTo>
                  <a:pt x="19456" y="59308"/>
                </a:lnTo>
                <a:lnTo>
                  <a:pt x="19596" y="59181"/>
                </a:lnTo>
                <a:close/>
              </a:path>
              <a:path w="82550" h="70484">
                <a:moveTo>
                  <a:pt x="69486" y="26923"/>
                </a:moveTo>
                <a:lnTo>
                  <a:pt x="66814" y="26923"/>
                </a:lnTo>
                <a:lnTo>
                  <a:pt x="66763" y="28066"/>
                </a:lnTo>
                <a:lnTo>
                  <a:pt x="66560" y="28574"/>
                </a:lnTo>
                <a:lnTo>
                  <a:pt x="65747" y="29844"/>
                </a:lnTo>
                <a:lnTo>
                  <a:pt x="65189" y="30352"/>
                </a:lnTo>
                <a:lnTo>
                  <a:pt x="64592" y="30733"/>
                </a:lnTo>
                <a:lnTo>
                  <a:pt x="64058" y="31114"/>
                </a:lnTo>
                <a:lnTo>
                  <a:pt x="63949" y="33146"/>
                </a:lnTo>
                <a:lnTo>
                  <a:pt x="64071" y="33527"/>
                </a:lnTo>
                <a:lnTo>
                  <a:pt x="64427" y="34162"/>
                </a:lnTo>
                <a:lnTo>
                  <a:pt x="64998" y="34797"/>
                </a:lnTo>
                <a:lnTo>
                  <a:pt x="65659" y="37083"/>
                </a:lnTo>
                <a:lnTo>
                  <a:pt x="66424" y="40893"/>
                </a:lnTo>
                <a:lnTo>
                  <a:pt x="66548" y="42036"/>
                </a:lnTo>
                <a:lnTo>
                  <a:pt x="66433" y="42417"/>
                </a:lnTo>
                <a:lnTo>
                  <a:pt x="66032" y="43179"/>
                </a:lnTo>
                <a:lnTo>
                  <a:pt x="65668" y="44195"/>
                </a:lnTo>
                <a:lnTo>
                  <a:pt x="65573" y="44703"/>
                </a:lnTo>
                <a:lnTo>
                  <a:pt x="65697" y="45084"/>
                </a:lnTo>
                <a:lnTo>
                  <a:pt x="66497" y="45592"/>
                </a:lnTo>
                <a:lnTo>
                  <a:pt x="66802" y="45719"/>
                </a:lnTo>
                <a:lnTo>
                  <a:pt x="66942" y="47243"/>
                </a:lnTo>
                <a:lnTo>
                  <a:pt x="67111" y="47751"/>
                </a:lnTo>
                <a:lnTo>
                  <a:pt x="67424" y="48513"/>
                </a:lnTo>
                <a:lnTo>
                  <a:pt x="68427" y="49910"/>
                </a:lnTo>
                <a:lnTo>
                  <a:pt x="68588" y="50164"/>
                </a:lnTo>
                <a:lnTo>
                  <a:pt x="68650" y="50545"/>
                </a:lnTo>
                <a:lnTo>
                  <a:pt x="68529" y="53085"/>
                </a:lnTo>
                <a:lnTo>
                  <a:pt x="68656" y="53720"/>
                </a:lnTo>
                <a:lnTo>
                  <a:pt x="68762" y="53974"/>
                </a:lnTo>
                <a:lnTo>
                  <a:pt x="68846" y="56133"/>
                </a:lnTo>
                <a:lnTo>
                  <a:pt x="68724" y="56641"/>
                </a:lnTo>
                <a:lnTo>
                  <a:pt x="68224" y="57530"/>
                </a:lnTo>
                <a:lnTo>
                  <a:pt x="68097" y="58546"/>
                </a:lnTo>
                <a:lnTo>
                  <a:pt x="68580" y="58800"/>
                </a:lnTo>
                <a:lnTo>
                  <a:pt x="68560" y="59181"/>
                </a:lnTo>
                <a:lnTo>
                  <a:pt x="67284" y="59308"/>
                </a:lnTo>
                <a:lnTo>
                  <a:pt x="68198" y="59660"/>
                </a:lnTo>
                <a:lnTo>
                  <a:pt x="68219" y="59943"/>
                </a:lnTo>
                <a:lnTo>
                  <a:pt x="68135" y="60324"/>
                </a:lnTo>
                <a:lnTo>
                  <a:pt x="67449" y="60451"/>
                </a:lnTo>
                <a:lnTo>
                  <a:pt x="71477" y="60451"/>
                </a:lnTo>
                <a:lnTo>
                  <a:pt x="70993" y="59181"/>
                </a:lnTo>
                <a:lnTo>
                  <a:pt x="70421" y="58673"/>
                </a:lnTo>
                <a:lnTo>
                  <a:pt x="69735" y="58292"/>
                </a:lnTo>
                <a:lnTo>
                  <a:pt x="69291" y="58165"/>
                </a:lnTo>
                <a:lnTo>
                  <a:pt x="69189" y="57911"/>
                </a:lnTo>
                <a:lnTo>
                  <a:pt x="70116" y="57784"/>
                </a:lnTo>
                <a:lnTo>
                  <a:pt x="70392" y="57403"/>
                </a:lnTo>
                <a:lnTo>
                  <a:pt x="70294" y="56641"/>
                </a:lnTo>
                <a:lnTo>
                  <a:pt x="70180" y="56260"/>
                </a:lnTo>
                <a:lnTo>
                  <a:pt x="70059" y="55752"/>
                </a:lnTo>
                <a:lnTo>
                  <a:pt x="69935" y="53593"/>
                </a:lnTo>
                <a:lnTo>
                  <a:pt x="70044" y="50672"/>
                </a:lnTo>
                <a:lnTo>
                  <a:pt x="70165" y="49910"/>
                </a:lnTo>
                <a:lnTo>
                  <a:pt x="70065" y="49402"/>
                </a:lnTo>
                <a:lnTo>
                  <a:pt x="69507" y="49021"/>
                </a:lnTo>
                <a:lnTo>
                  <a:pt x="69215" y="48894"/>
                </a:lnTo>
                <a:lnTo>
                  <a:pt x="68910" y="48640"/>
                </a:lnTo>
                <a:lnTo>
                  <a:pt x="68072" y="47751"/>
                </a:lnTo>
                <a:lnTo>
                  <a:pt x="68021" y="46989"/>
                </a:lnTo>
                <a:lnTo>
                  <a:pt x="68567" y="46227"/>
                </a:lnTo>
                <a:lnTo>
                  <a:pt x="69532" y="45211"/>
                </a:lnTo>
                <a:lnTo>
                  <a:pt x="69951" y="44576"/>
                </a:lnTo>
                <a:lnTo>
                  <a:pt x="70256" y="43941"/>
                </a:lnTo>
                <a:lnTo>
                  <a:pt x="70929" y="43941"/>
                </a:lnTo>
                <a:lnTo>
                  <a:pt x="70569" y="43306"/>
                </a:lnTo>
                <a:lnTo>
                  <a:pt x="70658" y="42163"/>
                </a:lnTo>
                <a:lnTo>
                  <a:pt x="70700" y="42036"/>
                </a:lnTo>
                <a:lnTo>
                  <a:pt x="71089" y="42036"/>
                </a:lnTo>
                <a:lnTo>
                  <a:pt x="70904" y="41528"/>
                </a:lnTo>
                <a:lnTo>
                  <a:pt x="68752" y="37083"/>
                </a:lnTo>
                <a:lnTo>
                  <a:pt x="67886" y="34543"/>
                </a:lnTo>
                <a:lnTo>
                  <a:pt x="67635" y="33146"/>
                </a:lnTo>
                <a:lnTo>
                  <a:pt x="67739" y="31241"/>
                </a:lnTo>
                <a:lnTo>
                  <a:pt x="67932" y="30733"/>
                </a:lnTo>
                <a:lnTo>
                  <a:pt x="68135" y="30479"/>
                </a:lnTo>
                <a:lnTo>
                  <a:pt x="68364" y="30479"/>
                </a:lnTo>
                <a:lnTo>
                  <a:pt x="69486" y="26923"/>
                </a:lnTo>
                <a:close/>
              </a:path>
              <a:path w="82550" h="70484">
                <a:moveTo>
                  <a:pt x="57342" y="28828"/>
                </a:moveTo>
                <a:lnTo>
                  <a:pt x="52844" y="28828"/>
                </a:lnTo>
                <a:lnTo>
                  <a:pt x="52755" y="32638"/>
                </a:lnTo>
                <a:lnTo>
                  <a:pt x="51790" y="33146"/>
                </a:lnTo>
                <a:lnTo>
                  <a:pt x="51053" y="33781"/>
                </a:lnTo>
                <a:lnTo>
                  <a:pt x="49377" y="35686"/>
                </a:lnTo>
                <a:lnTo>
                  <a:pt x="48158" y="36448"/>
                </a:lnTo>
                <a:lnTo>
                  <a:pt x="44767" y="37591"/>
                </a:lnTo>
                <a:lnTo>
                  <a:pt x="43711" y="39115"/>
                </a:lnTo>
                <a:lnTo>
                  <a:pt x="43640" y="43814"/>
                </a:lnTo>
                <a:lnTo>
                  <a:pt x="43888" y="45719"/>
                </a:lnTo>
                <a:lnTo>
                  <a:pt x="43764" y="46989"/>
                </a:lnTo>
                <a:lnTo>
                  <a:pt x="43002" y="48894"/>
                </a:lnTo>
                <a:lnTo>
                  <a:pt x="42921" y="49275"/>
                </a:lnTo>
                <a:lnTo>
                  <a:pt x="42830" y="50799"/>
                </a:lnTo>
                <a:lnTo>
                  <a:pt x="42953" y="51561"/>
                </a:lnTo>
                <a:lnTo>
                  <a:pt x="43357" y="52831"/>
                </a:lnTo>
                <a:lnTo>
                  <a:pt x="43458" y="54863"/>
                </a:lnTo>
                <a:lnTo>
                  <a:pt x="43031" y="56260"/>
                </a:lnTo>
                <a:lnTo>
                  <a:pt x="42925" y="58927"/>
                </a:lnTo>
                <a:lnTo>
                  <a:pt x="42189" y="59435"/>
                </a:lnTo>
                <a:lnTo>
                  <a:pt x="41325" y="60197"/>
                </a:lnTo>
                <a:lnTo>
                  <a:pt x="46843" y="60197"/>
                </a:lnTo>
                <a:lnTo>
                  <a:pt x="46977" y="60070"/>
                </a:lnTo>
                <a:lnTo>
                  <a:pt x="48505" y="60070"/>
                </a:lnTo>
                <a:lnTo>
                  <a:pt x="66814" y="59943"/>
                </a:lnTo>
                <a:lnTo>
                  <a:pt x="66941" y="59689"/>
                </a:lnTo>
                <a:lnTo>
                  <a:pt x="62407" y="59689"/>
                </a:lnTo>
                <a:lnTo>
                  <a:pt x="62344" y="59181"/>
                </a:lnTo>
                <a:lnTo>
                  <a:pt x="46012" y="59181"/>
                </a:lnTo>
                <a:lnTo>
                  <a:pt x="45542" y="58673"/>
                </a:lnTo>
                <a:lnTo>
                  <a:pt x="46342" y="58546"/>
                </a:lnTo>
                <a:lnTo>
                  <a:pt x="49169" y="58546"/>
                </a:lnTo>
                <a:lnTo>
                  <a:pt x="48996" y="58038"/>
                </a:lnTo>
                <a:lnTo>
                  <a:pt x="60769" y="58038"/>
                </a:lnTo>
                <a:lnTo>
                  <a:pt x="61004" y="57911"/>
                </a:lnTo>
                <a:lnTo>
                  <a:pt x="47561" y="57911"/>
                </a:lnTo>
                <a:lnTo>
                  <a:pt x="47307" y="57657"/>
                </a:lnTo>
                <a:lnTo>
                  <a:pt x="47066" y="57530"/>
                </a:lnTo>
                <a:lnTo>
                  <a:pt x="47256" y="57276"/>
                </a:lnTo>
                <a:lnTo>
                  <a:pt x="47536" y="57022"/>
                </a:lnTo>
                <a:lnTo>
                  <a:pt x="52527" y="57022"/>
                </a:lnTo>
                <a:lnTo>
                  <a:pt x="52641" y="56514"/>
                </a:lnTo>
                <a:lnTo>
                  <a:pt x="54457" y="56514"/>
                </a:lnTo>
                <a:lnTo>
                  <a:pt x="55054" y="56260"/>
                </a:lnTo>
                <a:lnTo>
                  <a:pt x="61652" y="56260"/>
                </a:lnTo>
                <a:lnTo>
                  <a:pt x="61709" y="55879"/>
                </a:lnTo>
                <a:lnTo>
                  <a:pt x="66280" y="55879"/>
                </a:lnTo>
                <a:lnTo>
                  <a:pt x="66269" y="55625"/>
                </a:lnTo>
                <a:lnTo>
                  <a:pt x="51904" y="55625"/>
                </a:lnTo>
                <a:lnTo>
                  <a:pt x="51650" y="55244"/>
                </a:lnTo>
                <a:lnTo>
                  <a:pt x="51460" y="55117"/>
                </a:lnTo>
                <a:lnTo>
                  <a:pt x="52031" y="54863"/>
                </a:lnTo>
                <a:lnTo>
                  <a:pt x="54914" y="54863"/>
                </a:lnTo>
                <a:lnTo>
                  <a:pt x="54838" y="54482"/>
                </a:lnTo>
                <a:lnTo>
                  <a:pt x="55346" y="54355"/>
                </a:lnTo>
                <a:lnTo>
                  <a:pt x="65412" y="54355"/>
                </a:lnTo>
                <a:lnTo>
                  <a:pt x="64896" y="54228"/>
                </a:lnTo>
                <a:lnTo>
                  <a:pt x="64681" y="54101"/>
                </a:lnTo>
                <a:lnTo>
                  <a:pt x="53327" y="54101"/>
                </a:lnTo>
                <a:lnTo>
                  <a:pt x="52933" y="53974"/>
                </a:lnTo>
                <a:lnTo>
                  <a:pt x="53187" y="53466"/>
                </a:lnTo>
                <a:lnTo>
                  <a:pt x="53365" y="53339"/>
                </a:lnTo>
                <a:lnTo>
                  <a:pt x="58153" y="53339"/>
                </a:lnTo>
                <a:lnTo>
                  <a:pt x="57975" y="52958"/>
                </a:lnTo>
                <a:lnTo>
                  <a:pt x="57454" y="52831"/>
                </a:lnTo>
                <a:lnTo>
                  <a:pt x="57327" y="52577"/>
                </a:lnTo>
                <a:lnTo>
                  <a:pt x="49072" y="52577"/>
                </a:lnTo>
                <a:lnTo>
                  <a:pt x="49123" y="52323"/>
                </a:lnTo>
                <a:lnTo>
                  <a:pt x="49618" y="51561"/>
                </a:lnTo>
                <a:lnTo>
                  <a:pt x="49720" y="51307"/>
                </a:lnTo>
                <a:lnTo>
                  <a:pt x="49885" y="51180"/>
                </a:lnTo>
                <a:lnTo>
                  <a:pt x="51344" y="51180"/>
                </a:lnTo>
                <a:lnTo>
                  <a:pt x="51460" y="50799"/>
                </a:lnTo>
                <a:lnTo>
                  <a:pt x="51587" y="50672"/>
                </a:lnTo>
                <a:lnTo>
                  <a:pt x="52848" y="50672"/>
                </a:lnTo>
                <a:lnTo>
                  <a:pt x="53212" y="50418"/>
                </a:lnTo>
                <a:lnTo>
                  <a:pt x="55219" y="50291"/>
                </a:lnTo>
                <a:lnTo>
                  <a:pt x="59404" y="50291"/>
                </a:lnTo>
                <a:lnTo>
                  <a:pt x="59377" y="48894"/>
                </a:lnTo>
                <a:lnTo>
                  <a:pt x="51041" y="48894"/>
                </a:lnTo>
                <a:lnTo>
                  <a:pt x="51132" y="48259"/>
                </a:lnTo>
                <a:lnTo>
                  <a:pt x="51786" y="46735"/>
                </a:lnTo>
                <a:lnTo>
                  <a:pt x="52441" y="44449"/>
                </a:lnTo>
                <a:lnTo>
                  <a:pt x="53060" y="41020"/>
                </a:lnTo>
                <a:lnTo>
                  <a:pt x="53398" y="41020"/>
                </a:lnTo>
                <a:lnTo>
                  <a:pt x="53052" y="40004"/>
                </a:lnTo>
                <a:lnTo>
                  <a:pt x="52344" y="37337"/>
                </a:lnTo>
                <a:lnTo>
                  <a:pt x="52146" y="36448"/>
                </a:lnTo>
                <a:lnTo>
                  <a:pt x="51822" y="35686"/>
                </a:lnTo>
                <a:lnTo>
                  <a:pt x="51911" y="34924"/>
                </a:lnTo>
                <a:lnTo>
                  <a:pt x="52476" y="33908"/>
                </a:lnTo>
                <a:lnTo>
                  <a:pt x="53124" y="33273"/>
                </a:lnTo>
                <a:lnTo>
                  <a:pt x="53441" y="33146"/>
                </a:lnTo>
                <a:lnTo>
                  <a:pt x="53935" y="32892"/>
                </a:lnTo>
                <a:lnTo>
                  <a:pt x="53187" y="32892"/>
                </a:lnTo>
                <a:lnTo>
                  <a:pt x="53162" y="30098"/>
                </a:lnTo>
                <a:lnTo>
                  <a:pt x="57224" y="30098"/>
                </a:lnTo>
                <a:lnTo>
                  <a:pt x="57342" y="28828"/>
                </a:lnTo>
                <a:close/>
              </a:path>
              <a:path w="82550" h="70484">
                <a:moveTo>
                  <a:pt x="13996" y="59660"/>
                </a:moveTo>
                <a:close/>
              </a:path>
              <a:path w="82550" h="70484">
                <a:moveTo>
                  <a:pt x="36052" y="59054"/>
                </a:moveTo>
                <a:lnTo>
                  <a:pt x="20015" y="59054"/>
                </a:lnTo>
                <a:lnTo>
                  <a:pt x="19888" y="59435"/>
                </a:lnTo>
                <a:lnTo>
                  <a:pt x="20015" y="59562"/>
                </a:lnTo>
                <a:lnTo>
                  <a:pt x="19773" y="59689"/>
                </a:lnTo>
                <a:lnTo>
                  <a:pt x="40297" y="59689"/>
                </a:lnTo>
                <a:lnTo>
                  <a:pt x="40131" y="59562"/>
                </a:lnTo>
                <a:lnTo>
                  <a:pt x="39757" y="59181"/>
                </a:lnTo>
                <a:lnTo>
                  <a:pt x="36118" y="59181"/>
                </a:lnTo>
                <a:close/>
              </a:path>
              <a:path w="82550" h="70484">
                <a:moveTo>
                  <a:pt x="67392" y="58927"/>
                </a:moveTo>
                <a:lnTo>
                  <a:pt x="62572" y="58927"/>
                </a:lnTo>
                <a:lnTo>
                  <a:pt x="62636" y="59181"/>
                </a:lnTo>
                <a:lnTo>
                  <a:pt x="62852" y="59308"/>
                </a:lnTo>
                <a:lnTo>
                  <a:pt x="62712" y="59435"/>
                </a:lnTo>
                <a:lnTo>
                  <a:pt x="62547" y="59689"/>
                </a:lnTo>
                <a:lnTo>
                  <a:pt x="66941" y="59689"/>
                </a:lnTo>
                <a:lnTo>
                  <a:pt x="67068" y="59435"/>
                </a:lnTo>
                <a:lnTo>
                  <a:pt x="67284" y="59308"/>
                </a:lnTo>
                <a:lnTo>
                  <a:pt x="68478" y="59308"/>
                </a:lnTo>
                <a:lnTo>
                  <a:pt x="68059" y="59181"/>
                </a:lnTo>
                <a:lnTo>
                  <a:pt x="67386" y="59054"/>
                </a:lnTo>
                <a:close/>
              </a:path>
              <a:path w="82550" h="70484">
                <a:moveTo>
                  <a:pt x="14490" y="59435"/>
                </a:moveTo>
                <a:lnTo>
                  <a:pt x="13944" y="59435"/>
                </a:lnTo>
                <a:lnTo>
                  <a:pt x="13996" y="59660"/>
                </a:lnTo>
                <a:lnTo>
                  <a:pt x="14490" y="59435"/>
                </a:lnTo>
                <a:close/>
              </a:path>
              <a:path w="82550" h="70484">
                <a:moveTo>
                  <a:pt x="18948" y="40004"/>
                </a:moveTo>
                <a:lnTo>
                  <a:pt x="18999" y="40258"/>
                </a:lnTo>
                <a:lnTo>
                  <a:pt x="19419" y="41401"/>
                </a:lnTo>
                <a:lnTo>
                  <a:pt x="20247" y="42925"/>
                </a:lnTo>
                <a:lnTo>
                  <a:pt x="20364" y="43687"/>
                </a:lnTo>
                <a:lnTo>
                  <a:pt x="20237" y="44195"/>
                </a:lnTo>
                <a:lnTo>
                  <a:pt x="20114" y="44449"/>
                </a:lnTo>
                <a:lnTo>
                  <a:pt x="19024" y="45973"/>
                </a:lnTo>
                <a:lnTo>
                  <a:pt x="18503" y="46481"/>
                </a:lnTo>
                <a:lnTo>
                  <a:pt x="16493" y="49021"/>
                </a:lnTo>
                <a:lnTo>
                  <a:pt x="15633" y="50291"/>
                </a:lnTo>
                <a:lnTo>
                  <a:pt x="14173" y="54101"/>
                </a:lnTo>
                <a:lnTo>
                  <a:pt x="14080" y="56133"/>
                </a:lnTo>
                <a:lnTo>
                  <a:pt x="14596" y="58038"/>
                </a:lnTo>
                <a:lnTo>
                  <a:pt x="14785" y="58546"/>
                </a:lnTo>
                <a:lnTo>
                  <a:pt x="14897" y="59054"/>
                </a:lnTo>
                <a:lnTo>
                  <a:pt x="14236" y="59181"/>
                </a:lnTo>
                <a:lnTo>
                  <a:pt x="13766" y="59308"/>
                </a:lnTo>
                <a:lnTo>
                  <a:pt x="14770" y="59308"/>
                </a:lnTo>
                <a:lnTo>
                  <a:pt x="15151" y="59181"/>
                </a:lnTo>
                <a:lnTo>
                  <a:pt x="19596" y="59181"/>
                </a:lnTo>
                <a:lnTo>
                  <a:pt x="19735" y="59054"/>
                </a:lnTo>
                <a:lnTo>
                  <a:pt x="36052" y="59054"/>
                </a:lnTo>
                <a:lnTo>
                  <a:pt x="35918" y="58800"/>
                </a:lnTo>
                <a:lnTo>
                  <a:pt x="17564" y="58800"/>
                </a:lnTo>
                <a:lnTo>
                  <a:pt x="17653" y="58419"/>
                </a:lnTo>
                <a:lnTo>
                  <a:pt x="17830" y="58038"/>
                </a:lnTo>
                <a:lnTo>
                  <a:pt x="20713" y="58038"/>
                </a:lnTo>
                <a:lnTo>
                  <a:pt x="21107" y="57784"/>
                </a:lnTo>
                <a:lnTo>
                  <a:pt x="34582" y="57784"/>
                </a:lnTo>
                <a:lnTo>
                  <a:pt x="34391" y="57657"/>
                </a:lnTo>
                <a:lnTo>
                  <a:pt x="34645" y="57149"/>
                </a:lnTo>
                <a:lnTo>
                  <a:pt x="27190" y="57149"/>
                </a:lnTo>
                <a:lnTo>
                  <a:pt x="27205" y="56895"/>
                </a:lnTo>
                <a:lnTo>
                  <a:pt x="14770" y="56895"/>
                </a:lnTo>
                <a:lnTo>
                  <a:pt x="14573" y="56260"/>
                </a:lnTo>
                <a:lnTo>
                  <a:pt x="14454" y="55244"/>
                </a:lnTo>
                <a:lnTo>
                  <a:pt x="14553" y="53720"/>
                </a:lnTo>
                <a:lnTo>
                  <a:pt x="14998" y="52323"/>
                </a:lnTo>
                <a:lnTo>
                  <a:pt x="17056" y="48767"/>
                </a:lnTo>
                <a:lnTo>
                  <a:pt x="18084" y="47370"/>
                </a:lnTo>
                <a:lnTo>
                  <a:pt x="19710" y="45719"/>
                </a:lnTo>
                <a:lnTo>
                  <a:pt x="20078" y="45211"/>
                </a:lnTo>
                <a:lnTo>
                  <a:pt x="20269" y="44576"/>
                </a:lnTo>
                <a:lnTo>
                  <a:pt x="20472" y="44449"/>
                </a:lnTo>
                <a:lnTo>
                  <a:pt x="26543" y="44449"/>
                </a:lnTo>
                <a:lnTo>
                  <a:pt x="26644" y="43941"/>
                </a:lnTo>
                <a:lnTo>
                  <a:pt x="26670" y="42671"/>
                </a:lnTo>
                <a:lnTo>
                  <a:pt x="27025" y="42544"/>
                </a:lnTo>
                <a:lnTo>
                  <a:pt x="27190" y="42417"/>
                </a:lnTo>
                <a:lnTo>
                  <a:pt x="26771" y="42417"/>
                </a:lnTo>
                <a:lnTo>
                  <a:pt x="26692" y="42036"/>
                </a:lnTo>
                <a:lnTo>
                  <a:pt x="20497" y="42036"/>
                </a:lnTo>
                <a:lnTo>
                  <a:pt x="20218" y="41528"/>
                </a:lnTo>
                <a:lnTo>
                  <a:pt x="19837" y="41020"/>
                </a:lnTo>
                <a:lnTo>
                  <a:pt x="19253" y="40512"/>
                </a:lnTo>
                <a:lnTo>
                  <a:pt x="19100" y="40131"/>
                </a:lnTo>
                <a:lnTo>
                  <a:pt x="18948" y="40004"/>
                </a:lnTo>
                <a:close/>
              </a:path>
              <a:path w="82550" h="70484">
                <a:moveTo>
                  <a:pt x="39072" y="58546"/>
                </a:moveTo>
                <a:lnTo>
                  <a:pt x="36474" y="58546"/>
                </a:lnTo>
                <a:lnTo>
                  <a:pt x="36715" y="58673"/>
                </a:lnTo>
                <a:lnTo>
                  <a:pt x="36550" y="58927"/>
                </a:lnTo>
                <a:lnTo>
                  <a:pt x="36118" y="59181"/>
                </a:lnTo>
                <a:lnTo>
                  <a:pt x="39757" y="59181"/>
                </a:lnTo>
                <a:lnTo>
                  <a:pt x="39382" y="58800"/>
                </a:lnTo>
                <a:lnTo>
                  <a:pt x="39072" y="58546"/>
                </a:lnTo>
                <a:close/>
              </a:path>
              <a:path w="82550" h="70484">
                <a:moveTo>
                  <a:pt x="49169" y="58546"/>
                </a:moveTo>
                <a:lnTo>
                  <a:pt x="46342" y="58546"/>
                </a:lnTo>
                <a:lnTo>
                  <a:pt x="46405" y="58927"/>
                </a:lnTo>
                <a:lnTo>
                  <a:pt x="46012" y="59181"/>
                </a:lnTo>
                <a:lnTo>
                  <a:pt x="62344" y="59181"/>
                </a:lnTo>
                <a:lnTo>
                  <a:pt x="62572" y="58927"/>
                </a:lnTo>
                <a:lnTo>
                  <a:pt x="67392" y="58927"/>
                </a:lnTo>
                <a:lnTo>
                  <a:pt x="64744" y="58800"/>
                </a:lnTo>
                <a:lnTo>
                  <a:pt x="63944" y="58673"/>
                </a:lnTo>
                <a:lnTo>
                  <a:pt x="49212" y="58673"/>
                </a:lnTo>
                <a:close/>
              </a:path>
              <a:path w="82550" h="70484">
                <a:moveTo>
                  <a:pt x="20713" y="58038"/>
                </a:moveTo>
                <a:lnTo>
                  <a:pt x="17856" y="58038"/>
                </a:lnTo>
                <a:lnTo>
                  <a:pt x="18249" y="58292"/>
                </a:lnTo>
                <a:lnTo>
                  <a:pt x="18351" y="58673"/>
                </a:lnTo>
                <a:lnTo>
                  <a:pt x="17754" y="58800"/>
                </a:lnTo>
                <a:lnTo>
                  <a:pt x="35918" y="58800"/>
                </a:lnTo>
                <a:lnTo>
                  <a:pt x="35852" y="58673"/>
                </a:lnTo>
                <a:lnTo>
                  <a:pt x="32943" y="58673"/>
                </a:lnTo>
                <a:lnTo>
                  <a:pt x="32732" y="58419"/>
                </a:lnTo>
                <a:lnTo>
                  <a:pt x="20967" y="58419"/>
                </a:lnTo>
                <a:lnTo>
                  <a:pt x="20840" y="58165"/>
                </a:lnTo>
                <a:lnTo>
                  <a:pt x="20713" y="58038"/>
                </a:lnTo>
                <a:close/>
              </a:path>
              <a:path w="82550" h="70484">
                <a:moveTo>
                  <a:pt x="67661" y="58038"/>
                </a:moveTo>
                <a:lnTo>
                  <a:pt x="64452" y="58038"/>
                </a:lnTo>
                <a:lnTo>
                  <a:pt x="64744" y="58800"/>
                </a:lnTo>
                <a:lnTo>
                  <a:pt x="67398" y="58800"/>
                </a:lnTo>
                <a:lnTo>
                  <a:pt x="67661" y="58038"/>
                </a:lnTo>
                <a:close/>
              </a:path>
              <a:path w="82550" h="70484">
                <a:moveTo>
                  <a:pt x="38608" y="58038"/>
                </a:moveTo>
                <a:lnTo>
                  <a:pt x="33210" y="58038"/>
                </a:lnTo>
                <a:lnTo>
                  <a:pt x="33312" y="58673"/>
                </a:lnTo>
                <a:lnTo>
                  <a:pt x="35852" y="58673"/>
                </a:lnTo>
                <a:lnTo>
                  <a:pt x="36118" y="58546"/>
                </a:lnTo>
                <a:lnTo>
                  <a:pt x="39072" y="58546"/>
                </a:lnTo>
                <a:lnTo>
                  <a:pt x="38608" y="58165"/>
                </a:lnTo>
                <a:close/>
              </a:path>
              <a:path w="82550" h="70484">
                <a:moveTo>
                  <a:pt x="60769" y="58038"/>
                </a:moveTo>
                <a:lnTo>
                  <a:pt x="49644" y="58038"/>
                </a:lnTo>
                <a:lnTo>
                  <a:pt x="49631" y="58292"/>
                </a:lnTo>
                <a:lnTo>
                  <a:pt x="49212" y="58673"/>
                </a:lnTo>
                <a:lnTo>
                  <a:pt x="63944" y="58673"/>
                </a:lnTo>
                <a:lnTo>
                  <a:pt x="61264" y="58546"/>
                </a:lnTo>
                <a:lnTo>
                  <a:pt x="60883" y="58292"/>
                </a:lnTo>
                <a:lnTo>
                  <a:pt x="60629" y="58292"/>
                </a:lnTo>
                <a:lnTo>
                  <a:pt x="60769" y="58038"/>
                </a:lnTo>
                <a:close/>
              </a:path>
              <a:path w="82550" h="70484">
                <a:moveTo>
                  <a:pt x="67748" y="57784"/>
                </a:moveTo>
                <a:lnTo>
                  <a:pt x="61379" y="57784"/>
                </a:lnTo>
                <a:lnTo>
                  <a:pt x="61467" y="58038"/>
                </a:lnTo>
                <a:lnTo>
                  <a:pt x="61264" y="58546"/>
                </a:lnTo>
                <a:lnTo>
                  <a:pt x="63919" y="58546"/>
                </a:lnTo>
                <a:lnTo>
                  <a:pt x="63969" y="58292"/>
                </a:lnTo>
                <a:lnTo>
                  <a:pt x="64389" y="58038"/>
                </a:lnTo>
                <a:lnTo>
                  <a:pt x="67661" y="58038"/>
                </a:lnTo>
                <a:lnTo>
                  <a:pt x="67748" y="57784"/>
                </a:lnTo>
                <a:close/>
              </a:path>
              <a:path w="82550" h="70484">
                <a:moveTo>
                  <a:pt x="38815" y="56895"/>
                </a:moveTo>
                <a:lnTo>
                  <a:pt x="34848" y="56895"/>
                </a:lnTo>
                <a:lnTo>
                  <a:pt x="34970" y="57149"/>
                </a:lnTo>
                <a:lnTo>
                  <a:pt x="35064" y="57657"/>
                </a:lnTo>
                <a:lnTo>
                  <a:pt x="34582" y="57784"/>
                </a:lnTo>
                <a:lnTo>
                  <a:pt x="21107" y="57784"/>
                </a:lnTo>
                <a:lnTo>
                  <a:pt x="21450" y="58038"/>
                </a:lnTo>
                <a:lnTo>
                  <a:pt x="21590" y="58292"/>
                </a:lnTo>
                <a:lnTo>
                  <a:pt x="21094" y="58419"/>
                </a:lnTo>
                <a:lnTo>
                  <a:pt x="32732" y="58419"/>
                </a:lnTo>
                <a:lnTo>
                  <a:pt x="32918" y="58038"/>
                </a:lnTo>
                <a:lnTo>
                  <a:pt x="38608" y="58038"/>
                </a:lnTo>
                <a:lnTo>
                  <a:pt x="38732" y="57149"/>
                </a:lnTo>
                <a:lnTo>
                  <a:pt x="38815" y="56895"/>
                </a:lnTo>
                <a:close/>
              </a:path>
              <a:path w="82550" h="70484">
                <a:moveTo>
                  <a:pt x="61652" y="56260"/>
                </a:moveTo>
                <a:lnTo>
                  <a:pt x="55054" y="56260"/>
                </a:lnTo>
                <a:lnTo>
                  <a:pt x="55130" y="57022"/>
                </a:lnTo>
                <a:lnTo>
                  <a:pt x="47536" y="57022"/>
                </a:lnTo>
                <a:lnTo>
                  <a:pt x="47774" y="57403"/>
                </a:lnTo>
                <a:lnTo>
                  <a:pt x="47828" y="57657"/>
                </a:lnTo>
                <a:lnTo>
                  <a:pt x="47561" y="57911"/>
                </a:lnTo>
                <a:lnTo>
                  <a:pt x="61004" y="57911"/>
                </a:lnTo>
                <a:lnTo>
                  <a:pt x="61239" y="57784"/>
                </a:lnTo>
                <a:lnTo>
                  <a:pt x="67748" y="57784"/>
                </a:lnTo>
                <a:lnTo>
                  <a:pt x="67935" y="56895"/>
                </a:lnTo>
                <a:lnTo>
                  <a:pt x="64185" y="56895"/>
                </a:lnTo>
                <a:lnTo>
                  <a:pt x="63792" y="56768"/>
                </a:lnTo>
                <a:lnTo>
                  <a:pt x="61595" y="56641"/>
                </a:lnTo>
                <a:lnTo>
                  <a:pt x="61652" y="56260"/>
                </a:lnTo>
                <a:close/>
              </a:path>
              <a:path w="82550" h="70484">
                <a:moveTo>
                  <a:pt x="39022" y="56260"/>
                </a:moveTo>
                <a:lnTo>
                  <a:pt x="27838" y="56260"/>
                </a:lnTo>
                <a:lnTo>
                  <a:pt x="27838" y="56768"/>
                </a:lnTo>
                <a:lnTo>
                  <a:pt x="27190" y="57149"/>
                </a:lnTo>
                <a:lnTo>
                  <a:pt x="34645" y="57149"/>
                </a:lnTo>
                <a:lnTo>
                  <a:pt x="34709" y="57022"/>
                </a:lnTo>
                <a:lnTo>
                  <a:pt x="29349" y="57022"/>
                </a:lnTo>
                <a:lnTo>
                  <a:pt x="29311" y="56641"/>
                </a:lnTo>
                <a:lnTo>
                  <a:pt x="29629" y="56514"/>
                </a:lnTo>
                <a:lnTo>
                  <a:pt x="38939" y="56514"/>
                </a:lnTo>
                <a:lnTo>
                  <a:pt x="39022" y="56260"/>
                </a:lnTo>
                <a:close/>
              </a:path>
              <a:path w="82550" h="70484">
                <a:moveTo>
                  <a:pt x="38939" y="56514"/>
                </a:moveTo>
                <a:lnTo>
                  <a:pt x="29629" y="56514"/>
                </a:lnTo>
                <a:lnTo>
                  <a:pt x="29756" y="57022"/>
                </a:lnTo>
                <a:lnTo>
                  <a:pt x="34709" y="57022"/>
                </a:lnTo>
                <a:lnTo>
                  <a:pt x="34848" y="56895"/>
                </a:lnTo>
                <a:lnTo>
                  <a:pt x="38815" y="56895"/>
                </a:lnTo>
                <a:lnTo>
                  <a:pt x="38939" y="56514"/>
                </a:lnTo>
                <a:close/>
              </a:path>
              <a:path w="82550" h="70484">
                <a:moveTo>
                  <a:pt x="54457" y="56514"/>
                </a:moveTo>
                <a:lnTo>
                  <a:pt x="52819" y="56514"/>
                </a:lnTo>
                <a:lnTo>
                  <a:pt x="52984" y="56768"/>
                </a:lnTo>
                <a:lnTo>
                  <a:pt x="53136" y="56768"/>
                </a:lnTo>
                <a:lnTo>
                  <a:pt x="52527" y="57022"/>
                </a:lnTo>
                <a:lnTo>
                  <a:pt x="55130" y="57022"/>
                </a:lnTo>
                <a:lnTo>
                  <a:pt x="54584" y="56768"/>
                </a:lnTo>
                <a:lnTo>
                  <a:pt x="54457" y="56514"/>
                </a:lnTo>
                <a:close/>
              </a:path>
              <a:path w="82550" h="70484">
                <a:moveTo>
                  <a:pt x="15011" y="56514"/>
                </a:moveTo>
                <a:lnTo>
                  <a:pt x="14770" y="56895"/>
                </a:lnTo>
                <a:lnTo>
                  <a:pt x="15392" y="56895"/>
                </a:lnTo>
                <a:lnTo>
                  <a:pt x="15011" y="56514"/>
                </a:lnTo>
                <a:close/>
              </a:path>
              <a:path w="82550" h="70484">
                <a:moveTo>
                  <a:pt x="16230" y="54736"/>
                </a:moveTo>
                <a:lnTo>
                  <a:pt x="15976" y="54863"/>
                </a:lnTo>
                <a:lnTo>
                  <a:pt x="15989" y="56260"/>
                </a:lnTo>
                <a:lnTo>
                  <a:pt x="15608" y="56387"/>
                </a:lnTo>
                <a:lnTo>
                  <a:pt x="15519" y="56768"/>
                </a:lnTo>
                <a:lnTo>
                  <a:pt x="15392" y="56895"/>
                </a:lnTo>
                <a:lnTo>
                  <a:pt x="18148" y="56895"/>
                </a:lnTo>
                <a:lnTo>
                  <a:pt x="18021" y="56260"/>
                </a:lnTo>
                <a:lnTo>
                  <a:pt x="19951" y="56260"/>
                </a:lnTo>
                <a:lnTo>
                  <a:pt x="20548" y="55879"/>
                </a:lnTo>
                <a:lnTo>
                  <a:pt x="39146" y="55879"/>
                </a:lnTo>
                <a:lnTo>
                  <a:pt x="39312" y="55371"/>
                </a:lnTo>
                <a:lnTo>
                  <a:pt x="30200" y="55371"/>
                </a:lnTo>
                <a:lnTo>
                  <a:pt x="29921" y="55244"/>
                </a:lnTo>
                <a:lnTo>
                  <a:pt x="30086" y="54990"/>
                </a:lnTo>
                <a:lnTo>
                  <a:pt x="16408" y="54990"/>
                </a:lnTo>
                <a:lnTo>
                  <a:pt x="16230" y="54736"/>
                </a:lnTo>
                <a:close/>
              </a:path>
              <a:path w="82550" h="70484">
                <a:moveTo>
                  <a:pt x="19951" y="56260"/>
                </a:moveTo>
                <a:lnTo>
                  <a:pt x="18275" y="56260"/>
                </a:lnTo>
                <a:lnTo>
                  <a:pt x="18580" y="56387"/>
                </a:lnTo>
                <a:lnTo>
                  <a:pt x="18618" y="56641"/>
                </a:lnTo>
                <a:lnTo>
                  <a:pt x="18148" y="56895"/>
                </a:lnTo>
                <a:lnTo>
                  <a:pt x="27205" y="56895"/>
                </a:lnTo>
                <a:lnTo>
                  <a:pt x="20485" y="56768"/>
                </a:lnTo>
                <a:lnTo>
                  <a:pt x="20142" y="56641"/>
                </a:lnTo>
                <a:lnTo>
                  <a:pt x="19951" y="56260"/>
                </a:lnTo>
                <a:close/>
              </a:path>
              <a:path w="82550" h="70484">
                <a:moveTo>
                  <a:pt x="66290" y="56133"/>
                </a:moveTo>
                <a:lnTo>
                  <a:pt x="64084" y="56133"/>
                </a:lnTo>
                <a:lnTo>
                  <a:pt x="64338" y="56260"/>
                </a:lnTo>
                <a:lnTo>
                  <a:pt x="64261" y="56387"/>
                </a:lnTo>
                <a:lnTo>
                  <a:pt x="64185" y="56895"/>
                </a:lnTo>
                <a:lnTo>
                  <a:pt x="66814" y="56895"/>
                </a:lnTo>
                <a:lnTo>
                  <a:pt x="66662" y="56514"/>
                </a:lnTo>
                <a:lnTo>
                  <a:pt x="66306" y="56514"/>
                </a:lnTo>
                <a:lnTo>
                  <a:pt x="66290" y="56133"/>
                </a:lnTo>
                <a:close/>
              </a:path>
              <a:path w="82550" h="70484">
                <a:moveTo>
                  <a:pt x="67081" y="56768"/>
                </a:moveTo>
                <a:lnTo>
                  <a:pt x="66814" y="56895"/>
                </a:lnTo>
                <a:lnTo>
                  <a:pt x="67500" y="56895"/>
                </a:lnTo>
                <a:lnTo>
                  <a:pt x="67081" y="56768"/>
                </a:lnTo>
                <a:close/>
              </a:path>
              <a:path w="82550" h="70484">
                <a:moveTo>
                  <a:pt x="62251" y="44576"/>
                </a:moveTo>
                <a:lnTo>
                  <a:pt x="61975" y="44576"/>
                </a:lnTo>
                <a:lnTo>
                  <a:pt x="62445" y="45719"/>
                </a:lnTo>
                <a:lnTo>
                  <a:pt x="63347" y="46481"/>
                </a:lnTo>
                <a:lnTo>
                  <a:pt x="65430" y="49021"/>
                </a:lnTo>
                <a:lnTo>
                  <a:pt x="66560" y="50799"/>
                </a:lnTo>
                <a:lnTo>
                  <a:pt x="67561" y="53593"/>
                </a:lnTo>
                <a:lnTo>
                  <a:pt x="67665" y="56768"/>
                </a:lnTo>
                <a:lnTo>
                  <a:pt x="67500" y="56895"/>
                </a:lnTo>
                <a:lnTo>
                  <a:pt x="67935" y="56895"/>
                </a:lnTo>
                <a:lnTo>
                  <a:pt x="68054" y="56260"/>
                </a:lnTo>
                <a:lnTo>
                  <a:pt x="67950" y="53720"/>
                </a:lnTo>
                <a:lnTo>
                  <a:pt x="66751" y="50545"/>
                </a:lnTo>
                <a:lnTo>
                  <a:pt x="65185" y="48259"/>
                </a:lnTo>
                <a:lnTo>
                  <a:pt x="63906" y="46608"/>
                </a:lnTo>
                <a:lnTo>
                  <a:pt x="63360" y="46100"/>
                </a:lnTo>
                <a:lnTo>
                  <a:pt x="62344" y="44830"/>
                </a:lnTo>
                <a:lnTo>
                  <a:pt x="62251" y="44576"/>
                </a:lnTo>
                <a:close/>
              </a:path>
              <a:path w="82550" h="70484">
                <a:moveTo>
                  <a:pt x="39146" y="55879"/>
                </a:moveTo>
                <a:lnTo>
                  <a:pt x="20548" y="55879"/>
                </a:lnTo>
                <a:lnTo>
                  <a:pt x="20561" y="56641"/>
                </a:lnTo>
                <a:lnTo>
                  <a:pt x="27213" y="56768"/>
                </a:lnTo>
                <a:lnTo>
                  <a:pt x="27228" y="56514"/>
                </a:lnTo>
                <a:lnTo>
                  <a:pt x="27838" y="56260"/>
                </a:lnTo>
                <a:lnTo>
                  <a:pt x="39022" y="56260"/>
                </a:lnTo>
                <a:lnTo>
                  <a:pt x="39146" y="55879"/>
                </a:lnTo>
                <a:close/>
              </a:path>
              <a:path w="82550" h="70484">
                <a:moveTo>
                  <a:pt x="66280" y="55879"/>
                </a:moveTo>
                <a:lnTo>
                  <a:pt x="61709" y="55879"/>
                </a:lnTo>
                <a:lnTo>
                  <a:pt x="62395" y="56387"/>
                </a:lnTo>
                <a:lnTo>
                  <a:pt x="61595" y="56641"/>
                </a:lnTo>
                <a:lnTo>
                  <a:pt x="63722" y="56641"/>
                </a:lnTo>
                <a:lnTo>
                  <a:pt x="64084" y="56133"/>
                </a:lnTo>
                <a:lnTo>
                  <a:pt x="66290" y="56133"/>
                </a:lnTo>
                <a:lnTo>
                  <a:pt x="66280" y="55879"/>
                </a:lnTo>
                <a:close/>
              </a:path>
              <a:path w="82550" h="70484">
                <a:moveTo>
                  <a:pt x="66598" y="56387"/>
                </a:moveTo>
                <a:lnTo>
                  <a:pt x="66306" y="56514"/>
                </a:lnTo>
                <a:lnTo>
                  <a:pt x="66662" y="56514"/>
                </a:lnTo>
                <a:close/>
              </a:path>
              <a:path w="82550" h="70484">
                <a:moveTo>
                  <a:pt x="51954" y="55570"/>
                </a:moveTo>
                <a:close/>
              </a:path>
              <a:path w="82550" h="70484">
                <a:moveTo>
                  <a:pt x="54914" y="54863"/>
                </a:moveTo>
                <a:lnTo>
                  <a:pt x="52184" y="54863"/>
                </a:lnTo>
                <a:lnTo>
                  <a:pt x="52133" y="55371"/>
                </a:lnTo>
                <a:lnTo>
                  <a:pt x="51954" y="55570"/>
                </a:lnTo>
                <a:lnTo>
                  <a:pt x="66269" y="55625"/>
                </a:lnTo>
                <a:lnTo>
                  <a:pt x="66248" y="55117"/>
                </a:lnTo>
                <a:lnTo>
                  <a:pt x="55016" y="55117"/>
                </a:lnTo>
                <a:lnTo>
                  <a:pt x="54914" y="54863"/>
                </a:lnTo>
                <a:close/>
              </a:path>
              <a:path w="82550" h="70484">
                <a:moveTo>
                  <a:pt x="39381" y="54863"/>
                </a:moveTo>
                <a:lnTo>
                  <a:pt x="30403" y="54863"/>
                </a:lnTo>
                <a:lnTo>
                  <a:pt x="30861" y="55117"/>
                </a:lnTo>
                <a:lnTo>
                  <a:pt x="30670" y="55244"/>
                </a:lnTo>
                <a:lnTo>
                  <a:pt x="30200" y="55371"/>
                </a:lnTo>
                <a:lnTo>
                  <a:pt x="39312" y="55371"/>
                </a:lnTo>
                <a:lnTo>
                  <a:pt x="39381" y="54863"/>
                </a:lnTo>
                <a:close/>
              </a:path>
              <a:path w="82550" h="70484">
                <a:moveTo>
                  <a:pt x="65412" y="54355"/>
                </a:moveTo>
                <a:lnTo>
                  <a:pt x="55346" y="54355"/>
                </a:lnTo>
                <a:lnTo>
                  <a:pt x="55441" y="54736"/>
                </a:lnTo>
                <a:lnTo>
                  <a:pt x="55346" y="54863"/>
                </a:lnTo>
                <a:lnTo>
                  <a:pt x="55016" y="55117"/>
                </a:lnTo>
                <a:lnTo>
                  <a:pt x="65747" y="55117"/>
                </a:lnTo>
                <a:lnTo>
                  <a:pt x="65412" y="54355"/>
                </a:lnTo>
                <a:close/>
              </a:path>
              <a:path w="82550" h="70484">
                <a:moveTo>
                  <a:pt x="65963" y="54863"/>
                </a:moveTo>
                <a:lnTo>
                  <a:pt x="65747" y="55117"/>
                </a:lnTo>
                <a:lnTo>
                  <a:pt x="66248" y="55117"/>
                </a:lnTo>
                <a:lnTo>
                  <a:pt x="65963" y="54863"/>
                </a:lnTo>
                <a:close/>
              </a:path>
              <a:path w="82550" h="70484">
                <a:moveTo>
                  <a:pt x="17284" y="53720"/>
                </a:moveTo>
                <a:lnTo>
                  <a:pt x="17145" y="53847"/>
                </a:lnTo>
                <a:lnTo>
                  <a:pt x="16809" y="54355"/>
                </a:lnTo>
                <a:lnTo>
                  <a:pt x="16683" y="54609"/>
                </a:lnTo>
                <a:lnTo>
                  <a:pt x="16598" y="54863"/>
                </a:lnTo>
                <a:lnTo>
                  <a:pt x="16408" y="54990"/>
                </a:lnTo>
                <a:lnTo>
                  <a:pt x="27025" y="54990"/>
                </a:lnTo>
                <a:lnTo>
                  <a:pt x="26733" y="54609"/>
                </a:lnTo>
                <a:lnTo>
                  <a:pt x="27038" y="54355"/>
                </a:lnTo>
                <a:lnTo>
                  <a:pt x="17399" y="54355"/>
                </a:lnTo>
                <a:lnTo>
                  <a:pt x="17284" y="53720"/>
                </a:lnTo>
                <a:close/>
              </a:path>
              <a:path w="82550" h="70484">
                <a:moveTo>
                  <a:pt x="18338" y="53466"/>
                </a:moveTo>
                <a:lnTo>
                  <a:pt x="18313" y="54101"/>
                </a:lnTo>
                <a:lnTo>
                  <a:pt x="17538" y="54101"/>
                </a:lnTo>
                <a:lnTo>
                  <a:pt x="17399" y="54355"/>
                </a:lnTo>
                <a:lnTo>
                  <a:pt x="27381" y="54355"/>
                </a:lnTo>
                <a:lnTo>
                  <a:pt x="27431" y="54863"/>
                </a:lnTo>
                <a:lnTo>
                  <a:pt x="27025" y="54990"/>
                </a:lnTo>
                <a:lnTo>
                  <a:pt x="30086" y="54990"/>
                </a:lnTo>
                <a:lnTo>
                  <a:pt x="39381" y="54863"/>
                </a:lnTo>
                <a:lnTo>
                  <a:pt x="39347" y="54228"/>
                </a:lnTo>
                <a:lnTo>
                  <a:pt x="28727" y="54228"/>
                </a:lnTo>
                <a:lnTo>
                  <a:pt x="28587" y="53847"/>
                </a:lnTo>
                <a:lnTo>
                  <a:pt x="19138" y="53847"/>
                </a:lnTo>
                <a:lnTo>
                  <a:pt x="18338" y="53466"/>
                </a:lnTo>
                <a:close/>
              </a:path>
              <a:path w="82550" h="70484">
                <a:moveTo>
                  <a:pt x="39300" y="53339"/>
                </a:moveTo>
                <a:lnTo>
                  <a:pt x="28930" y="53339"/>
                </a:lnTo>
                <a:lnTo>
                  <a:pt x="29095" y="53466"/>
                </a:lnTo>
                <a:lnTo>
                  <a:pt x="29349" y="53974"/>
                </a:lnTo>
                <a:lnTo>
                  <a:pt x="28879" y="54228"/>
                </a:lnTo>
                <a:lnTo>
                  <a:pt x="39347" y="54228"/>
                </a:lnTo>
                <a:lnTo>
                  <a:pt x="39300" y="53339"/>
                </a:lnTo>
                <a:close/>
              </a:path>
              <a:path w="82550" h="70484">
                <a:moveTo>
                  <a:pt x="65024" y="53720"/>
                </a:moveTo>
                <a:lnTo>
                  <a:pt x="64896" y="54228"/>
                </a:lnTo>
                <a:lnTo>
                  <a:pt x="65344" y="54228"/>
                </a:lnTo>
                <a:lnTo>
                  <a:pt x="65138" y="53847"/>
                </a:lnTo>
                <a:close/>
              </a:path>
              <a:path w="82550" h="70484">
                <a:moveTo>
                  <a:pt x="58153" y="53339"/>
                </a:moveTo>
                <a:lnTo>
                  <a:pt x="53365" y="53339"/>
                </a:lnTo>
                <a:lnTo>
                  <a:pt x="53505" y="53466"/>
                </a:lnTo>
                <a:lnTo>
                  <a:pt x="53670" y="54101"/>
                </a:lnTo>
                <a:lnTo>
                  <a:pt x="63995" y="54101"/>
                </a:lnTo>
                <a:lnTo>
                  <a:pt x="63925" y="53847"/>
                </a:lnTo>
                <a:lnTo>
                  <a:pt x="58940" y="53847"/>
                </a:lnTo>
                <a:lnTo>
                  <a:pt x="58153" y="53339"/>
                </a:lnTo>
                <a:close/>
              </a:path>
              <a:path w="82550" h="70484">
                <a:moveTo>
                  <a:pt x="19316" y="53339"/>
                </a:moveTo>
                <a:lnTo>
                  <a:pt x="19138" y="53847"/>
                </a:lnTo>
                <a:lnTo>
                  <a:pt x="23279" y="53847"/>
                </a:lnTo>
                <a:lnTo>
                  <a:pt x="22889" y="53593"/>
                </a:lnTo>
                <a:lnTo>
                  <a:pt x="20332" y="53593"/>
                </a:lnTo>
                <a:lnTo>
                  <a:pt x="20053" y="53466"/>
                </a:lnTo>
                <a:lnTo>
                  <a:pt x="19316" y="53339"/>
                </a:lnTo>
                <a:close/>
              </a:path>
              <a:path w="82550" h="70484">
                <a:moveTo>
                  <a:pt x="25222" y="51942"/>
                </a:moveTo>
                <a:lnTo>
                  <a:pt x="25069" y="52069"/>
                </a:lnTo>
                <a:lnTo>
                  <a:pt x="24790" y="52831"/>
                </a:lnTo>
                <a:lnTo>
                  <a:pt x="24307" y="52831"/>
                </a:lnTo>
                <a:lnTo>
                  <a:pt x="24142" y="53212"/>
                </a:lnTo>
                <a:lnTo>
                  <a:pt x="23558" y="53720"/>
                </a:lnTo>
                <a:lnTo>
                  <a:pt x="23279" y="53847"/>
                </a:lnTo>
                <a:lnTo>
                  <a:pt x="28587" y="53847"/>
                </a:lnTo>
                <a:lnTo>
                  <a:pt x="28790" y="53466"/>
                </a:lnTo>
                <a:lnTo>
                  <a:pt x="28930" y="53339"/>
                </a:lnTo>
                <a:lnTo>
                  <a:pt x="39300" y="53339"/>
                </a:lnTo>
                <a:lnTo>
                  <a:pt x="39144" y="52831"/>
                </a:lnTo>
                <a:lnTo>
                  <a:pt x="24587" y="52831"/>
                </a:lnTo>
                <a:lnTo>
                  <a:pt x="24447" y="52704"/>
                </a:lnTo>
                <a:lnTo>
                  <a:pt x="39095" y="52704"/>
                </a:lnTo>
                <a:lnTo>
                  <a:pt x="33045" y="52577"/>
                </a:lnTo>
                <a:lnTo>
                  <a:pt x="31800" y="52323"/>
                </a:lnTo>
                <a:lnTo>
                  <a:pt x="25857" y="52323"/>
                </a:lnTo>
                <a:lnTo>
                  <a:pt x="25717" y="52196"/>
                </a:lnTo>
                <a:lnTo>
                  <a:pt x="25222" y="51942"/>
                </a:lnTo>
                <a:close/>
              </a:path>
              <a:path w="82550" h="70484">
                <a:moveTo>
                  <a:pt x="60604" y="52831"/>
                </a:moveTo>
                <a:lnTo>
                  <a:pt x="60083" y="53339"/>
                </a:lnTo>
                <a:lnTo>
                  <a:pt x="59664" y="53466"/>
                </a:lnTo>
                <a:lnTo>
                  <a:pt x="58940" y="53847"/>
                </a:lnTo>
                <a:lnTo>
                  <a:pt x="63169" y="53847"/>
                </a:lnTo>
                <a:lnTo>
                  <a:pt x="63068" y="53593"/>
                </a:lnTo>
                <a:lnTo>
                  <a:pt x="62001" y="53593"/>
                </a:lnTo>
                <a:lnTo>
                  <a:pt x="61810" y="53339"/>
                </a:lnTo>
                <a:lnTo>
                  <a:pt x="60782" y="53212"/>
                </a:lnTo>
                <a:lnTo>
                  <a:pt x="60604" y="52831"/>
                </a:lnTo>
                <a:close/>
              </a:path>
              <a:path w="82550" h="70484">
                <a:moveTo>
                  <a:pt x="63855" y="53593"/>
                </a:moveTo>
                <a:lnTo>
                  <a:pt x="63449" y="53720"/>
                </a:lnTo>
                <a:lnTo>
                  <a:pt x="63169" y="53847"/>
                </a:lnTo>
                <a:lnTo>
                  <a:pt x="63925" y="53847"/>
                </a:lnTo>
                <a:lnTo>
                  <a:pt x="63855" y="53593"/>
                </a:lnTo>
                <a:close/>
              </a:path>
              <a:path w="82550" h="70484">
                <a:moveTo>
                  <a:pt x="20637" y="52831"/>
                </a:moveTo>
                <a:lnTo>
                  <a:pt x="20332" y="53593"/>
                </a:lnTo>
                <a:lnTo>
                  <a:pt x="22889" y="53593"/>
                </a:lnTo>
                <a:lnTo>
                  <a:pt x="22694" y="53466"/>
                </a:lnTo>
                <a:lnTo>
                  <a:pt x="22123" y="53339"/>
                </a:lnTo>
                <a:lnTo>
                  <a:pt x="21348" y="53339"/>
                </a:lnTo>
                <a:lnTo>
                  <a:pt x="21094" y="53085"/>
                </a:lnTo>
                <a:lnTo>
                  <a:pt x="20637" y="52831"/>
                </a:lnTo>
                <a:close/>
              </a:path>
              <a:path w="82550" h="70484">
                <a:moveTo>
                  <a:pt x="62915" y="53212"/>
                </a:moveTo>
                <a:lnTo>
                  <a:pt x="62001" y="53593"/>
                </a:lnTo>
                <a:lnTo>
                  <a:pt x="63068" y="53593"/>
                </a:lnTo>
                <a:lnTo>
                  <a:pt x="62915" y="53212"/>
                </a:lnTo>
                <a:close/>
              </a:path>
              <a:path w="82550" h="70484">
                <a:moveTo>
                  <a:pt x="21678" y="52958"/>
                </a:moveTo>
                <a:lnTo>
                  <a:pt x="21488" y="53085"/>
                </a:lnTo>
                <a:lnTo>
                  <a:pt x="21348" y="53339"/>
                </a:lnTo>
                <a:lnTo>
                  <a:pt x="22123" y="53339"/>
                </a:lnTo>
                <a:lnTo>
                  <a:pt x="21907" y="53085"/>
                </a:lnTo>
                <a:lnTo>
                  <a:pt x="21678" y="52958"/>
                </a:lnTo>
                <a:close/>
              </a:path>
              <a:path w="82550" h="70484">
                <a:moveTo>
                  <a:pt x="61683" y="52958"/>
                </a:moveTo>
                <a:lnTo>
                  <a:pt x="61455" y="52958"/>
                </a:lnTo>
                <a:lnTo>
                  <a:pt x="60782" y="53212"/>
                </a:lnTo>
                <a:lnTo>
                  <a:pt x="61768" y="53212"/>
                </a:lnTo>
                <a:lnTo>
                  <a:pt x="61683" y="52958"/>
                </a:lnTo>
                <a:close/>
              </a:path>
              <a:path w="82550" h="70484">
                <a:moveTo>
                  <a:pt x="57797" y="52704"/>
                </a:moveTo>
                <a:lnTo>
                  <a:pt x="57670" y="52831"/>
                </a:lnTo>
                <a:lnTo>
                  <a:pt x="57886" y="52831"/>
                </a:lnTo>
                <a:close/>
              </a:path>
              <a:path w="82550" h="70484">
                <a:moveTo>
                  <a:pt x="38747" y="51180"/>
                </a:moveTo>
                <a:lnTo>
                  <a:pt x="32512" y="51180"/>
                </a:lnTo>
                <a:lnTo>
                  <a:pt x="32901" y="51815"/>
                </a:lnTo>
                <a:lnTo>
                  <a:pt x="33010" y="52069"/>
                </a:lnTo>
                <a:lnTo>
                  <a:pt x="33134" y="52450"/>
                </a:lnTo>
                <a:lnTo>
                  <a:pt x="39045" y="52577"/>
                </a:lnTo>
                <a:lnTo>
                  <a:pt x="38846" y="52069"/>
                </a:lnTo>
                <a:lnTo>
                  <a:pt x="38747" y="51180"/>
                </a:lnTo>
                <a:close/>
              </a:path>
              <a:path w="82550" h="70484">
                <a:moveTo>
                  <a:pt x="51344" y="51180"/>
                </a:moveTo>
                <a:lnTo>
                  <a:pt x="49885" y="51180"/>
                </a:lnTo>
                <a:lnTo>
                  <a:pt x="50571" y="51561"/>
                </a:lnTo>
                <a:lnTo>
                  <a:pt x="50761" y="51688"/>
                </a:lnTo>
                <a:lnTo>
                  <a:pt x="50609" y="52196"/>
                </a:lnTo>
                <a:lnTo>
                  <a:pt x="50418" y="52450"/>
                </a:lnTo>
                <a:lnTo>
                  <a:pt x="49072" y="52577"/>
                </a:lnTo>
                <a:lnTo>
                  <a:pt x="57327" y="52577"/>
                </a:lnTo>
                <a:lnTo>
                  <a:pt x="57268" y="52323"/>
                </a:lnTo>
                <a:lnTo>
                  <a:pt x="56261" y="52323"/>
                </a:lnTo>
                <a:lnTo>
                  <a:pt x="53352" y="52196"/>
                </a:lnTo>
                <a:lnTo>
                  <a:pt x="53232" y="51942"/>
                </a:lnTo>
                <a:lnTo>
                  <a:pt x="51409" y="51942"/>
                </a:lnTo>
                <a:lnTo>
                  <a:pt x="51344" y="51180"/>
                </a:lnTo>
                <a:close/>
              </a:path>
              <a:path w="82550" h="70484">
                <a:moveTo>
                  <a:pt x="27978" y="51688"/>
                </a:moveTo>
                <a:lnTo>
                  <a:pt x="27762" y="51942"/>
                </a:lnTo>
                <a:lnTo>
                  <a:pt x="26191" y="51942"/>
                </a:lnTo>
                <a:lnTo>
                  <a:pt x="26098" y="52196"/>
                </a:lnTo>
                <a:lnTo>
                  <a:pt x="25857" y="52323"/>
                </a:lnTo>
                <a:lnTo>
                  <a:pt x="31800" y="52323"/>
                </a:lnTo>
                <a:lnTo>
                  <a:pt x="31597" y="52069"/>
                </a:lnTo>
                <a:lnTo>
                  <a:pt x="28778" y="52069"/>
                </a:lnTo>
                <a:lnTo>
                  <a:pt x="28511" y="51942"/>
                </a:lnTo>
                <a:lnTo>
                  <a:pt x="26860" y="51942"/>
                </a:lnTo>
                <a:lnTo>
                  <a:pt x="26238" y="51815"/>
                </a:lnTo>
                <a:lnTo>
                  <a:pt x="28244" y="51815"/>
                </a:lnTo>
                <a:lnTo>
                  <a:pt x="27978" y="51688"/>
                </a:lnTo>
                <a:close/>
              </a:path>
              <a:path w="82550" h="70484">
                <a:moveTo>
                  <a:pt x="57150" y="51815"/>
                </a:moveTo>
                <a:lnTo>
                  <a:pt x="56921" y="51942"/>
                </a:lnTo>
                <a:lnTo>
                  <a:pt x="56603" y="52196"/>
                </a:lnTo>
                <a:lnTo>
                  <a:pt x="56261" y="52323"/>
                </a:lnTo>
                <a:lnTo>
                  <a:pt x="57268" y="52323"/>
                </a:lnTo>
                <a:lnTo>
                  <a:pt x="57150" y="51815"/>
                </a:lnTo>
                <a:close/>
              </a:path>
              <a:path w="82550" h="70484">
                <a:moveTo>
                  <a:pt x="55295" y="51688"/>
                </a:moveTo>
                <a:lnTo>
                  <a:pt x="54927" y="51688"/>
                </a:lnTo>
                <a:lnTo>
                  <a:pt x="54495" y="51815"/>
                </a:lnTo>
                <a:lnTo>
                  <a:pt x="53987" y="51815"/>
                </a:lnTo>
                <a:lnTo>
                  <a:pt x="53670" y="52069"/>
                </a:lnTo>
                <a:lnTo>
                  <a:pt x="53352" y="52196"/>
                </a:lnTo>
                <a:lnTo>
                  <a:pt x="56191" y="52196"/>
                </a:lnTo>
                <a:lnTo>
                  <a:pt x="55949" y="51942"/>
                </a:lnTo>
                <a:lnTo>
                  <a:pt x="55435" y="51942"/>
                </a:lnTo>
                <a:lnTo>
                  <a:pt x="55295" y="51688"/>
                </a:lnTo>
                <a:close/>
              </a:path>
              <a:path w="82550" h="70484">
                <a:moveTo>
                  <a:pt x="29438" y="51688"/>
                </a:moveTo>
                <a:lnTo>
                  <a:pt x="29108" y="51688"/>
                </a:lnTo>
                <a:lnTo>
                  <a:pt x="29032" y="51942"/>
                </a:lnTo>
                <a:lnTo>
                  <a:pt x="28778" y="52069"/>
                </a:lnTo>
                <a:lnTo>
                  <a:pt x="31597" y="52069"/>
                </a:lnTo>
                <a:lnTo>
                  <a:pt x="29832" y="51942"/>
                </a:lnTo>
                <a:lnTo>
                  <a:pt x="29565" y="51815"/>
                </a:lnTo>
                <a:lnTo>
                  <a:pt x="29438" y="51688"/>
                </a:lnTo>
                <a:close/>
              </a:path>
              <a:path w="82550" h="70484">
                <a:moveTo>
                  <a:pt x="27025" y="51561"/>
                </a:moveTo>
                <a:lnTo>
                  <a:pt x="26860" y="51942"/>
                </a:lnTo>
                <a:lnTo>
                  <a:pt x="27762" y="51942"/>
                </a:lnTo>
                <a:lnTo>
                  <a:pt x="27546" y="51688"/>
                </a:lnTo>
                <a:lnTo>
                  <a:pt x="27025" y="51561"/>
                </a:lnTo>
                <a:close/>
              </a:path>
              <a:path w="82550" h="70484">
                <a:moveTo>
                  <a:pt x="30099" y="51561"/>
                </a:moveTo>
                <a:lnTo>
                  <a:pt x="29971" y="51815"/>
                </a:lnTo>
                <a:lnTo>
                  <a:pt x="29832" y="51942"/>
                </a:lnTo>
                <a:lnTo>
                  <a:pt x="30568" y="51942"/>
                </a:lnTo>
                <a:lnTo>
                  <a:pt x="30365" y="51688"/>
                </a:lnTo>
                <a:lnTo>
                  <a:pt x="30099" y="51561"/>
                </a:lnTo>
                <a:close/>
              </a:path>
              <a:path w="82550" h="70484">
                <a:moveTo>
                  <a:pt x="38747" y="50672"/>
                </a:moveTo>
                <a:lnTo>
                  <a:pt x="30772" y="50672"/>
                </a:lnTo>
                <a:lnTo>
                  <a:pt x="30962" y="51688"/>
                </a:lnTo>
                <a:lnTo>
                  <a:pt x="30568" y="51942"/>
                </a:lnTo>
                <a:lnTo>
                  <a:pt x="31496" y="51942"/>
                </a:lnTo>
                <a:lnTo>
                  <a:pt x="31610" y="51561"/>
                </a:lnTo>
                <a:lnTo>
                  <a:pt x="32512" y="51180"/>
                </a:lnTo>
                <a:lnTo>
                  <a:pt x="38747" y="51180"/>
                </a:lnTo>
                <a:lnTo>
                  <a:pt x="38747" y="50672"/>
                </a:lnTo>
                <a:close/>
              </a:path>
              <a:path w="82550" h="70484">
                <a:moveTo>
                  <a:pt x="52082" y="51561"/>
                </a:moveTo>
                <a:lnTo>
                  <a:pt x="51650" y="51942"/>
                </a:lnTo>
                <a:lnTo>
                  <a:pt x="52425" y="51942"/>
                </a:lnTo>
                <a:lnTo>
                  <a:pt x="52273" y="51688"/>
                </a:lnTo>
                <a:lnTo>
                  <a:pt x="52082" y="51561"/>
                </a:lnTo>
                <a:close/>
              </a:path>
              <a:path w="82550" h="70484">
                <a:moveTo>
                  <a:pt x="53111" y="51688"/>
                </a:moveTo>
                <a:lnTo>
                  <a:pt x="52933" y="51688"/>
                </a:lnTo>
                <a:lnTo>
                  <a:pt x="52425" y="51942"/>
                </a:lnTo>
                <a:lnTo>
                  <a:pt x="53232" y="51942"/>
                </a:lnTo>
                <a:lnTo>
                  <a:pt x="53111" y="51688"/>
                </a:lnTo>
                <a:close/>
              </a:path>
              <a:path w="82550" h="70484">
                <a:moveTo>
                  <a:pt x="55778" y="51815"/>
                </a:moveTo>
                <a:lnTo>
                  <a:pt x="55435" y="51942"/>
                </a:lnTo>
                <a:lnTo>
                  <a:pt x="55949" y="51942"/>
                </a:lnTo>
                <a:lnTo>
                  <a:pt x="55778" y="51815"/>
                </a:lnTo>
                <a:close/>
              </a:path>
              <a:path w="82550" h="70484">
                <a:moveTo>
                  <a:pt x="54330" y="51688"/>
                </a:moveTo>
                <a:lnTo>
                  <a:pt x="54178" y="51815"/>
                </a:lnTo>
                <a:lnTo>
                  <a:pt x="54495" y="51815"/>
                </a:lnTo>
                <a:lnTo>
                  <a:pt x="54330" y="51688"/>
                </a:lnTo>
                <a:close/>
              </a:path>
              <a:path w="82550" h="70484">
                <a:moveTo>
                  <a:pt x="26543" y="44449"/>
                </a:moveTo>
                <a:lnTo>
                  <a:pt x="20472" y="44449"/>
                </a:lnTo>
                <a:lnTo>
                  <a:pt x="21526" y="44576"/>
                </a:lnTo>
                <a:lnTo>
                  <a:pt x="22644" y="45211"/>
                </a:lnTo>
                <a:lnTo>
                  <a:pt x="22872" y="45592"/>
                </a:lnTo>
                <a:lnTo>
                  <a:pt x="22967" y="45846"/>
                </a:lnTo>
                <a:lnTo>
                  <a:pt x="23078" y="47624"/>
                </a:lnTo>
                <a:lnTo>
                  <a:pt x="22986" y="48259"/>
                </a:lnTo>
                <a:lnTo>
                  <a:pt x="22885" y="50164"/>
                </a:lnTo>
                <a:lnTo>
                  <a:pt x="22987" y="50672"/>
                </a:lnTo>
                <a:lnTo>
                  <a:pt x="23418" y="51053"/>
                </a:lnTo>
                <a:lnTo>
                  <a:pt x="23964" y="50926"/>
                </a:lnTo>
                <a:lnTo>
                  <a:pt x="25476" y="50672"/>
                </a:lnTo>
                <a:lnTo>
                  <a:pt x="28981" y="50418"/>
                </a:lnTo>
                <a:lnTo>
                  <a:pt x="38811" y="50418"/>
                </a:lnTo>
                <a:lnTo>
                  <a:pt x="38874" y="50164"/>
                </a:lnTo>
                <a:lnTo>
                  <a:pt x="39458" y="48894"/>
                </a:lnTo>
                <a:lnTo>
                  <a:pt x="31216" y="48894"/>
                </a:lnTo>
                <a:lnTo>
                  <a:pt x="30721" y="48640"/>
                </a:lnTo>
                <a:lnTo>
                  <a:pt x="26924" y="48640"/>
                </a:lnTo>
                <a:lnTo>
                  <a:pt x="25781" y="48513"/>
                </a:lnTo>
                <a:lnTo>
                  <a:pt x="25711" y="48386"/>
                </a:lnTo>
                <a:lnTo>
                  <a:pt x="25835" y="47116"/>
                </a:lnTo>
                <a:lnTo>
                  <a:pt x="26167" y="45973"/>
                </a:lnTo>
                <a:lnTo>
                  <a:pt x="26543" y="44449"/>
                </a:lnTo>
                <a:close/>
              </a:path>
              <a:path w="82550" h="70484">
                <a:moveTo>
                  <a:pt x="59404" y="50291"/>
                </a:moveTo>
                <a:lnTo>
                  <a:pt x="55219" y="50291"/>
                </a:lnTo>
                <a:lnTo>
                  <a:pt x="56692" y="50545"/>
                </a:lnTo>
                <a:lnTo>
                  <a:pt x="58661" y="51053"/>
                </a:lnTo>
                <a:lnTo>
                  <a:pt x="59055" y="50926"/>
                </a:lnTo>
                <a:lnTo>
                  <a:pt x="59258" y="50545"/>
                </a:lnTo>
                <a:lnTo>
                  <a:pt x="59397" y="50418"/>
                </a:lnTo>
                <a:close/>
              </a:path>
              <a:path w="82550" h="70484">
                <a:moveTo>
                  <a:pt x="38811" y="50418"/>
                </a:moveTo>
                <a:lnTo>
                  <a:pt x="28981" y="50418"/>
                </a:lnTo>
                <a:lnTo>
                  <a:pt x="29629" y="50799"/>
                </a:lnTo>
                <a:lnTo>
                  <a:pt x="30010" y="50926"/>
                </a:lnTo>
                <a:lnTo>
                  <a:pt x="30454" y="50672"/>
                </a:lnTo>
                <a:lnTo>
                  <a:pt x="38747" y="50672"/>
                </a:lnTo>
                <a:lnTo>
                  <a:pt x="38811" y="50418"/>
                </a:lnTo>
                <a:close/>
              </a:path>
              <a:path w="82550" h="70484">
                <a:moveTo>
                  <a:pt x="52848" y="50672"/>
                </a:moveTo>
                <a:lnTo>
                  <a:pt x="51587" y="50672"/>
                </a:lnTo>
                <a:lnTo>
                  <a:pt x="52666" y="50799"/>
                </a:lnTo>
                <a:lnTo>
                  <a:pt x="52848" y="50672"/>
                </a:lnTo>
                <a:close/>
              </a:path>
              <a:path w="82550" h="70484">
                <a:moveTo>
                  <a:pt x="39331" y="41147"/>
                </a:moveTo>
                <a:lnTo>
                  <a:pt x="29184" y="41147"/>
                </a:lnTo>
                <a:lnTo>
                  <a:pt x="29273" y="41274"/>
                </a:lnTo>
                <a:lnTo>
                  <a:pt x="29845" y="44449"/>
                </a:lnTo>
                <a:lnTo>
                  <a:pt x="30394" y="46354"/>
                </a:lnTo>
                <a:lnTo>
                  <a:pt x="31368" y="48767"/>
                </a:lnTo>
                <a:lnTo>
                  <a:pt x="31216" y="48894"/>
                </a:lnTo>
                <a:lnTo>
                  <a:pt x="39458" y="48894"/>
                </a:lnTo>
                <a:lnTo>
                  <a:pt x="39692" y="48386"/>
                </a:lnTo>
                <a:lnTo>
                  <a:pt x="39805" y="48005"/>
                </a:lnTo>
                <a:lnTo>
                  <a:pt x="39997" y="47116"/>
                </a:lnTo>
                <a:lnTo>
                  <a:pt x="39876" y="45338"/>
                </a:lnTo>
                <a:lnTo>
                  <a:pt x="39400" y="44449"/>
                </a:lnTo>
                <a:lnTo>
                  <a:pt x="39331" y="41147"/>
                </a:lnTo>
                <a:close/>
              </a:path>
              <a:path w="82550" h="70484">
                <a:moveTo>
                  <a:pt x="53398" y="41020"/>
                </a:moveTo>
                <a:lnTo>
                  <a:pt x="53060" y="41020"/>
                </a:lnTo>
                <a:lnTo>
                  <a:pt x="53187" y="41274"/>
                </a:lnTo>
                <a:lnTo>
                  <a:pt x="53390" y="41528"/>
                </a:lnTo>
                <a:lnTo>
                  <a:pt x="53644" y="41782"/>
                </a:lnTo>
                <a:lnTo>
                  <a:pt x="54419" y="42036"/>
                </a:lnTo>
                <a:lnTo>
                  <a:pt x="54762" y="42290"/>
                </a:lnTo>
                <a:lnTo>
                  <a:pt x="55092" y="42417"/>
                </a:lnTo>
                <a:lnTo>
                  <a:pt x="55587" y="42544"/>
                </a:lnTo>
                <a:lnTo>
                  <a:pt x="55660" y="44322"/>
                </a:lnTo>
                <a:lnTo>
                  <a:pt x="56451" y="47243"/>
                </a:lnTo>
                <a:lnTo>
                  <a:pt x="56553" y="48386"/>
                </a:lnTo>
                <a:lnTo>
                  <a:pt x="56172" y="48513"/>
                </a:lnTo>
                <a:lnTo>
                  <a:pt x="51485" y="48767"/>
                </a:lnTo>
                <a:lnTo>
                  <a:pt x="51041" y="48894"/>
                </a:lnTo>
                <a:lnTo>
                  <a:pt x="59377" y="48894"/>
                </a:lnTo>
                <a:lnTo>
                  <a:pt x="59448" y="45338"/>
                </a:lnTo>
                <a:lnTo>
                  <a:pt x="59982" y="44830"/>
                </a:lnTo>
                <a:lnTo>
                  <a:pt x="60794" y="44576"/>
                </a:lnTo>
                <a:lnTo>
                  <a:pt x="62251" y="44576"/>
                </a:lnTo>
                <a:lnTo>
                  <a:pt x="62158" y="44322"/>
                </a:lnTo>
                <a:lnTo>
                  <a:pt x="62276" y="42544"/>
                </a:lnTo>
                <a:lnTo>
                  <a:pt x="62404" y="42290"/>
                </a:lnTo>
                <a:lnTo>
                  <a:pt x="55537" y="42290"/>
                </a:lnTo>
                <a:lnTo>
                  <a:pt x="54914" y="41909"/>
                </a:lnTo>
                <a:lnTo>
                  <a:pt x="54267" y="41655"/>
                </a:lnTo>
                <a:lnTo>
                  <a:pt x="53759" y="41528"/>
                </a:lnTo>
                <a:lnTo>
                  <a:pt x="53441" y="41147"/>
                </a:lnTo>
                <a:close/>
              </a:path>
              <a:path w="82550" h="70484">
                <a:moveTo>
                  <a:pt x="7778" y="39877"/>
                </a:moveTo>
                <a:lnTo>
                  <a:pt x="7315" y="39877"/>
                </a:lnTo>
                <a:lnTo>
                  <a:pt x="7543" y="40004"/>
                </a:lnTo>
                <a:lnTo>
                  <a:pt x="7489" y="41020"/>
                </a:lnTo>
                <a:lnTo>
                  <a:pt x="7365" y="41401"/>
                </a:lnTo>
                <a:lnTo>
                  <a:pt x="7277" y="41909"/>
                </a:lnTo>
                <a:lnTo>
                  <a:pt x="7170" y="42290"/>
                </a:lnTo>
                <a:lnTo>
                  <a:pt x="7056" y="45338"/>
                </a:lnTo>
                <a:lnTo>
                  <a:pt x="7493" y="46354"/>
                </a:lnTo>
                <a:lnTo>
                  <a:pt x="8026" y="46608"/>
                </a:lnTo>
                <a:lnTo>
                  <a:pt x="9740" y="46354"/>
                </a:lnTo>
                <a:lnTo>
                  <a:pt x="9017" y="46354"/>
                </a:lnTo>
                <a:lnTo>
                  <a:pt x="7924" y="46100"/>
                </a:lnTo>
                <a:lnTo>
                  <a:pt x="7319" y="45211"/>
                </a:lnTo>
                <a:lnTo>
                  <a:pt x="7413" y="42544"/>
                </a:lnTo>
                <a:lnTo>
                  <a:pt x="7632" y="41782"/>
                </a:lnTo>
                <a:lnTo>
                  <a:pt x="7751" y="41147"/>
                </a:lnTo>
                <a:lnTo>
                  <a:pt x="7778" y="39877"/>
                </a:lnTo>
                <a:close/>
              </a:path>
              <a:path w="82550" h="70484">
                <a:moveTo>
                  <a:pt x="70929" y="43941"/>
                </a:moveTo>
                <a:lnTo>
                  <a:pt x="70497" y="43941"/>
                </a:lnTo>
                <a:lnTo>
                  <a:pt x="71755" y="45846"/>
                </a:lnTo>
                <a:lnTo>
                  <a:pt x="72313" y="46227"/>
                </a:lnTo>
                <a:lnTo>
                  <a:pt x="73431" y="46608"/>
                </a:lnTo>
                <a:lnTo>
                  <a:pt x="73850" y="46481"/>
                </a:lnTo>
                <a:lnTo>
                  <a:pt x="74553" y="46227"/>
                </a:lnTo>
                <a:lnTo>
                  <a:pt x="72910" y="46227"/>
                </a:lnTo>
                <a:lnTo>
                  <a:pt x="72301" y="45973"/>
                </a:lnTo>
                <a:lnTo>
                  <a:pt x="71297" y="44703"/>
                </a:lnTo>
                <a:lnTo>
                  <a:pt x="70929" y="43941"/>
                </a:lnTo>
                <a:close/>
              </a:path>
              <a:path w="82550" h="70484">
                <a:moveTo>
                  <a:pt x="15833" y="42036"/>
                </a:moveTo>
                <a:lnTo>
                  <a:pt x="11595" y="42036"/>
                </a:lnTo>
                <a:lnTo>
                  <a:pt x="11682" y="43433"/>
                </a:lnTo>
                <a:lnTo>
                  <a:pt x="10045" y="45973"/>
                </a:lnTo>
                <a:lnTo>
                  <a:pt x="9017" y="46354"/>
                </a:lnTo>
                <a:lnTo>
                  <a:pt x="9740" y="46354"/>
                </a:lnTo>
                <a:lnTo>
                  <a:pt x="10388" y="45973"/>
                </a:lnTo>
                <a:lnTo>
                  <a:pt x="11201" y="44830"/>
                </a:lnTo>
                <a:lnTo>
                  <a:pt x="11468" y="44322"/>
                </a:lnTo>
                <a:lnTo>
                  <a:pt x="11760" y="43941"/>
                </a:lnTo>
                <a:lnTo>
                  <a:pt x="11912" y="43687"/>
                </a:lnTo>
                <a:lnTo>
                  <a:pt x="16436" y="43687"/>
                </a:lnTo>
                <a:lnTo>
                  <a:pt x="15942" y="42544"/>
                </a:lnTo>
                <a:lnTo>
                  <a:pt x="15833" y="42036"/>
                </a:lnTo>
                <a:close/>
              </a:path>
              <a:path w="82550" h="70484">
                <a:moveTo>
                  <a:pt x="74891" y="39369"/>
                </a:moveTo>
                <a:lnTo>
                  <a:pt x="74491" y="39750"/>
                </a:lnTo>
                <a:lnTo>
                  <a:pt x="74381" y="40131"/>
                </a:lnTo>
                <a:lnTo>
                  <a:pt x="74498" y="41147"/>
                </a:lnTo>
                <a:lnTo>
                  <a:pt x="74708" y="41909"/>
                </a:lnTo>
                <a:lnTo>
                  <a:pt x="74823" y="42417"/>
                </a:lnTo>
                <a:lnTo>
                  <a:pt x="74925" y="45338"/>
                </a:lnTo>
                <a:lnTo>
                  <a:pt x="74815" y="45592"/>
                </a:lnTo>
                <a:lnTo>
                  <a:pt x="74307" y="46100"/>
                </a:lnTo>
                <a:lnTo>
                  <a:pt x="72910" y="46227"/>
                </a:lnTo>
                <a:lnTo>
                  <a:pt x="74553" y="46227"/>
                </a:lnTo>
                <a:lnTo>
                  <a:pt x="74904" y="46100"/>
                </a:lnTo>
                <a:lnTo>
                  <a:pt x="75145" y="45592"/>
                </a:lnTo>
                <a:lnTo>
                  <a:pt x="75386" y="44576"/>
                </a:lnTo>
                <a:lnTo>
                  <a:pt x="75268" y="43179"/>
                </a:lnTo>
                <a:lnTo>
                  <a:pt x="74956" y="41655"/>
                </a:lnTo>
                <a:lnTo>
                  <a:pt x="74764" y="40004"/>
                </a:lnTo>
                <a:lnTo>
                  <a:pt x="75412" y="39877"/>
                </a:lnTo>
                <a:lnTo>
                  <a:pt x="75996" y="39877"/>
                </a:lnTo>
                <a:lnTo>
                  <a:pt x="75780" y="39623"/>
                </a:lnTo>
                <a:lnTo>
                  <a:pt x="74891" y="39369"/>
                </a:lnTo>
                <a:close/>
              </a:path>
              <a:path w="82550" h="70484">
                <a:moveTo>
                  <a:pt x="101" y="44322"/>
                </a:moveTo>
                <a:lnTo>
                  <a:pt x="0" y="45592"/>
                </a:lnTo>
                <a:lnTo>
                  <a:pt x="431" y="45719"/>
                </a:lnTo>
                <a:lnTo>
                  <a:pt x="1460" y="45719"/>
                </a:lnTo>
                <a:lnTo>
                  <a:pt x="2705" y="45592"/>
                </a:lnTo>
                <a:lnTo>
                  <a:pt x="3073" y="45465"/>
                </a:lnTo>
                <a:lnTo>
                  <a:pt x="1460" y="45465"/>
                </a:lnTo>
                <a:lnTo>
                  <a:pt x="558" y="45338"/>
                </a:lnTo>
                <a:lnTo>
                  <a:pt x="241" y="45211"/>
                </a:lnTo>
                <a:lnTo>
                  <a:pt x="114" y="44830"/>
                </a:lnTo>
                <a:lnTo>
                  <a:pt x="1270" y="44703"/>
                </a:lnTo>
                <a:lnTo>
                  <a:pt x="927" y="44576"/>
                </a:lnTo>
                <a:lnTo>
                  <a:pt x="101" y="44322"/>
                </a:lnTo>
                <a:close/>
              </a:path>
              <a:path w="82550" h="70484">
                <a:moveTo>
                  <a:pt x="71089" y="42036"/>
                </a:moveTo>
                <a:lnTo>
                  <a:pt x="70700" y="42036"/>
                </a:lnTo>
                <a:lnTo>
                  <a:pt x="71335" y="43560"/>
                </a:lnTo>
                <a:lnTo>
                  <a:pt x="71755" y="44195"/>
                </a:lnTo>
                <a:lnTo>
                  <a:pt x="72478" y="44957"/>
                </a:lnTo>
                <a:lnTo>
                  <a:pt x="72656" y="45211"/>
                </a:lnTo>
                <a:lnTo>
                  <a:pt x="73355" y="45719"/>
                </a:lnTo>
                <a:lnTo>
                  <a:pt x="74002" y="45211"/>
                </a:lnTo>
                <a:lnTo>
                  <a:pt x="73406" y="45211"/>
                </a:lnTo>
                <a:lnTo>
                  <a:pt x="73088" y="45084"/>
                </a:lnTo>
                <a:lnTo>
                  <a:pt x="72720" y="44830"/>
                </a:lnTo>
                <a:lnTo>
                  <a:pt x="71996" y="44068"/>
                </a:lnTo>
                <a:lnTo>
                  <a:pt x="71625" y="43433"/>
                </a:lnTo>
                <a:lnTo>
                  <a:pt x="71505" y="43179"/>
                </a:lnTo>
                <a:lnTo>
                  <a:pt x="71089" y="42036"/>
                </a:lnTo>
                <a:close/>
              </a:path>
              <a:path w="82550" h="70484">
                <a:moveTo>
                  <a:pt x="75996" y="39877"/>
                </a:moveTo>
                <a:lnTo>
                  <a:pt x="75412" y="39877"/>
                </a:lnTo>
                <a:lnTo>
                  <a:pt x="75844" y="40131"/>
                </a:lnTo>
                <a:lnTo>
                  <a:pt x="77304" y="43052"/>
                </a:lnTo>
                <a:lnTo>
                  <a:pt x="78828" y="45211"/>
                </a:lnTo>
                <a:lnTo>
                  <a:pt x="79336" y="45592"/>
                </a:lnTo>
                <a:lnTo>
                  <a:pt x="80594" y="45592"/>
                </a:lnTo>
                <a:lnTo>
                  <a:pt x="81051" y="45719"/>
                </a:lnTo>
                <a:lnTo>
                  <a:pt x="82054" y="45719"/>
                </a:lnTo>
                <a:lnTo>
                  <a:pt x="82384" y="45465"/>
                </a:lnTo>
                <a:lnTo>
                  <a:pt x="80822" y="45465"/>
                </a:lnTo>
                <a:lnTo>
                  <a:pt x="79438" y="45211"/>
                </a:lnTo>
                <a:lnTo>
                  <a:pt x="79082" y="44957"/>
                </a:lnTo>
                <a:lnTo>
                  <a:pt x="77127" y="42290"/>
                </a:lnTo>
                <a:lnTo>
                  <a:pt x="76479" y="40639"/>
                </a:lnTo>
                <a:lnTo>
                  <a:pt x="75996" y="39877"/>
                </a:lnTo>
                <a:close/>
              </a:path>
              <a:path w="82550" h="70484">
                <a:moveTo>
                  <a:pt x="9364" y="34543"/>
                </a:moveTo>
                <a:lnTo>
                  <a:pt x="8559" y="34543"/>
                </a:lnTo>
                <a:lnTo>
                  <a:pt x="10045" y="35178"/>
                </a:lnTo>
                <a:lnTo>
                  <a:pt x="10421" y="35686"/>
                </a:lnTo>
                <a:lnTo>
                  <a:pt x="10481" y="38099"/>
                </a:lnTo>
                <a:lnTo>
                  <a:pt x="9743" y="40385"/>
                </a:lnTo>
                <a:lnTo>
                  <a:pt x="8505" y="43433"/>
                </a:lnTo>
                <a:lnTo>
                  <a:pt x="8381" y="45338"/>
                </a:lnTo>
                <a:lnTo>
                  <a:pt x="8877" y="45592"/>
                </a:lnTo>
                <a:lnTo>
                  <a:pt x="9398" y="45338"/>
                </a:lnTo>
                <a:lnTo>
                  <a:pt x="9563" y="45211"/>
                </a:lnTo>
                <a:lnTo>
                  <a:pt x="8928" y="45211"/>
                </a:lnTo>
                <a:lnTo>
                  <a:pt x="8572" y="44957"/>
                </a:lnTo>
                <a:lnTo>
                  <a:pt x="8678" y="43941"/>
                </a:lnTo>
                <a:lnTo>
                  <a:pt x="9075" y="42671"/>
                </a:lnTo>
                <a:lnTo>
                  <a:pt x="9950" y="40639"/>
                </a:lnTo>
                <a:lnTo>
                  <a:pt x="10489" y="39115"/>
                </a:lnTo>
                <a:lnTo>
                  <a:pt x="10606" y="38734"/>
                </a:lnTo>
                <a:lnTo>
                  <a:pt x="10687" y="38353"/>
                </a:lnTo>
                <a:lnTo>
                  <a:pt x="10811" y="37337"/>
                </a:lnTo>
                <a:lnTo>
                  <a:pt x="10693" y="35305"/>
                </a:lnTo>
                <a:lnTo>
                  <a:pt x="10045" y="34797"/>
                </a:lnTo>
                <a:lnTo>
                  <a:pt x="9364" y="34543"/>
                </a:lnTo>
                <a:close/>
              </a:path>
              <a:path w="82550" h="70484">
                <a:moveTo>
                  <a:pt x="7340" y="39496"/>
                </a:moveTo>
                <a:lnTo>
                  <a:pt x="6553" y="39623"/>
                </a:lnTo>
                <a:lnTo>
                  <a:pt x="6286" y="39877"/>
                </a:lnTo>
                <a:lnTo>
                  <a:pt x="5600" y="41020"/>
                </a:lnTo>
                <a:lnTo>
                  <a:pt x="4914" y="42671"/>
                </a:lnTo>
                <a:lnTo>
                  <a:pt x="3175" y="44957"/>
                </a:lnTo>
                <a:lnTo>
                  <a:pt x="2755" y="45211"/>
                </a:lnTo>
                <a:lnTo>
                  <a:pt x="1803" y="45211"/>
                </a:lnTo>
                <a:lnTo>
                  <a:pt x="1460" y="45465"/>
                </a:lnTo>
                <a:lnTo>
                  <a:pt x="3073" y="45465"/>
                </a:lnTo>
                <a:lnTo>
                  <a:pt x="4025" y="44322"/>
                </a:lnTo>
                <a:lnTo>
                  <a:pt x="4305" y="43814"/>
                </a:lnTo>
                <a:lnTo>
                  <a:pt x="4686" y="43433"/>
                </a:lnTo>
                <a:lnTo>
                  <a:pt x="5397" y="42290"/>
                </a:lnTo>
                <a:lnTo>
                  <a:pt x="6197" y="40512"/>
                </a:lnTo>
                <a:lnTo>
                  <a:pt x="6426" y="40131"/>
                </a:lnTo>
                <a:lnTo>
                  <a:pt x="6578" y="40004"/>
                </a:lnTo>
                <a:lnTo>
                  <a:pt x="7315" y="39877"/>
                </a:lnTo>
                <a:lnTo>
                  <a:pt x="7778" y="39877"/>
                </a:lnTo>
                <a:lnTo>
                  <a:pt x="7340" y="39496"/>
                </a:lnTo>
                <a:close/>
              </a:path>
              <a:path w="82550" h="70484">
                <a:moveTo>
                  <a:pt x="77431" y="37083"/>
                </a:moveTo>
                <a:lnTo>
                  <a:pt x="77279" y="37083"/>
                </a:lnTo>
                <a:lnTo>
                  <a:pt x="78079" y="38099"/>
                </a:lnTo>
                <a:lnTo>
                  <a:pt x="80272" y="43687"/>
                </a:lnTo>
                <a:lnTo>
                  <a:pt x="80390" y="43941"/>
                </a:lnTo>
                <a:lnTo>
                  <a:pt x="80987" y="44576"/>
                </a:lnTo>
                <a:lnTo>
                  <a:pt x="81394" y="44830"/>
                </a:lnTo>
                <a:lnTo>
                  <a:pt x="82156" y="44830"/>
                </a:lnTo>
                <a:lnTo>
                  <a:pt x="82016" y="45211"/>
                </a:lnTo>
                <a:lnTo>
                  <a:pt x="80822" y="45465"/>
                </a:lnTo>
                <a:lnTo>
                  <a:pt x="82384" y="45465"/>
                </a:lnTo>
                <a:lnTo>
                  <a:pt x="82430" y="44449"/>
                </a:lnTo>
                <a:lnTo>
                  <a:pt x="81419" y="44449"/>
                </a:lnTo>
                <a:lnTo>
                  <a:pt x="81013" y="44195"/>
                </a:lnTo>
                <a:lnTo>
                  <a:pt x="80568" y="43687"/>
                </a:lnTo>
                <a:lnTo>
                  <a:pt x="79158" y="40131"/>
                </a:lnTo>
                <a:lnTo>
                  <a:pt x="79108" y="39496"/>
                </a:lnTo>
                <a:lnTo>
                  <a:pt x="80406" y="39496"/>
                </a:lnTo>
                <a:lnTo>
                  <a:pt x="80243" y="39369"/>
                </a:lnTo>
                <a:lnTo>
                  <a:pt x="79197" y="39369"/>
                </a:lnTo>
                <a:lnTo>
                  <a:pt x="78867" y="39115"/>
                </a:lnTo>
                <a:lnTo>
                  <a:pt x="78397" y="38607"/>
                </a:lnTo>
                <a:lnTo>
                  <a:pt x="77762" y="37337"/>
                </a:lnTo>
                <a:lnTo>
                  <a:pt x="77431" y="37083"/>
                </a:lnTo>
                <a:close/>
              </a:path>
              <a:path w="82550" h="70484">
                <a:moveTo>
                  <a:pt x="17531" y="30606"/>
                </a:moveTo>
                <a:lnTo>
                  <a:pt x="14198" y="30606"/>
                </a:lnTo>
                <a:lnTo>
                  <a:pt x="14486" y="31114"/>
                </a:lnTo>
                <a:lnTo>
                  <a:pt x="14592" y="34035"/>
                </a:lnTo>
                <a:lnTo>
                  <a:pt x="8928" y="45211"/>
                </a:lnTo>
                <a:lnTo>
                  <a:pt x="9563" y="45211"/>
                </a:lnTo>
                <a:lnTo>
                  <a:pt x="9728" y="45084"/>
                </a:lnTo>
                <a:lnTo>
                  <a:pt x="10680" y="43941"/>
                </a:lnTo>
                <a:lnTo>
                  <a:pt x="11040" y="43306"/>
                </a:lnTo>
                <a:lnTo>
                  <a:pt x="11595" y="42036"/>
                </a:lnTo>
                <a:lnTo>
                  <a:pt x="15833" y="42036"/>
                </a:lnTo>
                <a:lnTo>
                  <a:pt x="18287" y="33400"/>
                </a:lnTo>
                <a:lnTo>
                  <a:pt x="18481" y="32892"/>
                </a:lnTo>
                <a:lnTo>
                  <a:pt x="18357" y="31622"/>
                </a:lnTo>
                <a:lnTo>
                  <a:pt x="18268" y="31368"/>
                </a:lnTo>
                <a:lnTo>
                  <a:pt x="18059" y="30987"/>
                </a:lnTo>
                <a:lnTo>
                  <a:pt x="17531" y="30606"/>
                </a:lnTo>
                <a:close/>
              </a:path>
              <a:path w="82550" h="70484">
                <a:moveTo>
                  <a:pt x="74650" y="34162"/>
                </a:moveTo>
                <a:lnTo>
                  <a:pt x="73685" y="34162"/>
                </a:lnTo>
                <a:lnTo>
                  <a:pt x="71653" y="35178"/>
                </a:lnTo>
                <a:lnTo>
                  <a:pt x="71423" y="35813"/>
                </a:lnTo>
                <a:lnTo>
                  <a:pt x="71299" y="36321"/>
                </a:lnTo>
                <a:lnTo>
                  <a:pt x="71550" y="38607"/>
                </a:lnTo>
                <a:lnTo>
                  <a:pt x="71666" y="38988"/>
                </a:lnTo>
                <a:lnTo>
                  <a:pt x="72999" y="42290"/>
                </a:lnTo>
                <a:lnTo>
                  <a:pt x="73317" y="42925"/>
                </a:lnTo>
                <a:lnTo>
                  <a:pt x="73415" y="43306"/>
                </a:lnTo>
                <a:lnTo>
                  <a:pt x="73533" y="45084"/>
                </a:lnTo>
                <a:lnTo>
                  <a:pt x="73406" y="45211"/>
                </a:lnTo>
                <a:lnTo>
                  <a:pt x="74002" y="45211"/>
                </a:lnTo>
                <a:lnTo>
                  <a:pt x="73880" y="43814"/>
                </a:lnTo>
                <a:lnTo>
                  <a:pt x="73571" y="42671"/>
                </a:lnTo>
                <a:lnTo>
                  <a:pt x="73051" y="41655"/>
                </a:lnTo>
                <a:lnTo>
                  <a:pt x="72094" y="39115"/>
                </a:lnTo>
                <a:lnTo>
                  <a:pt x="71982" y="38734"/>
                </a:lnTo>
                <a:lnTo>
                  <a:pt x="71780" y="37718"/>
                </a:lnTo>
                <a:lnTo>
                  <a:pt x="71818" y="35686"/>
                </a:lnTo>
                <a:lnTo>
                  <a:pt x="72199" y="35305"/>
                </a:lnTo>
                <a:lnTo>
                  <a:pt x="73571" y="34543"/>
                </a:lnTo>
                <a:lnTo>
                  <a:pt x="75850" y="34543"/>
                </a:lnTo>
                <a:lnTo>
                  <a:pt x="74650" y="34162"/>
                </a:lnTo>
                <a:close/>
              </a:path>
              <a:path w="82550" h="70484">
                <a:moveTo>
                  <a:pt x="3655" y="39496"/>
                </a:moveTo>
                <a:lnTo>
                  <a:pt x="3238" y="39496"/>
                </a:lnTo>
                <a:lnTo>
                  <a:pt x="3111" y="40131"/>
                </a:lnTo>
                <a:lnTo>
                  <a:pt x="1817" y="43433"/>
                </a:lnTo>
                <a:lnTo>
                  <a:pt x="1511" y="44068"/>
                </a:lnTo>
                <a:lnTo>
                  <a:pt x="927" y="44576"/>
                </a:lnTo>
                <a:lnTo>
                  <a:pt x="1396" y="44576"/>
                </a:lnTo>
                <a:lnTo>
                  <a:pt x="1778" y="44195"/>
                </a:lnTo>
                <a:lnTo>
                  <a:pt x="3655" y="39496"/>
                </a:lnTo>
                <a:close/>
              </a:path>
              <a:path w="82550" h="70484">
                <a:moveTo>
                  <a:pt x="82435" y="44322"/>
                </a:moveTo>
                <a:lnTo>
                  <a:pt x="81419" y="44449"/>
                </a:lnTo>
                <a:lnTo>
                  <a:pt x="82430" y="44449"/>
                </a:lnTo>
                <a:lnTo>
                  <a:pt x="82435" y="44322"/>
                </a:lnTo>
                <a:close/>
              </a:path>
              <a:path w="82550" h="70484">
                <a:moveTo>
                  <a:pt x="24206" y="30098"/>
                </a:moveTo>
                <a:lnTo>
                  <a:pt x="25336" y="31241"/>
                </a:lnTo>
                <a:lnTo>
                  <a:pt x="26479" y="31876"/>
                </a:lnTo>
                <a:lnTo>
                  <a:pt x="29146" y="33273"/>
                </a:lnTo>
                <a:lnTo>
                  <a:pt x="29375" y="33527"/>
                </a:lnTo>
                <a:lnTo>
                  <a:pt x="29794" y="33908"/>
                </a:lnTo>
                <a:lnTo>
                  <a:pt x="30381" y="34924"/>
                </a:lnTo>
                <a:lnTo>
                  <a:pt x="30449" y="35178"/>
                </a:lnTo>
                <a:lnTo>
                  <a:pt x="30327" y="35940"/>
                </a:lnTo>
                <a:lnTo>
                  <a:pt x="30146" y="36448"/>
                </a:lnTo>
                <a:lnTo>
                  <a:pt x="29335" y="39623"/>
                </a:lnTo>
                <a:lnTo>
                  <a:pt x="28982" y="40766"/>
                </a:lnTo>
                <a:lnTo>
                  <a:pt x="28663" y="41401"/>
                </a:lnTo>
                <a:lnTo>
                  <a:pt x="28435" y="41528"/>
                </a:lnTo>
                <a:lnTo>
                  <a:pt x="27355" y="41909"/>
                </a:lnTo>
                <a:lnTo>
                  <a:pt x="27025" y="42163"/>
                </a:lnTo>
                <a:lnTo>
                  <a:pt x="26771" y="42417"/>
                </a:lnTo>
                <a:lnTo>
                  <a:pt x="27190" y="42417"/>
                </a:lnTo>
                <a:lnTo>
                  <a:pt x="27520" y="42163"/>
                </a:lnTo>
                <a:lnTo>
                  <a:pt x="27812" y="42036"/>
                </a:lnTo>
                <a:lnTo>
                  <a:pt x="28549" y="41909"/>
                </a:lnTo>
                <a:lnTo>
                  <a:pt x="28841" y="41655"/>
                </a:lnTo>
                <a:lnTo>
                  <a:pt x="29184" y="41147"/>
                </a:lnTo>
                <a:lnTo>
                  <a:pt x="39331" y="41147"/>
                </a:lnTo>
                <a:lnTo>
                  <a:pt x="39446" y="40385"/>
                </a:lnTo>
                <a:lnTo>
                  <a:pt x="39341" y="39750"/>
                </a:lnTo>
                <a:lnTo>
                  <a:pt x="39103" y="39115"/>
                </a:lnTo>
                <a:lnTo>
                  <a:pt x="38252" y="38353"/>
                </a:lnTo>
                <a:lnTo>
                  <a:pt x="37414" y="37464"/>
                </a:lnTo>
                <a:lnTo>
                  <a:pt x="36449" y="36829"/>
                </a:lnTo>
                <a:lnTo>
                  <a:pt x="34201" y="36067"/>
                </a:lnTo>
                <a:lnTo>
                  <a:pt x="33324" y="35305"/>
                </a:lnTo>
                <a:lnTo>
                  <a:pt x="31965" y="33273"/>
                </a:lnTo>
                <a:lnTo>
                  <a:pt x="31333" y="32892"/>
                </a:lnTo>
                <a:lnTo>
                  <a:pt x="29070" y="32892"/>
                </a:lnTo>
                <a:lnTo>
                  <a:pt x="28879" y="32765"/>
                </a:lnTo>
                <a:lnTo>
                  <a:pt x="27165" y="31876"/>
                </a:lnTo>
                <a:lnTo>
                  <a:pt x="26352" y="31368"/>
                </a:lnTo>
                <a:lnTo>
                  <a:pt x="26225" y="31368"/>
                </a:lnTo>
                <a:lnTo>
                  <a:pt x="26377" y="31241"/>
                </a:lnTo>
                <a:lnTo>
                  <a:pt x="28054" y="30479"/>
                </a:lnTo>
                <a:lnTo>
                  <a:pt x="25006" y="30479"/>
                </a:lnTo>
                <a:lnTo>
                  <a:pt x="24777" y="30352"/>
                </a:lnTo>
                <a:lnTo>
                  <a:pt x="24206" y="30098"/>
                </a:lnTo>
                <a:close/>
              </a:path>
              <a:path w="82550" h="70484">
                <a:moveTo>
                  <a:pt x="61333" y="40766"/>
                </a:moveTo>
                <a:lnTo>
                  <a:pt x="55740" y="40766"/>
                </a:lnTo>
                <a:lnTo>
                  <a:pt x="55659" y="41782"/>
                </a:lnTo>
                <a:lnTo>
                  <a:pt x="55537" y="42290"/>
                </a:lnTo>
                <a:lnTo>
                  <a:pt x="62404" y="42290"/>
                </a:lnTo>
                <a:lnTo>
                  <a:pt x="61709" y="42163"/>
                </a:lnTo>
                <a:lnTo>
                  <a:pt x="61275" y="41528"/>
                </a:lnTo>
                <a:lnTo>
                  <a:pt x="61333" y="40766"/>
                </a:lnTo>
                <a:close/>
              </a:path>
              <a:path w="82550" h="70484">
                <a:moveTo>
                  <a:pt x="63322" y="40004"/>
                </a:moveTo>
                <a:lnTo>
                  <a:pt x="63195" y="40131"/>
                </a:lnTo>
                <a:lnTo>
                  <a:pt x="63093" y="40385"/>
                </a:lnTo>
                <a:lnTo>
                  <a:pt x="63017" y="40512"/>
                </a:lnTo>
                <a:lnTo>
                  <a:pt x="62306" y="41147"/>
                </a:lnTo>
                <a:lnTo>
                  <a:pt x="61709" y="42163"/>
                </a:lnTo>
                <a:lnTo>
                  <a:pt x="62464" y="42163"/>
                </a:lnTo>
                <a:lnTo>
                  <a:pt x="63068" y="40893"/>
                </a:lnTo>
                <a:lnTo>
                  <a:pt x="63240" y="40385"/>
                </a:lnTo>
                <a:lnTo>
                  <a:pt x="63322" y="40004"/>
                </a:lnTo>
                <a:close/>
              </a:path>
              <a:path w="82550" h="70484">
                <a:moveTo>
                  <a:pt x="19913" y="31368"/>
                </a:moveTo>
                <a:lnTo>
                  <a:pt x="20015" y="31622"/>
                </a:lnTo>
                <a:lnTo>
                  <a:pt x="21247" y="32257"/>
                </a:lnTo>
                <a:lnTo>
                  <a:pt x="21780" y="32765"/>
                </a:lnTo>
                <a:lnTo>
                  <a:pt x="22098" y="33019"/>
                </a:lnTo>
                <a:lnTo>
                  <a:pt x="21882" y="33146"/>
                </a:lnTo>
                <a:lnTo>
                  <a:pt x="21932" y="33527"/>
                </a:lnTo>
                <a:lnTo>
                  <a:pt x="22250" y="34162"/>
                </a:lnTo>
                <a:lnTo>
                  <a:pt x="22567" y="34543"/>
                </a:lnTo>
                <a:lnTo>
                  <a:pt x="22633" y="36829"/>
                </a:lnTo>
                <a:lnTo>
                  <a:pt x="22435" y="37591"/>
                </a:lnTo>
                <a:lnTo>
                  <a:pt x="22325" y="37845"/>
                </a:lnTo>
                <a:lnTo>
                  <a:pt x="21011" y="40131"/>
                </a:lnTo>
                <a:lnTo>
                  <a:pt x="20947" y="41528"/>
                </a:lnTo>
                <a:lnTo>
                  <a:pt x="20662" y="42036"/>
                </a:lnTo>
                <a:lnTo>
                  <a:pt x="26692" y="42036"/>
                </a:lnTo>
                <a:lnTo>
                  <a:pt x="26454" y="40893"/>
                </a:lnTo>
                <a:lnTo>
                  <a:pt x="27076" y="40893"/>
                </a:lnTo>
                <a:lnTo>
                  <a:pt x="27266" y="40512"/>
                </a:lnTo>
                <a:lnTo>
                  <a:pt x="26898" y="40512"/>
                </a:lnTo>
                <a:lnTo>
                  <a:pt x="26771" y="40004"/>
                </a:lnTo>
                <a:lnTo>
                  <a:pt x="26263" y="39369"/>
                </a:lnTo>
                <a:lnTo>
                  <a:pt x="25819" y="39115"/>
                </a:lnTo>
                <a:lnTo>
                  <a:pt x="22669" y="38988"/>
                </a:lnTo>
                <a:lnTo>
                  <a:pt x="23547" y="37337"/>
                </a:lnTo>
                <a:lnTo>
                  <a:pt x="23963" y="36321"/>
                </a:lnTo>
                <a:lnTo>
                  <a:pt x="24396" y="34797"/>
                </a:lnTo>
                <a:lnTo>
                  <a:pt x="24244" y="34670"/>
                </a:lnTo>
                <a:lnTo>
                  <a:pt x="23495" y="34289"/>
                </a:lnTo>
                <a:lnTo>
                  <a:pt x="24384" y="34162"/>
                </a:lnTo>
                <a:lnTo>
                  <a:pt x="23088" y="33781"/>
                </a:lnTo>
                <a:lnTo>
                  <a:pt x="22821" y="33146"/>
                </a:lnTo>
                <a:lnTo>
                  <a:pt x="22567" y="32892"/>
                </a:lnTo>
                <a:lnTo>
                  <a:pt x="21564" y="32130"/>
                </a:lnTo>
                <a:lnTo>
                  <a:pt x="19913" y="31368"/>
                </a:lnTo>
                <a:close/>
              </a:path>
              <a:path w="82550" h="70484">
                <a:moveTo>
                  <a:pt x="62344" y="31368"/>
                </a:moveTo>
                <a:lnTo>
                  <a:pt x="61582" y="31749"/>
                </a:lnTo>
                <a:lnTo>
                  <a:pt x="60858" y="32003"/>
                </a:lnTo>
                <a:lnTo>
                  <a:pt x="59461" y="33019"/>
                </a:lnTo>
                <a:lnTo>
                  <a:pt x="59321" y="33527"/>
                </a:lnTo>
                <a:lnTo>
                  <a:pt x="58978" y="33781"/>
                </a:lnTo>
                <a:lnTo>
                  <a:pt x="58420" y="34035"/>
                </a:lnTo>
                <a:lnTo>
                  <a:pt x="55956" y="34543"/>
                </a:lnTo>
                <a:lnTo>
                  <a:pt x="54622" y="34924"/>
                </a:lnTo>
                <a:lnTo>
                  <a:pt x="54076" y="35305"/>
                </a:lnTo>
                <a:lnTo>
                  <a:pt x="53606" y="35813"/>
                </a:lnTo>
                <a:lnTo>
                  <a:pt x="53593" y="37718"/>
                </a:lnTo>
                <a:lnTo>
                  <a:pt x="53699" y="38353"/>
                </a:lnTo>
                <a:lnTo>
                  <a:pt x="53791" y="38607"/>
                </a:lnTo>
                <a:lnTo>
                  <a:pt x="54216" y="39369"/>
                </a:lnTo>
                <a:lnTo>
                  <a:pt x="54317" y="39623"/>
                </a:lnTo>
                <a:lnTo>
                  <a:pt x="54495" y="39877"/>
                </a:lnTo>
                <a:lnTo>
                  <a:pt x="54864" y="40131"/>
                </a:lnTo>
                <a:lnTo>
                  <a:pt x="55219" y="40893"/>
                </a:lnTo>
                <a:lnTo>
                  <a:pt x="55740" y="40766"/>
                </a:lnTo>
                <a:lnTo>
                  <a:pt x="61333" y="40766"/>
                </a:lnTo>
                <a:lnTo>
                  <a:pt x="61380" y="40512"/>
                </a:lnTo>
                <a:lnTo>
                  <a:pt x="55346" y="40512"/>
                </a:lnTo>
                <a:lnTo>
                  <a:pt x="55257" y="40131"/>
                </a:lnTo>
                <a:lnTo>
                  <a:pt x="54648" y="39623"/>
                </a:lnTo>
                <a:lnTo>
                  <a:pt x="53733" y="36067"/>
                </a:lnTo>
                <a:lnTo>
                  <a:pt x="54584" y="35305"/>
                </a:lnTo>
                <a:lnTo>
                  <a:pt x="55156" y="35051"/>
                </a:lnTo>
                <a:lnTo>
                  <a:pt x="56337" y="34670"/>
                </a:lnTo>
                <a:lnTo>
                  <a:pt x="57543" y="34543"/>
                </a:lnTo>
                <a:lnTo>
                  <a:pt x="58724" y="34289"/>
                </a:lnTo>
                <a:lnTo>
                  <a:pt x="59931" y="34289"/>
                </a:lnTo>
                <a:lnTo>
                  <a:pt x="60198" y="33781"/>
                </a:lnTo>
                <a:lnTo>
                  <a:pt x="60398" y="33400"/>
                </a:lnTo>
                <a:lnTo>
                  <a:pt x="60344" y="33146"/>
                </a:lnTo>
                <a:lnTo>
                  <a:pt x="60769" y="32511"/>
                </a:lnTo>
                <a:lnTo>
                  <a:pt x="61188" y="32257"/>
                </a:lnTo>
                <a:lnTo>
                  <a:pt x="61925" y="31749"/>
                </a:lnTo>
                <a:lnTo>
                  <a:pt x="62471" y="31495"/>
                </a:lnTo>
                <a:close/>
              </a:path>
              <a:path w="82550" h="70484">
                <a:moveTo>
                  <a:pt x="24384" y="34162"/>
                </a:moveTo>
                <a:lnTo>
                  <a:pt x="23533" y="34162"/>
                </a:lnTo>
                <a:lnTo>
                  <a:pt x="27241" y="35051"/>
                </a:lnTo>
                <a:lnTo>
                  <a:pt x="27698" y="35305"/>
                </a:lnTo>
                <a:lnTo>
                  <a:pt x="28117" y="35686"/>
                </a:lnTo>
                <a:lnTo>
                  <a:pt x="28435" y="35940"/>
                </a:lnTo>
                <a:lnTo>
                  <a:pt x="28414" y="37083"/>
                </a:lnTo>
                <a:lnTo>
                  <a:pt x="28288" y="37972"/>
                </a:lnTo>
                <a:lnTo>
                  <a:pt x="27863" y="39115"/>
                </a:lnTo>
                <a:lnTo>
                  <a:pt x="27622" y="39623"/>
                </a:lnTo>
                <a:lnTo>
                  <a:pt x="27152" y="40004"/>
                </a:lnTo>
                <a:lnTo>
                  <a:pt x="26898" y="40512"/>
                </a:lnTo>
                <a:lnTo>
                  <a:pt x="27266" y="40512"/>
                </a:lnTo>
                <a:lnTo>
                  <a:pt x="27330" y="40385"/>
                </a:lnTo>
                <a:lnTo>
                  <a:pt x="27520" y="40131"/>
                </a:lnTo>
                <a:lnTo>
                  <a:pt x="27800" y="39877"/>
                </a:lnTo>
                <a:lnTo>
                  <a:pt x="28435" y="38607"/>
                </a:lnTo>
                <a:lnTo>
                  <a:pt x="28529" y="38353"/>
                </a:lnTo>
                <a:lnTo>
                  <a:pt x="28780" y="37210"/>
                </a:lnTo>
                <a:lnTo>
                  <a:pt x="28663" y="35813"/>
                </a:lnTo>
                <a:lnTo>
                  <a:pt x="27952" y="34924"/>
                </a:lnTo>
                <a:lnTo>
                  <a:pt x="27000" y="34670"/>
                </a:lnTo>
                <a:lnTo>
                  <a:pt x="24384" y="34162"/>
                </a:lnTo>
                <a:close/>
              </a:path>
              <a:path w="82550" h="70484">
                <a:moveTo>
                  <a:pt x="59931" y="34289"/>
                </a:moveTo>
                <a:lnTo>
                  <a:pt x="58724" y="34289"/>
                </a:lnTo>
                <a:lnTo>
                  <a:pt x="58105" y="34670"/>
                </a:lnTo>
                <a:lnTo>
                  <a:pt x="58011" y="35305"/>
                </a:lnTo>
                <a:lnTo>
                  <a:pt x="58353" y="36448"/>
                </a:lnTo>
                <a:lnTo>
                  <a:pt x="58740" y="37464"/>
                </a:lnTo>
                <a:lnTo>
                  <a:pt x="59651" y="38988"/>
                </a:lnTo>
                <a:lnTo>
                  <a:pt x="56527" y="39115"/>
                </a:lnTo>
                <a:lnTo>
                  <a:pt x="56045" y="39369"/>
                </a:lnTo>
                <a:lnTo>
                  <a:pt x="55499" y="40004"/>
                </a:lnTo>
                <a:lnTo>
                  <a:pt x="55346" y="40512"/>
                </a:lnTo>
                <a:lnTo>
                  <a:pt x="61380" y="40512"/>
                </a:lnTo>
                <a:lnTo>
                  <a:pt x="61272" y="40131"/>
                </a:lnTo>
                <a:lnTo>
                  <a:pt x="59995" y="37972"/>
                </a:lnTo>
                <a:lnTo>
                  <a:pt x="59885" y="37718"/>
                </a:lnTo>
                <a:lnTo>
                  <a:pt x="59583" y="36575"/>
                </a:lnTo>
                <a:lnTo>
                  <a:pt x="59702" y="34543"/>
                </a:lnTo>
                <a:lnTo>
                  <a:pt x="59931" y="34289"/>
                </a:lnTo>
                <a:close/>
              </a:path>
              <a:path w="82550" h="70484">
                <a:moveTo>
                  <a:pt x="8343" y="34162"/>
                </a:moveTo>
                <a:lnTo>
                  <a:pt x="7505" y="34162"/>
                </a:lnTo>
                <a:lnTo>
                  <a:pt x="6172" y="34670"/>
                </a:lnTo>
                <a:lnTo>
                  <a:pt x="5715" y="34797"/>
                </a:lnTo>
                <a:lnTo>
                  <a:pt x="5308" y="35178"/>
                </a:lnTo>
                <a:lnTo>
                  <a:pt x="4711" y="35559"/>
                </a:lnTo>
                <a:lnTo>
                  <a:pt x="4102" y="35813"/>
                </a:lnTo>
                <a:lnTo>
                  <a:pt x="3187" y="35813"/>
                </a:lnTo>
                <a:lnTo>
                  <a:pt x="3352" y="36194"/>
                </a:lnTo>
                <a:lnTo>
                  <a:pt x="3708" y="36702"/>
                </a:lnTo>
                <a:lnTo>
                  <a:pt x="4089" y="36702"/>
                </a:lnTo>
                <a:lnTo>
                  <a:pt x="4073" y="36956"/>
                </a:lnTo>
                <a:lnTo>
                  <a:pt x="3606" y="37845"/>
                </a:lnTo>
                <a:lnTo>
                  <a:pt x="2984" y="38734"/>
                </a:lnTo>
                <a:lnTo>
                  <a:pt x="2019" y="39369"/>
                </a:lnTo>
                <a:lnTo>
                  <a:pt x="1748" y="39623"/>
                </a:lnTo>
                <a:lnTo>
                  <a:pt x="1689" y="39877"/>
                </a:lnTo>
                <a:lnTo>
                  <a:pt x="3238" y="39496"/>
                </a:lnTo>
                <a:lnTo>
                  <a:pt x="3655" y="39496"/>
                </a:lnTo>
                <a:lnTo>
                  <a:pt x="3749" y="39242"/>
                </a:lnTo>
                <a:lnTo>
                  <a:pt x="2717" y="39242"/>
                </a:lnTo>
                <a:lnTo>
                  <a:pt x="3314" y="38734"/>
                </a:lnTo>
                <a:lnTo>
                  <a:pt x="4445" y="36956"/>
                </a:lnTo>
                <a:lnTo>
                  <a:pt x="4813" y="36575"/>
                </a:lnTo>
                <a:lnTo>
                  <a:pt x="4991" y="36448"/>
                </a:lnTo>
                <a:lnTo>
                  <a:pt x="4165" y="36448"/>
                </a:lnTo>
                <a:lnTo>
                  <a:pt x="3822" y="36194"/>
                </a:lnTo>
                <a:lnTo>
                  <a:pt x="4432" y="36067"/>
                </a:lnTo>
                <a:lnTo>
                  <a:pt x="6578" y="34797"/>
                </a:lnTo>
                <a:lnTo>
                  <a:pt x="8559" y="34543"/>
                </a:lnTo>
                <a:lnTo>
                  <a:pt x="9364" y="34543"/>
                </a:lnTo>
                <a:lnTo>
                  <a:pt x="8343" y="34162"/>
                </a:lnTo>
                <a:close/>
              </a:path>
              <a:path w="82550" h="70484">
                <a:moveTo>
                  <a:pt x="80406" y="39496"/>
                </a:moveTo>
                <a:lnTo>
                  <a:pt x="79108" y="39496"/>
                </a:lnTo>
                <a:lnTo>
                  <a:pt x="79692" y="39750"/>
                </a:lnTo>
                <a:lnTo>
                  <a:pt x="80797" y="39877"/>
                </a:lnTo>
                <a:lnTo>
                  <a:pt x="80568" y="39623"/>
                </a:lnTo>
                <a:lnTo>
                  <a:pt x="80406" y="39496"/>
                </a:lnTo>
                <a:close/>
              </a:path>
              <a:path w="82550" h="70484">
                <a:moveTo>
                  <a:pt x="76479" y="35686"/>
                </a:moveTo>
                <a:lnTo>
                  <a:pt x="76022" y="35686"/>
                </a:lnTo>
                <a:lnTo>
                  <a:pt x="76746" y="35940"/>
                </a:lnTo>
                <a:lnTo>
                  <a:pt x="77647" y="36702"/>
                </a:lnTo>
                <a:lnTo>
                  <a:pt x="77863" y="36956"/>
                </a:lnTo>
                <a:lnTo>
                  <a:pt x="78517" y="38099"/>
                </a:lnTo>
                <a:lnTo>
                  <a:pt x="78930" y="38734"/>
                </a:lnTo>
                <a:lnTo>
                  <a:pt x="79527" y="39242"/>
                </a:lnTo>
                <a:lnTo>
                  <a:pt x="79197" y="39369"/>
                </a:lnTo>
                <a:lnTo>
                  <a:pt x="80243" y="39369"/>
                </a:lnTo>
                <a:lnTo>
                  <a:pt x="79756" y="38988"/>
                </a:lnTo>
                <a:lnTo>
                  <a:pt x="78879" y="38099"/>
                </a:lnTo>
                <a:lnTo>
                  <a:pt x="78143" y="36829"/>
                </a:lnTo>
                <a:lnTo>
                  <a:pt x="78587" y="36702"/>
                </a:lnTo>
                <a:lnTo>
                  <a:pt x="78769" y="36448"/>
                </a:lnTo>
                <a:lnTo>
                  <a:pt x="77965" y="36448"/>
                </a:lnTo>
                <a:lnTo>
                  <a:pt x="77393" y="36194"/>
                </a:lnTo>
                <a:lnTo>
                  <a:pt x="76784" y="35813"/>
                </a:lnTo>
                <a:lnTo>
                  <a:pt x="76479" y="35686"/>
                </a:lnTo>
                <a:close/>
              </a:path>
              <a:path w="82550" h="70484">
                <a:moveTo>
                  <a:pt x="5054" y="36956"/>
                </a:moveTo>
                <a:lnTo>
                  <a:pt x="4889" y="36956"/>
                </a:lnTo>
                <a:lnTo>
                  <a:pt x="4457" y="37464"/>
                </a:lnTo>
                <a:lnTo>
                  <a:pt x="4051" y="38353"/>
                </a:lnTo>
                <a:lnTo>
                  <a:pt x="3543" y="39115"/>
                </a:lnTo>
                <a:lnTo>
                  <a:pt x="3136" y="39242"/>
                </a:lnTo>
                <a:lnTo>
                  <a:pt x="3749" y="39242"/>
                </a:lnTo>
                <a:lnTo>
                  <a:pt x="3937" y="38734"/>
                </a:lnTo>
                <a:lnTo>
                  <a:pt x="4927" y="37210"/>
                </a:lnTo>
                <a:lnTo>
                  <a:pt x="5054" y="36956"/>
                </a:lnTo>
                <a:close/>
              </a:path>
              <a:path w="82550" h="70484">
                <a:moveTo>
                  <a:pt x="6858" y="35559"/>
                </a:moveTo>
                <a:lnTo>
                  <a:pt x="6019" y="35559"/>
                </a:lnTo>
                <a:lnTo>
                  <a:pt x="4749" y="36321"/>
                </a:lnTo>
                <a:lnTo>
                  <a:pt x="4165" y="36448"/>
                </a:lnTo>
                <a:lnTo>
                  <a:pt x="4991" y="36448"/>
                </a:lnTo>
                <a:lnTo>
                  <a:pt x="6057" y="35686"/>
                </a:lnTo>
                <a:lnTo>
                  <a:pt x="6858" y="35559"/>
                </a:lnTo>
                <a:close/>
              </a:path>
              <a:path w="82550" h="70484">
                <a:moveTo>
                  <a:pt x="75850" y="34543"/>
                </a:moveTo>
                <a:lnTo>
                  <a:pt x="74460" y="34543"/>
                </a:lnTo>
                <a:lnTo>
                  <a:pt x="75857" y="34797"/>
                </a:lnTo>
                <a:lnTo>
                  <a:pt x="76327" y="35178"/>
                </a:lnTo>
                <a:lnTo>
                  <a:pt x="77368" y="35813"/>
                </a:lnTo>
                <a:lnTo>
                  <a:pt x="77673" y="35940"/>
                </a:lnTo>
                <a:lnTo>
                  <a:pt x="78333" y="36067"/>
                </a:lnTo>
                <a:lnTo>
                  <a:pt x="77965" y="36448"/>
                </a:lnTo>
                <a:lnTo>
                  <a:pt x="78769" y="36448"/>
                </a:lnTo>
                <a:lnTo>
                  <a:pt x="79133" y="35940"/>
                </a:lnTo>
                <a:lnTo>
                  <a:pt x="78028" y="35813"/>
                </a:lnTo>
                <a:lnTo>
                  <a:pt x="77711" y="35686"/>
                </a:lnTo>
                <a:lnTo>
                  <a:pt x="76847" y="35051"/>
                </a:lnTo>
                <a:lnTo>
                  <a:pt x="76250" y="34670"/>
                </a:lnTo>
                <a:lnTo>
                  <a:pt x="75850" y="34543"/>
                </a:lnTo>
                <a:close/>
              </a:path>
              <a:path w="82550" h="70484">
                <a:moveTo>
                  <a:pt x="7658" y="35559"/>
                </a:moveTo>
                <a:lnTo>
                  <a:pt x="6858" y="35559"/>
                </a:lnTo>
                <a:lnTo>
                  <a:pt x="7721" y="35940"/>
                </a:lnTo>
                <a:lnTo>
                  <a:pt x="8128" y="36067"/>
                </a:lnTo>
                <a:lnTo>
                  <a:pt x="7937" y="35686"/>
                </a:lnTo>
                <a:lnTo>
                  <a:pt x="7658" y="35559"/>
                </a:lnTo>
                <a:close/>
              </a:path>
              <a:path w="82550" h="70484">
                <a:moveTo>
                  <a:pt x="75514" y="35432"/>
                </a:moveTo>
                <a:lnTo>
                  <a:pt x="74815" y="35559"/>
                </a:lnTo>
                <a:lnTo>
                  <a:pt x="74383" y="35686"/>
                </a:lnTo>
                <a:lnTo>
                  <a:pt x="74333" y="36067"/>
                </a:lnTo>
                <a:lnTo>
                  <a:pt x="74879" y="35813"/>
                </a:lnTo>
                <a:lnTo>
                  <a:pt x="76022" y="35686"/>
                </a:lnTo>
                <a:lnTo>
                  <a:pt x="76479" y="35686"/>
                </a:lnTo>
                <a:lnTo>
                  <a:pt x="76174" y="35559"/>
                </a:lnTo>
                <a:lnTo>
                  <a:pt x="75514" y="35432"/>
                </a:lnTo>
                <a:close/>
              </a:path>
              <a:path w="82550" h="70484">
                <a:moveTo>
                  <a:pt x="52844" y="28828"/>
                </a:moveTo>
                <a:lnTo>
                  <a:pt x="31280" y="28828"/>
                </a:lnTo>
                <a:lnTo>
                  <a:pt x="31978" y="29082"/>
                </a:lnTo>
                <a:lnTo>
                  <a:pt x="33350" y="29717"/>
                </a:lnTo>
                <a:lnTo>
                  <a:pt x="33921" y="30098"/>
                </a:lnTo>
                <a:lnTo>
                  <a:pt x="35534" y="31749"/>
                </a:lnTo>
                <a:lnTo>
                  <a:pt x="36575" y="32638"/>
                </a:lnTo>
                <a:lnTo>
                  <a:pt x="37045" y="32892"/>
                </a:lnTo>
                <a:lnTo>
                  <a:pt x="39598" y="33908"/>
                </a:lnTo>
                <a:lnTo>
                  <a:pt x="40779" y="34797"/>
                </a:lnTo>
                <a:lnTo>
                  <a:pt x="41046" y="35178"/>
                </a:lnTo>
                <a:lnTo>
                  <a:pt x="41490" y="35559"/>
                </a:lnTo>
                <a:lnTo>
                  <a:pt x="42202" y="34797"/>
                </a:lnTo>
                <a:lnTo>
                  <a:pt x="44119" y="33527"/>
                </a:lnTo>
                <a:lnTo>
                  <a:pt x="44805" y="33273"/>
                </a:lnTo>
                <a:lnTo>
                  <a:pt x="45542" y="32892"/>
                </a:lnTo>
                <a:lnTo>
                  <a:pt x="46405" y="32638"/>
                </a:lnTo>
                <a:lnTo>
                  <a:pt x="47091" y="32130"/>
                </a:lnTo>
                <a:lnTo>
                  <a:pt x="48539" y="30606"/>
                </a:lnTo>
                <a:lnTo>
                  <a:pt x="48971" y="30225"/>
                </a:lnTo>
                <a:lnTo>
                  <a:pt x="49377" y="29971"/>
                </a:lnTo>
                <a:lnTo>
                  <a:pt x="50507" y="29336"/>
                </a:lnTo>
                <a:lnTo>
                  <a:pt x="51460" y="28955"/>
                </a:lnTo>
                <a:lnTo>
                  <a:pt x="52844" y="28828"/>
                </a:lnTo>
                <a:close/>
              </a:path>
              <a:path w="82550" h="70484">
                <a:moveTo>
                  <a:pt x="13208" y="30479"/>
                </a:moveTo>
                <a:lnTo>
                  <a:pt x="12827" y="30479"/>
                </a:lnTo>
                <a:lnTo>
                  <a:pt x="12741" y="32003"/>
                </a:lnTo>
                <a:lnTo>
                  <a:pt x="12242" y="33146"/>
                </a:lnTo>
                <a:lnTo>
                  <a:pt x="12382" y="33273"/>
                </a:lnTo>
                <a:lnTo>
                  <a:pt x="13195" y="32765"/>
                </a:lnTo>
                <a:lnTo>
                  <a:pt x="13919" y="31876"/>
                </a:lnTo>
                <a:lnTo>
                  <a:pt x="13512" y="31749"/>
                </a:lnTo>
                <a:lnTo>
                  <a:pt x="13360" y="31622"/>
                </a:lnTo>
                <a:lnTo>
                  <a:pt x="13208" y="30479"/>
                </a:lnTo>
                <a:close/>
              </a:path>
              <a:path w="82550" h="70484">
                <a:moveTo>
                  <a:pt x="68364" y="30479"/>
                </a:moveTo>
                <a:lnTo>
                  <a:pt x="68135" y="30479"/>
                </a:lnTo>
                <a:lnTo>
                  <a:pt x="68221" y="31241"/>
                </a:lnTo>
                <a:lnTo>
                  <a:pt x="68338" y="31749"/>
                </a:lnTo>
                <a:lnTo>
                  <a:pt x="68427" y="32003"/>
                </a:lnTo>
                <a:lnTo>
                  <a:pt x="69062" y="32765"/>
                </a:lnTo>
                <a:lnTo>
                  <a:pt x="69888" y="33273"/>
                </a:lnTo>
                <a:lnTo>
                  <a:pt x="70103" y="33273"/>
                </a:lnTo>
                <a:lnTo>
                  <a:pt x="69492" y="32003"/>
                </a:lnTo>
                <a:lnTo>
                  <a:pt x="69428" y="31622"/>
                </a:lnTo>
                <a:lnTo>
                  <a:pt x="68681" y="31622"/>
                </a:lnTo>
                <a:lnTo>
                  <a:pt x="68491" y="31241"/>
                </a:lnTo>
                <a:lnTo>
                  <a:pt x="68364" y="30479"/>
                </a:lnTo>
                <a:close/>
              </a:path>
              <a:path w="82550" h="70484">
                <a:moveTo>
                  <a:pt x="29456" y="30098"/>
                </a:moveTo>
                <a:lnTo>
                  <a:pt x="29095" y="30098"/>
                </a:lnTo>
                <a:lnTo>
                  <a:pt x="29070" y="32892"/>
                </a:lnTo>
                <a:lnTo>
                  <a:pt x="31333" y="32892"/>
                </a:lnTo>
                <a:lnTo>
                  <a:pt x="30911" y="32638"/>
                </a:lnTo>
                <a:lnTo>
                  <a:pt x="29667" y="32257"/>
                </a:lnTo>
                <a:lnTo>
                  <a:pt x="29489" y="32130"/>
                </a:lnTo>
                <a:lnTo>
                  <a:pt x="29456" y="30098"/>
                </a:lnTo>
                <a:close/>
              </a:path>
              <a:path w="82550" h="70484">
                <a:moveTo>
                  <a:pt x="57224" y="30098"/>
                </a:moveTo>
                <a:lnTo>
                  <a:pt x="53352" y="30098"/>
                </a:lnTo>
                <a:lnTo>
                  <a:pt x="54178" y="30479"/>
                </a:lnTo>
                <a:lnTo>
                  <a:pt x="56045" y="31241"/>
                </a:lnTo>
                <a:lnTo>
                  <a:pt x="55105" y="32003"/>
                </a:lnTo>
                <a:lnTo>
                  <a:pt x="53352" y="32765"/>
                </a:lnTo>
                <a:lnTo>
                  <a:pt x="53187" y="32892"/>
                </a:lnTo>
                <a:lnTo>
                  <a:pt x="53935" y="32892"/>
                </a:lnTo>
                <a:lnTo>
                  <a:pt x="55664" y="32003"/>
                </a:lnTo>
                <a:lnTo>
                  <a:pt x="57048" y="30987"/>
                </a:lnTo>
                <a:lnTo>
                  <a:pt x="57531" y="30606"/>
                </a:lnTo>
                <a:lnTo>
                  <a:pt x="57810" y="30352"/>
                </a:lnTo>
                <a:lnTo>
                  <a:pt x="57200" y="30352"/>
                </a:lnTo>
                <a:lnTo>
                  <a:pt x="57224" y="30098"/>
                </a:lnTo>
                <a:close/>
              </a:path>
              <a:path w="82550" h="70484">
                <a:moveTo>
                  <a:pt x="14338" y="21970"/>
                </a:moveTo>
                <a:lnTo>
                  <a:pt x="11442" y="21970"/>
                </a:lnTo>
                <a:lnTo>
                  <a:pt x="11531" y="22224"/>
                </a:lnTo>
                <a:lnTo>
                  <a:pt x="12103" y="24764"/>
                </a:lnTo>
                <a:lnTo>
                  <a:pt x="13727" y="29844"/>
                </a:lnTo>
                <a:lnTo>
                  <a:pt x="13812" y="31114"/>
                </a:lnTo>
                <a:lnTo>
                  <a:pt x="13512" y="31749"/>
                </a:lnTo>
                <a:lnTo>
                  <a:pt x="13966" y="31749"/>
                </a:lnTo>
                <a:lnTo>
                  <a:pt x="14062" y="31495"/>
                </a:lnTo>
                <a:lnTo>
                  <a:pt x="14198" y="30606"/>
                </a:lnTo>
                <a:lnTo>
                  <a:pt x="17531" y="30606"/>
                </a:lnTo>
                <a:lnTo>
                  <a:pt x="16827" y="30098"/>
                </a:lnTo>
                <a:lnTo>
                  <a:pt x="16065" y="29336"/>
                </a:lnTo>
                <a:lnTo>
                  <a:pt x="15592" y="28066"/>
                </a:lnTo>
                <a:lnTo>
                  <a:pt x="15430" y="26923"/>
                </a:lnTo>
                <a:lnTo>
                  <a:pt x="18999" y="26923"/>
                </a:lnTo>
                <a:lnTo>
                  <a:pt x="18973" y="26542"/>
                </a:lnTo>
                <a:lnTo>
                  <a:pt x="17906" y="25653"/>
                </a:lnTo>
                <a:lnTo>
                  <a:pt x="15862" y="23875"/>
                </a:lnTo>
                <a:lnTo>
                  <a:pt x="14338" y="21970"/>
                </a:lnTo>
                <a:close/>
              </a:path>
              <a:path w="82550" h="70484">
                <a:moveTo>
                  <a:pt x="70146" y="30352"/>
                </a:moveTo>
                <a:lnTo>
                  <a:pt x="69418" y="30352"/>
                </a:lnTo>
                <a:lnTo>
                  <a:pt x="70027" y="31749"/>
                </a:lnTo>
                <a:lnTo>
                  <a:pt x="70146" y="30352"/>
                </a:lnTo>
                <a:close/>
              </a:path>
              <a:path w="82550" h="70484">
                <a:moveTo>
                  <a:pt x="69354" y="28701"/>
                </a:moveTo>
                <a:lnTo>
                  <a:pt x="69202" y="28828"/>
                </a:lnTo>
                <a:lnTo>
                  <a:pt x="69037" y="31495"/>
                </a:lnTo>
                <a:lnTo>
                  <a:pt x="68872" y="31622"/>
                </a:lnTo>
                <a:lnTo>
                  <a:pt x="69428" y="31622"/>
                </a:lnTo>
                <a:lnTo>
                  <a:pt x="69418" y="30352"/>
                </a:lnTo>
                <a:lnTo>
                  <a:pt x="70146" y="30352"/>
                </a:lnTo>
                <a:lnTo>
                  <a:pt x="69710" y="30225"/>
                </a:lnTo>
                <a:lnTo>
                  <a:pt x="69481" y="29717"/>
                </a:lnTo>
                <a:lnTo>
                  <a:pt x="69354" y="28701"/>
                </a:lnTo>
                <a:close/>
              </a:path>
              <a:path w="82550" h="70484">
                <a:moveTo>
                  <a:pt x="12516" y="29971"/>
                </a:moveTo>
                <a:lnTo>
                  <a:pt x="12192" y="29971"/>
                </a:lnTo>
                <a:lnTo>
                  <a:pt x="12192" y="31495"/>
                </a:lnTo>
                <a:lnTo>
                  <a:pt x="12344" y="31495"/>
                </a:lnTo>
                <a:lnTo>
                  <a:pt x="12827" y="30479"/>
                </a:lnTo>
                <a:lnTo>
                  <a:pt x="13208" y="30479"/>
                </a:lnTo>
                <a:lnTo>
                  <a:pt x="13200" y="30225"/>
                </a:lnTo>
                <a:lnTo>
                  <a:pt x="12560" y="30225"/>
                </a:lnTo>
                <a:lnTo>
                  <a:pt x="12516" y="29971"/>
                </a:lnTo>
                <a:close/>
              </a:path>
              <a:path w="82550" h="70484">
                <a:moveTo>
                  <a:pt x="11349" y="27558"/>
                </a:moveTo>
                <a:lnTo>
                  <a:pt x="10528" y="27558"/>
                </a:lnTo>
                <a:lnTo>
                  <a:pt x="10904" y="29590"/>
                </a:lnTo>
                <a:lnTo>
                  <a:pt x="10985" y="31241"/>
                </a:lnTo>
                <a:lnTo>
                  <a:pt x="11239" y="31368"/>
                </a:lnTo>
                <a:lnTo>
                  <a:pt x="11671" y="30987"/>
                </a:lnTo>
                <a:lnTo>
                  <a:pt x="12014" y="30479"/>
                </a:lnTo>
                <a:lnTo>
                  <a:pt x="12192" y="29971"/>
                </a:lnTo>
                <a:lnTo>
                  <a:pt x="12516" y="29971"/>
                </a:lnTo>
                <a:lnTo>
                  <a:pt x="12384" y="29209"/>
                </a:lnTo>
                <a:lnTo>
                  <a:pt x="11937" y="29209"/>
                </a:lnTo>
                <a:lnTo>
                  <a:pt x="11734" y="29082"/>
                </a:lnTo>
                <a:lnTo>
                  <a:pt x="11607" y="28828"/>
                </a:lnTo>
                <a:lnTo>
                  <a:pt x="11501" y="28447"/>
                </a:lnTo>
                <a:lnTo>
                  <a:pt x="11349" y="27558"/>
                </a:lnTo>
                <a:close/>
              </a:path>
              <a:path w="82550" h="70484">
                <a:moveTo>
                  <a:pt x="71342" y="30098"/>
                </a:moveTo>
                <a:lnTo>
                  <a:pt x="70167" y="30098"/>
                </a:lnTo>
                <a:lnTo>
                  <a:pt x="70319" y="30606"/>
                </a:lnTo>
                <a:lnTo>
                  <a:pt x="70662" y="30987"/>
                </a:lnTo>
                <a:lnTo>
                  <a:pt x="71145" y="31368"/>
                </a:lnTo>
                <a:lnTo>
                  <a:pt x="71272" y="31241"/>
                </a:lnTo>
                <a:lnTo>
                  <a:pt x="71342" y="30098"/>
                </a:lnTo>
                <a:close/>
              </a:path>
              <a:path w="82550" h="70484">
                <a:moveTo>
                  <a:pt x="14033" y="17779"/>
                </a:moveTo>
                <a:lnTo>
                  <a:pt x="16446" y="21208"/>
                </a:lnTo>
                <a:lnTo>
                  <a:pt x="16890" y="21335"/>
                </a:lnTo>
                <a:lnTo>
                  <a:pt x="20739" y="24510"/>
                </a:lnTo>
                <a:lnTo>
                  <a:pt x="21145" y="24891"/>
                </a:lnTo>
                <a:lnTo>
                  <a:pt x="21907" y="25907"/>
                </a:lnTo>
                <a:lnTo>
                  <a:pt x="22440" y="26415"/>
                </a:lnTo>
                <a:lnTo>
                  <a:pt x="23723" y="27304"/>
                </a:lnTo>
                <a:lnTo>
                  <a:pt x="24256" y="27812"/>
                </a:lnTo>
                <a:lnTo>
                  <a:pt x="24805" y="28955"/>
                </a:lnTo>
                <a:lnTo>
                  <a:pt x="24891" y="29336"/>
                </a:lnTo>
                <a:lnTo>
                  <a:pt x="25006" y="30479"/>
                </a:lnTo>
                <a:lnTo>
                  <a:pt x="28054" y="30479"/>
                </a:lnTo>
                <a:lnTo>
                  <a:pt x="28892" y="30098"/>
                </a:lnTo>
                <a:lnTo>
                  <a:pt x="29456" y="30098"/>
                </a:lnTo>
                <a:lnTo>
                  <a:pt x="29438" y="28955"/>
                </a:lnTo>
                <a:lnTo>
                  <a:pt x="31280" y="28828"/>
                </a:lnTo>
                <a:lnTo>
                  <a:pt x="57342" y="28828"/>
                </a:lnTo>
                <a:lnTo>
                  <a:pt x="25006" y="28701"/>
                </a:lnTo>
                <a:lnTo>
                  <a:pt x="24472" y="27685"/>
                </a:lnTo>
                <a:lnTo>
                  <a:pt x="23990" y="27050"/>
                </a:lnTo>
                <a:lnTo>
                  <a:pt x="22733" y="26288"/>
                </a:lnTo>
                <a:lnTo>
                  <a:pt x="22199" y="25780"/>
                </a:lnTo>
                <a:lnTo>
                  <a:pt x="21361" y="24637"/>
                </a:lnTo>
                <a:lnTo>
                  <a:pt x="20828" y="24256"/>
                </a:lnTo>
                <a:lnTo>
                  <a:pt x="18719" y="22859"/>
                </a:lnTo>
                <a:lnTo>
                  <a:pt x="17805" y="22224"/>
                </a:lnTo>
                <a:lnTo>
                  <a:pt x="17348" y="21716"/>
                </a:lnTo>
                <a:lnTo>
                  <a:pt x="17195" y="21462"/>
                </a:lnTo>
                <a:lnTo>
                  <a:pt x="17373" y="21335"/>
                </a:lnTo>
                <a:lnTo>
                  <a:pt x="18961" y="21335"/>
                </a:lnTo>
                <a:lnTo>
                  <a:pt x="18034" y="21081"/>
                </a:lnTo>
                <a:lnTo>
                  <a:pt x="16802" y="21081"/>
                </a:lnTo>
                <a:lnTo>
                  <a:pt x="14897" y="20700"/>
                </a:lnTo>
                <a:lnTo>
                  <a:pt x="14185" y="19938"/>
                </a:lnTo>
                <a:lnTo>
                  <a:pt x="14033" y="17779"/>
                </a:lnTo>
                <a:close/>
              </a:path>
              <a:path w="82550" h="70484">
                <a:moveTo>
                  <a:pt x="58026" y="30098"/>
                </a:moveTo>
                <a:lnTo>
                  <a:pt x="57746" y="30225"/>
                </a:lnTo>
                <a:lnTo>
                  <a:pt x="57200" y="30352"/>
                </a:lnTo>
                <a:lnTo>
                  <a:pt x="57810" y="30352"/>
                </a:lnTo>
                <a:lnTo>
                  <a:pt x="57950" y="30225"/>
                </a:lnTo>
                <a:lnTo>
                  <a:pt x="58026" y="30098"/>
                </a:lnTo>
                <a:close/>
              </a:path>
              <a:path w="82550" h="70484">
                <a:moveTo>
                  <a:pt x="12979" y="28701"/>
                </a:moveTo>
                <a:lnTo>
                  <a:pt x="12788" y="29717"/>
                </a:lnTo>
                <a:lnTo>
                  <a:pt x="12560" y="30225"/>
                </a:lnTo>
                <a:lnTo>
                  <a:pt x="13200" y="30225"/>
                </a:lnTo>
                <a:lnTo>
                  <a:pt x="13095" y="29209"/>
                </a:lnTo>
                <a:lnTo>
                  <a:pt x="12979" y="28701"/>
                </a:lnTo>
                <a:close/>
              </a:path>
              <a:path w="82550" h="70484">
                <a:moveTo>
                  <a:pt x="70256" y="26034"/>
                </a:moveTo>
                <a:lnTo>
                  <a:pt x="70189" y="27891"/>
                </a:lnTo>
                <a:lnTo>
                  <a:pt x="69710" y="30225"/>
                </a:lnTo>
                <a:lnTo>
                  <a:pt x="70156" y="30225"/>
                </a:lnTo>
                <a:lnTo>
                  <a:pt x="70167" y="30098"/>
                </a:lnTo>
                <a:lnTo>
                  <a:pt x="71342" y="30098"/>
                </a:lnTo>
                <a:lnTo>
                  <a:pt x="71388" y="29336"/>
                </a:lnTo>
                <a:lnTo>
                  <a:pt x="70345" y="29336"/>
                </a:lnTo>
                <a:lnTo>
                  <a:pt x="70468" y="27431"/>
                </a:lnTo>
                <a:lnTo>
                  <a:pt x="70370" y="26415"/>
                </a:lnTo>
                <a:lnTo>
                  <a:pt x="70256" y="26034"/>
                </a:lnTo>
                <a:close/>
              </a:path>
              <a:path w="82550" h="70484">
                <a:moveTo>
                  <a:pt x="70942" y="24764"/>
                </a:moveTo>
                <a:lnTo>
                  <a:pt x="71234" y="25272"/>
                </a:lnTo>
                <a:lnTo>
                  <a:pt x="71328" y="26796"/>
                </a:lnTo>
                <a:lnTo>
                  <a:pt x="71043" y="27304"/>
                </a:lnTo>
                <a:lnTo>
                  <a:pt x="70967" y="27558"/>
                </a:lnTo>
                <a:lnTo>
                  <a:pt x="70734" y="28701"/>
                </a:lnTo>
                <a:lnTo>
                  <a:pt x="70650" y="28955"/>
                </a:lnTo>
                <a:lnTo>
                  <a:pt x="70345" y="29336"/>
                </a:lnTo>
                <a:lnTo>
                  <a:pt x="71388" y="29336"/>
                </a:lnTo>
                <a:lnTo>
                  <a:pt x="71481" y="28701"/>
                </a:lnTo>
                <a:lnTo>
                  <a:pt x="71691" y="27939"/>
                </a:lnTo>
                <a:lnTo>
                  <a:pt x="71831" y="27685"/>
                </a:lnTo>
                <a:lnTo>
                  <a:pt x="73356" y="27685"/>
                </a:lnTo>
                <a:lnTo>
                  <a:pt x="73022" y="27304"/>
                </a:lnTo>
                <a:lnTo>
                  <a:pt x="73135" y="26542"/>
                </a:lnTo>
                <a:lnTo>
                  <a:pt x="73380" y="26034"/>
                </a:lnTo>
                <a:lnTo>
                  <a:pt x="71755" y="26034"/>
                </a:lnTo>
                <a:lnTo>
                  <a:pt x="71628" y="25907"/>
                </a:lnTo>
                <a:lnTo>
                  <a:pt x="71450" y="25399"/>
                </a:lnTo>
                <a:lnTo>
                  <a:pt x="71107" y="24891"/>
                </a:lnTo>
                <a:lnTo>
                  <a:pt x="70942" y="24764"/>
                </a:lnTo>
                <a:close/>
              </a:path>
              <a:path w="82550" h="70484">
                <a:moveTo>
                  <a:pt x="12039" y="26034"/>
                </a:moveTo>
                <a:lnTo>
                  <a:pt x="11825" y="26669"/>
                </a:lnTo>
                <a:lnTo>
                  <a:pt x="11729" y="27177"/>
                </a:lnTo>
                <a:lnTo>
                  <a:pt x="11826" y="27558"/>
                </a:lnTo>
                <a:lnTo>
                  <a:pt x="11937" y="29209"/>
                </a:lnTo>
                <a:lnTo>
                  <a:pt x="12384" y="29209"/>
                </a:lnTo>
                <a:lnTo>
                  <a:pt x="12018" y="27558"/>
                </a:lnTo>
                <a:lnTo>
                  <a:pt x="12039" y="26034"/>
                </a:lnTo>
                <a:close/>
              </a:path>
              <a:path w="82550" h="70484">
                <a:moveTo>
                  <a:pt x="29984" y="27050"/>
                </a:moveTo>
                <a:lnTo>
                  <a:pt x="28155" y="27812"/>
                </a:lnTo>
                <a:lnTo>
                  <a:pt x="26758" y="28193"/>
                </a:lnTo>
                <a:lnTo>
                  <a:pt x="25006" y="28701"/>
                </a:lnTo>
                <a:lnTo>
                  <a:pt x="57354" y="28701"/>
                </a:lnTo>
                <a:lnTo>
                  <a:pt x="32651" y="28574"/>
                </a:lnTo>
                <a:lnTo>
                  <a:pt x="32486" y="28447"/>
                </a:lnTo>
                <a:lnTo>
                  <a:pt x="31686" y="27558"/>
                </a:lnTo>
                <a:lnTo>
                  <a:pt x="31508" y="27304"/>
                </a:lnTo>
                <a:lnTo>
                  <a:pt x="29984" y="27050"/>
                </a:lnTo>
                <a:close/>
              </a:path>
              <a:path w="82550" h="70484">
                <a:moveTo>
                  <a:pt x="32295" y="27891"/>
                </a:moveTo>
                <a:lnTo>
                  <a:pt x="32537" y="28193"/>
                </a:lnTo>
                <a:lnTo>
                  <a:pt x="32943" y="28447"/>
                </a:lnTo>
                <a:lnTo>
                  <a:pt x="32651" y="28574"/>
                </a:lnTo>
                <a:lnTo>
                  <a:pt x="33172" y="28574"/>
                </a:lnTo>
                <a:lnTo>
                  <a:pt x="32295" y="27891"/>
                </a:lnTo>
                <a:close/>
              </a:path>
              <a:path w="82550" h="70484">
                <a:moveTo>
                  <a:pt x="33883" y="27558"/>
                </a:moveTo>
                <a:lnTo>
                  <a:pt x="34302" y="27939"/>
                </a:lnTo>
                <a:lnTo>
                  <a:pt x="34429" y="28320"/>
                </a:lnTo>
                <a:lnTo>
                  <a:pt x="34226" y="28320"/>
                </a:lnTo>
                <a:lnTo>
                  <a:pt x="33172" y="28574"/>
                </a:lnTo>
                <a:lnTo>
                  <a:pt x="34505" y="28574"/>
                </a:lnTo>
                <a:lnTo>
                  <a:pt x="34620" y="28447"/>
                </a:lnTo>
                <a:lnTo>
                  <a:pt x="35382" y="28320"/>
                </a:lnTo>
                <a:lnTo>
                  <a:pt x="35788" y="28066"/>
                </a:lnTo>
                <a:lnTo>
                  <a:pt x="34823" y="28066"/>
                </a:lnTo>
                <a:lnTo>
                  <a:pt x="34239" y="27685"/>
                </a:lnTo>
                <a:lnTo>
                  <a:pt x="33883" y="27558"/>
                </a:lnTo>
                <a:close/>
              </a:path>
              <a:path w="82550" h="70484">
                <a:moveTo>
                  <a:pt x="43535" y="26923"/>
                </a:moveTo>
                <a:lnTo>
                  <a:pt x="42011" y="26923"/>
                </a:lnTo>
                <a:lnTo>
                  <a:pt x="42278" y="27050"/>
                </a:lnTo>
                <a:lnTo>
                  <a:pt x="42519" y="27304"/>
                </a:lnTo>
                <a:lnTo>
                  <a:pt x="44234" y="27431"/>
                </a:lnTo>
                <a:lnTo>
                  <a:pt x="45123" y="27812"/>
                </a:lnTo>
                <a:lnTo>
                  <a:pt x="46164" y="27939"/>
                </a:lnTo>
                <a:lnTo>
                  <a:pt x="46431" y="28320"/>
                </a:lnTo>
                <a:lnTo>
                  <a:pt x="47142" y="28574"/>
                </a:lnTo>
                <a:lnTo>
                  <a:pt x="56984" y="28574"/>
                </a:lnTo>
                <a:lnTo>
                  <a:pt x="56481" y="28447"/>
                </a:lnTo>
                <a:lnTo>
                  <a:pt x="49530" y="28447"/>
                </a:lnTo>
                <a:lnTo>
                  <a:pt x="49720" y="28320"/>
                </a:lnTo>
                <a:lnTo>
                  <a:pt x="50030" y="27891"/>
                </a:lnTo>
                <a:lnTo>
                  <a:pt x="50105" y="27685"/>
                </a:lnTo>
                <a:lnTo>
                  <a:pt x="45631" y="27685"/>
                </a:lnTo>
                <a:lnTo>
                  <a:pt x="44970" y="27431"/>
                </a:lnTo>
                <a:lnTo>
                  <a:pt x="45084" y="27177"/>
                </a:lnTo>
                <a:lnTo>
                  <a:pt x="44284" y="27177"/>
                </a:lnTo>
                <a:lnTo>
                  <a:pt x="43535" y="26923"/>
                </a:lnTo>
                <a:close/>
              </a:path>
              <a:path w="82550" h="70484">
                <a:moveTo>
                  <a:pt x="65481" y="21335"/>
                </a:moveTo>
                <a:lnTo>
                  <a:pt x="64884" y="21335"/>
                </a:lnTo>
                <a:lnTo>
                  <a:pt x="64947" y="21716"/>
                </a:lnTo>
                <a:lnTo>
                  <a:pt x="63969" y="22605"/>
                </a:lnTo>
                <a:lnTo>
                  <a:pt x="62687" y="23494"/>
                </a:lnTo>
                <a:lnTo>
                  <a:pt x="62344" y="23621"/>
                </a:lnTo>
                <a:lnTo>
                  <a:pt x="61518" y="24129"/>
                </a:lnTo>
                <a:lnTo>
                  <a:pt x="60794" y="24764"/>
                </a:lnTo>
                <a:lnTo>
                  <a:pt x="59994" y="25907"/>
                </a:lnTo>
                <a:lnTo>
                  <a:pt x="58204" y="27177"/>
                </a:lnTo>
                <a:lnTo>
                  <a:pt x="57645" y="27939"/>
                </a:lnTo>
                <a:lnTo>
                  <a:pt x="57327" y="28574"/>
                </a:lnTo>
                <a:lnTo>
                  <a:pt x="58204" y="27431"/>
                </a:lnTo>
                <a:lnTo>
                  <a:pt x="59943" y="26288"/>
                </a:lnTo>
                <a:lnTo>
                  <a:pt x="60274" y="26034"/>
                </a:lnTo>
                <a:lnTo>
                  <a:pt x="61074" y="24891"/>
                </a:lnTo>
                <a:lnTo>
                  <a:pt x="61683" y="24383"/>
                </a:lnTo>
                <a:lnTo>
                  <a:pt x="62407" y="24002"/>
                </a:lnTo>
                <a:lnTo>
                  <a:pt x="63118" y="23494"/>
                </a:lnTo>
                <a:lnTo>
                  <a:pt x="63855" y="23113"/>
                </a:lnTo>
                <a:lnTo>
                  <a:pt x="64757" y="22351"/>
                </a:lnTo>
                <a:lnTo>
                  <a:pt x="64998" y="22097"/>
                </a:lnTo>
                <a:lnTo>
                  <a:pt x="65354" y="21589"/>
                </a:lnTo>
                <a:lnTo>
                  <a:pt x="65481" y="21335"/>
                </a:lnTo>
                <a:close/>
              </a:path>
              <a:path w="82550" h="70484">
                <a:moveTo>
                  <a:pt x="13296" y="14096"/>
                </a:moveTo>
                <a:lnTo>
                  <a:pt x="12331" y="14096"/>
                </a:lnTo>
                <a:lnTo>
                  <a:pt x="11887" y="14223"/>
                </a:lnTo>
                <a:lnTo>
                  <a:pt x="10845" y="14985"/>
                </a:lnTo>
                <a:lnTo>
                  <a:pt x="9918" y="16128"/>
                </a:lnTo>
                <a:lnTo>
                  <a:pt x="9766" y="16255"/>
                </a:lnTo>
                <a:lnTo>
                  <a:pt x="9982" y="16382"/>
                </a:lnTo>
                <a:lnTo>
                  <a:pt x="9753" y="16763"/>
                </a:lnTo>
                <a:lnTo>
                  <a:pt x="8750" y="17271"/>
                </a:lnTo>
                <a:lnTo>
                  <a:pt x="8486" y="17779"/>
                </a:lnTo>
                <a:lnTo>
                  <a:pt x="8394" y="18033"/>
                </a:lnTo>
                <a:lnTo>
                  <a:pt x="8267" y="18668"/>
                </a:lnTo>
                <a:lnTo>
                  <a:pt x="8140" y="19049"/>
                </a:lnTo>
                <a:lnTo>
                  <a:pt x="7759" y="19557"/>
                </a:lnTo>
                <a:lnTo>
                  <a:pt x="7658" y="20319"/>
                </a:lnTo>
                <a:lnTo>
                  <a:pt x="7540" y="20827"/>
                </a:lnTo>
                <a:lnTo>
                  <a:pt x="7416" y="21716"/>
                </a:lnTo>
                <a:lnTo>
                  <a:pt x="7531" y="22478"/>
                </a:lnTo>
                <a:lnTo>
                  <a:pt x="7899" y="22605"/>
                </a:lnTo>
                <a:lnTo>
                  <a:pt x="8051" y="22859"/>
                </a:lnTo>
                <a:lnTo>
                  <a:pt x="8175" y="23621"/>
                </a:lnTo>
                <a:lnTo>
                  <a:pt x="8296" y="24637"/>
                </a:lnTo>
                <a:lnTo>
                  <a:pt x="9202" y="26669"/>
                </a:lnTo>
                <a:lnTo>
                  <a:pt x="9309" y="27304"/>
                </a:lnTo>
                <a:lnTo>
                  <a:pt x="9042" y="27558"/>
                </a:lnTo>
                <a:lnTo>
                  <a:pt x="8394" y="28320"/>
                </a:lnTo>
                <a:lnTo>
                  <a:pt x="8216" y="28320"/>
                </a:lnTo>
                <a:lnTo>
                  <a:pt x="9436" y="28447"/>
                </a:lnTo>
                <a:lnTo>
                  <a:pt x="10337" y="27939"/>
                </a:lnTo>
                <a:lnTo>
                  <a:pt x="10528" y="27558"/>
                </a:lnTo>
                <a:lnTo>
                  <a:pt x="11349" y="27558"/>
                </a:lnTo>
                <a:lnTo>
                  <a:pt x="11273" y="27304"/>
                </a:lnTo>
                <a:lnTo>
                  <a:pt x="11010" y="26796"/>
                </a:lnTo>
                <a:lnTo>
                  <a:pt x="10907" y="26034"/>
                </a:lnTo>
                <a:lnTo>
                  <a:pt x="10617" y="26034"/>
                </a:lnTo>
                <a:lnTo>
                  <a:pt x="10210" y="25653"/>
                </a:lnTo>
                <a:lnTo>
                  <a:pt x="10083" y="25399"/>
                </a:lnTo>
                <a:lnTo>
                  <a:pt x="10058" y="25018"/>
                </a:lnTo>
                <a:lnTo>
                  <a:pt x="9842" y="25018"/>
                </a:lnTo>
                <a:lnTo>
                  <a:pt x="9474" y="24510"/>
                </a:lnTo>
                <a:lnTo>
                  <a:pt x="9359" y="24129"/>
                </a:lnTo>
                <a:lnTo>
                  <a:pt x="9474" y="23748"/>
                </a:lnTo>
                <a:lnTo>
                  <a:pt x="9131" y="23748"/>
                </a:lnTo>
                <a:lnTo>
                  <a:pt x="9042" y="23494"/>
                </a:lnTo>
                <a:lnTo>
                  <a:pt x="9042" y="21970"/>
                </a:lnTo>
                <a:lnTo>
                  <a:pt x="9474" y="21716"/>
                </a:lnTo>
                <a:lnTo>
                  <a:pt x="9867" y="21589"/>
                </a:lnTo>
                <a:lnTo>
                  <a:pt x="10655" y="21208"/>
                </a:lnTo>
                <a:lnTo>
                  <a:pt x="9105" y="21208"/>
                </a:lnTo>
                <a:lnTo>
                  <a:pt x="9042" y="20319"/>
                </a:lnTo>
                <a:lnTo>
                  <a:pt x="8953" y="19938"/>
                </a:lnTo>
                <a:lnTo>
                  <a:pt x="9391" y="19684"/>
                </a:lnTo>
                <a:lnTo>
                  <a:pt x="8902" y="19684"/>
                </a:lnTo>
                <a:lnTo>
                  <a:pt x="8839" y="19176"/>
                </a:lnTo>
                <a:lnTo>
                  <a:pt x="8978" y="19049"/>
                </a:lnTo>
                <a:lnTo>
                  <a:pt x="10198" y="18922"/>
                </a:lnTo>
                <a:lnTo>
                  <a:pt x="10960" y="18922"/>
                </a:lnTo>
                <a:lnTo>
                  <a:pt x="11142" y="18795"/>
                </a:lnTo>
                <a:lnTo>
                  <a:pt x="9156" y="18795"/>
                </a:lnTo>
                <a:lnTo>
                  <a:pt x="9601" y="17906"/>
                </a:lnTo>
                <a:lnTo>
                  <a:pt x="11684" y="17525"/>
                </a:lnTo>
                <a:lnTo>
                  <a:pt x="10071" y="17525"/>
                </a:lnTo>
                <a:lnTo>
                  <a:pt x="10236" y="17271"/>
                </a:lnTo>
                <a:lnTo>
                  <a:pt x="11684" y="15747"/>
                </a:lnTo>
                <a:lnTo>
                  <a:pt x="12128" y="15747"/>
                </a:lnTo>
                <a:lnTo>
                  <a:pt x="11912" y="15620"/>
                </a:lnTo>
                <a:lnTo>
                  <a:pt x="12357" y="15239"/>
                </a:lnTo>
                <a:lnTo>
                  <a:pt x="12661" y="15239"/>
                </a:lnTo>
                <a:lnTo>
                  <a:pt x="12547" y="14985"/>
                </a:lnTo>
                <a:lnTo>
                  <a:pt x="13258" y="14477"/>
                </a:lnTo>
                <a:lnTo>
                  <a:pt x="13982" y="14477"/>
                </a:lnTo>
                <a:lnTo>
                  <a:pt x="13652" y="14223"/>
                </a:lnTo>
                <a:lnTo>
                  <a:pt x="13296" y="14096"/>
                </a:lnTo>
                <a:close/>
              </a:path>
              <a:path w="82550" h="70484">
                <a:moveTo>
                  <a:pt x="51968" y="26923"/>
                </a:moveTo>
                <a:lnTo>
                  <a:pt x="50774" y="27304"/>
                </a:lnTo>
                <a:lnTo>
                  <a:pt x="50304" y="27939"/>
                </a:lnTo>
                <a:lnTo>
                  <a:pt x="49707" y="28447"/>
                </a:lnTo>
                <a:lnTo>
                  <a:pt x="56481" y="28447"/>
                </a:lnTo>
                <a:lnTo>
                  <a:pt x="55473" y="28193"/>
                </a:lnTo>
                <a:lnTo>
                  <a:pt x="53975" y="27685"/>
                </a:lnTo>
                <a:lnTo>
                  <a:pt x="51968" y="26923"/>
                </a:lnTo>
                <a:close/>
              </a:path>
              <a:path w="82550" h="70484">
                <a:moveTo>
                  <a:pt x="73356" y="27685"/>
                </a:moveTo>
                <a:lnTo>
                  <a:pt x="71831" y="27685"/>
                </a:lnTo>
                <a:lnTo>
                  <a:pt x="72275" y="28320"/>
                </a:lnTo>
                <a:lnTo>
                  <a:pt x="72885" y="28447"/>
                </a:lnTo>
                <a:lnTo>
                  <a:pt x="73901" y="28447"/>
                </a:lnTo>
                <a:lnTo>
                  <a:pt x="73802" y="28193"/>
                </a:lnTo>
                <a:lnTo>
                  <a:pt x="73356" y="27685"/>
                </a:lnTo>
                <a:close/>
              </a:path>
              <a:path w="82550" h="70484">
                <a:moveTo>
                  <a:pt x="37731" y="24891"/>
                </a:moveTo>
                <a:lnTo>
                  <a:pt x="34505" y="24891"/>
                </a:lnTo>
                <a:lnTo>
                  <a:pt x="34772" y="25018"/>
                </a:lnTo>
                <a:lnTo>
                  <a:pt x="34775" y="26288"/>
                </a:lnTo>
                <a:lnTo>
                  <a:pt x="34866" y="26542"/>
                </a:lnTo>
                <a:lnTo>
                  <a:pt x="35153" y="27050"/>
                </a:lnTo>
                <a:lnTo>
                  <a:pt x="35737" y="27558"/>
                </a:lnTo>
                <a:lnTo>
                  <a:pt x="35496" y="27685"/>
                </a:lnTo>
                <a:lnTo>
                  <a:pt x="35445" y="27812"/>
                </a:lnTo>
                <a:lnTo>
                  <a:pt x="34963" y="28066"/>
                </a:lnTo>
                <a:lnTo>
                  <a:pt x="35788" y="28066"/>
                </a:lnTo>
                <a:lnTo>
                  <a:pt x="36029" y="27685"/>
                </a:lnTo>
                <a:lnTo>
                  <a:pt x="37223" y="27558"/>
                </a:lnTo>
                <a:lnTo>
                  <a:pt x="38061" y="27177"/>
                </a:lnTo>
                <a:lnTo>
                  <a:pt x="38430" y="27177"/>
                </a:lnTo>
                <a:lnTo>
                  <a:pt x="38734" y="26923"/>
                </a:lnTo>
                <a:lnTo>
                  <a:pt x="43535" y="26923"/>
                </a:lnTo>
                <a:lnTo>
                  <a:pt x="43717" y="26669"/>
                </a:lnTo>
                <a:lnTo>
                  <a:pt x="39204" y="26669"/>
                </a:lnTo>
                <a:lnTo>
                  <a:pt x="38353" y="26415"/>
                </a:lnTo>
                <a:lnTo>
                  <a:pt x="37978" y="25907"/>
                </a:lnTo>
                <a:lnTo>
                  <a:pt x="37862" y="25653"/>
                </a:lnTo>
                <a:lnTo>
                  <a:pt x="37731" y="24891"/>
                </a:lnTo>
                <a:close/>
              </a:path>
              <a:path w="82550" h="70484">
                <a:moveTo>
                  <a:pt x="34480" y="24510"/>
                </a:moveTo>
                <a:lnTo>
                  <a:pt x="33743" y="24891"/>
                </a:lnTo>
                <a:lnTo>
                  <a:pt x="33528" y="25145"/>
                </a:lnTo>
                <a:lnTo>
                  <a:pt x="33248" y="25653"/>
                </a:lnTo>
                <a:lnTo>
                  <a:pt x="32880" y="25780"/>
                </a:lnTo>
                <a:lnTo>
                  <a:pt x="32156" y="25907"/>
                </a:lnTo>
                <a:lnTo>
                  <a:pt x="31991" y="26288"/>
                </a:lnTo>
                <a:lnTo>
                  <a:pt x="31916" y="26923"/>
                </a:lnTo>
                <a:lnTo>
                  <a:pt x="32204" y="27734"/>
                </a:lnTo>
                <a:lnTo>
                  <a:pt x="32372" y="26415"/>
                </a:lnTo>
                <a:lnTo>
                  <a:pt x="32575" y="26161"/>
                </a:lnTo>
                <a:lnTo>
                  <a:pt x="33108" y="26034"/>
                </a:lnTo>
                <a:lnTo>
                  <a:pt x="33354" y="26034"/>
                </a:lnTo>
                <a:lnTo>
                  <a:pt x="33616" y="25526"/>
                </a:lnTo>
                <a:lnTo>
                  <a:pt x="34124" y="25018"/>
                </a:lnTo>
                <a:lnTo>
                  <a:pt x="34505" y="24891"/>
                </a:lnTo>
                <a:lnTo>
                  <a:pt x="37731" y="24891"/>
                </a:lnTo>
                <a:lnTo>
                  <a:pt x="37741" y="24637"/>
                </a:lnTo>
                <a:lnTo>
                  <a:pt x="34721" y="24637"/>
                </a:lnTo>
                <a:lnTo>
                  <a:pt x="34480" y="24510"/>
                </a:lnTo>
                <a:close/>
              </a:path>
              <a:path w="82550" h="70484">
                <a:moveTo>
                  <a:pt x="46962" y="24383"/>
                </a:moveTo>
                <a:lnTo>
                  <a:pt x="46189" y="24383"/>
                </a:lnTo>
                <a:lnTo>
                  <a:pt x="47205" y="24891"/>
                </a:lnTo>
                <a:lnTo>
                  <a:pt x="47142" y="26415"/>
                </a:lnTo>
                <a:lnTo>
                  <a:pt x="47015" y="26669"/>
                </a:lnTo>
                <a:lnTo>
                  <a:pt x="46774" y="26923"/>
                </a:lnTo>
                <a:lnTo>
                  <a:pt x="46710" y="27050"/>
                </a:lnTo>
                <a:lnTo>
                  <a:pt x="46012" y="27685"/>
                </a:lnTo>
                <a:lnTo>
                  <a:pt x="50105" y="27685"/>
                </a:lnTo>
                <a:lnTo>
                  <a:pt x="50050" y="26415"/>
                </a:lnTo>
                <a:lnTo>
                  <a:pt x="49784" y="26034"/>
                </a:lnTo>
                <a:lnTo>
                  <a:pt x="49047" y="25907"/>
                </a:lnTo>
                <a:lnTo>
                  <a:pt x="48704" y="25399"/>
                </a:lnTo>
                <a:lnTo>
                  <a:pt x="48501" y="25272"/>
                </a:lnTo>
                <a:lnTo>
                  <a:pt x="48107" y="24891"/>
                </a:lnTo>
                <a:lnTo>
                  <a:pt x="47396" y="24764"/>
                </a:lnTo>
                <a:lnTo>
                  <a:pt x="46962" y="24383"/>
                </a:lnTo>
                <a:close/>
              </a:path>
              <a:path w="82550" h="70484">
                <a:moveTo>
                  <a:pt x="68903" y="16001"/>
                </a:moveTo>
                <a:lnTo>
                  <a:pt x="67995" y="16001"/>
                </a:lnTo>
                <a:lnTo>
                  <a:pt x="68427" y="16636"/>
                </a:lnTo>
                <a:lnTo>
                  <a:pt x="68681" y="17271"/>
                </a:lnTo>
                <a:lnTo>
                  <a:pt x="68757" y="17779"/>
                </a:lnTo>
                <a:lnTo>
                  <a:pt x="68878" y="19303"/>
                </a:lnTo>
                <a:lnTo>
                  <a:pt x="68668" y="20065"/>
                </a:lnTo>
                <a:lnTo>
                  <a:pt x="63068" y="26669"/>
                </a:lnTo>
                <a:lnTo>
                  <a:pt x="63118" y="26923"/>
                </a:lnTo>
                <a:lnTo>
                  <a:pt x="64071" y="27431"/>
                </a:lnTo>
                <a:lnTo>
                  <a:pt x="64592" y="27431"/>
                </a:lnTo>
                <a:lnTo>
                  <a:pt x="65620" y="27304"/>
                </a:lnTo>
                <a:lnTo>
                  <a:pt x="66103" y="27050"/>
                </a:lnTo>
                <a:lnTo>
                  <a:pt x="66586" y="26923"/>
                </a:lnTo>
                <a:lnTo>
                  <a:pt x="69486" y="26923"/>
                </a:lnTo>
                <a:lnTo>
                  <a:pt x="70383" y="23875"/>
                </a:lnTo>
                <a:lnTo>
                  <a:pt x="70699" y="22351"/>
                </a:lnTo>
                <a:lnTo>
                  <a:pt x="70827" y="21970"/>
                </a:lnTo>
                <a:lnTo>
                  <a:pt x="71177" y="21970"/>
                </a:lnTo>
                <a:lnTo>
                  <a:pt x="70904" y="21716"/>
                </a:lnTo>
                <a:lnTo>
                  <a:pt x="70751" y="20700"/>
                </a:lnTo>
                <a:lnTo>
                  <a:pt x="70929" y="20573"/>
                </a:lnTo>
                <a:lnTo>
                  <a:pt x="71163" y="20573"/>
                </a:lnTo>
                <a:lnTo>
                  <a:pt x="70827" y="19938"/>
                </a:lnTo>
                <a:lnTo>
                  <a:pt x="70980" y="19811"/>
                </a:lnTo>
                <a:lnTo>
                  <a:pt x="71450" y="19811"/>
                </a:lnTo>
                <a:lnTo>
                  <a:pt x="70802" y="19303"/>
                </a:lnTo>
                <a:lnTo>
                  <a:pt x="70510" y="18414"/>
                </a:lnTo>
                <a:lnTo>
                  <a:pt x="70865" y="18414"/>
                </a:lnTo>
                <a:lnTo>
                  <a:pt x="70065" y="17906"/>
                </a:lnTo>
                <a:lnTo>
                  <a:pt x="69786" y="17271"/>
                </a:lnTo>
                <a:lnTo>
                  <a:pt x="70103" y="17271"/>
                </a:lnTo>
                <a:lnTo>
                  <a:pt x="69723" y="17017"/>
                </a:lnTo>
                <a:lnTo>
                  <a:pt x="69265" y="16509"/>
                </a:lnTo>
                <a:lnTo>
                  <a:pt x="69761" y="16255"/>
                </a:lnTo>
                <a:lnTo>
                  <a:pt x="70065" y="16128"/>
                </a:lnTo>
                <a:lnTo>
                  <a:pt x="68795" y="16128"/>
                </a:lnTo>
                <a:close/>
              </a:path>
              <a:path w="82550" h="70484">
                <a:moveTo>
                  <a:pt x="18999" y="26923"/>
                </a:moveTo>
                <a:lnTo>
                  <a:pt x="15722" y="26923"/>
                </a:lnTo>
                <a:lnTo>
                  <a:pt x="16535" y="27304"/>
                </a:lnTo>
                <a:lnTo>
                  <a:pt x="18554" y="27304"/>
                </a:lnTo>
                <a:lnTo>
                  <a:pt x="18783" y="27177"/>
                </a:lnTo>
                <a:lnTo>
                  <a:pt x="18999" y="26923"/>
                </a:lnTo>
                <a:close/>
              </a:path>
              <a:path w="82550" h="70484">
                <a:moveTo>
                  <a:pt x="45529" y="26669"/>
                </a:moveTo>
                <a:lnTo>
                  <a:pt x="45326" y="26669"/>
                </a:lnTo>
                <a:lnTo>
                  <a:pt x="44729" y="27050"/>
                </a:lnTo>
                <a:lnTo>
                  <a:pt x="44284" y="27177"/>
                </a:lnTo>
                <a:lnTo>
                  <a:pt x="45084" y="27177"/>
                </a:lnTo>
                <a:lnTo>
                  <a:pt x="45377" y="26923"/>
                </a:lnTo>
                <a:lnTo>
                  <a:pt x="45529" y="26669"/>
                </a:lnTo>
                <a:close/>
              </a:path>
              <a:path w="82550" h="70484">
                <a:moveTo>
                  <a:pt x="42011" y="26923"/>
                </a:moveTo>
                <a:lnTo>
                  <a:pt x="40817" y="26923"/>
                </a:lnTo>
                <a:lnTo>
                  <a:pt x="41211" y="27050"/>
                </a:lnTo>
                <a:lnTo>
                  <a:pt x="41605" y="27050"/>
                </a:lnTo>
                <a:lnTo>
                  <a:pt x="42011" y="26923"/>
                </a:lnTo>
                <a:close/>
              </a:path>
              <a:path w="82550" h="70484">
                <a:moveTo>
                  <a:pt x="39509" y="25653"/>
                </a:moveTo>
                <a:lnTo>
                  <a:pt x="39611" y="25907"/>
                </a:lnTo>
                <a:lnTo>
                  <a:pt x="39738" y="26034"/>
                </a:lnTo>
                <a:lnTo>
                  <a:pt x="39979" y="26669"/>
                </a:lnTo>
                <a:lnTo>
                  <a:pt x="43717" y="26669"/>
                </a:lnTo>
                <a:lnTo>
                  <a:pt x="40233" y="26542"/>
                </a:lnTo>
                <a:lnTo>
                  <a:pt x="39712" y="25780"/>
                </a:lnTo>
                <a:lnTo>
                  <a:pt x="39509" y="25653"/>
                </a:lnTo>
                <a:close/>
              </a:path>
              <a:path w="82550" h="70484">
                <a:moveTo>
                  <a:pt x="33354" y="26034"/>
                </a:moveTo>
                <a:lnTo>
                  <a:pt x="33108" y="26034"/>
                </a:lnTo>
                <a:lnTo>
                  <a:pt x="33134" y="26542"/>
                </a:lnTo>
                <a:lnTo>
                  <a:pt x="33261" y="26288"/>
                </a:lnTo>
                <a:lnTo>
                  <a:pt x="33354" y="26034"/>
                </a:lnTo>
                <a:close/>
              </a:path>
              <a:path w="82550" h="70484">
                <a:moveTo>
                  <a:pt x="46136" y="24002"/>
                </a:moveTo>
                <a:lnTo>
                  <a:pt x="39712" y="24002"/>
                </a:lnTo>
                <a:lnTo>
                  <a:pt x="40081" y="24256"/>
                </a:lnTo>
                <a:lnTo>
                  <a:pt x="40250" y="24891"/>
                </a:lnTo>
                <a:lnTo>
                  <a:pt x="40354" y="26415"/>
                </a:lnTo>
                <a:lnTo>
                  <a:pt x="43808" y="26542"/>
                </a:lnTo>
                <a:lnTo>
                  <a:pt x="43990" y="26288"/>
                </a:lnTo>
                <a:lnTo>
                  <a:pt x="44108" y="25780"/>
                </a:lnTo>
                <a:lnTo>
                  <a:pt x="44208" y="24383"/>
                </a:lnTo>
                <a:lnTo>
                  <a:pt x="45186" y="24256"/>
                </a:lnTo>
                <a:lnTo>
                  <a:pt x="46817" y="24256"/>
                </a:lnTo>
                <a:lnTo>
                  <a:pt x="46672" y="24129"/>
                </a:lnTo>
                <a:lnTo>
                  <a:pt x="46164" y="24129"/>
                </a:lnTo>
                <a:close/>
              </a:path>
              <a:path w="82550" h="70484">
                <a:moveTo>
                  <a:pt x="11239" y="24764"/>
                </a:moveTo>
                <a:lnTo>
                  <a:pt x="10858" y="25145"/>
                </a:lnTo>
                <a:lnTo>
                  <a:pt x="10617" y="26034"/>
                </a:lnTo>
                <a:lnTo>
                  <a:pt x="10907" y="26034"/>
                </a:lnTo>
                <a:lnTo>
                  <a:pt x="10998" y="25526"/>
                </a:lnTo>
                <a:lnTo>
                  <a:pt x="11220" y="24891"/>
                </a:lnTo>
                <a:close/>
              </a:path>
              <a:path w="82550" h="70484">
                <a:moveTo>
                  <a:pt x="71177" y="21970"/>
                </a:moveTo>
                <a:lnTo>
                  <a:pt x="70827" y="21970"/>
                </a:lnTo>
                <a:lnTo>
                  <a:pt x="71970" y="22859"/>
                </a:lnTo>
                <a:lnTo>
                  <a:pt x="72415" y="23367"/>
                </a:lnTo>
                <a:lnTo>
                  <a:pt x="72618" y="23494"/>
                </a:lnTo>
                <a:lnTo>
                  <a:pt x="72796" y="23748"/>
                </a:lnTo>
                <a:lnTo>
                  <a:pt x="72847" y="24383"/>
                </a:lnTo>
                <a:lnTo>
                  <a:pt x="72618" y="24764"/>
                </a:lnTo>
                <a:lnTo>
                  <a:pt x="72415" y="25018"/>
                </a:lnTo>
                <a:lnTo>
                  <a:pt x="72174" y="25526"/>
                </a:lnTo>
                <a:lnTo>
                  <a:pt x="71755" y="26034"/>
                </a:lnTo>
                <a:lnTo>
                  <a:pt x="73380" y="26034"/>
                </a:lnTo>
                <a:lnTo>
                  <a:pt x="74033" y="24510"/>
                </a:lnTo>
                <a:lnTo>
                  <a:pt x="74151" y="24129"/>
                </a:lnTo>
                <a:lnTo>
                  <a:pt x="74179" y="23748"/>
                </a:lnTo>
                <a:lnTo>
                  <a:pt x="72974" y="23748"/>
                </a:lnTo>
                <a:lnTo>
                  <a:pt x="72720" y="23240"/>
                </a:lnTo>
                <a:lnTo>
                  <a:pt x="72326" y="22859"/>
                </a:lnTo>
                <a:lnTo>
                  <a:pt x="71450" y="22224"/>
                </a:lnTo>
                <a:lnTo>
                  <a:pt x="71177" y="21970"/>
                </a:lnTo>
                <a:close/>
              </a:path>
              <a:path w="82550" h="70484">
                <a:moveTo>
                  <a:pt x="46817" y="24256"/>
                </a:moveTo>
                <a:lnTo>
                  <a:pt x="45186" y="24256"/>
                </a:lnTo>
                <a:lnTo>
                  <a:pt x="45440" y="24383"/>
                </a:lnTo>
                <a:lnTo>
                  <a:pt x="45885" y="24891"/>
                </a:lnTo>
                <a:lnTo>
                  <a:pt x="46037" y="25272"/>
                </a:lnTo>
                <a:lnTo>
                  <a:pt x="46189" y="24383"/>
                </a:lnTo>
                <a:lnTo>
                  <a:pt x="46962" y="24383"/>
                </a:lnTo>
                <a:lnTo>
                  <a:pt x="46817" y="24256"/>
                </a:lnTo>
                <a:close/>
              </a:path>
              <a:path w="82550" h="70484">
                <a:moveTo>
                  <a:pt x="10096" y="24764"/>
                </a:moveTo>
                <a:lnTo>
                  <a:pt x="9842" y="25018"/>
                </a:lnTo>
                <a:lnTo>
                  <a:pt x="10058" y="25018"/>
                </a:lnTo>
                <a:lnTo>
                  <a:pt x="10096" y="24764"/>
                </a:lnTo>
                <a:close/>
              </a:path>
              <a:path w="82550" h="70484">
                <a:moveTo>
                  <a:pt x="36499" y="22224"/>
                </a:moveTo>
                <a:lnTo>
                  <a:pt x="36017" y="22605"/>
                </a:lnTo>
                <a:lnTo>
                  <a:pt x="35864" y="23748"/>
                </a:lnTo>
                <a:lnTo>
                  <a:pt x="36156" y="24002"/>
                </a:lnTo>
                <a:lnTo>
                  <a:pt x="35509" y="24129"/>
                </a:lnTo>
                <a:lnTo>
                  <a:pt x="35178" y="24383"/>
                </a:lnTo>
                <a:lnTo>
                  <a:pt x="34937" y="24637"/>
                </a:lnTo>
                <a:lnTo>
                  <a:pt x="37741" y="24637"/>
                </a:lnTo>
                <a:lnTo>
                  <a:pt x="37757" y="24256"/>
                </a:lnTo>
                <a:lnTo>
                  <a:pt x="38303" y="24129"/>
                </a:lnTo>
                <a:lnTo>
                  <a:pt x="39262" y="24129"/>
                </a:lnTo>
                <a:lnTo>
                  <a:pt x="39712" y="24002"/>
                </a:lnTo>
                <a:lnTo>
                  <a:pt x="46136" y="24002"/>
                </a:lnTo>
                <a:lnTo>
                  <a:pt x="46024" y="23494"/>
                </a:lnTo>
                <a:lnTo>
                  <a:pt x="46393" y="23367"/>
                </a:lnTo>
                <a:lnTo>
                  <a:pt x="46596" y="23113"/>
                </a:lnTo>
                <a:lnTo>
                  <a:pt x="50271" y="23113"/>
                </a:lnTo>
                <a:lnTo>
                  <a:pt x="50439" y="22986"/>
                </a:lnTo>
                <a:lnTo>
                  <a:pt x="44107" y="22986"/>
                </a:lnTo>
                <a:lnTo>
                  <a:pt x="40170" y="22859"/>
                </a:lnTo>
                <a:lnTo>
                  <a:pt x="40104" y="22605"/>
                </a:lnTo>
                <a:lnTo>
                  <a:pt x="38430" y="22605"/>
                </a:lnTo>
                <a:lnTo>
                  <a:pt x="36499" y="22224"/>
                </a:lnTo>
                <a:close/>
              </a:path>
              <a:path w="82550" h="70484">
                <a:moveTo>
                  <a:pt x="39262" y="24129"/>
                </a:moveTo>
                <a:lnTo>
                  <a:pt x="38303" y="24129"/>
                </a:lnTo>
                <a:lnTo>
                  <a:pt x="38671" y="24510"/>
                </a:lnTo>
                <a:lnTo>
                  <a:pt x="38811" y="24256"/>
                </a:lnTo>
                <a:lnTo>
                  <a:pt x="39262" y="24129"/>
                </a:lnTo>
                <a:close/>
              </a:path>
              <a:path w="82550" h="70484">
                <a:moveTo>
                  <a:pt x="13712" y="20573"/>
                </a:moveTo>
                <a:lnTo>
                  <a:pt x="11379" y="20573"/>
                </a:lnTo>
                <a:lnTo>
                  <a:pt x="11455" y="20700"/>
                </a:lnTo>
                <a:lnTo>
                  <a:pt x="11528" y="20954"/>
                </a:lnTo>
                <a:lnTo>
                  <a:pt x="11404" y="21589"/>
                </a:lnTo>
                <a:lnTo>
                  <a:pt x="11290" y="21843"/>
                </a:lnTo>
                <a:lnTo>
                  <a:pt x="10807" y="22224"/>
                </a:lnTo>
                <a:lnTo>
                  <a:pt x="9918" y="22859"/>
                </a:lnTo>
                <a:lnTo>
                  <a:pt x="9575" y="23240"/>
                </a:lnTo>
                <a:lnTo>
                  <a:pt x="9321" y="23748"/>
                </a:lnTo>
                <a:lnTo>
                  <a:pt x="9474" y="23748"/>
                </a:lnTo>
                <a:lnTo>
                  <a:pt x="9626" y="23494"/>
                </a:lnTo>
                <a:lnTo>
                  <a:pt x="10274" y="22986"/>
                </a:lnTo>
                <a:lnTo>
                  <a:pt x="11442" y="21970"/>
                </a:lnTo>
                <a:lnTo>
                  <a:pt x="14338" y="21970"/>
                </a:lnTo>
                <a:lnTo>
                  <a:pt x="14135" y="21716"/>
                </a:lnTo>
                <a:lnTo>
                  <a:pt x="13712" y="20573"/>
                </a:lnTo>
                <a:close/>
              </a:path>
              <a:path w="82550" h="70484">
                <a:moveTo>
                  <a:pt x="71163" y="20573"/>
                </a:moveTo>
                <a:lnTo>
                  <a:pt x="70929" y="20573"/>
                </a:lnTo>
                <a:lnTo>
                  <a:pt x="71450" y="21081"/>
                </a:lnTo>
                <a:lnTo>
                  <a:pt x="72009" y="21462"/>
                </a:lnTo>
                <a:lnTo>
                  <a:pt x="73088" y="21843"/>
                </a:lnTo>
                <a:lnTo>
                  <a:pt x="73329" y="21970"/>
                </a:lnTo>
                <a:lnTo>
                  <a:pt x="73281" y="23113"/>
                </a:lnTo>
                <a:lnTo>
                  <a:pt x="73164" y="23748"/>
                </a:lnTo>
                <a:lnTo>
                  <a:pt x="74179" y="23748"/>
                </a:lnTo>
                <a:lnTo>
                  <a:pt x="74244" y="22859"/>
                </a:lnTo>
                <a:lnTo>
                  <a:pt x="74371" y="22732"/>
                </a:lnTo>
                <a:lnTo>
                  <a:pt x="74498" y="22478"/>
                </a:lnTo>
                <a:lnTo>
                  <a:pt x="74716" y="22478"/>
                </a:lnTo>
                <a:lnTo>
                  <a:pt x="74955" y="21335"/>
                </a:lnTo>
                <a:lnTo>
                  <a:pt x="72009" y="21335"/>
                </a:lnTo>
                <a:lnTo>
                  <a:pt x="71297" y="20827"/>
                </a:lnTo>
                <a:lnTo>
                  <a:pt x="71163" y="20573"/>
                </a:lnTo>
                <a:close/>
              </a:path>
              <a:path w="82550" h="70484">
                <a:moveTo>
                  <a:pt x="50271" y="23113"/>
                </a:moveTo>
                <a:lnTo>
                  <a:pt x="48437" y="23113"/>
                </a:lnTo>
                <a:lnTo>
                  <a:pt x="49199" y="23367"/>
                </a:lnTo>
                <a:lnTo>
                  <a:pt x="49936" y="23367"/>
                </a:lnTo>
                <a:lnTo>
                  <a:pt x="50271" y="23113"/>
                </a:lnTo>
                <a:close/>
              </a:path>
              <a:path w="82550" h="70484">
                <a:moveTo>
                  <a:pt x="47967" y="23113"/>
                </a:moveTo>
                <a:lnTo>
                  <a:pt x="46596" y="23113"/>
                </a:lnTo>
                <a:lnTo>
                  <a:pt x="47663" y="23240"/>
                </a:lnTo>
                <a:lnTo>
                  <a:pt x="47967" y="23113"/>
                </a:lnTo>
                <a:close/>
              </a:path>
              <a:path w="82550" h="70484">
                <a:moveTo>
                  <a:pt x="18961" y="21335"/>
                </a:moveTo>
                <a:lnTo>
                  <a:pt x="17373" y="21335"/>
                </a:lnTo>
                <a:lnTo>
                  <a:pt x="19342" y="21589"/>
                </a:lnTo>
                <a:lnTo>
                  <a:pt x="20142" y="22224"/>
                </a:lnTo>
                <a:lnTo>
                  <a:pt x="20548" y="22605"/>
                </a:lnTo>
                <a:lnTo>
                  <a:pt x="21018" y="22986"/>
                </a:lnTo>
                <a:lnTo>
                  <a:pt x="21882" y="23113"/>
                </a:lnTo>
                <a:lnTo>
                  <a:pt x="22072" y="22732"/>
                </a:lnTo>
                <a:lnTo>
                  <a:pt x="21767" y="22732"/>
                </a:lnTo>
                <a:lnTo>
                  <a:pt x="21107" y="22605"/>
                </a:lnTo>
                <a:lnTo>
                  <a:pt x="20840" y="22478"/>
                </a:lnTo>
                <a:lnTo>
                  <a:pt x="19888" y="21589"/>
                </a:lnTo>
                <a:lnTo>
                  <a:pt x="18961" y="21335"/>
                </a:lnTo>
                <a:close/>
              </a:path>
              <a:path w="82550" h="70484">
                <a:moveTo>
                  <a:pt x="60769" y="21208"/>
                </a:moveTo>
                <a:lnTo>
                  <a:pt x="60236" y="21335"/>
                </a:lnTo>
                <a:lnTo>
                  <a:pt x="59524" y="21589"/>
                </a:lnTo>
                <a:lnTo>
                  <a:pt x="60566" y="21589"/>
                </a:lnTo>
                <a:lnTo>
                  <a:pt x="60464" y="21843"/>
                </a:lnTo>
                <a:lnTo>
                  <a:pt x="60236" y="22097"/>
                </a:lnTo>
                <a:lnTo>
                  <a:pt x="60147" y="22732"/>
                </a:lnTo>
                <a:lnTo>
                  <a:pt x="60261" y="22986"/>
                </a:lnTo>
                <a:lnTo>
                  <a:pt x="60947" y="23113"/>
                </a:lnTo>
                <a:lnTo>
                  <a:pt x="61366" y="22859"/>
                </a:lnTo>
                <a:lnTo>
                  <a:pt x="61537" y="22732"/>
                </a:lnTo>
                <a:lnTo>
                  <a:pt x="60426" y="22732"/>
                </a:lnTo>
                <a:lnTo>
                  <a:pt x="60337" y="22478"/>
                </a:lnTo>
                <a:lnTo>
                  <a:pt x="60477" y="22351"/>
                </a:lnTo>
                <a:lnTo>
                  <a:pt x="60858" y="21843"/>
                </a:lnTo>
                <a:lnTo>
                  <a:pt x="60951" y="21589"/>
                </a:lnTo>
                <a:lnTo>
                  <a:pt x="60883" y="21335"/>
                </a:lnTo>
                <a:close/>
              </a:path>
              <a:path w="82550" h="70484">
                <a:moveTo>
                  <a:pt x="49517" y="21335"/>
                </a:moveTo>
                <a:lnTo>
                  <a:pt x="44462" y="21335"/>
                </a:lnTo>
                <a:lnTo>
                  <a:pt x="44894" y="22732"/>
                </a:lnTo>
                <a:lnTo>
                  <a:pt x="44107" y="22986"/>
                </a:lnTo>
                <a:lnTo>
                  <a:pt x="50439" y="22986"/>
                </a:lnTo>
                <a:lnTo>
                  <a:pt x="50774" y="22732"/>
                </a:lnTo>
                <a:lnTo>
                  <a:pt x="49517" y="21335"/>
                </a:lnTo>
                <a:close/>
              </a:path>
              <a:path w="82550" h="70484">
                <a:moveTo>
                  <a:pt x="43992" y="21970"/>
                </a:moveTo>
                <a:lnTo>
                  <a:pt x="42722" y="21970"/>
                </a:lnTo>
                <a:lnTo>
                  <a:pt x="42595" y="22605"/>
                </a:lnTo>
                <a:lnTo>
                  <a:pt x="40481" y="22605"/>
                </a:lnTo>
                <a:lnTo>
                  <a:pt x="40170" y="22859"/>
                </a:lnTo>
                <a:lnTo>
                  <a:pt x="44092" y="22859"/>
                </a:lnTo>
                <a:lnTo>
                  <a:pt x="44064" y="22605"/>
                </a:lnTo>
                <a:lnTo>
                  <a:pt x="41998" y="22605"/>
                </a:lnTo>
                <a:lnTo>
                  <a:pt x="40601" y="22478"/>
                </a:lnTo>
                <a:lnTo>
                  <a:pt x="44049" y="22478"/>
                </a:lnTo>
                <a:lnTo>
                  <a:pt x="43992" y="21970"/>
                </a:lnTo>
                <a:close/>
              </a:path>
              <a:path w="82550" h="70484">
                <a:moveTo>
                  <a:pt x="21488" y="21208"/>
                </a:moveTo>
                <a:lnTo>
                  <a:pt x="21329" y="21589"/>
                </a:lnTo>
                <a:lnTo>
                  <a:pt x="21590" y="22097"/>
                </a:lnTo>
                <a:lnTo>
                  <a:pt x="21742" y="22224"/>
                </a:lnTo>
                <a:lnTo>
                  <a:pt x="21837" y="22605"/>
                </a:lnTo>
                <a:lnTo>
                  <a:pt x="22072" y="22732"/>
                </a:lnTo>
                <a:lnTo>
                  <a:pt x="21945" y="21970"/>
                </a:lnTo>
                <a:lnTo>
                  <a:pt x="21780" y="21843"/>
                </a:lnTo>
                <a:lnTo>
                  <a:pt x="21780" y="21589"/>
                </a:lnTo>
                <a:lnTo>
                  <a:pt x="22821" y="21589"/>
                </a:lnTo>
                <a:lnTo>
                  <a:pt x="22212" y="21462"/>
                </a:lnTo>
                <a:lnTo>
                  <a:pt x="22072" y="21462"/>
                </a:lnTo>
                <a:lnTo>
                  <a:pt x="21488" y="21208"/>
                </a:lnTo>
                <a:close/>
              </a:path>
              <a:path w="82550" h="70484">
                <a:moveTo>
                  <a:pt x="67327" y="20712"/>
                </a:moveTo>
                <a:lnTo>
                  <a:pt x="65531" y="21081"/>
                </a:lnTo>
                <a:lnTo>
                  <a:pt x="64287" y="21081"/>
                </a:lnTo>
                <a:lnTo>
                  <a:pt x="62331" y="21589"/>
                </a:lnTo>
                <a:lnTo>
                  <a:pt x="61340" y="22605"/>
                </a:lnTo>
                <a:lnTo>
                  <a:pt x="61061" y="22732"/>
                </a:lnTo>
                <a:lnTo>
                  <a:pt x="61537" y="22732"/>
                </a:lnTo>
                <a:lnTo>
                  <a:pt x="61709" y="22605"/>
                </a:lnTo>
                <a:lnTo>
                  <a:pt x="62420" y="21843"/>
                </a:lnTo>
                <a:lnTo>
                  <a:pt x="63169" y="21589"/>
                </a:lnTo>
                <a:lnTo>
                  <a:pt x="64884" y="21335"/>
                </a:lnTo>
                <a:lnTo>
                  <a:pt x="65481" y="21335"/>
                </a:lnTo>
                <a:lnTo>
                  <a:pt x="66751" y="21081"/>
                </a:lnTo>
                <a:lnTo>
                  <a:pt x="67183" y="20827"/>
                </a:lnTo>
                <a:lnTo>
                  <a:pt x="67327" y="20712"/>
                </a:lnTo>
                <a:close/>
              </a:path>
              <a:path w="82550" h="70484">
                <a:moveTo>
                  <a:pt x="74716" y="22478"/>
                </a:moveTo>
                <a:lnTo>
                  <a:pt x="74498" y="22478"/>
                </a:lnTo>
                <a:lnTo>
                  <a:pt x="74663" y="22732"/>
                </a:lnTo>
                <a:lnTo>
                  <a:pt x="74716" y="22478"/>
                </a:lnTo>
                <a:close/>
              </a:path>
              <a:path w="82550" h="70484">
                <a:moveTo>
                  <a:pt x="41516" y="20065"/>
                </a:moveTo>
                <a:lnTo>
                  <a:pt x="39192" y="20065"/>
                </a:lnTo>
                <a:lnTo>
                  <a:pt x="39287" y="20568"/>
                </a:lnTo>
                <a:lnTo>
                  <a:pt x="38789" y="21843"/>
                </a:lnTo>
                <a:lnTo>
                  <a:pt x="38430" y="22605"/>
                </a:lnTo>
                <a:lnTo>
                  <a:pt x="40104" y="22605"/>
                </a:lnTo>
                <a:lnTo>
                  <a:pt x="40208" y="21462"/>
                </a:lnTo>
                <a:lnTo>
                  <a:pt x="40386" y="20954"/>
                </a:lnTo>
                <a:lnTo>
                  <a:pt x="40987" y="20954"/>
                </a:lnTo>
                <a:lnTo>
                  <a:pt x="41363" y="20446"/>
                </a:lnTo>
                <a:lnTo>
                  <a:pt x="41516" y="20065"/>
                </a:lnTo>
                <a:close/>
              </a:path>
              <a:path w="82550" h="70484">
                <a:moveTo>
                  <a:pt x="47236" y="18541"/>
                </a:moveTo>
                <a:lnTo>
                  <a:pt x="41948" y="18541"/>
                </a:lnTo>
                <a:lnTo>
                  <a:pt x="42188" y="19684"/>
                </a:lnTo>
                <a:lnTo>
                  <a:pt x="42418" y="22351"/>
                </a:lnTo>
                <a:lnTo>
                  <a:pt x="42570" y="22224"/>
                </a:lnTo>
                <a:lnTo>
                  <a:pt x="42583" y="22097"/>
                </a:lnTo>
                <a:lnTo>
                  <a:pt x="42722" y="21970"/>
                </a:lnTo>
                <a:lnTo>
                  <a:pt x="43992" y="21970"/>
                </a:lnTo>
                <a:lnTo>
                  <a:pt x="43903" y="21462"/>
                </a:lnTo>
                <a:lnTo>
                  <a:pt x="44348" y="21462"/>
                </a:lnTo>
                <a:lnTo>
                  <a:pt x="44462" y="21335"/>
                </a:lnTo>
                <a:lnTo>
                  <a:pt x="49517" y="21335"/>
                </a:lnTo>
                <a:lnTo>
                  <a:pt x="47236" y="18541"/>
                </a:lnTo>
                <a:close/>
              </a:path>
              <a:path w="82550" h="70484">
                <a:moveTo>
                  <a:pt x="22047" y="19684"/>
                </a:moveTo>
                <a:lnTo>
                  <a:pt x="21977" y="20192"/>
                </a:lnTo>
                <a:lnTo>
                  <a:pt x="22301" y="20446"/>
                </a:lnTo>
                <a:lnTo>
                  <a:pt x="23101" y="20446"/>
                </a:lnTo>
                <a:lnTo>
                  <a:pt x="23025" y="21462"/>
                </a:lnTo>
                <a:lnTo>
                  <a:pt x="22821" y="21589"/>
                </a:lnTo>
                <a:lnTo>
                  <a:pt x="21780" y="21589"/>
                </a:lnTo>
                <a:lnTo>
                  <a:pt x="22987" y="21970"/>
                </a:lnTo>
                <a:lnTo>
                  <a:pt x="23240" y="21843"/>
                </a:lnTo>
                <a:lnTo>
                  <a:pt x="23355" y="21208"/>
                </a:lnTo>
                <a:lnTo>
                  <a:pt x="23387" y="20319"/>
                </a:lnTo>
                <a:lnTo>
                  <a:pt x="22720" y="20319"/>
                </a:lnTo>
                <a:lnTo>
                  <a:pt x="22390" y="20192"/>
                </a:lnTo>
                <a:lnTo>
                  <a:pt x="22745" y="20065"/>
                </a:lnTo>
                <a:lnTo>
                  <a:pt x="22745" y="19811"/>
                </a:lnTo>
                <a:lnTo>
                  <a:pt x="22555" y="19811"/>
                </a:lnTo>
                <a:lnTo>
                  <a:pt x="22047" y="19684"/>
                </a:lnTo>
                <a:close/>
              </a:path>
              <a:path w="82550" h="70484">
                <a:moveTo>
                  <a:pt x="36877" y="13969"/>
                </a:moveTo>
                <a:lnTo>
                  <a:pt x="28460" y="13969"/>
                </a:lnTo>
                <a:lnTo>
                  <a:pt x="26606" y="21716"/>
                </a:lnTo>
                <a:lnTo>
                  <a:pt x="26822" y="21843"/>
                </a:lnTo>
                <a:lnTo>
                  <a:pt x="27571" y="21462"/>
                </a:lnTo>
                <a:lnTo>
                  <a:pt x="28092" y="20954"/>
                </a:lnTo>
                <a:lnTo>
                  <a:pt x="28625" y="19684"/>
                </a:lnTo>
                <a:lnTo>
                  <a:pt x="28803" y="19176"/>
                </a:lnTo>
                <a:lnTo>
                  <a:pt x="29032" y="18668"/>
                </a:lnTo>
                <a:lnTo>
                  <a:pt x="32825" y="18668"/>
                </a:lnTo>
                <a:lnTo>
                  <a:pt x="32969" y="18160"/>
                </a:lnTo>
                <a:lnTo>
                  <a:pt x="33724" y="18160"/>
                </a:lnTo>
                <a:lnTo>
                  <a:pt x="33909" y="18033"/>
                </a:lnTo>
                <a:lnTo>
                  <a:pt x="34322" y="17271"/>
                </a:lnTo>
                <a:lnTo>
                  <a:pt x="34759" y="16128"/>
                </a:lnTo>
                <a:lnTo>
                  <a:pt x="35166" y="16128"/>
                </a:lnTo>
                <a:lnTo>
                  <a:pt x="35991" y="15493"/>
                </a:lnTo>
                <a:lnTo>
                  <a:pt x="36550" y="14731"/>
                </a:lnTo>
                <a:lnTo>
                  <a:pt x="36877" y="13969"/>
                </a:lnTo>
                <a:close/>
              </a:path>
              <a:path w="82550" h="70484">
                <a:moveTo>
                  <a:pt x="56274" y="19303"/>
                </a:moveTo>
                <a:lnTo>
                  <a:pt x="52222" y="19303"/>
                </a:lnTo>
                <a:lnTo>
                  <a:pt x="52844" y="20065"/>
                </a:lnTo>
                <a:lnTo>
                  <a:pt x="53162" y="20319"/>
                </a:lnTo>
                <a:lnTo>
                  <a:pt x="55067" y="20319"/>
                </a:lnTo>
                <a:lnTo>
                  <a:pt x="55689" y="21208"/>
                </a:lnTo>
                <a:lnTo>
                  <a:pt x="56121" y="21589"/>
                </a:lnTo>
                <a:lnTo>
                  <a:pt x="56692" y="21843"/>
                </a:lnTo>
                <a:lnTo>
                  <a:pt x="56857" y="21716"/>
                </a:lnTo>
                <a:lnTo>
                  <a:pt x="56274" y="19303"/>
                </a:lnTo>
                <a:close/>
              </a:path>
              <a:path w="82550" h="70484">
                <a:moveTo>
                  <a:pt x="65620" y="13207"/>
                </a:moveTo>
                <a:lnTo>
                  <a:pt x="65481" y="13969"/>
                </a:lnTo>
                <a:lnTo>
                  <a:pt x="64427" y="14096"/>
                </a:lnTo>
                <a:lnTo>
                  <a:pt x="63830" y="14223"/>
                </a:lnTo>
                <a:lnTo>
                  <a:pt x="64173" y="14604"/>
                </a:lnTo>
                <a:lnTo>
                  <a:pt x="63817" y="14731"/>
                </a:lnTo>
                <a:lnTo>
                  <a:pt x="63398" y="15239"/>
                </a:lnTo>
                <a:lnTo>
                  <a:pt x="62268" y="15493"/>
                </a:lnTo>
                <a:lnTo>
                  <a:pt x="62255" y="15747"/>
                </a:lnTo>
                <a:lnTo>
                  <a:pt x="63017" y="16128"/>
                </a:lnTo>
                <a:lnTo>
                  <a:pt x="63550" y="16255"/>
                </a:lnTo>
                <a:lnTo>
                  <a:pt x="62623" y="17398"/>
                </a:lnTo>
                <a:lnTo>
                  <a:pt x="61607" y="18414"/>
                </a:lnTo>
                <a:lnTo>
                  <a:pt x="60134" y="18922"/>
                </a:lnTo>
                <a:lnTo>
                  <a:pt x="58788" y="19430"/>
                </a:lnTo>
                <a:lnTo>
                  <a:pt x="58717" y="21208"/>
                </a:lnTo>
                <a:lnTo>
                  <a:pt x="59194" y="21716"/>
                </a:lnTo>
                <a:lnTo>
                  <a:pt x="60236" y="21716"/>
                </a:lnTo>
                <a:lnTo>
                  <a:pt x="60566" y="21589"/>
                </a:lnTo>
                <a:lnTo>
                  <a:pt x="59524" y="21589"/>
                </a:lnTo>
                <a:lnTo>
                  <a:pt x="59301" y="21208"/>
                </a:lnTo>
                <a:lnTo>
                  <a:pt x="59181" y="20446"/>
                </a:lnTo>
                <a:lnTo>
                  <a:pt x="60109" y="20319"/>
                </a:lnTo>
                <a:lnTo>
                  <a:pt x="59410" y="20319"/>
                </a:lnTo>
                <a:lnTo>
                  <a:pt x="59156" y="20192"/>
                </a:lnTo>
                <a:lnTo>
                  <a:pt x="59321" y="20065"/>
                </a:lnTo>
                <a:lnTo>
                  <a:pt x="59486" y="19684"/>
                </a:lnTo>
                <a:lnTo>
                  <a:pt x="59664" y="19430"/>
                </a:lnTo>
                <a:lnTo>
                  <a:pt x="59880" y="19430"/>
                </a:lnTo>
                <a:lnTo>
                  <a:pt x="60439" y="19176"/>
                </a:lnTo>
                <a:lnTo>
                  <a:pt x="61455" y="18668"/>
                </a:lnTo>
                <a:lnTo>
                  <a:pt x="62103" y="18287"/>
                </a:lnTo>
                <a:lnTo>
                  <a:pt x="63144" y="17271"/>
                </a:lnTo>
                <a:lnTo>
                  <a:pt x="64058" y="16255"/>
                </a:lnTo>
                <a:lnTo>
                  <a:pt x="64458" y="16001"/>
                </a:lnTo>
                <a:lnTo>
                  <a:pt x="63792" y="16001"/>
                </a:lnTo>
                <a:lnTo>
                  <a:pt x="62953" y="15747"/>
                </a:lnTo>
                <a:lnTo>
                  <a:pt x="63195" y="15493"/>
                </a:lnTo>
                <a:lnTo>
                  <a:pt x="63665" y="15366"/>
                </a:lnTo>
                <a:lnTo>
                  <a:pt x="64058" y="14858"/>
                </a:lnTo>
                <a:lnTo>
                  <a:pt x="65316" y="14858"/>
                </a:lnTo>
                <a:lnTo>
                  <a:pt x="64643" y="14477"/>
                </a:lnTo>
                <a:lnTo>
                  <a:pt x="64998" y="14350"/>
                </a:lnTo>
                <a:lnTo>
                  <a:pt x="65765" y="14350"/>
                </a:lnTo>
                <a:lnTo>
                  <a:pt x="65747" y="14223"/>
                </a:lnTo>
                <a:lnTo>
                  <a:pt x="65900" y="14096"/>
                </a:lnTo>
                <a:lnTo>
                  <a:pt x="66243" y="14096"/>
                </a:lnTo>
                <a:lnTo>
                  <a:pt x="66052" y="13842"/>
                </a:lnTo>
                <a:lnTo>
                  <a:pt x="65938" y="13588"/>
                </a:lnTo>
                <a:lnTo>
                  <a:pt x="65773" y="13334"/>
                </a:lnTo>
                <a:lnTo>
                  <a:pt x="65620" y="13207"/>
                </a:lnTo>
                <a:close/>
              </a:path>
              <a:path w="82550" h="70484">
                <a:moveTo>
                  <a:pt x="44348" y="21462"/>
                </a:moveTo>
                <a:lnTo>
                  <a:pt x="43903" y="21462"/>
                </a:lnTo>
                <a:lnTo>
                  <a:pt x="44234" y="21589"/>
                </a:lnTo>
                <a:close/>
              </a:path>
              <a:path w="82550" h="70484">
                <a:moveTo>
                  <a:pt x="40987" y="20954"/>
                </a:moveTo>
                <a:lnTo>
                  <a:pt x="40386" y="20954"/>
                </a:lnTo>
                <a:lnTo>
                  <a:pt x="40525" y="21335"/>
                </a:lnTo>
                <a:lnTo>
                  <a:pt x="40805" y="21462"/>
                </a:lnTo>
                <a:lnTo>
                  <a:pt x="40893" y="21081"/>
                </a:lnTo>
                <a:close/>
              </a:path>
              <a:path w="82550" h="70484">
                <a:moveTo>
                  <a:pt x="70865" y="18414"/>
                </a:moveTo>
                <a:lnTo>
                  <a:pt x="70510" y="18414"/>
                </a:lnTo>
                <a:lnTo>
                  <a:pt x="71412" y="19049"/>
                </a:lnTo>
                <a:lnTo>
                  <a:pt x="73202" y="19811"/>
                </a:lnTo>
                <a:lnTo>
                  <a:pt x="73298" y="20192"/>
                </a:lnTo>
                <a:lnTo>
                  <a:pt x="73190" y="21081"/>
                </a:lnTo>
                <a:lnTo>
                  <a:pt x="72009" y="21335"/>
                </a:lnTo>
                <a:lnTo>
                  <a:pt x="74955" y="21335"/>
                </a:lnTo>
                <a:lnTo>
                  <a:pt x="74760" y="20827"/>
                </a:lnTo>
                <a:lnTo>
                  <a:pt x="74637" y="20319"/>
                </a:lnTo>
                <a:lnTo>
                  <a:pt x="74495" y="19557"/>
                </a:lnTo>
                <a:lnTo>
                  <a:pt x="73367" y="19557"/>
                </a:lnTo>
                <a:lnTo>
                  <a:pt x="72161" y="18922"/>
                </a:lnTo>
                <a:lnTo>
                  <a:pt x="74096" y="18922"/>
                </a:lnTo>
                <a:lnTo>
                  <a:pt x="74038" y="18668"/>
                </a:lnTo>
                <a:lnTo>
                  <a:pt x="72986" y="18668"/>
                </a:lnTo>
                <a:lnTo>
                  <a:pt x="72529" y="18541"/>
                </a:lnTo>
                <a:lnTo>
                  <a:pt x="71602" y="18541"/>
                </a:lnTo>
                <a:lnTo>
                  <a:pt x="70865" y="18414"/>
                </a:lnTo>
                <a:close/>
              </a:path>
              <a:path w="82550" h="70484">
                <a:moveTo>
                  <a:pt x="13580" y="19811"/>
                </a:moveTo>
                <a:lnTo>
                  <a:pt x="11315" y="19811"/>
                </a:lnTo>
                <a:lnTo>
                  <a:pt x="11395" y="20065"/>
                </a:lnTo>
                <a:lnTo>
                  <a:pt x="11036" y="20827"/>
                </a:lnTo>
                <a:lnTo>
                  <a:pt x="10198" y="21208"/>
                </a:lnTo>
                <a:lnTo>
                  <a:pt x="10655" y="21208"/>
                </a:lnTo>
                <a:lnTo>
                  <a:pt x="10896" y="21081"/>
                </a:lnTo>
                <a:lnTo>
                  <a:pt x="11339" y="20712"/>
                </a:lnTo>
                <a:lnTo>
                  <a:pt x="11379" y="20573"/>
                </a:lnTo>
                <a:lnTo>
                  <a:pt x="13712" y="20573"/>
                </a:lnTo>
                <a:lnTo>
                  <a:pt x="13580" y="19811"/>
                </a:lnTo>
                <a:close/>
              </a:path>
              <a:path w="82550" h="70484">
                <a:moveTo>
                  <a:pt x="32825" y="18668"/>
                </a:moveTo>
                <a:lnTo>
                  <a:pt x="29032" y="18668"/>
                </a:lnTo>
                <a:lnTo>
                  <a:pt x="28645" y="20065"/>
                </a:lnTo>
                <a:lnTo>
                  <a:pt x="28536" y="20954"/>
                </a:lnTo>
                <a:lnTo>
                  <a:pt x="29235" y="20827"/>
                </a:lnTo>
                <a:lnTo>
                  <a:pt x="29467" y="20568"/>
                </a:lnTo>
                <a:lnTo>
                  <a:pt x="30327" y="20319"/>
                </a:lnTo>
                <a:lnTo>
                  <a:pt x="30772" y="19938"/>
                </a:lnTo>
                <a:lnTo>
                  <a:pt x="31115" y="19430"/>
                </a:lnTo>
                <a:lnTo>
                  <a:pt x="31699" y="19430"/>
                </a:lnTo>
                <a:lnTo>
                  <a:pt x="32194" y="19303"/>
                </a:lnTo>
                <a:lnTo>
                  <a:pt x="32753" y="18922"/>
                </a:lnTo>
                <a:lnTo>
                  <a:pt x="32825" y="18668"/>
                </a:lnTo>
                <a:close/>
              </a:path>
              <a:path w="82550" h="70484">
                <a:moveTo>
                  <a:pt x="55067" y="20319"/>
                </a:moveTo>
                <a:lnTo>
                  <a:pt x="53759" y="20319"/>
                </a:lnTo>
                <a:lnTo>
                  <a:pt x="54032" y="20568"/>
                </a:lnTo>
                <a:lnTo>
                  <a:pt x="54241" y="20827"/>
                </a:lnTo>
                <a:lnTo>
                  <a:pt x="54990" y="21081"/>
                </a:lnTo>
                <a:lnTo>
                  <a:pt x="55067" y="20319"/>
                </a:lnTo>
                <a:close/>
              </a:path>
              <a:path w="82550" h="70484">
                <a:moveTo>
                  <a:pt x="55215" y="12699"/>
                </a:moveTo>
                <a:lnTo>
                  <a:pt x="38785" y="12699"/>
                </a:lnTo>
                <a:lnTo>
                  <a:pt x="39046" y="13461"/>
                </a:lnTo>
                <a:lnTo>
                  <a:pt x="39160" y="13715"/>
                </a:lnTo>
                <a:lnTo>
                  <a:pt x="39259" y="14985"/>
                </a:lnTo>
                <a:lnTo>
                  <a:pt x="39134" y="16509"/>
                </a:lnTo>
                <a:lnTo>
                  <a:pt x="39010" y="17271"/>
                </a:lnTo>
                <a:lnTo>
                  <a:pt x="38341" y="19938"/>
                </a:lnTo>
                <a:lnTo>
                  <a:pt x="38239" y="20700"/>
                </a:lnTo>
                <a:lnTo>
                  <a:pt x="38874" y="20319"/>
                </a:lnTo>
                <a:lnTo>
                  <a:pt x="39192" y="20065"/>
                </a:lnTo>
                <a:lnTo>
                  <a:pt x="41516" y="20065"/>
                </a:lnTo>
                <a:lnTo>
                  <a:pt x="41719" y="19557"/>
                </a:lnTo>
                <a:lnTo>
                  <a:pt x="41948" y="18541"/>
                </a:lnTo>
                <a:lnTo>
                  <a:pt x="47236" y="18541"/>
                </a:lnTo>
                <a:lnTo>
                  <a:pt x="47072" y="18287"/>
                </a:lnTo>
                <a:lnTo>
                  <a:pt x="45808" y="15239"/>
                </a:lnTo>
                <a:lnTo>
                  <a:pt x="45664" y="14985"/>
                </a:lnTo>
                <a:lnTo>
                  <a:pt x="45758" y="14477"/>
                </a:lnTo>
                <a:lnTo>
                  <a:pt x="45927" y="14223"/>
                </a:lnTo>
                <a:lnTo>
                  <a:pt x="46040" y="13842"/>
                </a:lnTo>
                <a:lnTo>
                  <a:pt x="46139" y="12953"/>
                </a:lnTo>
                <a:lnTo>
                  <a:pt x="55278" y="12953"/>
                </a:lnTo>
                <a:lnTo>
                  <a:pt x="55215" y="12699"/>
                </a:lnTo>
                <a:close/>
              </a:path>
              <a:path w="82550" h="70484">
                <a:moveTo>
                  <a:pt x="67509" y="20568"/>
                </a:moveTo>
                <a:lnTo>
                  <a:pt x="67327" y="20712"/>
                </a:lnTo>
                <a:lnTo>
                  <a:pt x="67509" y="20568"/>
                </a:lnTo>
                <a:close/>
              </a:path>
              <a:path w="82550" h="70484">
                <a:moveTo>
                  <a:pt x="68351" y="18033"/>
                </a:moveTo>
                <a:lnTo>
                  <a:pt x="68213" y="18668"/>
                </a:lnTo>
                <a:lnTo>
                  <a:pt x="68097" y="19938"/>
                </a:lnTo>
                <a:lnTo>
                  <a:pt x="67509" y="20568"/>
                </a:lnTo>
                <a:lnTo>
                  <a:pt x="67983" y="20192"/>
                </a:lnTo>
                <a:lnTo>
                  <a:pt x="68169" y="19938"/>
                </a:lnTo>
                <a:lnTo>
                  <a:pt x="68294" y="19176"/>
                </a:lnTo>
                <a:lnTo>
                  <a:pt x="68351" y="18033"/>
                </a:lnTo>
                <a:close/>
              </a:path>
              <a:path w="82550" h="70484">
                <a:moveTo>
                  <a:pt x="13411" y="18541"/>
                </a:moveTo>
                <a:lnTo>
                  <a:pt x="11760" y="18541"/>
                </a:lnTo>
                <a:lnTo>
                  <a:pt x="11455" y="19303"/>
                </a:lnTo>
                <a:lnTo>
                  <a:pt x="10807" y="19811"/>
                </a:lnTo>
                <a:lnTo>
                  <a:pt x="9956" y="20192"/>
                </a:lnTo>
                <a:lnTo>
                  <a:pt x="10121" y="20319"/>
                </a:lnTo>
                <a:lnTo>
                  <a:pt x="11315" y="19811"/>
                </a:lnTo>
                <a:lnTo>
                  <a:pt x="13580" y="19811"/>
                </a:lnTo>
                <a:lnTo>
                  <a:pt x="13411" y="18541"/>
                </a:lnTo>
                <a:close/>
              </a:path>
              <a:path w="82550" h="70484">
                <a:moveTo>
                  <a:pt x="17684" y="15620"/>
                </a:moveTo>
                <a:lnTo>
                  <a:pt x="16624" y="15620"/>
                </a:lnTo>
                <a:lnTo>
                  <a:pt x="17449" y="15747"/>
                </a:lnTo>
                <a:lnTo>
                  <a:pt x="17906" y="16001"/>
                </a:lnTo>
                <a:lnTo>
                  <a:pt x="19164" y="17271"/>
                </a:lnTo>
                <a:lnTo>
                  <a:pt x="20269" y="18287"/>
                </a:lnTo>
                <a:lnTo>
                  <a:pt x="21018" y="18795"/>
                </a:lnTo>
                <a:lnTo>
                  <a:pt x="22339" y="19303"/>
                </a:lnTo>
                <a:lnTo>
                  <a:pt x="22529" y="19430"/>
                </a:lnTo>
                <a:lnTo>
                  <a:pt x="22821" y="19684"/>
                </a:lnTo>
                <a:lnTo>
                  <a:pt x="22948" y="19938"/>
                </a:lnTo>
                <a:lnTo>
                  <a:pt x="23025" y="20192"/>
                </a:lnTo>
                <a:lnTo>
                  <a:pt x="22720" y="20319"/>
                </a:lnTo>
                <a:lnTo>
                  <a:pt x="23387" y="20319"/>
                </a:lnTo>
                <a:lnTo>
                  <a:pt x="23139" y="19557"/>
                </a:lnTo>
                <a:lnTo>
                  <a:pt x="22885" y="19303"/>
                </a:lnTo>
                <a:lnTo>
                  <a:pt x="22555" y="19176"/>
                </a:lnTo>
                <a:lnTo>
                  <a:pt x="21831" y="18795"/>
                </a:lnTo>
                <a:lnTo>
                  <a:pt x="20574" y="18287"/>
                </a:lnTo>
                <a:lnTo>
                  <a:pt x="19634" y="17398"/>
                </a:lnTo>
                <a:lnTo>
                  <a:pt x="18694" y="16255"/>
                </a:lnTo>
                <a:lnTo>
                  <a:pt x="19253" y="16128"/>
                </a:lnTo>
                <a:lnTo>
                  <a:pt x="19490" y="16001"/>
                </a:lnTo>
                <a:lnTo>
                  <a:pt x="18199" y="16001"/>
                </a:lnTo>
                <a:lnTo>
                  <a:pt x="17684" y="15620"/>
                </a:lnTo>
                <a:close/>
              </a:path>
              <a:path w="82550" h="70484">
                <a:moveTo>
                  <a:pt x="60439" y="19684"/>
                </a:moveTo>
                <a:lnTo>
                  <a:pt x="60007" y="19684"/>
                </a:lnTo>
                <a:lnTo>
                  <a:pt x="59499" y="19811"/>
                </a:lnTo>
                <a:lnTo>
                  <a:pt x="59931" y="20065"/>
                </a:lnTo>
                <a:lnTo>
                  <a:pt x="59753" y="20192"/>
                </a:lnTo>
                <a:lnTo>
                  <a:pt x="59410" y="20319"/>
                </a:lnTo>
                <a:lnTo>
                  <a:pt x="60109" y="20319"/>
                </a:lnTo>
                <a:lnTo>
                  <a:pt x="60312" y="20065"/>
                </a:lnTo>
                <a:lnTo>
                  <a:pt x="60439" y="19684"/>
                </a:lnTo>
                <a:close/>
              </a:path>
              <a:path w="82550" h="70484">
                <a:moveTo>
                  <a:pt x="71450" y="19811"/>
                </a:moveTo>
                <a:lnTo>
                  <a:pt x="70980" y="19811"/>
                </a:lnTo>
                <a:lnTo>
                  <a:pt x="71348" y="19938"/>
                </a:lnTo>
                <a:lnTo>
                  <a:pt x="71691" y="20192"/>
                </a:lnTo>
                <a:lnTo>
                  <a:pt x="72262" y="20192"/>
                </a:lnTo>
                <a:lnTo>
                  <a:pt x="71450" y="19811"/>
                </a:lnTo>
                <a:close/>
              </a:path>
              <a:path w="82550" h="70484">
                <a:moveTo>
                  <a:pt x="22745" y="19684"/>
                </a:moveTo>
                <a:lnTo>
                  <a:pt x="22555" y="19811"/>
                </a:lnTo>
                <a:lnTo>
                  <a:pt x="22745" y="19811"/>
                </a:lnTo>
                <a:close/>
              </a:path>
              <a:path w="82550" h="70484">
                <a:moveTo>
                  <a:pt x="10960" y="18922"/>
                </a:moveTo>
                <a:lnTo>
                  <a:pt x="10198" y="18922"/>
                </a:lnTo>
                <a:lnTo>
                  <a:pt x="10020" y="19049"/>
                </a:lnTo>
                <a:lnTo>
                  <a:pt x="9258" y="19430"/>
                </a:lnTo>
                <a:lnTo>
                  <a:pt x="8902" y="19684"/>
                </a:lnTo>
                <a:lnTo>
                  <a:pt x="9391" y="19684"/>
                </a:lnTo>
                <a:lnTo>
                  <a:pt x="9829" y="19430"/>
                </a:lnTo>
                <a:lnTo>
                  <a:pt x="10960" y="18922"/>
                </a:lnTo>
                <a:close/>
              </a:path>
              <a:path w="82550" h="70484">
                <a:moveTo>
                  <a:pt x="31699" y="19430"/>
                </a:moveTo>
                <a:lnTo>
                  <a:pt x="31115" y="19430"/>
                </a:lnTo>
                <a:lnTo>
                  <a:pt x="31699" y="19430"/>
                </a:lnTo>
                <a:close/>
              </a:path>
              <a:path w="82550" h="70484">
                <a:moveTo>
                  <a:pt x="55998" y="18160"/>
                </a:moveTo>
                <a:lnTo>
                  <a:pt x="50418" y="18160"/>
                </a:lnTo>
                <a:lnTo>
                  <a:pt x="50634" y="18668"/>
                </a:lnTo>
                <a:lnTo>
                  <a:pt x="51206" y="19176"/>
                </a:lnTo>
                <a:lnTo>
                  <a:pt x="52222" y="19557"/>
                </a:lnTo>
                <a:lnTo>
                  <a:pt x="52222" y="19303"/>
                </a:lnTo>
                <a:lnTo>
                  <a:pt x="56274" y="19303"/>
                </a:lnTo>
                <a:lnTo>
                  <a:pt x="55998" y="18160"/>
                </a:lnTo>
                <a:close/>
              </a:path>
              <a:path w="82550" h="70484">
                <a:moveTo>
                  <a:pt x="74096" y="18922"/>
                </a:moveTo>
                <a:lnTo>
                  <a:pt x="72872" y="18922"/>
                </a:lnTo>
                <a:lnTo>
                  <a:pt x="73329" y="19049"/>
                </a:lnTo>
                <a:lnTo>
                  <a:pt x="73494" y="19557"/>
                </a:lnTo>
                <a:lnTo>
                  <a:pt x="74495" y="19557"/>
                </a:lnTo>
                <a:lnTo>
                  <a:pt x="74155" y="19176"/>
                </a:lnTo>
                <a:lnTo>
                  <a:pt x="74096" y="18922"/>
                </a:lnTo>
                <a:close/>
              </a:path>
              <a:path w="82550" h="70484">
                <a:moveTo>
                  <a:pt x="13550" y="17271"/>
                </a:moveTo>
                <a:lnTo>
                  <a:pt x="12522" y="17271"/>
                </a:lnTo>
                <a:lnTo>
                  <a:pt x="12318" y="17525"/>
                </a:lnTo>
                <a:lnTo>
                  <a:pt x="11303" y="18414"/>
                </a:lnTo>
                <a:lnTo>
                  <a:pt x="9156" y="18795"/>
                </a:lnTo>
                <a:lnTo>
                  <a:pt x="11142" y="18795"/>
                </a:lnTo>
                <a:lnTo>
                  <a:pt x="11506" y="18541"/>
                </a:lnTo>
                <a:lnTo>
                  <a:pt x="13411" y="18541"/>
                </a:lnTo>
                <a:lnTo>
                  <a:pt x="13523" y="17398"/>
                </a:lnTo>
                <a:close/>
              </a:path>
              <a:path w="82550" h="70484">
                <a:moveTo>
                  <a:pt x="70103" y="17271"/>
                </a:moveTo>
                <a:lnTo>
                  <a:pt x="69786" y="17271"/>
                </a:lnTo>
                <a:lnTo>
                  <a:pt x="70586" y="17398"/>
                </a:lnTo>
                <a:lnTo>
                  <a:pt x="71437" y="17652"/>
                </a:lnTo>
                <a:lnTo>
                  <a:pt x="72301" y="17779"/>
                </a:lnTo>
                <a:lnTo>
                  <a:pt x="72669" y="18033"/>
                </a:lnTo>
                <a:lnTo>
                  <a:pt x="72834" y="18414"/>
                </a:lnTo>
                <a:lnTo>
                  <a:pt x="73012" y="18414"/>
                </a:lnTo>
                <a:lnTo>
                  <a:pt x="72986" y="18668"/>
                </a:lnTo>
                <a:lnTo>
                  <a:pt x="74038" y="18668"/>
                </a:lnTo>
                <a:lnTo>
                  <a:pt x="73863" y="17906"/>
                </a:lnTo>
                <a:lnTo>
                  <a:pt x="73649" y="17525"/>
                </a:lnTo>
                <a:lnTo>
                  <a:pt x="72110" y="17525"/>
                </a:lnTo>
                <a:lnTo>
                  <a:pt x="71780" y="17398"/>
                </a:lnTo>
                <a:lnTo>
                  <a:pt x="70103" y="17271"/>
                </a:lnTo>
                <a:close/>
              </a:path>
              <a:path w="82550" h="70484">
                <a:moveTo>
                  <a:pt x="33724" y="18160"/>
                </a:moveTo>
                <a:lnTo>
                  <a:pt x="32969" y="18160"/>
                </a:lnTo>
                <a:lnTo>
                  <a:pt x="32994" y="18414"/>
                </a:lnTo>
                <a:lnTo>
                  <a:pt x="33172" y="18541"/>
                </a:lnTo>
                <a:lnTo>
                  <a:pt x="33724" y="18160"/>
                </a:lnTo>
                <a:close/>
              </a:path>
              <a:path w="82550" h="70484">
                <a:moveTo>
                  <a:pt x="55476" y="16001"/>
                </a:moveTo>
                <a:lnTo>
                  <a:pt x="48602" y="16001"/>
                </a:lnTo>
                <a:lnTo>
                  <a:pt x="49072" y="17144"/>
                </a:lnTo>
                <a:lnTo>
                  <a:pt x="49530" y="17906"/>
                </a:lnTo>
                <a:lnTo>
                  <a:pt x="49885" y="18287"/>
                </a:lnTo>
                <a:lnTo>
                  <a:pt x="50266" y="18541"/>
                </a:lnTo>
                <a:lnTo>
                  <a:pt x="50418" y="18160"/>
                </a:lnTo>
                <a:lnTo>
                  <a:pt x="55998" y="18160"/>
                </a:lnTo>
                <a:lnTo>
                  <a:pt x="55476" y="16001"/>
                </a:lnTo>
                <a:close/>
              </a:path>
              <a:path w="82550" h="70484">
                <a:moveTo>
                  <a:pt x="12128" y="15747"/>
                </a:moveTo>
                <a:lnTo>
                  <a:pt x="11785" y="15747"/>
                </a:lnTo>
                <a:lnTo>
                  <a:pt x="12560" y="16255"/>
                </a:lnTo>
                <a:lnTo>
                  <a:pt x="12788" y="16382"/>
                </a:lnTo>
                <a:lnTo>
                  <a:pt x="12903" y="16636"/>
                </a:lnTo>
                <a:lnTo>
                  <a:pt x="12331" y="17144"/>
                </a:lnTo>
                <a:lnTo>
                  <a:pt x="10680" y="17271"/>
                </a:lnTo>
                <a:lnTo>
                  <a:pt x="10071" y="17525"/>
                </a:lnTo>
                <a:lnTo>
                  <a:pt x="11684" y="17525"/>
                </a:lnTo>
                <a:lnTo>
                  <a:pt x="12446" y="17271"/>
                </a:lnTo>
                <a:lnTo>
                  <a:pt x="13550" y="17271"/>
                </a:lnTo>
                <a:lnTo>
                  <a:pt x="14122" y="16255"/>
                </a:lnTo>
                <a:lnTo>
                  <a:pt x="12776" y="16128"/>
                </a:lnTo>
                <a:lnTo>
                  <a:pt x="12128" y="15747"/>
                </a:lnTo>
                <a:close/>
              </a:path>
              <a:path w="82550" h="70484">
                <a:moveTo>
                  <a:pt x="72251" y="15874"/>
                </a:moveTo>
                <a:lnTo>
                  <a:pt x="70662" y="15874"/>
                </a:lnTo>
                <a:lnTo>
                  <a:pt x="72072" y="17398"/>
                </a:lnTo>
                <a:lnTo>
                  <a:pt x="72110" y="17525"/>
                </a:lnTo>
                <a:lnTo>
                  <a:pt x="73649" y="17525"/>
                </a:lnTo>
                <a:lnTo>
                  <a:pt x="73507" y="17271"/>
                </a:lnTo>
                <a:lnTo>
                  <a:pt x="72478" y="16763"/>
                </a:lnTo>
                <a:lnTo>
                  <a:pt x="72262" y="16255"/>
                </a:lnTo>
                <a:lnTo>
                  <a:pt x="72251" y="15874"/>
                </a:lnTo>
                <a:close/>
              </a:path>
              <a:path w="82550" h="70484">
                <a:moveTo>
                  <a:pt x="14870" y="16001"/>
                </a:moveTo>
                <a:lnTo>
                  <a:pt x="14338" y="16001"/>
                </a:lnTo>
                <a:lnTo>
                  <a:pt x="14655" y="16509"/>
                </a:lnTo>
                <a:lnTo>
                  <a:pt x="14782" y="16636"/>
                </a:lnTo>
                <a:lnTo>
                  <a:pt x="14870" y="16001"/>
                </a:lnTo>
                <a:close/>
              </a:path>
              <a:path w="82550" h="70484">
                <a:moveTo>
                  <a:pt x="66243" y="14096"/>
                </a:moveTo>
                <a:lnTo>
                  <a:pt x="65900" y="14096"/>
                </a:lnTo>
                <a:lnTo>
                  <a:pt x="66128" y="14477"/>
                </a:lnTo>
                <a:lnTo>
                  <a:pt x="66395" y="14604"/>
                </a:lnTo>
                <a:lnTo>
                  <a:pt x="67132" y="15112"/>
                </a:lnTo>
                <a:lnTo>
                  <a:pt x="67360" y="15493"/>
                </a:lnTo>
                <a:lnTo>
                  <a:pt x="67424" y="16509"/>
                </a:lnTo>
                <a:lnTo>
                  <a:pt x="67589" y="16636"/>
                </a:lnTo>
                <a:lnTo>
                  <a:pt x="67767" y="16128"/>
                </a:lnTo>
                <a:lnTo>
                  <a:pt x="67995" y="16001"/>
                </a:lnTo>
                <a:lnTo>
                  <a:pt x="68903" y="16001"/>
                </a:lnTo>
                <a:lnTo>
                  <a:pt x="69532" y="15620"/>
                </a:lnTo>
                <a:lnTo>
                  <a:pt x="68478" y="15620"/>
                </a:lnTo>
                <a:lnTo>
                  <a:pt x="67792" y="15493"/>
                </a:lnTo>
                <a:lnTo>
                  <a:pt x="67208" y="14858"/>
                </a:lnTo>
                <a:lnTo>
                  <a:pt x="66814" y="14604"/>
                </a:lnTo>
                <a:lnTo>
                  <a:pt x="66761" y="14223"/>
                </a:lnTo>
                <a:lnTo>
                  <a:pt x="66370" y="14223"/>
                </a:lnTo>
                <a:close/>
              </a:path>
              <a:path w="82550" h="70484">
                <a:moveTo>
                  <a:pt x="55278" y="12953"/>
                </a:moveTo>
                <a:lnTo>
                  <a:pt x="46139" y="12953"/>
                </a:lnTo>
                <a:lnTo>
                  <a:pt x="46545" y="13969"/>
                </a:lnTo>
                <a:lnTo>
                  <a:pt x="46939" y="14731"/>
                </a:lnTo>
                <a:lnTo>
                  <a:pt x="47739" y="15620"/>
                </a:lnTo>
                <a:lnTo>
                  <a:pt x="48031" y="15874"/>
                </a:lnTo>
                <a:lnTo>
                  <a:pt x="48526" y="16255"/>
                </a:lnTo>
                <a:lnTo>
                  <a:pt x="48602" y="16001"/>
                </a:lnTo>
                <a:lnTo>
                  <a:pt x="55476" y="16001"/>
                </a:lnTo>
                <a:lnTo>
                  <a:pt x="55108" y="14477"/>
                </a:lnTo>
                <a:lnTo>
                  <a:pt x="55092" y="13969"/>
                </a:lnTo>
                <a:lnTo>
                  <a:pt x="55568" y="13969"/>
                </a:lnTo>
                <a:lnTo>
                  <a:pt x="55467" y="13715"/>
                </a:lnTo>
                <a:lnTo>
                  <a:pt x="55278" y="12953"/>
                </a:lnTo>
                <a:close/>
              </a:path>
              <a:path w="82550" h="70484">
                <a:moveTo>
                  <a:pt x="12661" y="15239"/>
                </a:moveTo>
                <a:lnTo>
                  <a:pt x="12522" y="15239"/>
                </a:lnTo>
                <a:lnTo>
                  <a:pt x="12750" y="15620"/>
                </a:lnTo>
                <a:lnTo>
                  <a:pt x="13081" y="15874"/>
                </a:lnTo>
                <a:lnTo>
                  <a:pt x="13462" y="16128"/>
                </a:lnTo>
                <a:lnTo>
                  <a:pt x="14230" y="16128"/>
                </a:lnTo>
                <a:lnTo>
                  <a:pt x="14870" y="16001"/>
                </a:lnTo>
                <a:lnTo>
                  <a:pt x="14922" y="15620"/>
                </a:lnTo>
                <a:lnTo>
                  <a:pt x="13334" y="15620"/>
                </a:lnTo>
                <a:lnTo>
                  <a:pt x="12979" y="15366"/>
                </a:lnTo>
                <a:lnTo>
                  <a:pt x="12661" y="15239"/>
                </a:lnTo>
                <a:close/>
              </a:path>
              <a:path w="82550" h="70484">
                <a:moveTo>
                  <a:pt x="71608" y="15112"/>
                </a:moveTo>
                <a:lnTo>
                  <a:pt x="69761" y="15112"/>
                </a:lnTo>
                <a:lnTo>
                  <a:pt x="70319" y="15493"/>
                </a:lnTo>
                <a:lnTo>
                  <a:pt x="70294" y="15747"/>
                </a:lnTo>
                <a:lnTo>
                  <a:pt x="69888" y="15874"/>
                </a:lnTo>
                <a:lnTo>
                  <a:pt x="69570" y="16128"/>
                </a:lnTo>
                <a:lnTo>
                  <a:pt x="70065" y="16128"/>
                </a:lnTo>
                <a:lnTo>
                  <a:pt x="70345" y="15874"/>
                </a:lnTo>
                <a:lnTo>
                  <a:pt x="72251" y="15874"/>
                </a:lnTo>
                <a:lnTo>
                  <a:pt x="71608" y="15112"/>
                </a:lnTo>
                <a:close/>
              </a:path>
              <a:path w="82550" h="70484">
                <a:moveTo>
                  <a:pt x="18440" y="14223"/>
                </a:moveTo>
                <a:lnTo>
                  <a:pt x="17640" y="14223"/>
                </a:lnTo>
                <a:lnTo>
                  <a:pt x="17691" y="14477"/>
                </a:lnTo>
                <a:lnTo>
                  <a:pt x="17310" y="14731"/>
                </a:lnTo>
                <a:lnTo>
                  <a:pt x="16916" y="14858"/>
                </a:lnTo>
                <a:lnTo>
                  <a:pt x="18224" y="14858"/>
                </a:lnTo>
                <a:lnTo>
                  <a:pt x="18630" y="15366"/>
                </a:lnTo>
                <a:lnTo>
                  <a:pt x="19177" y="15620"/>
                </a:lnTo>
                <a:lnTo>
                  <a:pt x="18199" y="16001"/>
                </a:lnTo>
                <a:lnTo>
                  <a:pt x="19490" y="16001"/>
                </a:lnTo>
                <a:lnTo>
                  <a:pt x="19964" y="15747"/>
                </a:lnTo>
                <a:lnTo>
                  <a:pt x="20104" y="15620"/>
                </a:lnTo>
                <a:lnTo>
                  <a:pt x="19684" y="15493"/>
                </a:lnTo>
                <a:lnTo>
                  <a:pt x="19177" y="15239"/>
                </a:lnTo>
                <a:lnTo>
                  <a:pt x="18846" y="15112"/>
                </a:lnTo>
                <a:lnTo>
                  <a:pt x="18453" y="14731"/>
                </a:lnTo>
                <a:lnTo>
                  <a:pt x="18072" y="14604"/>
                </a:lnTo>
                <a:lnTo>
                  <a:pt x="18224" y="14477"/>
                </a:lnTo>
                <a:lnTo>
                  <a:pt x="18440" y="14223"/>
                </a:lnTo>
                <a:close/>
              </a:path>
              <a:path w="82550" h="70484">
                <a:moveTo>
                  <a:pt x="65765" y="14350"/>
                </a:moveTo>
                <a:lnTo>
                  <a:pt x="65481" y="14350"/>
                </a:lnTo>
                <a:lnTo>
                  <a:pt x="65506" y="14731"/>
                </a:lnTo>
                <a:lnTo>
                  <a:pt x="65316" y="14858"/>
                </a:lnTo>
                <a:lnTo>
                  <a:pt x="64338" y="14858"/>
                </a:lnTo>
                <a:lnTo>
                  <a:pt x="65316" y="15239"/>
                </a:lnTo>
                <a:lnTo>
                  <a:pt x="64909" y="15366"/>
                </a:lnTo>
                <a:lnTo>
                  <a:pt x="64579" y="15620"/>
                </a:lnTo>
                <a:lnTo>
                  <a:pt x="63792" y="16001"/>
                </a:lnTo>
                <a:lnTo>
                  <a:pt x="64458" y="16001"/>
                </a:lnTo>
                <a:lnTo>
                  <a:pt x="64858" y="15747"/>
                </a:lnTo>
                <a:lnTo>
                  <a:pt x="65722" y="15620"/>
                </a:lnTo>
                <a:lnTo>
                  <a:pt x="65938" y="15620"/>
                </a:lnTo>
                <a:lnTo>
                  <a:pt x="65765" y="14350"/>
                </a:lnTo>
                <a:close/>
              </a:path>
              <a:path w="82550" h="70484">
                <a:moveTo>
                  <a:pt x="16890" y="14096"/>
                </a:moveTo>
                <a:lnTo>
                  <a:pt x="16357" y="14096"/>
                </a:lnTo>
                <a:lnTo>
                  <a:pt x="16459" y="15874"/>
                </a:lnTo>
                <a:lnTo>
                  <a:pt x="16624" y="15620"/>
                </a:lnTo>
                <a:lnTo>
                  <a:pt x="17684" y="15620"/>
                </a:lnTo>
                <a:lnTo>
                  <a:pt x="17513" y="15493"/>
                </a:lnTo>
                <a:lnTo>
                  <a:pt x="16941" y="15239"/>
                </a:lnTo>
                <a:lnTo>
                  <a:pt x="17221" y="15112"/>
                </a:lnTo>
                <a:lnTo>
                  <a:pt x="18224" y="14858"/>
                </a:lnTo>
                <a:lnTo>
                  <a:pt x="16916" y="14858"/>
                </a:lnTo>
                <a:lnTo>
                  <a:pt x="16725" y="14350"/>
                </a:lnTo>
                <a:lnTo>
                  <a:pt x="17284" y="14350"/>
                </a:lnTo>
                <a:lnTo>
                  <a:pt x="17640" y="14223"/>
                </a:lnTo>
                <a:lnTo>
                  <a:pt x="18440" y="14223"/>
                </a:lnTo>
                <a:lnTo>
                  <a:pt x="16890" y="14096"/>
                </a:lnTo>
                <a:close/>
              </a:path>
              <a:path w="82550" h="70484">
                <a:moveTo>
                  <a:pt x="65938" y="15620"/>
                </a:moveTo>
                <a:lnTo>
                  <a:pt x="65722" y="15620"/>
                </a:lnTo>
                <a:lnTo>
                  <a:pt x="65811" y="15874"/>
                </a:lnTo>
                <a:lnTo>
                  <a:pt x="65938" y="15620"/>
                </a:lnTo>
                <a:close/>
              </a:path>
              <a:path w="82550" h="70484">
                <a:moveTo>
                  <a:pt x="15836" y="13969"/>
                </a:moveTo>
                <a:lnTo>
                  <a:pt x="15341" y="13969"/>
                </a:lnTo>
                <a:lnTo>
                  <a:pt x="15493" y="14477"/>
                </a:lnTo>
                <a:lnTo>
                  <a:pt x="15328" y="14604"/>
                </a:lnTo>
                <a:lnTo>
                  <a:pt x="14770" y="15112"/>
                </a:lnTo>
                <a:lnTo>
                  <a:pt x="14490" y="15493"/>
                </a:lnTo>
                <a:lnTo>
                  <a:pt x="13766" y="15620"/>
                </a:lnTo>
                <a:lnTo>
                  <a:pt x="14922" y="15620"/>
                </a:lnTo>
                <a:lnTo>
                  <a:pt x="15138" y="15112"/>
                </a:lnTo>
                <a:lnTo>
                  <a:pt x="16141" y="14477"/>
                </a:lnTo>
                <a:lnTo>
                  <a:pt x="16285" y="14223"/>
                </a:lnTo>
                <a:lnTo>
                  <a:pt x="15760" y="14223"/>
                </a:lnTo>
                <a:lnTo>
                  <a:pt x="15836" y="13969"/>
                </a:lnTo>
                <a:close/>
              </a:path>
              <a:path w="82550" h="70484">
                <a:moveTo>
                  <a:pt x="70015" y="13969"/>
                </a:moveTo>
                <a:lnTo>
                  <a:pt x="69189" y="13969"/>
                </a:lnTo>
                <a:lnTo>
                  <a:pt x="68275" y="14477"/>
                </a:lnTo>
                <a:lnTo>
                  <a:pt x="69075" y="14477"/>
                </a:lnTo>
                <a:lnTo>
                  <a:pt x="69468" y="14858"/>
                </a:lnTo>
                <a:lnTo>
                  <a:pt x="69723" y="14985"/>
                </a:lnTo>
                <a:lnTo>
                  <a:pt x="69596" y="15239"/>
                </a:lnTo>
                <a:lnTo>
                  <a:pt x="69265" y="15493"/>
                </a:lnTo>
                <a:lnTo>
                  <a:pt x="68872" y="15620"/>
                </a:lnTo>
                <a:lnTo>
                  <a:pt x="69532" y="15620"/>
                </a:lnTo>
                <a:lnTo>
                  <a:pt x="69761" y="15112"/>
                </a:lnTo>
                <a:lnTo>
                  <a:pt x="71608" y="15112"/>
                </a:lnTo>
                <a:lnTo>
                  <a:pt x="71500" y="14985"/>
                </a:lnTo>
                <a:lnTo>
                  <a:pt x="70015" y="13969"/>
                </a:lnTo>
                <a:close/>
              </a:path>
              <a:path w="82550" h="70484">
                <a:moveTo>
                  <a:pt x="15989" y="13461"/>
                </a:moveTo>
                <a:lnTo>
                  <a:pt x="15151" y="13588"/>
                </a:lnTo>
                <a:lnTo>
                  <a:pt x="14592" y="13842"/>
                </a:lnTo>
                <a:lnTo>
                  <a:pt x="14262" y="14477"/>
                </a:lnTo>
                <a:lnTo>
                  <a:pt x="13398" y="14477"/>
                </a:lnTo>
                <a:lnTo>
                  <a:pt x="14249" y="15112"/>
                </a:lnTo>
                <a:lnTo>
                  <a:pt x="14376" y="14985"/>
                </a:lnTo>
                <a:lnTo>
                  <a:pt x="14500" y="14604"/>
                </a:lnTo>
                <a:lnTo>
                  <a:pt x="14782" y="14096"/>
                </a:lnTo>
                <a:lnTo>
                  <a:pt x="15341" y="13969"/>
                </a:lnTo>
                <a:lnTo>
                  <a:pt x="15836" y="13969"/>
                </a:lnTo>
                <a:lnTo>
                  <a:pt x="15989" y="13461"/>
                </a:lnTo>
                <a:close/>
              </a:path>
              <a:path w="82550" h="70484">
                <a:moveTo>
                  <a:pt x="67595" y="13842"/>
                </a:moveTo>
                <a:lnTo>
                  <a:pt x="66941" y="13842"/>
                </a:lnTo>
                <a:lnTo>
                  <a:pt x="67576" y="14223"/>
                </a:lnTo>
                <a:lnTo>
                  <a:pt x="68021" y="15112"/>
                </a:lnTo>
                <a:lnTo>
                  <a:pt x="68529" y="14731"/>
                </a:lnTo>
                <a:lnTo>
                  <a:pt x="69075" y="14477"/>
                </a:lnTo>
                <a:lnTo>
                  <a:pt x="68021" y="14477"/>
                </a:lnTo>
                <a:lnTo>
                  <a:pt x="67792" y="13969"/>
                </a:lnTo>
                <a:lnTo>
                  <a:pt x="67595" y="13842"/>
                </a:lnTo>
                <a:close/>
              </a:path>
              <a:path w="82550" h="70484">
                <a:moveTo>
                  <a:pt x="38377" y="13207"/>
                </a:moveTo>
                <a:lnTo>
                  <a:pt x="37236" y="13207"/>
                </a:lnTo>
                <a:lnTo>
                  <a:pt x="37412" y="13842"/>
                </a:lnTo>
                <a:lnTo>
                  <a:pt x="37528" y="14477"/>
                </a:lnTo>
                <a:lnTo>
                  <a:pt x="37718" y="14350"/>
                </a:lnTo>
                <a:lnTo>
                  <a:pt x="38377" y="13207"/>
                </a:lnTo>
                <a:close/>
              </a:path>
              <a:path w="82550" h="70484">
                <a:moveTo>
                  <a:pt x="16637" y="13207"/>
                </a:moveTo>
                <a:lnTo>
                  <a:pt x="16179" y="13969"/>
                </a:lnTo>
                <a:lnTo>
                  <a:pt x="16002" y="14096"/>
                </a:lnTo>
                <a:lnTo>
                  <a:pt x="15760" y="14223"/>
                </a:lnTo>
                <a:lnTo>
                  <a:pt x="16285" y="14223"/>
                </a:lnTo>
                <a:lnTo>
                  <a:pt x="16890" y="14096"/>
                </a:lnTo>
                <a:lnTo>
                  <a:pt x="16802" y="13715"/>
                </a:lnTo>
                <a:lnTo>
                  <a:pt x="16637" y="13207"/>
                </a:lnTo>
                <a:close/>
              </a:path>
              <a:path w="82550" h="70484">
                <a:moveTo>
                  <a:pt x="54076" y="8254"/>
                </a:moveTo>
                <a:lnTo>
                  <a:pt x="29197" y="8254"/>
                </a:lnTo>
                <a:lnTo>
                  <a:pt x="29308" y="8635"/>
                </a:lnTo>
                <a:lnTo>
                  <a:pt x="28047" y="13461"/>
                </a:lnTo>
                <a:lnTo>
                  <a:pt x="27952" y="14223"/>
                </a:lnTo>
                <a:lnTo>
                  <a:pt x="28155" y="14096"/>
                </a:lnTo>
                <a:lnTo>
                  <a:pt x="28460" y="13969"/>
                </a:lnTo>
                <a:lnTo>
                  <a:pt x="36877" y="13969"/>
                </a:lnTo>
                <a:lnTo>
                  <a:pt x="37071" y="13461"/>
                </a:lnTo>
                <a:lnTo>
                  <a:pt x="37236" y="13207"/>
                </a:lnTo>
                <a:lnTo>
                  <a:pt x="38377" y="13207"/>
                </a:lnTo>
                <a:lnTo>
                  <a:pt x="38582" y="12826"/>
                </a:lnTo>
                <a:lnTo>
                  <a:pt x="38785" y="12699"/>
                </a:lnTo>
                <a:lnTo>
                  <a:pt x="55215" y="12699"/>
                </a:lnTo>
                <a:lnTo>
                  <a:pt x="54584" y="10159"/>
                </a:lnTo>
                <a:lnTo>
                  <a:pt x="54127" y="8635"/>
                </a:lnTo>
                <a:lnTo>
                  <a:pt x="54076" y="8254"/>
                </a:lnTo>
                <a:close/>
              </a:path>
              <a:path w="82550" h="70484">
                <a:moveTo>
                  <a:pt x="55568" y="13969"/>
                </a:moveTo>
                <a:lnTo>
                  <a:pt x="55092" y="13969"/>
                </a:lnTo>
                <a:lnTo>
                  <a:pt x="55308" y="14096"/>
                </a:lnTo>
                <a:lnTo>
                  <a:pt x="55435" y="14223"/>
                </a:lnTo>
                <a:lnTo>
                  <a:pt x="55638" y="14096"/>
                </a:lnTo>
                <a:close/>
              </a:path>
              <a:path w="82550" h="70484">
                <a:moveTo>
                  <a:pt x="66192" y="13461"/>
                </a:moveTo>
                <a:lnTo>
                  <a:pt x="66535" y="14223"/>
                </a:lnTo>
                <a:lnTo>
                  <a:pt x="66761" y="14223"/>
                </a:lnTo>
                <a:lnTo>
                  <a:pt x="66725" y="13969"/>
                </a:lnTo>
                <a:lnTo>
                  <a:pt x="66941" y="13842"/>
                </a:lnTo>
                <a:lnTo>
                  <a:pt x="67595" y="13842"/>
                </a:lnTo>
                <a:lnTo>
                  <a:pt x="67398" y="13715"/>
                </a:lnTo>
                <a:lnTo>
                  <a:pt x="66192" y="13461"/>
                </a:lnTo>
                <a:close/>
              </a:path>
              <a:path w="82550" h="70484">
                <a:moveTo>
                  <a:pt x="36711" y="4952"/>
                </a:moveTo>
                <a:lnTo>
                  <a:pt x="30353" y="4952"/>
                </a:lnTo>
                <a:lnTo>
                  <a:pt x="30357" y="5333"/>
                </a:lnTo>
                <a:lnTo>
                  <a:pt x="29692" y="6603"/>
                </a:lnTo>
                <a:lnTo>
                  <a:pt x="28625" y="8000"/>
                </a:lnTo>
                <a:lnTo>
                  <a:pt x="28333" y="8508"/>
                </a:lnTo>
                <a:lnTo>
                  <a:pt x="28473" y="8635"/>
                </a:lnTo>
                <a:lnTo>
                  <a:pt x="29197" y="8254"/>
                </a:lnTo>
                <a:lnTo>
                  <a:pt x="54902" y="8254"/>
                </a:lnTo>
                <a:lnTo>
                  <a:pt x="54754" y="8000"/>
                </a:lnTo>
                <a:lnTo>
                  <a:pt x="54252" y="7238"/>
                </a:lnTo>
                <a:lnTo>
                  <a:pt x="44615" y="7238"/>
                </a:lnTo>
                <a:lnTo>
                  <a:pt x="44602" y="7111"/>
                </a:lnTo>
                <a:lnTo>
                  <a:pt x="36588" y="7111"/>
                </a:lnTo>
                <a:lnTo>
                  <a:pt x="36165" y="6476"/>
                </a:lnTo>
                <a:lnTo>
                  <a:pt x="36277" y="5841"/>
                </a:lnTo>
                <a:lnTo>
                  <a:pt x="36474" y="5333"/>
                </a:lnTo>
                <a:lnTo>
                  <a:pt x="36652" y="5079"/>
                </a:lnTo>
                <a:close/>
              </a:path>
              <a:path w="82550" h="70484">
                <a:moveTo>
                  <a:pt x="54902" y="8254"/>
                </a:moveTo>
                <a:lnTo>
                  <a:pt x="54076" y="8254"/>
                </a:lnTo>
                <a:lnTo>
                  <a:pt x="54838" y="8508"/>
                </a:lnTo>
                <a:lnTo>
                  <a:pt x="54902" y="8254"/>
                </a:lnTo>
                <a:close/>
              </a:path>
              <a:path w="82550" h="70484">
                <a:moveTo>
                  <a:pt x="48882" y="1396"/>
                </a:moveTo>
                <a:lnTo>
                  <a:pt x="48018" y="1396"/>
                </a:lnTo>
                <a:lnTo>
                  <a:pt x="46837" y="1523"/>
                </a:lnTo>
                <a:lnTo>
                  <a:pt x="46421" y="2031"/>
                </a:lnTo>
                <a:lnTo>
                  <a:pt x="46304" y="3936"/>
                </a:lnTo>
                <a:lnTo>
                  <a:pt x="46418" y="4317"/>
                </a:lnTo>
                <a:lnTo>
                  <a:pt x="46948" y="5333"/>
                </a:lnTo>
                <a:lnTo>
                  <a:pt x="47187" y="5841"/>
                </a:lnTo>
                <a:lnTo>
                  <a:pt x="47231" y="6349"/>
                </a:lnTo>
                <a:lnTo>
                  <a:pt x="47117" y="6730"/>
                </a:lnTo>
                <a:lnTo>
                  <a:pt x="46672" y="6984"/>
                </a:lnTo>
                <a:lnTo>
                  <a:pt x="44945" y="7111"/>
                </a:lnTo>
                <a:lnTo>
                  <a:pt x="44615" y="7238"/>
                </a:lnTo>
                <a:lnTo>
                  <a:pt x="54252" y="7238"/>
                </a:lnTo>
                <a:lnTo>
                  <a:pt x="53320" y="5841"/>
                </a:lnTo>
                <a:lnTo>
                  <a:pt x="52844" y="5206"/>
                </a:lnTo>
                <a:lnTo>
                  <a:pt x="53911" y="5079"/>
                </a:lnTo>
                <a:lnTo>
                  <a:pt x="53543" y="4698"/>
                </a:lnTo>
                <a:lnTo>
                  <a:pt x="53276" y="4190"/>
                </a:lnTo>
                <a:lnTo>
                  <a:pt x="52781" y="3936"/>
                </a:lnTo>
                <a:lnTo>
                  <a:pt x="52158" y="3555"/>
                </a:lnTo>
                <a:lnTo>
                  <a:pt x="51701" y="2920"/>
                </a:lnTo>
                <a:lnTo>
                  <a:pt x="50482" y="2031"/>
                </a:lnTo>
                <a:lnTo>
                  <a:pt x="49733" y="1523"/>
                </a:lnTo>
                <a:lnTo>
                  <a:pt x="48882" y="1396"/>
                </a:lnTo>
                <a:close/>
              </a:path>
              <a:path w="82550" h="70484">
                <a:moveTo>
                  <a:pt x="38404" y="6984"/>
                </a:moveTo>
                <a:lnTo>
                  <a:pt x="36588" y="7111"/>
                </a:lnTo>
                <a:lnTo>
                  <a:pt x="38696" y="7111"/>
                </a:lnTo>
                <a:lnTo>
                  <a:pt x="38404" y="6984"/>
                </a:lnTo>
                <a:close/>
              </a:path>
              <a:path w="82550" h="70484">
                <a:moveTo>
                  <a:pt x="40195" y="0"/>
                </a:moveTo>
                <a:lnTo>
                  <a:pt x="39687" y="126"/>
                </a:lnTo>
                <a:lnTo>
                  <a:pt x="39624" y="507"/>
                </a:lnTo>
                <a:lnTo>
                  <a:pt x="39420" y="634"/>
                </a:lnTo>
                <a:lnTo>
                  <a:pt x="38519" y="761"/>
                </a:lnTo>
                <a:lnTo>
                  <a:pt x="38188" y="1142"/>
                </a:lnTo>
                <a:lnTo>
                  <a:pt x="38150" y="2158"/>
                </a:lnTo>
                <a:lnTo>
                  <a:pt x="38023" y="2539"/>
                </a:lnTo>
                <a:lnTo>
                  <a:pt x="38925" y="2666"/>
                </a:lnTo>
                <a:lnTo>
                  <a:pt x="40297" y="2793"/>
                </a:lnTo>
                <a:lnTo>
                  <a:pt x="40551" y="2920"/>
                </a:lnTo>
                <a:lnTo>
                  <a:pt x="40932" y="3428"/>
                </a:lnTo>
                <a:lnTo>
                  <a:pt x="41046" y="4190"/>
                </a:lnTo>
                <a:lnTo>
                  <a:pt x="39154" y="6476"/>
                </a:lnTo>
                <a:lnTo>
                  <a:pt x="38874" y="6984"/>
                </a:lnTo>
                <a:lnTo>
                  <a:pt x="38696" y="7111"/>
                </a:lnTo>
                <a:lnTo>
                  <a:pt x="44602" y="7111"/>
                </a:lnTo>
                <a:lnTo>
                  <a:pt x="44945" y="3301"/>
                </a:lnTo>
                <a:lnTo>
                  <a:pt x="44132" y="1904"/>
                </a:lnTo>
                <a:lnTo>
                  <a:pt x="44615" y="1523"/>
                </a:lnTo>
                <a:lnTo>
                  <a:pt x="45072" y="1015"/>
                </a:lnTo>
                <a:lnTo>
                  <a:pt x="43789" y="888"/>
                </a:lnTo>
                <a:lnTo>
                  <a:pt x="41490" y="126"/>
                </a:lnTo>
                <a:lnTo>
                  <a:pt x="40195" y="0"/>
                </a:lnTo>
                <a:close/>
              </a:path>
              <a:path w="82550" h="70484">
                <a:moveTo>
                  <a:pt x="34112" y="1269"/>
                </a:moveTo>
                <a:lnTo>
                  <a:pt x="32994" y="1904"/>
                </a:lnTo>
                <a:lnTo>
                  <a:pt x="31343" y="3428"/>
                </a:lnTo>
                <a:lnTo>
                  <a:pt x="29311" y="4952"/>
                </a:lnTo>
                <a:lnTo>
                  <a:pt x="30353" y="4952"/>
                </a:lnTo>
                <a:lnTo>
                  <a:pt x="36711" y="4952"/>
                </a:lnTo>
                <a:lnTo>
                  <a:pt x="37007" y="4317"/>
                </a:lnTo>
                <a:lnTo>
                  <a:pt x="37112" y="3936"/>
                </a:lnTo>
                <a:lnTo>
                  <a:pt x="37363" y="2158"/>
                </a:lnTo>
                <a:lnTo>
                  <a:pt x="36474" y="1396"/>
                </a:lnTo>
                <a:lnTo>
                  <a:pt x="34112" y="1269"/>
                </a:lnTo>
                <a:close/>
              </a:path>
            </a:pathLst>
          </a:custGeom>
          <a:solidFill>
            <a:srgbClr val="FFFFFF"/>
          </a:solidFill>
        </p:spPr>
        <p:txBody>
          <a:bodyPr wrap="square" lIns="0" tIns="0" rIns="0" bIns="0" rtlCol="0"/>
          <a:lstStyle/>
          <a:p>
            <a:endParaRPr/>
          </a:p>
        </p:txBody>
      </p:sp>
      <p:sp>
        <p:nvSpPr>
          <p:cNvPr id="68" name="object 57">
            <a:extLst>
              <a:ext uri="{FF2B5EF4-FFF2-40B4-BE49-F238E27FC236}">
                <a16:creationId xmlns:a16="http://schemas.microsoft.com/office/drawing/2014/main" id="{648E246C-AE25-46B5-84C5-FB91455E965E}"/>
              </a:ext>
            </a:extLst>
          </p:cNvPr>
          <p:cNvSpPr/>
          <p:nvPr/>
        </p:nvSpPr>
        <p:spPr>
          <a:xfrm>
            <a:off x="2308127" y="3450082"/>
            <a:ext cx="135255" cy="77765"/>
          </a:xfrm>
          <a:custGeom>
            <a:avLst/>
            <a:gdLst/>
            <a:ahLst/>
            <a:cxnLst/>
            <a:rect l="l" t="t" r="r" b="b"/>
            <a:pathLst>
              <a:path w="135255" h="103504">
                <a:moveTo>
                  <a:pt x="134873" y="103377"/>
                </a:moveTo>
                <a:lnTo>
                  <a:pt x="0" y="103377"/>
                </a:lnTo>
                <a:lnTo>
                  <a:pt x="0" y="0"/>
                </a:lnTo>
                <a:lnTo>
                  <a:pt x="134873" y="0"/>
                </a:lnTo>
                <a:lnTo>
                  <a:pt x="134873" y="103377"/>
                </a:lnTo>
                <a:close/>
              </a:path>
            </a:pathLst>
          </a:custGeom>
          <a:solidFill>
            <a:srgbClr val="FFFFFF"/>
          </a:solidFill>
        </p:spPr>
        <p:txBody>
          <a:bodyPr wrap="square" lIns="0" tIns="0" rIns="0" bIns="0" rtlCol="0"/>
          <a:lstStyle/>
          <a:p>
            <a:endParaRPr/>
          </a:p>
        </p:txBody>
      </p:sp>
      <p:sp>
        <p:nvSpPr>
          <p:cNvPr id="69" name="object 58">
            <a:extLst>
              <a:ext uri="{FF2B5EF4-FFF2-40B4-BE49-F238E27FC236}">
                <a16:creationId xmlns:a16="http://schemas.microsoft.com/office/drawing/2014/main" id="{B0435869-2A5B-4409-9AD4-3FF3C28C0C4C}"/>
              </a:ext>
            </a:extLst>
          </p:cNvPr>
          <p:cNvSpPr/>
          <p:nvPr/>
        </p:nvSpPr>
        <p:spPr>
          <a:xfrm>
            <a:off x="2308127" y="3369008"/>
            <a:ext cx="135255" cy="58682"/>
          </a:xfrm>
          <a:custGeom>
            <a:avLst/>
            <a:gdLst/>
            <a:ahLst/>
            <a:cxnLst/>
            <a:rect l="l" t="t" r="r" b="b"/>
            <a:pathLst>
              <a:path w="135255" h="78104">
                <a:moveTo>
                  <a:pt x="67449" y="0"/>
                </a:moveTo>
                <a:lnTo>
                  <a:pt x="33020" y="3810"/>
                </a:lnTo>
                <a:lnTo>
                  <a:pt x="14517" y="13196"/>
                </a:lnTo>
                <a:lnTo>
                  <a:pt x="5618" y="35463"/>
                </a:lnTo>
                <a:lnTo>
                  <a:pt x="0" y="77914"/>
                </a:lnTo>
                <a:lnTo>
                  <a:pt x="134873" y="77914"/>
                </a:lnTo>
                <a:lnTo>
                  <a:pt x="134315" y="74231"/>
                </a:lnTo>
                <a:lnTo>
                  <a:pt x="16738" y="74231"/>
                </a:lnTo>
                <a:lnTo>
                  <a:pt x="24777" y="58534"/>
                </a:lnTo>
                <a:lnTo>
                  <a:pt x="131937" y="58534"/>
                </a:lnTo>
                <a:lnTo>
                  <a:pt x="128034" y="32777"/>
                </a:lnTo>
                <a:lnTo>
                  <a:pt x="118730" y="9615"/>
                </a:lnTo>
                <a:lnTo>
                  <a:pt x="100642" y="1124"/>
                </a:lnTo>
                <a:lnTo>
                  <a:pt x="67449" y="0"/>
                </a:lnTo>
                <a:close/>
              </a:path>
              <a:path w="135255" h="78104">
                <a:moveTo>
                  <a:pt x="66789" y="58534"/>
                </a:moveTo>
                <a:lnTo>
                  <a:pt x="24777" y="58534"/>
                </a:lnTo>
                <a:lnTo>
                  <a:pt x="32829" y="74231"/>
                </a:lnTo>
                <a:lnTo>
                  <a:pt x="58737" y="74231"/>
                </a:lnTo>
                <a:lnTo>
                  <a:pt x="66789" y="58534"/>
                </a:lnTo>
                <a:close/>
              </a:path>
              <a:path w="135255" h="78104">
                <a:moveTo>
                  <a:pt x="107353" y="58534"/>
                </a:moveTo>
                <a:lnTo>
                  <a:pt x="66789" y="58534"/>
                </a:lnTo>
                <a:lnTo>
                  <a:pt x="74828" y="74231"/>
                </a:lnTo>
                <a:lnTo>
                  <a:pt x="99313" y="74231"/>
                </a:lnTo>
                <a:lnTo>
                  <a:pt x="107353" y="58534"/>
                </a:lnTo>
                <a:close/>
              </a:path>
              <a:path w="135255" h="78104">
                <a:moveTo>
                  <a:pt x="131937" y="58534"/>
                </a:moveTo>
                <a:lnTo>
                  <a:pt x="107353" y="58534"/>
                </a:lnTo>
                <a:lnTo>
                  <a:pt x="115404" y="74231"/>
                </a:lnTo>
                <a:lnTo>
                  <a:pt x="134315" y="74231"/>
                </a:lnTo>
                <a:lnTo>
                  <a:pt x="131937" y="58534"/>
                </a:lnTo>
                <a:close/>
              </a:path>
            </a:pathLst>
          </a:custGeom>
          <a:solidFill>
            <a:srgbClr val="FFFFFF"/>
          </a:solidFill>
        </p:spPr>
        <p:txBody>
          <a:bodyPr wrap="square" lIns="0" tIns="0" rIns="0" bIns="0" rtlCol="0"/>
          <a:lstStyle/>
          <a:p>
            <a:endParaRPr/>
          </a:p>
        </p:txBody>
      </p:sp>
      <p:sp>
        <p:nvSpPr>
          <p:cNvPr id="70" name="object 59">
            <a:extLst>
              <a:ext uri="{FF2B5EF4-FFF2-40B4-BE49-F238E27FC236}">
                <a16:creationId xmlns:a16="http://schemas.microsoft.com/office/drawing/2014/main" id="{FEE9D344-B973-4A4F-A7AA-133B948BB926}"/>
              </a:ext>
            </a:extLst>
          </p:cNvPr>
          <p:cNvSpPr/>
          <p:nvPr/>
        </p:nvSpPr>
        <p:spPr>
          <a:xfrm>
            <a:off x="2452171" y="3619203"/>
            <a:ext cx="104139" cy="0"/>
          </a:xfrm>
          <a:custGeom>
            <a:avLst/>
            <a:gdLst/>
            <a:ahLst/>
            <a:cxnLst/>
            <a:rect l="l" t="t" r="r" b="b"/>
            <a:pathLst>
              <a:path w="104139">
                <a:moveTo>
                  <a:pt x="0" y="0"/>
                </a:moveTo>
                <a:lnTo>
                  <a:pt x="103759" y="0"/>
                </a:lnTo>
              </a:path>
            </a:pathLst>
          </a:custGeom>
          <a:ln w="15240">
            <a:solidFill>
              <a:srgbClr val="FFFFFF"/>
            </a:solidFill>
          </a:ln>
        </p:spPr>
        <p:txBody>
          <a:bodyPr wrap="square" lIns="0" tIns="0" rIns="0" bIns="0" rtlCol="0"/>
          <a:lstStyle/>
          <a:p>
            <a:endParaRPr/>
          </a:p>
        </p:txBody>
      </p:sp>
      <p:sp>
        <p:nvSpPr>
          <p:cNvPr id="71" name="object 60">
            <a:extLst>
              <a:ext uri="{FF2B5EF4-FFF2-40B4-BE49-F238E27FC236}">
                <a16:creationId xmlns:a16="http://schemas.microsoft.com/office/drawing/2014/main" id="{95767B6A-21F8-4765-941F-A0CE86FE4EDA}"/>
              </a:ext>
            </a:extLst>
          </p:cNvPr>
          <p:cNvSpPr/>
          <p:nvPr/>
        </p:nvSpPr>
        <p:spPr>
          <a:xfrm>
            <a:off x="2472884" y="3533736"/>
            <a:ext cx="83185" cy="66792"/>
          </a:xfrm>
          <a:custGeom>
            <a:avLst/>
            <a:gdLst/>
            <a:ahLst/>
            <a:cxnLst/>
            <a:rect l="l" t="t" r="r" b="b"/>
            <a:pathLst>
              <a:path w="83185" h="88900">
                <a:moveTo>
                  <a:pt x="0" y="88900"/>
                </a:moveTo>
                <a:lnTo>
                  <a:pt x="83045" y="88900"/>
                </a:lnTo>
                <a:lnTo>
                  <a:pt x="83045" y="0"/>
                </a:lnTo>
                <a:lnTo>
                  <a:pt x="0" y="0"/>
                </a:lnTo>
                <a:lnTo>
                  <a:pt x="0" y="88900"/>
                </a:lnTo>
                <a:close/>
              </a:path>
            </a:pathLst>
          </a:custGeom>
          <a:solidFill>
            <a:srgbClr val="FFFFFF"/>
          </a:solidFill>
        </p:spPr>
        <p:txBody>
          <a:bodyPr wrap="square" lIns="0" tIns="0" rIns="0" bIns="0" rtlCol="0"/>
          <a:lstStyle/>
          <a:p>
            <a:endParaRPr/>
          </a:p>
        </p:txBody>
      </p:sp>
      <p:sp>
        <p:nvSpPr>
          <p:cNvPr id="72" name="object 61">
            <a:extLst>
              <a:ext uri="{FF2B5EF4-FFF2-40B4-BE49-F238E27FC236}">
                <a16:creationId xmlns:a16="http://schemas.microsoft.com/office/drawing/2014/main" id="{66542072-AAFC-4AB2-B3D0-07B71ACD0CEB}"/>
              </a:ext>
            </a:extLst>
          </p:cNvPr>
          <p:cNvSpPr/>
          <p:nvPr/>
        </p:nvSpPr>
        <p:spPr>
          <a:xfrm>
            <a:off x="2220212" y="3535660"/>
            <a:ext cx="0" cy="78719"/>
          </a:xfrm>
          <a:custGeom>
            <a:avLst/>
            <a:gdLst/>
            <a:ahLst/>
            <a:cxnLst/>
            <a:rect l="l" t="t" r="r" b="b"/>
            <a:pathLst>
              <a:path h="104775">
                <a:moveTo>
                  <a:pt x="0" y="0"/>
                </a:moveTo>
                <a:lnTo>
                  <a:pt x="0" y="104190"/>
                </a:lnTo>
              </a:path>
            </a:pathLst>
          </a:custGeom>
          <a:ln w="56705">
            <a:solidFill>
              <a:srgbClr val="FFFFFF"/>
            </a:solidFill>
          </a:ln>
        </p:spPr>
        <p:txBody>
          <a:bodyPr wrap="square" lIns="0" tIns="0" rIns="0" bIns="0" rtlCol="0"/>
          <a:lstStyle/>
          <a:p>
            <a:endParaRPr/>
          </a:p>
        </p:txBody>
      </p:sp>
      <p:sp>
        <p:nvSpPr>
          <p:cNvPr id="73" name="object 62">
            <a:extLst>
              <a:ext uri="{FF2B5EF4-FFF2-40B4-BE49-F238E27FC236}">
                <a16:creationId xmlns:a16="http://schemas.microsoft.com/office/drawing/2014/main" id="{6360026D-74BA-4235-9064-1CD0EDA18112}"/>
              </a:ext>
            </a:extLst>
          </p:cNvPr>
          <p:cNvSpPr/>
          <p:nvPr/>
        </p:nvSpPr>
        <p:spPr>
          <a:xfrm>
            <a:off x="2245440" y="3619203"/>
            <a:ext cx="260350" cy="0"/>
          </a:xfrm>
          <a:custGeom>
            <a:avLst/>
            <a:gdLst/>
            <a:ahLst/>
            <a:cxnLst/>
            <a:rect l="l" t="t" r="r" b="b"/>
            <a:pathLst>
              <a:path w="260350">
                <a:moveTo>
                  <a:pt x="0" y="0"/>
                </a:moveTo>
                <a:lnTo>
                  <a:pt x="260235" y="0"/>
                </a:lnTo>
              </a:path>
            </a:pathLst>
          </a:custGeom>
          <a:ln w="15240">
            <a:solidFill>
              <a:srgbClr val="FFFFFF"/>
            </a:solidFill>
          </a:ln>
        </p:spPr>
        <p:txBody>
          <a:bodyPr wrap="square" lIns="0" tIns="0" rIns="0" bIns="0" rtlCol="0"/>
          <a:lstStyle/>
          <a:p>
            <a:endParaRPr/>
          </a:p>
        </p:txBody>
      </p:sp>
      <p:sp>
        <p:nvSpPr>
          <p:cNvPr id="74" name="object 63">
            <a:extLst>
              <a:ext uri="{FF2B5EF4-FFF2-40B4-BE49-F238E27FC236}">
                <a16:creationId xmlns:a16="http://schemas.microsoft.com/office/drawing/2014/main" id="{39E2B2A3-6DDC-47F2-8666-0F0A25FF9924}"/>
              </a:ext>
            </a:extLst>
          </p:cNvPr>
          <p:cNvSpPr/>
          <p:nvPr/>
        </p:nvSpPr>
        <p:spPr>
          <a:xfrm>
            <a:off x="2261848" y="3533736"/>
            <a:ext cx="0" cy="66792"/>
          </a:xfrm>
          <a:custGeom>
            <a:avLst/>
            <a:gdLst/>
            <a:ahLst/>
            <a:cxnLst/>
            <a:rect l="l" t="t" r="r" b="b"/>
            <a:pathLst>
              <a:path h="88900">
                <a:moveTo>
                  <a:pt x="0" y="0"/>
                </a:moveTo>
                <a:lnTo>
                  <a:pt x="0" y="88900"/>
                </a:lnTo>
              </a:path>
            </a:pathLst>
          </a:custGeom>
          <a:ln w="32816">
            <a:solidFill>
              <a:srgbClr val="FFFFFF"/>
            </a:solidFill>
          </a:ln>
        </p:spPr>
        <p:txBody>
          <a:bodyPr wrap="square" lIns="0" tIns="0" rIns="0" bIns="0" rtlCol="0"/>
          <a:lstStyle/>
          <a:p>
            <a:endParaRPr/>
          </a:p>
        </p:txBody>
      </p:sp>
      <p:sp>
        <p:nvSpPr>
          <p:cNvPr id="78" name="object 64">
            <a:extLst>
              <a:ext uri="{FF2B5EF4-FFF2-40B4-BE49-F238E27FC236}">
                <a16:creationId xmlns:a16="http://schemas.microsoft.com/office/drawing/2014/main" id="{4D0D82FC-2B6B-46F8-9063-E85A27FD3779}"/>
              </a:ext>
            </a:extLst>
          </p:cNvPr>
          <p:cNvSpPr/>
          <p:nvPr/>
        </p:nvSpPr>
        <p:spPr>
          <a:xfrm>
            <a:off x="2245440" y="3499188"/>
            <a:ext cx="260350" cy="0"/>
          </a:xfrm>
          <a:custGeom>
            <a:avLst/>
            <a:gdLst/>
            <a:ahLst/>
            <a:cxnLst/>
            <a:rect l="l" t="t" r="r" b="b"/>
            <a:pathLst>
              <a:path w="260350">
                <a:moveTo>
                  <a:pt x="0" y="0"/>
                </a:moveTo>
                <a:lnTo>
                  <a:pt x="260235" y="0"/>
                </a:lnTo>
              </a:path>
            </a:pathLst>
          </a:custGeom>
          <a:ln w="46989">
            <a:solidFill>
              <a:srgbClr val="FFFFFF"/>
            </a:solidFill>
          </a:ln>
        </p:spPr>
        <p:txBody>
          <a:bodyPr wrap="square" lIns="0" tIns="0" rIns="0" bIns="0" rtlCol="0"/>
          <a:lstStyle/>
          <a:p>
            <a:endParaRPr/>
          </a:p>
        </p:txBody>
      </p:sp>
      <p:sp>
        <p:nvSpPr>
          <p:cNvPr id="81" name="object 65">
            <a:extLst>
              <a:ext uri="{FF2B5EF4-FFF2-40B4-BE49-F238E27FC236}">
                <a16:creationId xmlns:a16="http://schemas.microsoft.com/office/drawing/2014/main" id="{8350E0A6-7486-4A57-A9E3-CCBF58C8ED2D}"/>
              </a:ext>
            </a:extLst>
          </p:cNvPr>
          <p:cNvSpPr/>
          <p:nvPr/>
        </p:nvSpPr>
        <p:spPr>
          <a:xfrm>
            <a:off x="2341852" y="3533765"/>
            <a:ext cx="0" cy="67268"/>
          </a:xfrm>
          <a:custGeom>
            <a:avLst/>
            <a:gdLst/>
            <a:ahLst/>
            <a:cxnLst/>
            <a:rect l="l" t="t" r="r" b="b"/>
            <a:pathLst>
              <a:path h="89534">
                <a:moveTo>
                  <a:pt x="0" y="0"/>
                </a:moveTo>
                <a:lnTo>
                  <a:pt x="0" y="89179"/>
                </a:lnTo>
              </a:path>
            </a:pathLst>
          </a:custGeom>
          <a:ln w="7683">
            <a:solidFill>
              <a:srgbClr val="FFFFFF"/>
            </a:solidFill>
          </a:ln>
        </p:spPr>
        <p:txBody>
          <a:bodyPr wrap="square" lIns="0" tIns="0" rIns="0" bIns="0" rtlCol="0"/>
          <a:lstStyle/>
          <a:p>
            <a:endParaRPr/>
          </a:p>
        </p:txBody>
      </p:sp>
      <p:sp>
        <p:nvSpPr>
          <p:cNvPr id="88" name="object 66">
            <a:extLst>
              <a:ext uri="{FF2B5EF4-FFF2-40B4-BE49-F238E27FC236}">
                <a16:creationId xmlns:a16="http://schemas.microsoft.com/office/drawing/2014/main" id="{7C8BEF74-DD9A-4A05-9B80-0C9C6006169C}"/>
              </a:ext>
            </a:extLst>
          </p:cNvPr>
          <p:cNvSpPr/>
          <p:nvPr/>
        </p:nvSpPr>
        <p:spPr>
          <a:xfrm>
            <a:off x="2409283" y="3533765"/>
            <a:ext cx="0" cy="67268"/>
          </a:xfrm>
          <a:custGeom>
            <a:avLst/>
            <a:gdLst/>
            <a:ahLst/>
            <a:cxnLst/>
            <a:rect l="l" t="t" r="r" b="b"/>
            <a:pathLst>
              <a:path h="89534">
                <a:moveTo>
                  <a:pt x="0" y="0"/>
                </a:moveTo>
                <a:lnTo>
                  <a:pt x="0" y="89179"/>
                </a:lnTo>
              </a:path>
            </a:pathLst>
          </a:custGeom>
          <a:ln w="7645">
            <a:solidFill>
              <a:srgbClr val="FFFFFF"/>
            </a:solidFill>
          </a:ln>
        </p:spPr>
        <p:txBody>
          <a:bodyPr wrap="square" lIns="0" tIns="0" rIns="0" bIns="0" rtlCol="0"/>
          <a:lstStyle/>
          <a:p>
            <a:endParaRPr/>
          </a:p>
        </p:txBody>
      </p:sp>
      <p:sp>
        <p:nvSpPr>
          <p:cNvPr id="89" name="object 67">
            <a:extLst>
              <a:ext uri="{FF2B5EF4-FFF2-40B4-BE49-F238E27FC236}">
                <a16:creationId xmlns:a16="http://schemas.microsoft.com/office/drawing/2014/main" id="{518ABF03-DEF2-4E85-867C-03986A3CAA32}"/>
              </a:ext>
            </a:extLst>
          </p:cNvPr>
          <p:cNvSpPr/>
          <p:nvPr/>
        </p:nvSpPr>
        <p:spPr>
          <a:xfrm>
            <a:off x="2489280" y="3533765"/>
            <a:ext cx="0" cy="67268"/>
          </a:xfrm>
          <a:custGeom>
            <a:avLst/>
            <a:gdLst/>
            <a:ahLst/>
            <a:cxnLst/>
            <a:rect l="l" t="t" r="r" b="b"/>
            <a:pathLst>
              <a:path h="89534">
                <a:moveTo>
                  <a:pt x="0" y="0"/>
                </a:moveTo>
                <a:lnTo>
                  <a:pt x="0" y="89179"/>
                </a:lnTo>
              </a:path>
            </a:pathLst>
          </a:custGeom>
          <a:ln w="32791">
            <a:solidFill>
              <a:srgbClr val="FFFFFF"/>
            </a:solidFill>
          </a:ln>
        </p:spPr>
        <p:txBody>
          <a:bodyPr wrap="square" lIns="0" tIns="0" rIns="0" bIns="0" rtlCol="0"/>
          <a:lstStyle/>
          <a:p>
            <a:endParaRPr/>
          </a:p>
        </p:txBody>
      </p:sp>
      <p:sp>
        <p:nvSpPr>
          <p:cNvPr id="90" name="object 68">
            <a:extLst>
              <a:ext uri="{FF2B5EF4-FFF2-40B4-BE49-F238E27FC236}">
                <a16:creationId xmlns:a16="http://schemas.microsoft.com/office/drawing/2014/main" id="{81C8C386-3F5F-4304-AA77-896F468950CE}"/>
              </a:ext>
            </a:extLst>
          </p:cNvPr>
          <p:cNvSpPr/>
          <p:nvPr/>
        </p:nvSpPr>
        <p:spPr>
          <a:xfrm>
            <a:off x="2374142" y="3340561"/>
            <a:ext cx="0" cy="41029"/>
          </a:xfrm>
          <a:custGeom>
            <a:avLst/>
            <a:gdLst/>
            <a:ahLst/>
            <a:cxnLst/>
            <a:rect l="l" t="t" r="r" b="b"/>
            <a:pathLst>
              <a:path h="54609">
                <a:moveTo>
                  <a:pt x="0" y="0"/>
                </a:moveTo>
                <a:lnTo>
                  <a:pt x="0" y="54178"/>
                </a:lnTo>
              </a:path>
            </a:pathLst>
          </a:custGeom>
          <a:ln w="4165">
            <a:solidFill>
              <a:srgbClr val="FFFFFF"/>
            </a:solidFill>
          </a:ln>
        </p:spPr>
        <p:txBody>
          <a:bodyPr wrap="square" lIns="0" tIns="0" rIns="0" bIns="0" rtlCol="0"/>
          <a:lstStyle/>
          <a:p>
            <a:endParaRPr/>
          </a:p>
        </p:txBody>
      </p:sp>
      <p:sp>
        <p:nvSpPr>
          <p:cNvPr id="91" name="object 69">
            <a:extLst>
              <a:ext uri="{FF2B5EF4-FFF2-40B4-BE49-F238E27FC236}">
                <a16:creationId xmlns:a16="http://schemas.microsoft.com/office/drawing/2014/main" id="{F3303D71-DAC0-4E14-B25C-88BD3F3538C4}"/>
              </a:ext>
            </a:extLst>
          </p:cNvPr>
          <p:cNvSpPr/>
          <p:nvPr/>
        </p:nvSpPr>
        <p:spPr>
          <a:xfrm>
            <a:off x="2288099" y="3443872"/>
            <a:ext cx="173990" cy="0"/>
          </a:xfrm>
          <a:custGeom>
            <a:avLst/>
            <a:gdLst/>
            <a:ahLst/>
            <a:cxnLst/>
            <a:rect l="l" t="t" r="r" b="b"/>
            <a:pathLst>
              <a:path w="173990">
                <a:moveTo>
                  <a:pt x="0" y="0"/>
                </a:moveTo>
                <a:lnTo>
                  <a:pt x="173634" y="0"/>
                </a:lnTo>
              </a:path>
            </a:pathLst>
          </a:custGeom>
          <a:ln w="16090">
            <a:solidFill>
              <a:srgbClr val="FFFFFF"/>
            </a:solidFill>
          </a:ln>
        </p:spPr>
        <p:txBody>
          <a:bodyPr wrap="square" lIns="0" tIns="0" rIns="0" bIns="0" rtlCol="0"/>
          <a:lstStyle/>
          <a:p>
            <a:endParaRPr/>
          </a:p>
        </p:txBody>
      </p:sp>
      <p:sp>
        <p:nvSpPr>
          <p:cNvPr id="99" name="object 70">
            <a:extLst>
              <a:ext uri="{FF2B5EF4-FFF2-40B4-BE49-F238E27FC236}">
                <a16:creationId xmlns:a16="http://schemas.microsoft.com/office/drawing/2014/main" id="{8F66CCC5-F4FE-4974-910F-782DCD55700F}"/>
              </a:ext>
            </a:extLst>
          </p:cNvPr>
          <p:cNvSpPr/>
          <p:nvPr/>
        </p:nvSpPr>
        <p:spPr>
          <a:xfrm>
            <a:off x="1936223" y="3640623"/>
            <a:ext cx="891540" cy="610192"/>
          </a:xfrm>
          <a:custGeom>
            <a:avLst/>
            <a:gdLst/>
            <a:ahLst/>
            <a:cxnLst/>
            <a:rect l="l" t="t" r="r" b="b"/>
            <a:pathLst>
              <a:path w="891539" h="812165">
                <a:moveTo>
                  <a:pt x="887615" y="235470"/>
                </a:moveTo>
                <a:lnTo>
                  <a:pt x="810447" y="235470"/>
                </a:lnTo>
                <a:lnTo>
                  <a:pt x="831456" y="236314"/>
                </a:lnTo>
                <a:lnTo>
                  <a:pt x="851999" y="238799"/>
                </a:lnTo>
                <a:lnTo>
                  <a:pt x="872012" y="242859"/>
                </a:lnTo>
                <a:lnTo>
                  <a:pt x="891435" y="248424"/>
                </a:lnTo>
                <a:lnTo>
                  <a:pt x="887615" y="235470"/>
                </a:lnTo>
                <a:close/>
              </a:path>
              <a:path w="891539" h="812165">
                <a:moveTo>
                  <a:pt x="740394" y="3632"/>
                </a:moveTo>
                <a:lnTo>
                  <a:pt x="680679" y="91198"/>
                </a:lnTo>
                <a:lnTo>
                  <a:pt x="711737" y="122636"/>
                </a:lnTo>
                <a:lnTo>
                  <a:pt x="738678" y="157748"/>
                </a:lnTo>
                <a:lnTo>
                  <a:pt x="761112" y="196138"/>
                </a:lnTo>
                <a:lnTo>
                  <a:pt x="778647" y="237413"/>
                </a:lnTo>
                <a:lnTo>
                  <a:pt x="786500" y="236569"/>
                </a:lnTo>
                <a:lnTo>
                  <a:pt x="794418" y="235961"/>
                </a:lnTo>
                <a:lnTo>
                  <a:pt x="802401" y="235593"/>
                </a:lnTo>
                <a:lnTo>
                  <a:pt x="810447" y="235470"/>
                </a:lnTo>
                <a:lnTo>
                  <a:pt x="887615" y="235470"/>
                </a:lnTo>
                <a:lnTo>
                  <a:pt x="877401" y="200840"/>
                </a:lnTo>
                <a:lnTo>
                  <a:pt x="858502" y="155560"/>
                </a:lnTo>
                <a:lnTo>
                  <a:pt x="835046" y="112893"/>
                </a:lnTo>
                <a:lnTo>
                  <a:pt x="807338" y="73144"/>
                </a:lnTo>
                <a:lnTo>
                  <a:pt x="775685" y="36622"/>
                </a:lnTo>
                <a:lnTo>
                  <a:pt x="740394" y="3632"/>
                </a:lnTo>
                <a:close/>
              </a:path>
              <a:path w="891539" h="812165">
                <a:moveTo>
                  <a:pt x="308797" y="679030"/>
                </a:moveTo>
                <a:lnTo>
                  <a:pt x="243405" y="764844"/>
                </a:lnTo>
                <a:lnTo>
                  <a:pt x="290577" y="784938"/>
                </a:lnTo>
                <a:lnTo>
                  <a:pt x="340284" y="799725"/>
                </a:lnTo>
                <a:lnTo>
                  <a:pt x="392177" y="808853"/>
                </a:lnTo>
                <a:lnTo>
                  <a:pt x="445907" y="811974"/>
                </a:lnTo>
                <a:lnTo>
                  <a:pt x="491237" y="809756"/>
                </a:lnTo>
                <a:lnTo>
                  <a:pt x="535308" y="803243"/>
                </a:lnTo>
                <a:lnTo>
                  <a:pt x="577912" y="792643"/>
                </a:lnTo>
                <a:lnTo>
                  <a:pt x="618843" y="778167"/>
                </a:lnTo>
                <a:lnTo>
                  <a:pt x="595335" y="706704"/>
                </a:lnTo>
                <a:lnTo>
                  <a:pt x="445907" y="706704"/>
                </a:lnTo>
                <a:lnTo>
                  <a:pt x="409889" y="704885"/>
                </a:lnTo>
                <a:lnTo>
                  <a:pt x="374914" y="699549"/>
                </a:lnTo>
                <a:lnTo>
                  <a:pt x="341158" y="690871"/>
                </a:lnTo>
                <a:lnTo>
                  <a:pt x="308797" y="679030"/>
                </a:lnTo>
                <a:close/>
              </a:path>
              <a:path w="891539" h="812165">
                <a:moveTo>
                  <a:pt x="585835" y="677824"/>
                </a:moveTo>
                <a:lnTo>
                  <a:pt x="552865" y="690175"/>
                </a:lnTo>
                <a:lnTo>
                  <a:pt x="518428" y="699231"/>
                </a:lnTo>
                <a:lnTo>
                  <a:pt x="482713" y="704804"/>
                </a:lnTo>
                <a:lnTo>
                  <a:pt x="445907" y="706704"/>
                </a:lnTo>
                <a:lnTo>
                  <a:pt x="595335" y="706704"/>
                </a:lnTo>
                <a:lnTo>
                  <a:pt x="585835" y="677824"/>
                </a:lnTo>
                <a:close/>
              </a:path>
              <a:path w="891539" h="812165">
                <a:moveTo>
                  <a:pt x="155771" y="0"/>
                </a:moveTo>
                <a:lnTo>
                  <a:pt x="119226" y="33417"/>
                </a:lnTo>
                <a:lnTo>
                  <a:pt x="86474" y="70574"/>
                </a:lnTo>
                <a:lnTo>
                  <a:pt x="57846" y="111139"/>
                </a:lnTo>
                <a:lnTo>
                  <a:pt x="33671" y="154782"/>
                </a:lnTo>
                <a:lnTo>
                  <a:pt x="14279" y="201175"/>
                </a:lnTo>
                <a:lnTo>
                  <a:pt x="0" y="249986"/>
                </a:lnTo>
                <a:lnTo>
                  <a:pt x="20453" y="243753"/>
                </a:lnTo>
                <a:lnTo>
                  <a:pt x="41584" y="239204"/>
                </a:lnTo>
                <a:lnTo>
                  <a:pt x="63316" y="236417"/>
                </a:lnTo>
                <a:lnTo>
                  <a:pt x="85575" y="235470"/>
                </a:lnTo>
                <a:lnTo>
                  <a:pt x="113948" y="235470"/>
                </a:lnTo>
                <a:lnTo>
                  <a:pt x="130821" y="195868"/>
                </a:lnTo>
                <a:lnTo>
                  <a:pt x="153177" y="157656"/>
                </a:lnTo>
                <a:lnTo>
                  <a:pt x="179999" y="122699"/>
                </a:lnTo>
                <a:lnTo>
                  <a:pt x="210898" y="91389"/>
                </a:lnTo>
                <a:lnTo>
                  <a:pt x="155771" y="0"/>
                </a:lnTo>
                <a:close/>
              </a:path>
              <a:path w="891539" h="812165">
                <a:moveTo>
                  <a:pt x="113948" y="235470"/>
                </a:moveTo>
                <a:lnTo>
                  <a:pt x="85575" y="235470"/>
                </a:lnTo>
                <a:lnTo>
                  <a:pt x="92584" y="235565"/>
                </a:lnTo>
                <a:lnTo>
                  <a:pt x="99546" y="235845"/>
                </a:lnTo>
                <a:lnTo>
                  <a:pt x="106458" y="236306"/>
                </a:lnTo>
                <a:lnTo>
                  <a:pt x="113320" y="236943"/>
                </a:lnTo>
                <a:lnTo>
                  <a:pt x="113948" y="235470"/>
                </a:lnTo>
                <a:close/>
              </a:path>
            </a:pathLst>
          </a:custGeom>
          <a:solidFill>
            <a:srgbClr val="FFFFFF"/>
          </a:solidFill>
        </p:spPr>
        <p:txBody>
          <a:bodyPr wrap="square" lIns="0" tIns="0" rIns="0" bIns="0" rtlCol="0"/>
          <a:lstStyle/>
          <a:p>
            <a:endParaRPr/>
          </a:p>
        </p:txBody>
      </p:sp>
      <p:sp>
        <p:nvSpPr>
          <p:cNvPr id="100" name="object 71">
            <a:extLst>
              <a:ext uri="{FF2B5EF4-FFF2-40B4-BE49-F238E27FC236}">
                <a16:creationId xmlns:a16="http://schemas.microsoft.com/office/drawing/2014/main" id="{E628FCEB-03B0-4519-857A-59884FF2CF2C}"/>
              </a:ext>
            </a:extLst>
          </p:cNvPr>
          <p:cNvSpPr/>
          <p:nvPr/>
        </p:nvSpPr>
        <p:spPr>
          <a:xfrm>
            <a:off x="1907426" y="3735944"/>
            <a:ext cx="201930" cy="123565"/>
          </a:xfrm>
          <a:custGeom>
            <a:avLst/>
            <a:gdLst/>
            <a:ahLst/>
            <a:cxnLst/>
            <a:rect l="l" t="t" r="r" b="b"/>
            <a:pathLst>
              <a:path w="201930" h="164465">
                <a:moveTo>
                  <a:pt x="0" y="0"/>
                </a:moveTo>
                <a:lnTo>
                  <a:pt x="69963" y="164071"/>
                </a:lnTo>
                <a:lnTo>
                  <a:pt x="201935" y="34848"/>
                </a:lnTo>
                <a:lnTo>
                  <a:pt x="0" y="0"/>
                </a:lnTo>
                <a:close/>
              </a:path>
            </a:pathLst>
          </a:custGeom>
          <a:solidFill>
            <a:srgbClr val="FFFFFF"/>
          </a:solidFill>
        </p:spPr>
        <p:txBody>
          <a:bodyPr wrap="square" lIns="0" tIns="0" rIns="0" bIns="0" rtlCol="0"/>
          <a:lstStyle/>
          <a:p>
            <a:endParaRPr/>
          </a:p>
        </p:txBody>
      </p:sp>
      <p:sp>
        <p:nvSpPr>
          <p:cNvPr id="101" name="object 72">
            <a:extLst>
              <a:ext uri="{FF2B5EF4-FFF2-40B4-BE49-F238E27FC236}">
                <a16:creationId xmlns:a16="http://schemas.microsoft.com/office/drawing/2014/main" id="{22787730-1668-46C8-9D59-ED5DFCD24BA0}"/>
              </a:ext>
            </a:extLst>
          </p:cNvPr>
          <p:cNvSpPr/>
          <p:nvPr/>
        </p:nvSpPr>
        <p:spPr>
          <a:xfrm>
            <a:off x="2571017" y="3540458"/>
            <a:ext cx="182880" cy="131198"/>
          </a:xfrm>
          <a:custGeom>
            <a:avLst/>
            <a:gdLst/>
            <a:ahLst/>
            <a:cxnLst/>
            <a:rect l="l" t="t" r="r" b="b"/>
            <a:pathLst>
              <a:path w="182880" h="174625">
                <a:moveTo>
                  <a:pt x="0" y="0"/>
                </a:moveTo>
                <a:lnTo>
                  <a:pt x="38226" y="174218"/>
                </a:lnTo>
                <a:lnTo>
                  <a:pt x="182473" y="28663"/>
                </a:lnTo>
                <a:lnTo>
                  <a:pt x="0" y="0"/>
                </a:lnTo>
                <a:close/>
              </a:path>
            </a:pathLst>
          </a:custGeom>
          <a:solidFill>
            <a:srgbClr val="FFFFFF"/>
          </a:solidFill>
        </p:spPr>
        <p:txBody>
          <a:bodyPr wrap="square" lIns="0" tIns="0" rIns="0" bIns="0" rtlCol="0"/>
          <a:lstStyle/>
          <a:p>
            <a:endParaRPr/>
          </a:p>
        </p:txBody>
      </p:sp>
      <p:sp>
        <p:nvSpPr>
          <p:cNvPr id="102" name="object 73">
            <a:extLst>
              <a:ext uri="{FF2B5EF4-FFF2-40B4-BE49-F238E27FC236}">
                <a16:creationId xmlns:a16="http://schemas.microsoft.com/office/drawing/2014/main" id="{214C547A-3ECB-4D0E-9C0A-9DFF3E3C3EB4}"/>
              </a:ext>
            </a:extLst>
          </p:cNvPr>
          <p:cNvSpPr/>
          <p:nvPr/>
        </p:nvSpPr>
        <p:spPr>
          <a:xfrm>
            <a:off x="2448780" y="4217716"/>
            <a:ext cx="178435" cy="134061"/>
          </a:xfrm>
          <a:custGeom>
            <a:avLst/>
            <a:gdLst/>
            <a:ahLst/>
            <a:cxnLst/>
            <a:rect l="l" t="t" r="r" b="b"/>
            <a:pathLst>
              <a:path w="178435" h="178434">
                <a:moveTo>
                  <a:pt x="178066" y="0"/>
                </a:moveTo>
                <a:lnTo>
                  <a:pt x="0" y="10325"/>
                </a:lnTo>
                <a:lnTo>
                  <a:pt x="76949" y="178244"/>
                </a:lnTo>
                <a:lnTo>
                  <a:pt x="178066" y="0"/>
                </a:lnTo>
                <a:close/>
              </a:path>
            </a:pathLst>
          </a:custGeom>
          <a:solidFill>
            <a:srgbClr val="FFFFFF"/>
          </a:solidFill>
        </p:spPr>
        <p:txBody>
          <a:bodyPr wrap="square" lIns="0" tIns="0" rIns="0" bIns="0" rtlCol="0"/>
          <a:lstStyle/>
          <a:p>
            <a:endParaRPr/>
          </a:p>
        </p:txBody>
      </p:sp>
      <p:sp>
        <p:nvSpPr>
          <p:cNvPr id="103" name="TextBox 102">
            <a:extLst>
              <a:ext uri="{FF2B5EF4-FFF2-40B4-BE49-F238E27FC236}">
                <a16:creationId xmlns:a16="http://schemas.microsoft.com/office/drawing/2014/main" id="{14BF5BF2-BF0F-4679-A371-92C57FDEFA23}"/>
              </a:ext>
            </a:extLst>
          </p:cNvPr>
          <p:cNvSpPr txBox="1"/>
          <p:nvPr/>
        </p:nvSpPr>
        <p:spPr>
          <a:xfrm>
            <a:off x="2954483" y="241423"/>
            <a:ext cx="3609475" cy="400110"/>
          </a:xfrm>
          <a:prstGeom prst="rect">
            <a:avLst/>
          </a:prstGeom>
          <a:noFill/>
        </p:spPr>
        <p:txBody>
          <a:bodyPr wrap="square" rtlCol="0">
            <a:spAutoFit/>
          </a:body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The EO1 Has Five Planks</a:t>
            </a:r>
            <a:endParaRPr lang="en-GB"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46" name="Picture 45" descr="czech"/>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47" name="Picture 46" descr="Nigerian-Coat-of-Arm.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2579072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 name="Title 3"/>
          <p:cNvSpPr txBox="1">
            <a:spLocks/>
          </p:cNvSpPr>
          <p:nvPr/>
        </p:nvSpPr>
        <p:spPr>
          <a:xfrm>
            <a:off x="2976466" y="252302"/>
            <a:ext cx="3331937" cy="532558"/>
          </a:xfrm>
          <a:prstGeom prst="rect">
            <a:avLst/>
          </a:prstGeom>
        </p:spPr>
        <p:txBody>
          <a:bodyPr anchor="ctr"/>
          <a:lst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a:lstStyle>
          <a:p>
            <a:r>
              <a:rPr lang="en-US" kern="0" dirty="0">
                <a:solidFill>
                  <a:schemeClr val="bg1"/>
                </a:solidFill>
                <a:latin typeface="Calibri" panose="020F0502020204030204" pitchFamily="34" charset="0"/>
                <a:cs typeface="Calibri" panose="020F0502020204030204" pitchFamily="34" charset="0"/>
              </a:rPr>
              <a:t>National investment laws</a:t>
            </a:r>
            <a:endParaRPr lang="en-ZA" kern="0" dirty="0">
              <a:solidFill>
                <a:schemeClr val="bg1"/>
              </a:solidFill>
              <a:latin typeface="Calibri" panose="020F0502020204030204" pitchFamily="34" charset="0"/>
              <a:cs typeface="Calibri" panose="020F0502020204030204" pitchFamily="34" charset="0"/>
            </a:endParaRPr>
          </a:p>
        </p:txBody>
      </p:sp>
      <p:sp>
        <p:nvSpPr>
          <p:cNvPr id="14" name="TextBox 13"/>
          <p:cNvSpPr txBox="1"/>
          <p:nvPr/>
        </p:nvSpPr>
        <p:spPr>
          <a:xfrm>
            <a:off x="489274" y="1115801"/>
            <a:ext cx="8474253" cy="503984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620" lvl="1" indent="0">
              <a:spcBef>
                <a:spcPct val="50000"/>
              </a:spcBef>
              <a:buClr>
                <a:schemeClr val="accent2">
                  <a:lumMod val="75000"/>
                </a:schemeClr>
              </a:buClr>
              <a:buFont typeface="Arial" charset="0"/>
              <a:buNone/>
            </a:pPr>
            <a:r>
              <a:rPr lang="en-GB" sz="1600" dirty="0">
                <a:solidFill>
                  <a:srgbClr val="000000"/>
                </a:solidFill>
                <a:latin typeface="Calibri"/>
                <a:cs typeface="+mn-cs"/>
              </a:rPr>
              <a:t>To ensure a sustainable and conducive business environment</a:t>
            </a:r>
            <a:endParaRPr lang="en-ZA" sz="1600" dirty="0">
              <a:solidFill>
                <a:srgbClr val="000000"/>
              </a:solidFill>
              <a:latin typeface="Calibri"/>
              <a:cs typeface="+mn-cs"/>
            </a:endParaRPr>
          </a:p>
          <a:p>
            <a:pPr lvl="1">
              <a:spcBef>
                <a:spcPct val="50000"/>
              </a:spcBef>
              <a:buClr>
                <a:schemeClr val="accent2">
                  <a:lumMod val="75000"/>
                </a:schemeClr>
              </a:buClr>
            </a:pPr>
            <a:r>
              <a:rPr lang="en-US" sz="1600" b="1" dirty="0">
                <a:solidFill>
                  <a:schemeClr val="accent2">
                    <a:lumMod val="75000"/>
                  </a:schemeClr>
                </a:solidFill>
                <a:latin typeface="Calibri"/>
                <a:ea typeface="Arial Unicode MS" panose="020B0604020202020204" pitchFamily="34" charset="-128"/>
                <a:cs typeface="Arial Unicode MS" panose="020B0604020202020204" pitchFamily="34" charset="-128"/>
              </a:rPr>
              <a:t>Corporate and Allied Matters Act of 1990</a:t>
            </a:r>
          </a:p>
          <a:p>
            <a:pPr lvl="2">
              <a:spcBef>
                <a:spcPct val="50000"/>
              </a:spcBef>
              <a:buClr>
                <a:schemeClr val="accent2">
                  <a:lumMod val="75000"/>
                </a:schemeClr>
              </a:buClr>
            </a:pPr>
            <a:r>
              <a:rPr lang="en-GB" sz="1600" dirty="0">
                <a:solidFill>
                  <a:srgbClr val="000000"/>
                </a:solidFill>
                <a:latin typeface="Calibri"/>
                <a:ea typeface="Arial Unicode MS" panose="020B0604020202020204" pitchFamily="34" charset="-128"/>
                <a:cs typeface="Arial Unicode MS" panose="020B0604020202020204" pitchFamily="34" charset="-128"/>
              </a:rPr>
              <a:t>All enterprises must be registered with the Corporate Affairs Commission (CAC)</a:t>
            </a:r>
          </a:p>
          <a:p>
            <a:pPr lvl="1">
              <a:spcBef>
                <a:spcPct val="50000"/>
              </a:spcBef>
              <a:buClr>
                <a:schemeClr val="accent2">
                  <a:lumMod val="75000"/>
                </a:schemeClr>
              </a:buClr>
            </a:pPr>
            <a:r>
              <a:rPr lang="en-US" sz="1600" b="1" dirty="0">
                <a:solidFill>
                  <a:schemeClr val="accent2">
                    <a:lumMod val="75000"/>
                  </a:schemeClr>
                </a:solidFill>
                <a:latin typeface="Calibri"/>
                <a:ea typeface="Arial Unicode MS" panose="020B0604020202020204" pitchFamily="34" charset="-128"/>
                <a:cs typeface="Arial Unicode MS" panose="020B0604020202020204" pitchFamily="34" charset="-128"/>
              </a:rPr>
              <a:t>The Nigerian Investment Promotion Commission Act 16 of 1995</a:t>
            </a:r>
          </a:p>
          <a:p>
            <a:pPr lvl="2">
              <a:spcBef>
                <a:spcPct val="50000"/>
              </a:spcBef>
              <a:buClr>
                <a:schemeClr val="accent2">
                  <a:lumMod val="75000"/>
                </a:schemeClr>
              </a:buClr>
            </a:pPr>
            <a:r>
              <a:rPr lang="en-US" sz="1600" dirty="0">
                <a:solidFill>
                  <a:srgbClr val="000000"/>
                </a:solidFill>
                <a:latin typeface="Calibri"/>
                <a:ea typeface="Arial Unicode MS" panose="020B0604020202020204" pitchFamily="34" charset="-128"/>
                <a:cs typeface="Arial Unicode MS" panose="020B0604020202020204" pitchFamily="34" charset="-128"/>
              </a:rPr>
              <a:t>Allows foreigners to invest and participate in the operation of any Nigerian enterprise without restrictions.  Foreign Investors may also wish to partner with local investors.</a:t>
            </a:r>
          </a:p>
          <a:p>
            <a:pPr lvl="2">
              <a:spcBef>
                <a:spcPct val="50000"/>
              </a:spcBef>
              <a:buClr>
                <a:schemeClr val="accent2">
                  <a:lumMod val="75000"/>
                </a:schemeClr>
              </a:buClr>
            </a:pPr>
            <a:r>
              <a:rPr lang="en-US" sz="1600" dirty="0">
                <a:solidFill>
                  <a:srgbClr val="000000"/>
                </a:solidFill>
                <a:latin typeface="Calibri"/>
                <a:ea typeface="Arial Unicode MS" panose="020B0604020202020204" pitchFamily="34" charset="-128"/>
                <a:cs typeface="Arial Unicode MS" panose="020B0604020202020204" pitchFamily="34" charset="-128"/>
              </a:rPr>
              <a:t>Allows 100% ownership assured except investments: listed under the ‘negative’ lists or covered by the Nigerian Content and Cabotage Acts</a:t>
            </a:r>
          </a:p>
          <a:p>
            <a:pPr lvl="2">
              <a:spcBef>
                <a:spcPct val="50000"/>
              </a:spcBef>
              <a:buClr>
                <a:schemeClr val="accent2">
                  <a:lumMod val="75000"/>
                </a:schemeClr>
              </a:buClr>
            </a:pPr>
            <a:r>
              <a:rPr lang="en-US" sz="1600" dirty="0">
                <a:solidFill>
                  <a:srgbClr val="000000"/>
                </a:solidFill>
                <a:latin typeface="Calibri"/>
                <a:ea typeface="Arial Unicode MS" panose="020B0604020202020204" pitchFamily="34" charset="-128"/>
                <a:cs typeface="Arial Unicode MS" panose="020B0604020202020204" pitchFamily="34" charset="-128"/>
              </a:rPr>
              <a:t>Protects against expropriation of investment: NIPC Act guarantees no enterprise shall be nationalized expropriated by any government of the Federation</a:t>
            </a:r>
          </a:p>
          <a:p>
            <a:pPr lvl="2">
              <a:spcBef>
                <a:spcPct val="50000"/>
              </a:spcBef>
              <a:buClr>
                <a:schemeClr val="accent2">
                  <a:lumMod val="75000"/>
                </a:schemeClr>
              </a:buClr>
            </a:pPr>
            <a:r>
              <a:rPr lang="en-US" sz="1600" dirty="0">
                <a:solidFill>
                  <a:srgbClr val="000000"/>
                </a:solidFill>
                <a:latin typeface="Calibri"/>
                <a:ea typeface="Arial Unicode MS" panose="020B0604020202020204" pitchFamily="34" charset="-128"/>
                <a:cs typeface="Arial Unicode MS" panose="020B0604020202020204" pitchFamily="34" charset="-128"/>
              </a:rPr>
              <a:t>Special Incentives: The Act empowered the NIPC (Nigeria IPA) to negotiate, in consultation with appropriate Government agencies, special incentives for strategic or major investments </a:t>
            </a:r>
          </a:p>
          <a:p>
            <a:pPr lvl="2">
              <a:spcBef>
                <a:spcPct val="50000"/>
              </a:spcBef>
              <a:buClr>
                <a:schemeClr val="accent2">
                  <a:lumMod val="75000"/>
                </a:schemeClr>
              </a:buClr>
            </a:pPr>
            <a:endParaRPr lang="en-US" sz="400" dirty="0">
              <a:solidFill>
                <a:srgbClr val="000000"/>
              </a:solidFill>
              <a:latin typeface="Calibri"/>
              <a:ea typeface="Arial Unicode MS" panose="020B0604020202020204" pitchFamily="34" charset="-128"/>
              <a:cs typeface="Arial Unicode MS" panose="020B0604020202020204" pitchFamily="34" charset="-128"/>
            </a:endParaRPr>
          </a:p>
          <a:p>
            <a:pPr lvl="1">
              <a:spcBef>
                <a:spcPct val="50000"/>
              </a:spcBef>
              <a:buClr>
                <a:schemeClr val="accent2">
                  <a:lumMod val="75000"/>
                </a:schemeClr>
              </a:buClr>
            </a:pPr>
            <a:r>
              <a:rPr lang="en-US" sz="1600" b="1" dirty="0">
                <a:solidFill>
                  <a:schemeClr val="accent2">
                    <a:lumMod val="75000"/>
                  </a:schemeClr>
                </a:solidFill>
                <a:latin typeface="Calibri"/>
                <a:ea typeface="Arial Unicode MS" panose="020B0604020202020204" pitchFamily="34" charset="-128"/>
                <a:cs typeface="Arial Unicode MS" panose="020B0604020202020204" pitchFamily="34" charset="-128"/>
              </a:rPr>
              <a:t>The Foreign Exchange (Monitoring &amp; Miscellaneous Provisions) Act 17 of 1995</a:t>
            </a:r>
          </a:p>
          <a:p>
            <a:pPr lvl="2">
              <a:spcBef>
                <a:spcPct val="50000"/>
              </a:spcBef>
              <a:buClr>
                <a:schemeClr val="accent2">
                  <a:lumMod val="75000"/>
                </a:schemeClr>
              </a:buClr>
            </a:pPr>
            <a:r>
              <a:rPr lang="en-US" sz="1600" dirty="0">
                <a:solidFill>
                  <a:srgbClr val="000000"/>
                </a:solidFill>
                <a:latin typeface="Calibri"/>
                <a:ea typeface="Arial Unicode MS" panose="020B0604020202020204" pitchFamily="34" charset="-128"/>
                <a:cs typeface="Arial Unicode MS" panose="020B0604020202020204" pitchFamily="34" charset="-128"/>
              </a:rPr>
              <a:t>Allows repatriation of Profit: investors are free to repatriate their profits and dividends net of taxes through any authorized dealer in freely convertible currency</a:t>
            </a:r>
          </a:p>
        </p:txBody>
      </p:sp>
      <p:sp>
        <p:nvSpPr>
          <p:cNvPr id="4" name="Rounded Rectangle 3"/>
          <p:cNvSpPr/>
          <p:nvPr/>
        </p:nvSpPr>
        <p:spPr>
          <a:xfrm>
            <a:off x="8392794" y="1080277"/>
            <a:ext cx="1141466" cy="996042"/>
          </a:xfrm>
          <a:prstGeom prst="roundRect">
            <a:avLst>
              <a:gd name="adj" fmla="val 10000"/>
            </a:avLst>
          </a:prstGeom>
          <a:blipFill rotWithShape="1">
            <a:blip r:embed="rId2" cstate="print"/>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dirty="0"/>
          </a:p>
        </p:txBody>
      </p:sp>
      <p:pic>
        <p:nvPicPr>
          <p:cNvPr id="5" name="Picture 4" descr="czec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6" name="Picture 5" descr="Nigerian-Coat-of-Ar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3800964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 name="Title 3"/>
          <p:cNvSpPr txBox="1">
            <a:spLocks/>
          </p:cNvSpPr>
          <p:nvPr/>
        </p:nvSpPr>
        <p:spPr>
          <a:xfrm>
            <a:off x="1959375" y="252302"/>
            <a:ext cx="5366118" cy="532558"/>
          </a:xfrm>
          <a:prstGeom prst="rect">
            <a:avLst/>
          </a:prstGeom>
        </p:spPr>
        <p:txBody>
          <a:bodyPr anchor="ctr"/>
          <a:lst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a:lstStyle>
          <a:p>
            <a:r>
              <a:rPr lang="en-US" dirty="0">
                <a:solidFill>
                  <a:srgbClr val="FFFFFF"/>
                </a:solidFill>
              </a:rPr>
              <a:t>Several statutory incentives and sector specific incentives</a:t>
            </a:r>
            <a:endParaRPr lang="en-ZA" dirty="0">
              <a:solidFill>
                <a:srgbClr val="000000"/>
              </a:solidFill>
            </a:endParaRPr>
          </a:p>
        </p:txBody>
      </p:sp>
      <p:sp>
        <p:nvSpPr>
          <p:cNvPr id="14" name="TextBox 13"/>
          <p:cNvSpPr txBox="1"/>
          <p:nvPr/>
        </p:nvSpPr>
        <p:spPr>
          <a:xfrm>
            <a:off x="489267" y="1175569"/>
            <a:ext cx="8034571" cy="481978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291551" indent="-291551">
              <a:spcBef>
                <a:spcPct val="20000"/>
              </a:spcBef>
              <a:buClr>
                <a:srgbClr val="3D3D3D"/>
              </a:buClr>
              <a:buFont typeface="Wingdings" panose="05000000000000000000" pitchFamily="2" charset="2"/>
              <a:buChar char="§"/>
            </a:pPr>
            <a:r>
              <a:rPr lang="en-US" sz="1800" dirty="0">
                <a:solidFill>
                  <a:srgbClr val="000000"/>
                </a:solidFill>
                <a:latin typeface="Calibri" pitchFamily="34" charset="0"/>
              </a:rPr>
              <a:t>Pioneer status: 3 </a:t>
            </a:r>
            <a:r>
              <a:rPr lang="en-GB" sz="1800" dirty="0">
                <a:solidFill>
                  <a:srgbClr val="000000"/>
                </a:solidFill>
                <a:latin typeface="Calibri" pitchFamily="34" charset="0"/>
              </a:rPr>
              <a:t>-</a:t>
            </a:r>
            <a:r>
              <a:rPr lang="en-US" sz="1800" dirty="0">
                <a:solidFill>
                  <a:srgbClr val="000000"/>
                </a:solidFill>
                <a:latin typeface="Calibri" pitchFamily="34" charset="0"/>
              </a:rPr>
              <a:t> 5 years’ tax holiday</a:t>
            </a:r>
          </a:p>
          <a:p>
            <a:pPr marL="291551" indent="-291551">
              <a:spcBef>
                <a:spcPct val="20000"/>
              </a:spcBef>
              <a:buClr>
                <a:srgbClr val="3D3D3D"/>
              </a:buClr>
              <a:buFont typeface="Wingdings" panose="05000000000000000000" pitchFamily="2" charset="2"/>
              <a:buChar char="§"/>
            </a:pPr>
            <a:r>
              <a:rPr lang="en-US" sz="1800" dirty="0">
                <a:solidFill>
                  <a:prstClr val="black"/>
                </a:solidFill>
                <a:latin typeface="Calibri" pitchFamily="34" charset="0"/>
              </a:rPr>
              <a:t>7 years’ tax holiday for pioneer industry sited in economically disadvantaged area</a:t>
            </a:r>
          </a:p>
          <a:p>
            <a:pPr marL="291551" indent="-291551">
              <a:spcBef>
                <a:spcPct val="20000"/>
              </a:spcBef>
              <a:buClr>
                <a:srgbClr val="3D3D3D"/>
              </a:buClr>
              <a:buFont typeface="Wingdings" panose="05000000000000000000" pitchFamily="2" charset="2"/>
              <a:buChar char="§"/>
            </a:pPr>
            <a:r>
              <a:rPr lang="en-US" sz="1800" dirty="0">
                <a:solidFill>
                  <a:srgbClr val="000000"/>
                </a:solidFill>
                <a:latin typeface="Calibri" pitchFamily="34" charset="0"/>
              </a:rPr>
              <a:t>100% repatriation of profits allowed</a:t>
            </a:r>
          </a:p>
          <a:p>
            <a:pPr marL="291551" indent="-291551">
              <a:spcBef>
                <a:spcPct val="20000"/>
              </a:spcBef>
              <a:buClr>
                <a:srgbClr val="3D3D3D"/>
              </a:buClr>
              <a:buFont typeface="Wingdings" panose="05000000000000000000" pitchFamily="2" charset="2"/>
              <a:buChar char="§"/>
            </a:pPr>
            <a:r>
              <a:rPr lang="en-US" sz="1800" dirty="0">
                <a:solidFill>
                  <a:srgbClr val="000000"/>
                </a:solidFill>
                <a:latin typeface="Calibri" pitchFamily="34" charset="0"/>
              </a:rPr>
              <a:t>Capital allowances:</a:t>
            </a:r>
            <a:endParaRPr lang="en-ZA" sz="1800" dirty="0">
              <a:solidFill>
                <a:srgbClr val="000000"/>
              </a:solidFill>
              <a:latin typeface="Calibri" pitchFamily="34" charset="0"/>
            </a:endParaRPr>
          </a:p>
          <a:p>
            <a:pPr marL="479425" lvl="1" indent="-285750" defTabSz="643032">
              <a:spcBef>
                <a:spcPct val="20000"/>
              </a:spcBef>
              <a:buClr>
                <a:srgbClr val="3D3D3D"/>
              </a:buClr>
              <a:buFont typeface="Wingdings" pitchFamily="2" charset="2"/>
              <a:buChar char="§"/>
              <a:tabLst>
                <a:tab pos="291551" algn="l"/>
              </a:tabLst>
            </a:pPr>
            <a:r>
              <a:rPr lang="en-US" sz="1800" dirty="0">
                <a:solidFill>
                  <a:srgbClr val="000000"/>
                </a:solidFill>
                <a:latin typeface="Calibri" pitchFamily="34" charset="0"/>
              </a:rPr>
              <a:t>Research &amp; Development  - 140% of expenses incurred</a:t>
            </a:r>
          </a:p>
          <a:p>
            <a:pPr marL="479425" lvl="1" indent="-285750" defTabSz="643032">
              <a:spcBef>
                <a:spcPct val="20000"/>
              </a:spcBef>
              <a:buClr>
                <a:srgbClr val="3D3D3D"/>
              </a:buClr>
              <a:buFont typeface="Wingdings" pitchFamily="2" charset="2"/>
              <a:buChar char="§"/>
              <a:tabLst>
                <a:tab pos="291551" algn="l"/>
              </a:tabLst>
            </a:pPr>
            <a:r>
              <a:rPr lang="en-US" sz="1800" dirty="0">
                <a:solidFill>
                  <a:srgbClr val="000000"/>
                </a:solidFill>
                <a:latin typeface="Calibri" pitchFamily="34" charset="0"/>
              </a:rPr>
              <a:t>Investment in infrastructure - 20% of costs incurred</a:t>
            </a:r>
          </a:p>
          <a:p>
            <a:pPr marL="479425" lvl="1" indent="-285750" defTabSz="643032">
              <a:spcBef>
                <a:spcPct val="20000"/>
              </a:spcBef>
              <a:buClr>
                <a:srgbClr val="3D3D3D"/>
              </a:buClr>
              <a:buFont typeface="Wingdings" pitchFamily="2" charset="2"/>
              <a:buChar char="§"/>
              <a:tabLst>
                <a:tab pos="291551" algn="l"/>
              </a:tabLst>
            </a:pPr>
            <a:r>
              <a:rPr lang="en-US" sz="1800" dirty="0">
                <a:solidFill>
                  <a:srgbClr val="000000"/>
                </a:solidFill>
                <a:latin typeface="Calibri" pitchFamily="34" charset="0"/>
              </a:rPr>
              <a:t>Raw materials utilization (60 - 70%) - 20% tax credit for 5 years </a:t>
            </a:r>
          </a:p>
          <a:p>
            <a:pPr marL="291551" indent="-291551" defTabSz="643032">
              <a:spcBef>
                <a:spcPct val="20000"/>
              </a:spcBef>
              <a:buClr>
                <a:srgbClr val="3D3D3D"/>
              </a:buClr>
              <a:buFont typeface="Wingdings" panose="05000000000000000000" pitchFamily="2" charset="2"/>
              <a:buChar char="§"/>
              <a:tabLst>
                <a:tab pos="466481" algn="l"/>
              </a:tabLst>
            </a:pPr>
            <a:r>
              <a:rPr lang="en-US" sz="1800" dirty="0">
                <a:solidFill>
                  <a:srgbClr val="000000"/>
                </a:solidFill>
                <a:latin typeface="Calibri" pitchFamily="34" charset="0"/>
              </a:rPr>
              <a:t>Low Value Added Tax - 5%</a:t>
            </a:r>
          </a:p>
          <a:p>
            <a:pPr marL="291551" indent="-291551" defTabSz="643032">
              <a:spcBef>
                <a:spcPct val="20000"/>
              </a:spcBef>
              <a:buClr>
                <a:srgbClr val="3D3D3D"/>
              </a:buClr>
              <a:buFont typeface="Wingdings" panose="05000000000000000000" pitchFamily="2" charset="2"/>
              <a:buChar char="§"/>
              <a:tabLst>
                <a:tab pos="466481" algn="l"/>
              </a:tabLst>
            </a:pPr>
            <a:r>
              <a:rPr lang="en-US" sz="1800" dirty="0">
                <a:solidFill>
                  <a:srgbClr val="000000"/>
                </a:solidFill>
                <a:latin typeface="Calibri" pitchFamily="34" charset="0"/>
              </a:rPr>
              <a:t>Duty Waiver:</a:t>
            </a:r>
          </a:p>
          <a:p>
            <a:pPr marL="485226" lvl="1" indent="-291551" defTabSz="643032">
              <a:spcBef>
                <a:spcPct val="20000"/>
              </a:spcBef>
              <a:buClr>
                <a:srgbClr val="3D3D3D"/>
              </a:buClr>
              <a:buFont typeface="Wingdings" panose="05000000000000000000" pitchFamily="2" charset="2"/>
              <a:buChar char="§"/>
              <a:tabLst>
                <a:tab pos="466481" algn="l"/>
              </a:tabLst>
            </a:pPr>
            <a:r>
              <a:rPr lang="en-US" sz="1800" dirty="0">
                <a:solidFill>
                  <a:srgbClr val="000000"/>
                </a:solidFill>
                <a:latin typeface="Calibri" pitchFamily="34" charset="0"/>
              </a:rPr>
              <a:t>0% import duty &amp; import value added tax for commercial aircrafts and spare parts imported for local use</a:t>
            </a:r>
          </a:p>
          <a:p>
            <a:pPr marL="485226" lvl="1" indent="-291551" defTabSz="643032">
              <a:spcBef>
                <a:spcPct val="20000"/>
              </a:spcBef>
              <a:buClr>
                <a:srgbClr val="3D3D3D"/>
              </a:buClr>
              <a:buFont typeface="Wingdings" panose="05000000000000000000" pitchFamily="2" charset="2"/>
              <a:buChar char="§"/>
              <a:tabLst>
                <a:tab pos="466481" algn="l"/>
              </a:tabLst>
            </a:pPr>
            <a:r>
              <a:rPr lang="en-US" sz="1800" dirty="0">
                <a:solidFill>
                  <a:srgbClr val="000000"/>
                </a:solidFill>
                <a:latin typeface="Calibri" pitchFamily="34" charset="0"/>
              </a:rPr>
              <a:t>0% import duty &amp; import value added tax for machinery imported to develop solid mineral resources</a:t>
            </a:r>
          </a:p>
          <a:p>
            <a:pPr marL="485226" lvl="1" indent="-291551" defTabSz="643032">
              <a:spcBef>
                <a:spcPct val="20000"/>
              </a:spcBef>
              <a:buClr>
                <a:srgbClr val="3D3D3D"/>
              </a:buClr>
              <a:buFont typeface="Wingdings" panose="05000000000000000000" pitchFamily="2" charset="2"/>
              <a:buChar char="§"/>
              <a:tabLst>
                <a:tab pos="466481" algn="l"/>
              </a:tabLst>
            </a:pPr>
            <a:r>
              <a:rPr lang="en-US" sz="1800" dirty="0">
                <a:solidFill>
                  <a:srgbClr val="000000"/>
                </a:solidFill>
                <a:latin typeface="Calibri" pitchFamily="34" charset="0"/>
              </a:rPr>
              <a:t>0% duty for power generation and distribution machinery</a:t>
            </a:r>
          </a:p>
          <a:p>
            <a:pPr marL="291551" indent="-291551" defTabSz="643032">
              <a:spcBef>
                <a:spcPct val="20000"/>
              </a:spcBef>
              <a:buClr>
                <a:srgbClr val="3D3D3D"/>
              </a:buClr>
              <a:buFont typeface="Wingdings" panose="05000000000000000000" pitchFamily="2" charset="2"/>
              <a:buChar char="§"/>
              <a:tabLst>
                <a:tab pos="466481" algn="l"/>
              </a:tabLst>
            </a:pPr>
            <a:r>
              <a:rPr lang="en-US" sz="1800" dirty="0">
                <a:solidFill>
                  <a:srgbClr val="000000"/>
                </a:solidFill>
                <a:latin typeface="Calibri" pitchFamily="34" charset="0"/>
              </a:rPr>
              <a:t>Tax relief on interest income in the agriculture/agro-allied sector etc.</a:t>
            </a:r>
          </a:p>
        </p:txBody>
      </p:sp>
      <p:sp>
        <p:nvSpPr>
          <p:cNvPr id="16" name="5. Source"/>
          <p:cNvSpPr>
            <a:spLocks noChangeArrowheads="1"/>
          </p:cNvSpPr>
          <p:nvPr/>
        </p:nvSpPr>
        <p:spPr bwMode="auto">
          <a:xfrm>
            <a:off x="321342" y="6398024"/>
            <a:ext cx="3540796"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528031" indent="-528031" defTabSz="913526">
              <a:tabLst>
                <a:tab pos="625214" algn="l"/>
              </a:tabLst>
            </a:pPr>
            <a:r>
              <a:rPr lang="en-GB" sz="800" dirty="0">
                <a:solidFill>
                  <a:prstClr val="black"/>
                </a:solidFill>
                <a:latin typeface="Calibri" panose="020F0502020204030204" pitchFamily="34" charset="0"/>
                <a:cs typeface="Calibri" panose="020F0502020204030204" pitchFamily="34" charset="0"/>
              </a:rPr>
              <a:t>Source: Nigerian Investment Promotion Commission </a:t>
            </a:r>
          </a:p>
        </p:txBody>
      </p:sp>
      <p:pic>
        <p:nvPicPr>
          <p:cNvPr id="5" name="Picture 4" descr="czec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6" name="Picture 5" descr="Nigerian-Coat-of-Ar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3722818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 name="Title 3"/>
          <p:cNvSpPr txBox="1">
            <a:spLocks/>
          </p:cNvSpPr>
          <p:nvPr/>
        </p:nvSpPr>
        <p:spPr>
          <a:xfrm>
            <a:off x="1575940" y="1759531"/>
            <a:ext cx="7142303" cy="532558"/>
          </a:xfrm>
          <a:prstGeom prst="rect">
            <a:avLst/>
          </a:prstGeom>
        </p:spPr>
        <p:txBody>
          <a:bodyPr anchor="ctr"/>
          <a:lst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a:lstStyle>
          <a:p>
            <a:pPr lvl="0"/>
            <a:r>
              <a:rPr lang="en-US" dirty="0">
                <a:solidFill>
                  <a:schemeClr val="accent1">
                    <a:lumMod val="75000"/>
                  </a:schemeClr>
                </a:solidFill>
                <a:latin typeface="Calibri" panose="020F0502020204030204" pitchFamily="34" charset="0"/>
                <a:ea typeface="+mn-ea"/>
                <a:cs typeface="Calibri" panose="020F0502020204030204" pitchFamily="34" charset="0"/>
              </a:rPr>
              <a:t>NCTIC promotes and facilitates business investments to Nigeria</a:t>
            </a:r>
          </a:p>
        </p:txBody>
      </p:sp>
      <p:grpSp>
        <p:nvGrpSpPr>
          <p:cNvPr id="35" name="Group 34"/>
          <p:cNvGrpSpPr/>
          <p:nvPr/>
        </p:nvGrpSpPr>
        <p:grpSpPr>
          <a:xfrm>
            <a:off x="2534373" y="1813345"/>
            <a:ext cx="6656399" cy="4259333"/>
            <a:chOff x="2191078" y="1837609"/>
            <a:chExt cx="6285674" cy="4174532"/>
          </a:xfrm>
        </p:grpSpPr>
        <p:sp>
          <p:nvSpPr>
            <p:cNvPr id="46" name="TextBox 8"/>
            <p:cNvSpPr txBox="1">
              <a:spLocks/>
            </p:cNvSpPr>
            <p:nvPr>
              <p:custDataLst>
                <p:tags r:id="rId1"/>
              </p:custDataLst>
            </p:nvPr>
          </p:nvSpPr>
          <p:spPr>
            <a:xfrm>
              <a:off x="2207854" y="2936492"/>
              <a:ext cx="6268898" cy="353057"/>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w="9525" algn="ctr">
              <a:noFill/>
              <a:miter lim="800000"/>
              <a:headEnd/>
              <a:tailEnd/>
            </a:ln>
            <a:effectLst/>
          </p:spPr>
          <p:txBody>
            <a:bodyPr vert="horz" wrap="square" lIns="71692" tIns="71692" rIns="71692" bIns="71692" numCol="1" anchor="ctr" anchorCtr="0" compatLnSpc="1">
              <a:prstTxWarp prst="textNoShape">
                <a:avLst/>
              </a:prstTxWarp>
              <a:spAutoFit/>
            </a:bodyPr>
            <a:lstStyle>
              <a:defPPr>
                <a:defRPr lang="en-US"/>
              </a:defPPr>
              <a:lvl1pPr>
                <a:defRPr sz="1800" b="1">
                  <a:solidFill>
                    <a:schemeClr val="bg1"/>
                  </a:solidFill>
                  <a:latin typeface="+mn-lt"/>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Calibri"/>
                  <a:cs typeface="Arial" pitchFamily="34" charset="0"/>
                </a:rPr>
                <a:t>Services</a:t>
              </a:r>
            </a:p>
          </p:txBody>
        </p:sp>
        <p:sp>
          <p:nvSpPr>
            <p:cNvPr id="47" name="TextBox 46"/>
            <p:cNvSpPr txBox="1">
              <a:spLocks/>
            </p:cNvSpPr>
            <p:nvPr/>
          </p:nvSpPr>
          <p:spPr>
            <a:xfrm>
              <a:off x="2191078" y="3372708"/>
              <a:ext cx="6268898" cy="263943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marL="197586" marR="0" lvl="1" indent="-195966" defTabSz="913429" eaLnBrk="1" fontAlgn="auto" latinLnBrk="0" hangingPunct="1">
                <a:lnSpc>
                  <a:spcPct val="100000"/>
                </a:lnSpc>
                <a:spcBef>
                  <a:spcPct val="50000"/>
                </a:spcBef>
                <a:spcAft>
                  <a:spcPts val="0"/>
                </a:spcAft>
                <a:buClr>
                  <a:schemeClr val="accent2">
                    <a:lumMod val="75000"/>
                  </a:schemeClr>
                </a:buClr>
                <a:buSzPct val="125000"/>
                <a:buFont typeface="Arial" charset="0"/>
                <a:buChar char="▪"/>
                <a:tabLst/>
                <a:defRPr/>
              </a:pPr>
              <a:r>
                <a:rPr kumimoji="0" lang="en-US" sz="1400" b="0" i="0" u="none" strike="noStrike" kern="0" cap="none" spc="0" normalizeH="0" baseline="0" noProof="0" dirty="0">
                  <a:ln>
                    <a:noFill/>
                  </a:ln>
                  <a:solidFill>
                    <a:srgbClr val="000000"/>
                  </a:solidFill>
                  <a:effectLst/>
                  <a:uLnTx/>
                  <a:uFillTx/>
                  <a:latin typeface="Calibri"/>
                  <a:cs typeface="+mn-cs"/>
                </a:rPr>
                <a:t>Provision of investment information</a:t>
              </a:r>
            </a:p>
            <a:p>
              <a:pPr marL="197586" marR="0" lvl="1" indent="-195966" defTabSz="913429" eaLnBrk="1" fontAlgn="auto" latinLnBrk="0" hangingPunct="1">
                <a:lnSpc>
                  <a:spcPct val="100000"/>
                </a:lnSpc>
                <a:spcBef>
                  <a:spcPct val="50000"/>
                </a:spcBef>
                <a:spcAft>
                  <a:spcPts val="0"/>
                </a:spcAft>
                <a:buClr>
                  <a:schemeClr val="accent2">
                    <a:lumMod val="75000"/>
                  </a:schemeClr>
                </a:buClr>
                <a:buSzPct val="125000"/>
                <a:buFont typeface="Arial" charset="0"/>
                <a:buChar char="▪"/>
                <a:tabLst/>
                <a:defRPr/>
              </a:pPr>
              <a:r>
                <a:rPr lang="en-US" sz="1400" kern="0" dirty="0">
                  <a:solidFill>
                    <a:srgbClr val="000000"/>
                  </a:solidFill>
                  <a:latin typeface="Calibri"/>
                  <a:cs typeface="+mn-cs"/>
                </a:rPr>
                <a:t>Matchmaking investors with opportunities and partners</a:t>
              </a:r>
            </a:p>
            <a:p>
              <a:pPr marL="197586" marR="0" lvl="1" indent="-195966" defTabSz="913429" eaLnBrk="1" fontAlgn="auto" latinLnBrk="0" hangingPunct="1">
                <a:lnSpc>
                  <a:spcPct val="100000"/>
                </a:lnSpc>
                <a:spcBef>
                  <a:spcPct val="50000"/>
                </a:spcBef>
                <a:spcAft>
                  <a:spcPts val="0"/>
                </a:spcAft>
                <a:buClr>
                  <a:schemeClr val="accent2">
                    <a:lumMod val="75000"/>
                  </a:schemeClr>
                </a:buClr>
                <a:buSzPct val="125000"/>
                <a:buFont typeface="Arial" charset="0"/>
                <a:buChar char="▪"/>
                <a:tabLst/>
                <a:defRPr/>
              </a:pPr>
              <a:r>
                <a:rPr kumimoji="0" lang="en-US" sz="1400" b="0" i="0" u="none" strike="noStrike" kern="0" cap="none" spc="0" normalizeH="0" baseline="0" noProof="0" dirty="0">
                  <a:ln>
                    <a:noFill/>
                  </a:ln>
                  <a:solidFill>
                    <a:srgbClr val="000000"/>
                  </a:solidFill>
                  <a:effectLst/>
                  <a:uLnTx/>
                  <a:uFillTx/>
                  <a:latin typeface="Calibri"/>
                  <a:cs typeface="+mn-cs"/>
                </a:rPr>
                <a:t>One-Stop Investment Centre</a:t>
              </a:r>
              <a:endParaRPr lang="en-US" sz="1400" kern="0" noProof="0" dirty="0">
                <a:solidFill>
                  <a:srgbClr val="000000"/>
                </a:solidFill>
                <a:latin typeface="Calibri"/>
                <a:cs typeface="+mn-cs"/>
              </a:endParaRPr>
            </a:p>
            <a:p>
              <a:pPr marL="556215" lvl="2" indent="-285750" fontAlgn="auto">
                <a:spcBef>
                  <a:spcPct val="50000"/>
                </a:spcBef>
                <a:spcAft>
                  <a:spcPts val="0"/>
                </a:spcAft>
                <a:buClr>
                  <a:schemeClr val="accent2">
                    <a:lumMod val="75000"/>
                  </a:schemeClr>
                </a:buClr>
                <a:buSzPct val="125000"/>
                <a:buFont typeface="Wingdings" pitchFamily="2" charset="2"/>
                <a:buChar char="§"/>
                <a:defRPr/>
              </a:pPr>
              <a:r>
                <a:rPr lang="en-US" sz="1400" kern="0" noProof="0" dirty="0">
                  <a:solidFill>
                    <a:srgbClr val="000000"/>
                  </a:solidFill>
                  <a:latin typeface="Calibri"/>
                  <a:cs typeface="+mn-cs"/>
                </a:rPr>
                <a:t>C</a:t>
              </a:r>
              <a:r>
                <a:rPr kumimoji="0" lang="en-US" sz="1400" b="0" i="0" u="none" strike="noStrike" kern="0" cap="none" spc="0" normalizeH="0" baseline="0" noProof="0" dirty="0">
                  <a:ln>
                    <a:noFill/>
                  </a:ln>
                  <a:solidFill>
                    <a:srgbClr val="000000"/>
                  </a:solidFill>
                  <a:effectLst/>
                  <a:uLnTx/>
                  <a:uFillTx/>
                  <a:latin typeface="Calibri"/>
                  <a:cs typeface="+mn-cs"/>
                </a:rPr>
                <a:t>onnected to </a:t>
              </a:r>
              <a:r>
                <a:rPr kumimoji="0" lang="en-US" sz="1400" b="1" i="0" u="none" strike="noStrike" kern="0" cap="none" spc="0" normalizeH="0" baseline="0" noProof="0" dirty="0">
                  <a:ln>
                    <a:noFill/>
                  </a:ln>
                  <a:solidFill>
                    <a:srgbClr val="3E5020"/>
                  </a:solidFill>
                  <a:effectLst/>
                  <a:uLnTx/>
                  <a:uFillTx/>
                  <a:latin typeface="Calibri"/>
                  <a:cs typeface="+mn-cs"/>
                </a:rPr>
                <a:t>27 agencies </a:t>
              </a:r>
              <a:r>
                <a:rPr kumimoji="0" lang="en-US" sz="1400" b="0" i="0" u="none" strike="noStrike" kern="0" cap="none" spc="0" normalizeH="0" baseline="0" noProof="0" dirty="0">
                  <a:ln>
                    <a:noFill/>
                  </a:ln>
                  <a:solidFill>
                    <a:srgbClr val="000000"/>
                  </a:solidFill>
                  <a:effectLst/>
                  <a:uLnTx/>
                  <a:uFillTx/>
                  <a:latin typeface="Calibri"/>
                  <a:cs typeface="+mn-cs"/>
                </a:rPr>
                <a:t>to facilitate investments </a:t>
              </a:r>
              <a:r>
                <a:rPr kumimoji="0" lang="en-US" sz="1400" b="1" i="0" u="none" strike="noStrike" kern="0" cap="none" spc="0" normalizeH="0" baseline="0" noProof="0" dirty="0">
                  <a:ln>
                    <a:noFill/>
                  </a:ln>
                  <a:solidFill>
                    <a:srgbClr val="3E5020"/>
                  </a:solidFill>
                  <a:effectLst/>
                  <a:uLnTx/>
                  <a:uFillTx/>
                  <a:latin typeface="Calibri"/>
                  <a:cs typeface="+mn-cs"/>
                </a:rPr>
                <a:t>and reduce time required</a:t>
              </a:r>
              <a:r>
                <a:rPr kumimoji="0" lang="en-US" sz="1400" b="0" i="0" u="none" strike="noStrike" kern="0" cap="none" spc="0" normalizeH="0" baseline="0" noProof="0" dirty="0">
                  <a:ln>
                    <a:noFill/>
                  </a:ln>
                  <a:solidFill>
                    <a:srgbClr val="000000"/>
                  </a:solidFill>
                  <a:effectLst/>
                  <a:uLnTx/>
                  <a:uFillTx/>
                  <a:latin typeface="Calibri"/>
                  <a:cs typeface="+mn-cs"/>
                </a:rPr>
                <a:t> to commence business operations</a:t>
              </a:r>
            </a:p>
            <a:p>
              <a:pPr marL="556215" lvl="2" indent="-285750" fontAlgn="auto">
                <a:spcBef>
                  <a:spcPct val="50000"/>
                </a:spcBef>
                <a:spcAft>
                  <a:spcPts val="0"/>
                </a:spcAft>
                <a:buClr>
                  <a:schemeClr val="accent2">
                    <a:lumMod val="75000"/>
                  </a:schemeClr>
                </a:buClr>
                <a:buSzPct val="125000"/>
                <a:buFont typeface="Wingdings" pitchFamily="2" charset="2"/>
                <a:buChar char="§"/>
                <a:defRPr/>
              </a:pPr>
              <a:r>
                <a:rPr lang="en-US" sz="1400" kern="0" dirty="0">
                  <a:solidFill>
                    <a:srgbClr val="000000"/>
                  </a:solidFill>
                  <a:latin typeface="Calibri"/>
                  <a:cs typeface="+mn-cs"/>
                </a:rPr>
                <a:t>Provide assistance with company incorporation processes</a:t>
              </a:r>
              <a:endParaRPr kumimoji="0" lang="en-US" sz="1400" b="0" i="0" u="none" strike="noStrike" kern="0" cap="none" spc="0" normalizeH="0" baseline="0" noProof="0" dirty="0">
                <a:ln>
                  <a:noFill/>
                </a:ln>
                <a:solidFill>
                  <a:srgbClr val="000000"/>
                </a:solidFill>
                <a:effectLst/>
                <a:uLnTx/>
                <a:uFillTx/>
                <a:latin typeface="Calibri"/>
                <a:cs typeface="+mn-cs"/>
              </a:endParaRPr>
            </a:p>
            <a:p>
              <a:pPr marL="556215" lvl="2" indent="-285750" fontAlgn="auto">
                <a:spcBef>
                  <a:spcPct val="50000"/>
                </a:spcBef>
                <a:spcAft>
                  <a:spcPts val="0"/>
                </a:spcAft>
                <a:buClr>
                  <a:schemeClr val="accent2">
                    <a:lumMod val="75000"/>
                  </a:schemeClr>
                </a:buClr>
                <a:buSzPct val="125000"/>
                <a:buFont typeface="Wingdings" pitchFamily="2" charset="2"/>
                <a:buChar char="§"/>
                <a:defRPr/>
              </a:pPr>
              <a:r>
                <a:rPr lang="en-US" sz="1400" kern="0" dirty="0">
                  <a:solidFill>
                    <a:srgbClr val="000000"/>
                  </a:solidFill>
                  <a:latin typeface="Calibri"/>
                  <a:cs typeface="+mn-cs"/>
                </a:rPr>
                <a:t>Process regulatory approvals and permits</a:t>
              </a:r>
            </a:p>
            <a:p>
              <a:pPr marL="556215" lvl="2" indent="-285750" fontAlgn="auto">
                <a:spcBef>
                  <a:spcPct val="50000"/>
                </a:spcBef>
                <a:spcAft>
                  <a:spcPts val="0"/>
                </a:spcAft>
                <a:buClr>
                  <a:schemeClr val="accent2">
                    <a:lumMod val="75000"/>
                  </a:schemeClr>
                </a:buClr>
                <a:buSzPct val="125000"/>
                <a:buFont typeface="Wingdings" pitchFamily="2" charset="2"/>
                <a:buChar char="§"/>
                <a:defRPr/>
              </a:pPr>
              <a:r>
                <a:rPr kumimoji="0" lang="en-US" sz="1400" b="0" i="0" u="none" strike="noStrike" kern="0" cap="none" spc="0" normalizeH="0" baseline="0" noProof="0" dirty="0">
                  <a:ln>
                    <a:noFill/>
                  </a:ln>
                  <a:solidFill>
                    <a:srgbClr val="000000"/>
                  </a:solidFill>
                  <a:effectLst/>
                  <a:uLnTx/>
                  <a:uFillTx/>
                  <a:latin typeface="Calibri"/>
                  <a:cs typeface="+mn-cs"/>
                </a:rPr>
                <a:t>Support with issuance of visas on arrival</a:t>
              </a:r>
            </a:p>
            <a:p>
              <a:pPr marL="197586" marR="0" lvl="1" indent="-195966" defTabSz="913429" eaLnBrk="1" fontAlgn="auto" latinLnBrk="0" hangingPunct="1">
                <a:lnSpc>
                  <a:spcPct val="100000"/>
                </a:lnSpc>
                <a:spcBef>
                  <a:spcPct val="50000"/>
                </a:spcBef>
                <a:spcAft>
                  <a:spcPts val="0"/>
                </a:spcAft>
                <a:buClr>
                  <a:schemeClr val="accent2">
                    <a:lumMod val="75000"/>
                  </a:schemeClr>
                </a:buClr>
                <a:buSzPct val="125000"/>
                <a:buFont typeface="Arial" charset="0"/>
                <a:buChar char="▪"/>
                <a:tabLst/>
                <a:defRPr/>
              </a:pPr>
              <a:r>
                <a:rPr kumimoji="0" lang="en-US" sz="1400" b="0" i="0" u="none" strike="noStrike" kern="0" cap="none" spc="0" normalizeH="0" baseline="0" noProof="0" dirty="0">
                  <a:ln>
                    <a:noFill/>
                  </a:ln>
                  <a:solidFill>
                    <a:srgbClr val="000000"/>
                  </a:solidFill>
                  <a:effectLst/>
                  <a:uLnTx/>
                  <a:uFillTx/>
                  <a:latin typeface="Calibri"/>
                  <a:cs typeface="+mn-cs"/>
                </a:rPr>
                <a:t>Administration / processing of Pioneer Status Incentive</a:t>
              </a:r>
            </a:p>
          </p:txBody>
        </p:sp>
        <p:sp>
          <p:nvSpPr>
            <p:cNvPr id="50" name="Rectangle 39"/>
            <p:cNvSpPr txBox="1">
              <a:spLocks/>
            </p:cNvSpPr>
            <p:nvPr/>
          </p:nvSpPr>
          <p:spPr>
            <a:xfrm>
              <a:off x="5104758" y="1837609"/>
              <a:ext cx="61" cy="241319"/>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defTabSz="895350" eaLnBrk="1" fontAlgn="auto" latinLnBrk="0" hangingPunct="1">
                <a:lnSpc>
                  <a:spcPct val="100000"/>
                </a:lnSpc>
                <a:spcBef>
                  <a:spcPts val="0"/>
                </a:spcBef>
                <a:spcAft>
                  <a:spcPts val="0"/>
                </a:spcAft>
                <a:buClr>
                  <a:srgbClr val="3D3D3D"/>
                </a:buClr>
                <a:buSzTx/>
                <a:buFontTx/>
                <a:buNone/>
                <a:tabLst/>
                <a:defRPr/>
              </a:pPr>
              <a:endParaRPr kumimoji="0" lang="en-US" sz="1600" b="1" i="0" u="none" strike="noStrike" kern="0" cap="none" spc="0" normalizeH="0" baseline="0" noProof="0" dirty="0">
                <a:ln>
                  <a:noFill/>
                </a:ln>
                <a:solidFill>
                  <a:srgbClr val="3D3D3D"/>
                </a:solidFill>
                <a:effectLst/>
                <a:uLnTx/>
                <a:uFillTx/>
                <a:latin typeface="Calibri"/>
                <a:cs typeface="+mn-cs"/>
              </a:endParaRPr>
            </a:p>
          </p:txBody>
        </p:sp>
      </p:grpSp>
      <p:pic>
        <p:nvPicPr>
          <p:cNvPr id="11" name="Picture 10" descr="NCTIC BA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000" y="174219"/>
            <a:ext cx="9420679" cy="1251549"/>
          </a:xfrm>
          <a:prstGeom prst="rect">
            <a:avLst/>
          </a:prstGeom>
        </p:spPr>
      </p:pic>
    </p:spTree>
    <p:extLst>
      <p:ext uri="{BB962C8B-B14F-4D97-AF65-F5344CB8AC3E}">
        <p14:creationId xmlns:p14="http://schemas.microsoft.com/office/powerpoint/2010/main" val="510034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 name="Title 3"/>
          <p:cNvSpPr txBox="1">
            <a:spLocks/>
          </p:cNvSpPr>
          <p:nvPr/>
        </p:nvSpPr>
        <p:spPr>
          <a:xfrm>
            <a:off x="2578951" y="224536"/>
            <a:ext cx="3985105" cy="532558"/>
          </a:xfrm>
          <a:prstGeom prst="rect">
            <a:avLst/>
          </a:prstGeom>
        </p:spPr>
        <p:txBody>
          <a:bodyPr anchor="ctr"/>
          <a:lst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a:lstStyle>
          <a:p>
            <a:r>
              <a:rPr lang="en-US" kern="0" dirty="0">
                <a:solidFill>
                  <a:prstClr val="white"/>
                </a:solidFill>
                <a:latin typeface="Calibri" panose="020F0502020204030204" pitchFamily="34" charset="0"/>
                <a:cs typeface="Calibri" panose="020F0502020204030204" pitchFamily="34" charset="0"/>
              </a:rPr>
              <a:t>Reasons to invest in Nigeria</a:t>
            </a:r>
            <a:endParaRPr lang="en-ZA" kern="0" dirty="0">
              <a:solidFill>
                <a:prstClr val="white"/>
              </a:solidFill>
              <a:latin typeface="Calibri" panose="020F0502020204030204" pitchFamily="34" charset="0"/>
              <a:cs typeface="Calibri" panose="020F0502020204030204" pitchFamily="34" charset="0"/>
            </a:endParaRPr>
          </a:p>
        </p:txBody>
      </p:sp>
      <p:sp>
        <p:nvSpPr>
          <p:cNvPr id="107" name="Freeform 106"/>
          <p:cNvSpPr>
            <a:spLocks/>
          </p:cNvSpPr>
          <p:nvPr/>
        </p:nvSpPr>
        <p:spPr bwMode="auto">
          <a:xfrm>
            <a:off x="5368836" y="5873152"/>
            <a:ext cx="23212" cy="19689"/>
          </a:xfrm>
          <a:custGeom>
            <a:avLst/>
            <a:gdLst>
              <a:gd name="T0" fmla="*/ 0 w 35"/>
              <a:gd name="T1" fmla="*/ 16 h 27"/>
              <a:gd name="T2" fmla="*/ 0 w 35"/>
              <a:gd name="T3" fmla="*/ 14 h 27"/>
              <a:gd name="T4" fmla="*/ 1 w 35"/>
              <a:gd name="T5" fmla="*/ 13 h 27"/>
              <a:gd name="T6" fmla="*/ 3 w 35"/>
              <a:gd name="T7" fmla="*/ 10 h 27"/>
              <a:gd name="T8" fmla="*/ 6 w 35"/>
              <a:gd name="T9" fmla="*/ 8 h 27"/>
              <a:gd name="T10" fmla="*/ 8 w 35"/>
              <a:gd name="T11" fmla="*/ 8 h 27"/>
              <a:gd name="T12" fmla="*/ 10 w 35"/>
              <a:gd name="T13" fmla="*/ 8 h 27"/>
              <a:gd name="T14" fmla="*/ 11 w 35"/>
              <a:gd name="T15" fmla="*/ 13 h 27"/>
              <a:gd name="T16" fmla="*/ 13 w 35"/>
              <a:gd name="T17" fmla="*/ 15 h 27"/>
              <a:gd name="T18" fmla="*/ 15 w 35"/>
              <a:gd name="T19" fmla="*/ 16 h 27"/>
              <a:gd name="T20" fmla="*/ 13 w 35"/>
              <a:gd name="T21" fmla="*/ 13 h 27"/>
              <a:gd name="T22" fmla="*/ 13 w 35"/>
              <a:gd name="T23" fmla="*/ 9 h 27"/>
              <a:gd name="T24" fmla="*/ 13 w 35"/>
              <a:gd name="T25" fmla="*/ 7 h 27"/>
              <a:gd name="T26" fmla="*/ 11 w 35"/>
              <a:gd name="T27" fmla="*/ 6 h 27"/>
              <a:gd name="T28" fmla="*/ 13 w 35"/>
              <a:gd name="T29" fmla="*/ 3 h 27"/>
              <a:gd name="T30" fmla="*/ 15 w 35"/>
              <a:gd name="T31" fmla="*/ 3 h 27"/>
              <a:gd name="T32" fmla="*/ 17 w 35"/>
              <a:gd name="T33" fmla="*/ 6 h 27"/>
              <a:gd name="T34" fmla="*/ 17 w 35"/>
              <a:gd name="T35" fmla="*/ 4 h 27"/>
              <a:gd name="T36" fmla="*/ 21 w 35"/>
              <a:gd name="T37" fmla="*/ 6 h 27"/>
              <a:gd name="T38" fmla="*/ 22 w 35"/>
              <a:gd name="T39" fmla="*/ 3 h 27"/>
              <a:gd name="T40" fmla="*/ 20 w 35"/>
              <a:gd name="T41" fmla="*/ 1 h 27"/>
              <a:gd name="T42" fmla="*/ 21 w 35"/>
              <a:gd name="T43" fmla="*/ 0 h 27"/>
              <a:gd name="T44" fmla="*/ 24 w 35"/>
              <a:gd name="T45" fmla="*/ 1 h 27"/>
              <a:gd name="T46" fmla="*/ 26 w 35"/>
              <a:gd name="T47" fmla="*/ 3 h 27"/>
              <a:gd name="T48" fmla="*/ 28 w 35"/>
              <a:gd name="T49" fmla="*/ 3 h 27"/>
              <a:gd name="T50" fmla="*/ 29 w 35"/>
              <a:gd name="T51" fmla="*/ 3 h 27"/>
              <a:gd name="T52" fmla="*/ 31 w 35"/>
              <a:gd name="T53" fmla="*/ 3 h 27"/>
              <a:gd name="T54" fmla="*/ 33 w 35"/>
              <a:gd name="T55" fmla="*/ 5 h 27"/>
              <a:gd name="T56" fmla="*/ 31 w 35"/>
              <a:gd name="T57" fmla="*/ 7 h 27"/>
              <a:gd name="T58" fmla="*/ 32 w 35"/>
              <a:gd name="T59" fmla="*/ 7 h 27"/>
              <a:gd name="T60" fmla="*/ 32 w 35"/>
              <a:gd name="T61" fmla="*/ 9 h 27"/>
              <a:gd name="T62" fmla="*/ 35 w 35"/>
              <a:gd name="T63" fmla="*/ 9 h 27"/>
              <a:gd name="T64" fmla="*/ 34 w 35"/>
              <a:gd name="T65" fmla="*/ 10 h 27"/>
              <a:gd name="T66" fmla="*/ 32 w 35"/>
              <a:gd name="T67" fmla="*/ 13 h 27"/>
              <a:gd name="T68" fmla="*/ 28 w 35"/>
              <a:gd name="T69" fmla="*/ 11 h 27"/>
              <a:gd name="T70" fmla="*/ 25 w 35"/>
              <a:gd name="T71" fmla="*/ 11 h 27"/>
              <a:gd name="T72" fmla="*/ 29 w 35"/>
              <a:gd name="T73" fmla="*/ 13 h 27"/>
              <a:gd name="T74" fmla="*/ 28 w 35"/>
              <a:gd name="T75" fmla="*/ 16 h 27"/>
              <a:gd name="T76" fmla="*/ 26 w 35"/>
              <a:gd name="T77" fmla="*/ 15 h 27"/>
              <a:gd name="T78" fmla="*/ 23 w 35"/>
              <a:gd name="T79" fmla="*/ 15 h 27"/>
              <a:gd name="T80" fmla="*/ 24 w 35"/>
              <a:gd name="T81" fmla="*/ 17 h 27"/>
              <a:gd name="T82" fmla="*/ 21 w 35"/>
              <a:gd name="T83" fmla="*/ 17 h 27"/>
              <a:gd name="T84" fmla="*/ 18 w 35"/>
              <a:gd name="T85" fmla="*/ 19 h 27"/>
              <a:gd name="T86" fmla="*/ 17 w 35"/>
              <a:gd name="T87" fmla="*/ 20 h 27"/>
              <a:gd name="T88" fmla="*/ 16 w 35"/>
              <a:gd name="T89" fmla="*/ 21 h 27"/>
              <a:gd name="T90" fmla="*/ 16 w 35"/>
              <a:gd name="T91" fmla="*/ 22 h 27"/>
              <a:gd name="T92" fmla="*/ 15 w 35"/>
              <a:gd name="T93" fmla="*/ 24 h 27"/>
              <a:gd name="T94" fmla="*/ 13 w 35"/>
              <a:gd name="T95" fmla="*/ 25 h 27"/>
              <a:gd name="T96" fmla="*/ 11 w 35"/>
              <a:gd name="T97" fmla="*/ 27 h 27"/>
              <a:gd name="T98" fmla="*/ 9 w 35"/>
              <a:gd name="T99" fmla="*/ 27 h 27"/>
              <a:gd name="T100" fmla="*/ 10 w 35"/>
              <a:gd name="T101" fmla="*/ 25 h 27"/>
              <a:gd name="T102" fmla="*/ 12 w 35"/>
              <a:gd name="T103" fmla="*/ 22 h 27"/>
              <a:gd name="T104" fmla="*/ 9 w 35"/>
              <a:gd name="T105" fmla="*/ 22 h 27"/>
              <a:gd name="T106" fmla="*/ 8 w 35"/>
              <a:gd name="T107" fmla="*/ 22 h 27"/>
              <a:gd name="T108" fmla="*/ 6 w 35"/>
              <a:gd name="T109" fmla="*/ 24 h 27"/>
              <a:gd name="T110" fmla="*/ 4 w 35"/>
              <a:gd name="T111" fmla="*/ 22 h 27"/>
              <a:gd name="T112" fmla="*/ 3 w 35"/>
              <a:gd name="T113" fmla="*/ 20 h 27"/>
              <a:gd name="T114" fmla="*/ 2 w 35"/>
              <a:gd name="T115" fmla="*/ 17 h 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
              <a:gd name="T175" fmla="*/ 0 h 27"/>
              <a:gd name="T176" fmla="*/ 35 w 35"/>
              <a:gd name="T177" fmla="*/ 27 h 2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 h="27">
                <a:moveTo>
                  <a:pt x="1" y="17"/>
                </a:moveTo>
                <a:lnTo>
                  <a:pt x="0" y="16"/>
                </a:lnTo>
                <a:lnTo>
                  <a:pt x="0" y="15"/>
                </a:lnTo>
                <a:lnTo>
                  <a:pt x="0" y="14"/>
                </a:lnTo>
                <a:lnTo>
                  <a:pt x="1" y="14"/>
                </a:lnTo>
                <a:lnTo>
                  <a:pt x="1" y="13"/>
                </a:lnTo>
                <a:lnTo>
                  <a:pt x="1" y="12"/>
                </a:lnTo>
                <a:lnTo>
                  <a:pt x="2" y="11"/>
                </a:lnTo>
                <a:lnTo>
                  <a:pt x="3" y="10"/>
                </a:lnTo>
                <a:lnTo>
                  <a:pt x="4" y="9"/>
                </a:lnTo>
                <a:lnTo>
                  <a:pt x="5" y="9"/>
                </a:lnTo>
                <a:lnTo>
                  <a:pt x="6" y="8"/>
                </a:lnTo>
                <a:lnTo>
                  <a:pt x="7" y="8"/>
                </a:lnTo>
                <a:lnTo>
                  <a:pt x="7" y="7"/>
                </a:lnTo>
                <a:lnTo>
                  <a:pt x="8" y="8"/>
                </a:lnTo>
                <a:lnTo>
                  <a:pt x="9" y="8"/>
                </a:lnTo>
                <a:lnTo>
                  <a:pt x="10" y="8"/>
                </a:lnTo>
                <a:lnTo>
                  <a:pt x="11" y="8"/>
                </a:lnTo>
                <a:lnTo>
                  <a:pt x="11" y="11"/>
                </a:lnTo>
                <a:lnTo>
                  <a:pt x="11" y="13"/>
                </a:lnTo>
                <a:lnTo>
                  <a:pt x="12" y="14"/>
                </a:lnTo>
                <a:lnTo>
                  <a:pt x="13" y="14"/>
                </a:lnTo>
                <a:lnTo>
                  <a:pt x="13" y="15"/>
                </a:lnTo>
                <a:lnTo>
                  <a:pt x="14" y="16"/>
                </a:lnTo>
                <a:lnTo>
                  <a:pt x="15" y="16"/>
                </a:lnTo>
                <a:lnTo>
                  <a:pt x="15" y="15"/>
                </a:lnTo>
                <a:lnTo>
                  <a:pt x="14" y="14"/>
                </a:lnTo>
                <a:lnTo>
                  <a:pt x="13" y="13"/>
                </a:lnTo>
                <a:lnTo>
                  <a:pt x="13" y="11"/>
                </a:lnTo>
                <a:lnTo>
                  <a:pt x="13" y="10"/>
                </a:lnTo>
                <a:lnTo>
                  <a:pt x="13" y="9"/>
                </a:lnTo>
                <a:lnTo>
                  <a:pt x="12" y="8"/>
                </a:lnTo>
                <a:lnTo>
                  <a:pt x="13" y="8"/>
                </a:lnTo>
                <a:lnTo>
                  <a:pt x="13" y="7"/>
                </a:lnTo>
                <a:lnTo>
                  <a:pt x="12" y="6"/>
                </a:lnTo>
                <a:lnTo>
                  <a:pt x="11" y="6"/>
                </a:lnTo>
                <a:lnTo>
                  <a:pt x="12" y="4"/>
                </a:lnTo>
                <a:lnTo>
                  <a:pt x="13" y="3"/>
                </a:lnTo>
                <a:lnTo>
                  <a:pt x="15" y="3"/>
                </a:lnTo>
                <a:lnTo>
                  <a:pt x="16" y="5"/>
                </a:lnTo>
                <a:lnTo>
                  <a:pt x="16" y="6"/>
                </a:lnTo>
                <a:lnTo>
                  <a:pt x="17" y="6"/>
                </a:lnTo>
                <a:lnTo>
                  <a:pt x="17" y="5"/>
                </a:lnTo>
                <a:lnTo>
                  <a:pt x="17" y="4"/>
                </a:lnTo>
                <a:lnTo>
                  <a:pt x="18" y="4"/>
                </a:lnTo>
                <a:lnTo>
                  <a:pt x="21" y="6"/>
                </a:lnTo>
                <a:lnTo>
                  <a:pt x="22" y="5"/>
                </a:lnTo>
                <a:lnTo>
                  <a:pt x="22" y="3"/>
                </a:lnTo>
                <a:lnTo>
                  <a:pt x="22" y="2"/>
                </a:lnTo>
                <a:lnTo>
                  <a:pt x="20" y="1"/>
                </a:lnTo>
                <a:lnTo>
                  <a:pt x="21" y="0"/>
                </a:lnTo>
                <a:lnTo>
                  <a:pt x="21" y="1"/>
                </a:lnTo>
                <a:lnTo>
                  <a:pt x="22" y="1"/>
                </a:lnTo>
                <a:lnTo>
                  <a:pt x="24" y="1"/>
                </a:lnTo>
                <a:lnTo>
                  <a:pt x="25" y="2"/>
                </a:lnTo>
                <a:lnTo>
                  <a:pt x="26" y="2"/>
                </a:lnTo>
                <a:lnTo>
                  <a:pt x="26" y="3"/>
                </a:lnTo>
                <a:lnTo>
                  <a:pt x="27" y="4"/>
                </a:lnTo>
                <a:lnTo>
                  <a:pt x="28" y="3"/>
                </a:lnTo>
                <a:lnTo>
                  <a:pt x="29" y="3"/>
                </a:lnTo>
                <a:lnTo>
                  <a:pt x="30" y="2"/>
                </a:lnTo>
                <a:lnTo>
                  <a:pt x="31" y="3"/>
                </a:lnTo>
                <a:lnTo>
                  <a:pt x="32" y="3"/>
                </a:lnTo>
                <a:lnTo>
                  <a:pt x="33" y="4"/>
                </a:lnTo>
                <a:lnTo>
                  <a:pt x="33" y="5"/>
                </a:lnTo>
                <a:lnTo>
                  <a:pt x="32" y="5"/>
                </a:lnTo>
                <a:lnTo>
                  <a:pt x="31" y="6"/>
                </a:lnTo>
                <a:lnTo>
                  <a:pt x="31" y="7"/>
                </a:lnTo>
                <a:lnTo>
                  <a:pt x="32" y="7"/>
                </a:lnTo>
                <a:lnTo>
                  <a:pt x="32" y="8"/>
                </a:lnTo>
                <a:lnTo>
                  <a:pt x="32" y="9"/>
                </a:lnTo>
                <a:lnTo>
                  <a:pt x="34" y="9"/>
                </a:lnTo>
                <a:lnTo>
                  <a:pt x="35" y="8"/>
                </a:lnTo>
                <a:lnTo>
                  <a:pt x="35" y="9"/>
                </a:lnTo>
                <a:lnTo>
                  <a:pt x="34" y="10"/>
                </a:lnTo>
                <a:lnTo>
                  <a:pt x="33" y="11"/>
                </a:lnTo>
                <a:lnTo>
                  <a:pt x="33" y="12"/>
                </a:lnTo>
                <a:lnTo>
                  <a:pt x="32" y="13"/>
                </a:lnTo>
                <a:lnTo>
                  <a:pt x="31" y="13"/>
                </a:lnTo>
                <a:lnTo>
                  <a:pt x="30" y="12"/>
                </a:lnTo>
                <a:lnTo>
                  <a:pt x="28" y="11"/>
                </a:lnTo>
                <a:lnTo>
                  <a:pt x="27" y="11"/>
                </a:lnTo>
                <a:lnTo>
                  <a:pt x="26" y="11"/>
                </a:lnTo>
                <a:lnTo>
                  <a:pt x="25" y="11"/>
                </a:lnTo>
                <a:lnTo>
                  <a:pt x="26" y="11"/>
                </a:lnTo>
                <a:lnTo>
                  <a:pt x="27" y="12"/>
                </a:lnTo>
                <a:lnTo>
                  <a:pt x="29" y="13"/>
                </a:lnTo>
                <a:lnTo>
                  <a:pt x="29" y="14"/>
                </a:lnTo>
                <a:lnTo>
                  <a:pt x="28" y="16"/>
                </a:lnTo>
                <a:lnTo>
                  <a:pt x="27" y="16"/>
                </a:lnTo>
                <a:lnTo>
                  <a:pt x="26" y="15"/>
                </a:lnTo>
                <a:lnTo>
                  <a:pt x="25" y="14"/>
                </a:lnTo>
                <a:lnTo>
                  <a:pt x="24" y="14"/>
                </a:lnTo>
                <a:lnTo>
                  <a:pt x="23" y="15"/>
                </a:lnTo>
                <a:lnTo>
                  <a:pt x="24" y="16"/>
                </a:lnTo>
                <a:lnTo>
                  <a:pt x="24" y="17"/>
                </a:lnTo>
                <a:lnTo>
                  <a:pt x="23" y="17"/>
                </a:lnTo>
                <a:lnTo>
                  <a:pt x="21" y="17"/>
                </a:lnTo>
                <a:lnTo>
                  <a:pt x="19" y="17"/>
                </a:lnTo>
                <a:lnTo>
                  <a:pt x="18" y="18"/>
                </a:lnTo>
                <a:lnTo>
                  <a:pt x="18" y="19"/>
                </a:lnTo>
                <a:lnTo>
                  <a:pt x="17" y="19"/>
                </a:lnTo>
                <a:lnTo>
                  <a:pt x="17" y="20"/>
                </a:lnTo>
                <a:lnTo>
                  <a:pt x="16" y="20"/>
                </a:lnTo>
                <a:lnTo>
                  <a:pt x="15" y="20"/>
                </a:lnTo>
                <a:lnTo>
                  <a:pt x="16" y="21"/>
                </a:lnTo>
                <a:lnTo>
                  <a:pt x="16" y="22"/>
                </a:lnTo>
                <a:lnTo>
                  <a:pt x="16" y="23"/>
                </a:lnTo>
                <a:lnTo>
                  <a:pt x="15" y="24"/>
                </a:lnTo>
                <a:lnTo>
                  <a:pt x="14" y="24"/>
                </a:lnTo>
                <a:lnTo>
                  <a:pt x="13" y="25"/>
                </a:lnTo>
                <a:lnTo>
                  <a:pt x="12" y="26"/>
                </a:lnTo>
                <a:lnTo>
                  <a:pt x="11" y="27"/>
                </a:lnTo>
                <a:lnTo>
                  <a:pt x="10" y="27"/>
                </a:lnTo>
                <a:lnTo>
                  <a:pt x="9" y="27"/>
                </a:lnTo>
                <a:lnTo>
                  <a:pt x="8" y="27"/>
                </a:lnTo>
                <a:lnTo>
                  <a:pt x="10" y="25"/>
                </a:lnTo>
                <a:lnTo>
                  <a:pt x="12" y="23"/>
                </a:lnTo>
                <a:lnTo>
                  <a:pt x="12" y="22"/>
                </a:lnTo>
                <a:lnTo>
                  <a:pt x="11" y="22"/>
                </a:lnTo>
                <a:lnTo>
                  <a:pt x="10" y="22"/>
                </a:lnTo>
                <a:lnTo>
                  <a:pt x="9" y="22"/>
                </a:lnTo>
                <a:lnTo>
                  <a:pt x="8" y="22"/>
                </a:lnTo>
                <a:lnTo>
                  <a:pt x="8" y="23"/>
                </a:lnTo>
                <a:lnTo>
                  <a:pt x="7" y="24"/>
                </a:lnTo>
                <a:lnTo>
                  <a:pt x="6" y="24"/>
                </a:lnTo>
                <a:lnTo>
                  <a:pt x="5" y="23"/>
                </a:lnTo>
                <a:lnTo>
                  <a:pt x="4" y="22"/>
                </a:lnTo>
                <a:lnTo>
                  <a:pt x="3" y="22"/>
                </a:lnTo>
                <a:lnTo>
                  <a:pt x="3" y="21"/>
                </a:lnTo>
                <a:lnTo>
                  <a:pt x="3" y="20"/>
                </a:lnTo>
                <a:lnTo>
                  <a:pt x="4" y="19"/>
                </a:lnTo>
                <a:lnTo>
                  <a:pt x="3" y="17"/>
                </a:lnTo>
                <a:lnTo>
                  <a:pt x="2" y="17"/>
                </a:lnTo>
                <a:lnTo>
                  <a:pt x="1" y="17"/>
                </a:lnTo>
                <a:close/>
              </a:path>
            </a:pathLst>
          </a:custGeom>
          <a:solidFill>
            <a:srgbClr val="080808"/>
          </a:solidFill>
          <a:ln w="3175">
            <a:solidFill>
              <a:schemeClr val="bg1"/>
            </a:solidFill>
            <a:round/>
            <a:headEnd/>
            <a:tailEnd/>
          </a:ln>
        </p:spPr>
        <p:txBody>
          <a:bodyPr wrap="none" lIns="91420" tIns="45710" rIns="91420" bIns="45710"/>
          <a:lstStyle/>
          <a:p>
            <a:pPr defTabSz="914196"/>
            <a:endParaRPr lang="en-GB" sz="500" dirty="0">
              <a:solidFill>
                <a:srgbClr val="02367A"/>
              </a:solidFill>
            </a:endParaRPr>
          </a:p>
        </p:txBody>
      </p:sp>
      <p:sp>
        <p:nvSpPr>
          <p:cNvPr id="280" name="TextBox 10"/>
          <p:cNvSpPr txBox="1"/>
          <p:nvPr>
            <p:custDataLst>
              <p:tags r:id="rId1"/>
            </p:custDataLst>
          </p:nvPr>
        </p:nvSpPr>
        <p:spPr>
          <a:xfrm>
            <a:off x="568692" y="2535017"/>
            <a:ext cx="2025846" cy="1250387"/>
          </a:xfrm>
          <a:prstGeom prst="rect">
            <a:avLst/>
          </a:prstGeom>
          <a:gradFill>
            <a:gsLst>
              <a:gs pos="0">
                <a:srgbClr val="81A743">
                  <a:shade val="30000"/>
                  <a:satMod val="115000"/>
                </a:srgbClr>
              </a:gs>
              <a:gs pos="50000">
                <a:srgbClr val="81A743">
                  <a:shade val="67500"/>
                  <a:satMod val="115000"/>
                </a:srgbClr>
              </a:gs>
              <a:gs pos="100000">
                <a:srgbClr val="81A743">
                  <a:shade val="100000"/>
                  <a:satMod val="115000"/>
                </a:srgbClr>
              </a:gs>
            </a:gsLst>
            <a:lin ang="16200000" scaled="1"/>
          </a:gradFill>
          <a:ln w="9525">
            <a:noFill/>
            <a:miter lim="800000"/>
            <a:headEnd/>
            <a:tailEnd/>
          </a:ln>
          <a:effectLst/>
        </p:spPr>
        <p:txBody>
          <a:bodyPr vert="horz" wrap="square" lIns="77739" tIns="36727" rIns="77739" bIns="77739"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auto">
              <a:spcBef>
                <a:spcPts val="0"/>
              </a:spcBef>
              <a:spcAft>
                <a:spcPts val="0"/>
              </a:spcAft>
              <a:buClr>
                <a:srgbClr val="3D3D3D"/>
              </a:buClr>
              <a:defRPr/>
            </a:pPr>
            <a:r>
              <a:rPr lang="en-US" sz="1100" b="1" kern="0" dirty="0">
                <a:solidFill>
                  <a:srgbClr val="FFFFFF"/>
                </a:solidFill>
                <a:latin typeface="Calibri"/>
              </a:rPr>
              <a:t>Institutions</a:t>
            </a:r>
          </a:p>
        </p:txBody>
      </p:sp>
      <p:sp>
        <p:nvSpPr>
          <p:cNvPr id="281" name="TextBox 10"/>
          <p:cNvSpPr txBox="1"/>
          <p:nvPr>
            <p:custDataLst>
              <p:tags r:id="rId2"/>
            </p:custDataLst>
          </p:nvPr>
        </p:nvSpPr>
        <p:spPr>
          <a:xfrm>
            <a:off x="541396" y="3849594"/>
            <a:ext cx="2025846" cy="2251184"/>
          </a:xfrm>
          <a:prstGeom prst="rect">
            <a:avLst/>
          </a:prstGeom>
          <a:gradFill>
            <a:gsLst>
              <a:gs pos="0">
                <a:srgbClr val="81A743">
                  <a:shade val="30000"/>
                  <a:satMod val="115000"/>
                </a:srgbClr>
              </a:gs>
              <a:gs pos="50000">
                <a:srgbClr val="81A743">
                  <a:shade val="67500"/>
                  <a:satMod val="115000"/>
                </a:srgbClr>
              </a:gs>
              <a:gs pos="100000">
                <a:srgbClr val="81A743">
                  <a:shade val="100000"/>
                  <a:satMod val="115000"/>
                </a:srgbClr>
              </a:gs>
            </a:gsLst>
            <a:lin ang="16200000" scaled="1"/>
          </a:gradFill>
          <a:ln w="9525">
            <a:noFill/>
            <a:miter lim="800000"/>
            <a:headEnd/>
            <a:tailEnd/>
          </a:ln>
          <a:effectLst/>
        </p:spPr>
        <p:txBody>
          <a:bodyPr vert="horz" wrap="square" lIns="77739" tIns="36727" rIns="77739" bIns="77739"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auto">
              <a:spcBef>
                <a:spcPts val="0"/>
              </a:spcBef>
              <a:spcAft>
                <a:spcPts val="0"/>
              </a:spcAft>
              <a:buClr>
                <a:srgbClr val="3D3D3D"/>
              </a:buClr>
              <a:defRPr/>
            </a:pPr>
            <a:r>
              <a:rPr lang="en-US" sz="1100" b="1" kern="0" dirty="0">
                <a:solidFill>
                  <a:srgbClr val="FFFFFF"/>
                </a:solidFill>
                <a:latin typeface="Calibri"/>
              </a:rPr>
              <a:t>Opportunities</a:t>
            </a:r>
          </a:p>
        </p:txBody>
      </p:sp>
      <p:cxnSp>
        <p:nvCxnSpPr>
          <p:cNvPr id="282" name="Straight Connector 281"/>
          <p:cNvCxnSpPr>
            <a:cxnSpLocks/>
          </p:cNvCxnSpPr>
          <p:nvPr/>
        </p:nvCxnSpPr>
        <p:spPr>
          <a:xfrm>
            <a:off x="572307" y="3817482"/>
            <a:ext cx="8494340" cy="0"/>
          </a:xfrm>
          <a:prstGeom prst="line">
            <a:avLst/>
          </a:prstGeom>
          <a:noFill/>
          <a:ln w="9525" cap="flat" cmpd="sng" algn="ctr">
            <a:solidFill>
              <a:srgbClr val="808080"/>
            </a:solidFill>
            <a:prstDash val="solid"/>
          </a:ln>
          <a:effectLst/>
        </p:spPr>
      </p:cxnSp>
      <p:cxnSp>
        <p:nvCxnSpPr>
          <p:cNvPr id="283" name="Straight Connector 282"/>
          <p:cNvCxnSpPr>
            <a:cxnSpLocks/>
          </p:cNvCxnSpPr>
          <p:nvPr/>
        </p:nvCxnSpPr>
        <p:spPr>
          <a:xfrm>
            <a:off x="576014" y="2502873"/>
            <a:ext cx="8494340" cy="0"/>
          </a:xfrm>
          <a:prstGeom prst="line">
            <a:avLst/>
          </a:prstGeom>
          <a:noFill/>
          <a:ln w="9525" cap="flat" cmpd="sng" algn="ctr">
            <a:solidFill>
              <a:srgbClr val="808080"/>
            </a:solidFill>
            <a:prstDash val="solid"/>
          </a:ln>
          <a:effectLst/>
        </p:spPr>
      </p:cxnSp>
      <p:grpSp>
        <p:nvGrpSpPr>
          <p:cNvPr id="284" name="Group 283"/>
          <p:cNvGrpSpPr>
            <a:grpSpLocks/>
          </p:cNvGrpSpPr>
          <p:nvPr/>
        </p:nvGrpSpPr>
        <p:grpSpPr>
          <a:xfrm>
            <a:off x="572305" y="1137925"/>
            <a:ext cx="8511696" cy="1332831"/>
            <a:chOff x="342684" y="1279573"/>
            <a:chExt cx="8341759" cy="1306300"/>
          </a:xfrm>
        </p:grpSpPr>
        <p:sp>
          <p:nvSpPr>
            <p:cNvPr id="285" name="TextBox 10"/>
            <p:cNvSpPr txBox="1"/>
            <p:nvPr>
              <p:custDataLst>
                <p:tags r:id="rId19"/>
              </p:custDataLst>
            </p:nvPr>
          </p:nvSpPr>
          <p:spPr>
            <a:xfrm>
              <a:off x="342684" y="1360378"/>
              <a:ext cx="1981859" cy="1225495"/>
            </a:xfrm>
            <a:prstGeom prst="rect">
              <a:avLst/>
            </a:prstGeom>
            <a:gradFill>
              <a:gsLst>
                <a:gs pos="0">
                  <a:srgbClr val="81A743">
                    <a:shade val="30000"/>
                    <a:satMod val="115000"/>
                  </a:srgbClr>
                </a:gs>
                <a:gs pos="50000">
                  <a:srgbClr val="81A743">
                    <a:shade val="67500"/>
                    <a:satMod val="115000"/>
                  </a:srgbClr>
                </a:gs>
                <a:gs pos="100000">
                  <a:srgbClr val="81A743">
                    <a:shade val="100000"/>
                    <a:satMod val="115000"/>
                  </a:srgbClr>
                </a:gs>
              </a:gsLst>
              <a:lin ang="16200000" scaled="1"/>
            </a:gradFill>
            <a:ln w="9525">
              <a:noFill/>
              <a:miter lim="800000"/>
              <a:headEnd/>
              <a:tailEnd/>
            </a:ln>
            <a:effectLst/>
          </p:spPr>
          <p:txBody>
            <a:bodyPr vert="horz" wrap="square" lIns="76192" tIns="35996" rIns="76192" bIns="76192" numCol="1" anchor="t"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auto">
                <a:spcBef>
                  <a:spcPts val="0"/>
                </a:spcBef>
                <a:spcAft>
                  <a:spcPts val="0"/>
                </a:spcAft>
                <a:buClr>
                  <a:srgbClr val="3D3D3D"/>
                </a:buClr>
                <a:defRPr/>
              </a:pPr>
              <a:r>
                <a:rPr lang="en-US" sz="1100" b="1" kern="0" dirty="0">
                  <a:solidFill>
                    <a:srgbClr val="FFFFFF"/>
                  </a:solidFill>
                  <a:latin typeface="Calibri"/>
                </a:rPr>
                <a:t>Demographics</a:t>
              </a:r>
            </a:p>
          </p:txBody>
        </p:sp>
        <p:grpSp>
          <p:nvGrpSpPr>
            <p:cNvPr id="286" name="Group 285"/>
            <p:cNvGrpSpPr>
              <a:grpSpLocks/>
            </p:cNvGrpSpPr>
            <p:nvPr/>
          </p:nvGrpSpPr>
          <p:grpSpPr>
            <a:xfrm>
              <a:off x="2588182" y="1279573"/>
              <a:ext cx="6096261" cy="203133"/>
              <a:chOff x="3409003" y="1279573"/>
              <a:chExt cx="5251010" cy="203133"/>
            </a:xfrm>
          </p:grpSpPr>
          <p:sp>
            <p:nvSpPr>
              <p:cNvPr id="287" name="Rectangle 5"/>
              <p:cNvSpPr txBox="1">
                <a:spLocks/>
              </p:cNvSpPr>
              <p:nvPr/>
            </p:nvSpPr>
            <p:spPr>
              <a:xfrm>
                <a:off x="3409003" y="1279573"/>
                <a:ext cx="5251010" cy="18774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18288"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fontAlgn="auto">
                  <a:spcBef>
                    <a:spcPts val="0"/>
                  </a:spcBef>
                  <a:spcAft>
                    <a:spcPts val="0"/>
                  </a:spcAft>
                  <a:buClr>
                    <a:srgbClr val="3D3D3D"/>
                  </a:buClr>
                  <a:defRPr/>
                </a:pPr>
                <a:r>
                  <a:rPr lang="en-US" sz="1100" b="1" kern="0" dirty="0">
                    <a:solidFill>
                      <a:srgbClr val="3D3D3D"/>
                    </a:solidFill>
                    <a:latin typeface="Calibri"/>
                  </a:rPr>
                  <a:t>Description</a:t>
                </a:r>
              </a:p>
            </p:txBody>
          </p:sp>
          <p:cxnSp>
            <p:nvCxnSpPr>
              <p:cNvPr id="288" name="Straight Connector 287"/>
              <p:cNvCxnSpPr>
                <a:cxnSpLocks/>
              </p:cNvCxnSpPr>
              <p:nvPr/>
            </p:nvCxnSpPr>
            <p:spPr>
              <a:xfrm>
                <a:off x="3409003" y="1482706"/>
                <a:ext cx="5251010" cy="0"/>
              </a:xfrm>
              <a:prstGeom prst="line">
                <a:avLst/>
              </a:prstGeom>
              <a:noFill/>
              <a:ln w="9525" cap="flat" cmpd="sng" algn="ctr">
                <a:solidFill>
                  <a:srgbClr val="808080"/>
                </a:solidFill>
                <a:prstDash val="solid"/>
              </a:ln>
              <a:effectLst/>
            </p:spPr>
          </p:cxnSp>
        </p:grpSp>
      </p:grpSp>
      <p:cxnSp>
        <p:nvCxnSpPr>
          <p:cNvPr id="289" name="Straight Connector 288"/>
          <p:cNvCxnSpPr>
            <a:cxnSpLocks/>
          </p:cNvCxnSpPr>
          <p:nvPr/>
        </p:nvCxnSpPr>
        <p:spPr>
          <a:xfrm>
            <a:off x="2849902" y="5086971"/>
            <a:ext cx="6220455" cy="0"/>
          </a:xfrm>
          <a:prstGeom prst="line">
            <a:avLst/>
          </a:prstGeom>
          <a:noFill/>
          <a:ln w="19050" cap="flat" cmpd="sng" algn="ctr">
            <a:solidFill>
              <a:srgbClr val="808080"/>
            </a:solidFill>
            <a:prstDash val="sysDot"/>
          </a:ln>
          <a:effectLst/>
        </p:spPr>
      </p:cxnSp>
      <p:cxnSp>
        <p:nvCxnSpPr>
          <p:cNvPr id="290" name="Straight Connector 289"/>
          <p:cNvCxnSpPr>
            <a:cxnSpLocks/>
          </p:cNvCxnSpPr>
          <p:nvPr/>
        </p:nvCxnSpPr>
        <p:spPr>
          <a:xfrm>
            <a:off x="2849902" y="5586651"/>
            <a:ext cx="6220455" cy="0"/>
          </a:xfrm>
          <a:prstGeom prst="line">
            <a:avLst/>
          </a:prstGeom>
          <a:noFill/>
          <a:ln w="19050" cap="flat" cmpd="sng" algn="ctr">
            <a:solidFill>
              <a:srgbClr val="808080"/>
            </a:solidFill>
            <a:prstDash val="sysDot"/>
          </a:ln>
          <a:effectLst/>
        </p:spPr>
      </p:cxnSp>
      <p:cxnSp>
        <p:nvCxnSpPr>
          <p:cNvPr id="291" name="Straight Connector 290"/>
          <p:cNvCxnSpPr>
            <a:cxnSpLocks/>
          </p:cNvCxnSpPr>
          <p:nvPr/>
        </p:nvCxnSpPr>
        <p:spPr>
          <a:xfrm>
            <a:off x="2849902" y="3279941"/>
            <a:ext cx="6220455" cy="0"/>
          </a:xfrm>
          <a:prstGeom prst="line">
            <a:avLst/>
          </a:prstGeom>
          <a:noFill/>
          <a:ln w="19050" cap="flat" cmpd="sng" algn="ctr">
            <a:solidFill>
              <a:srgbClr val="808080"/>
            </a:solidFill>
            <a:prstDash val="sysDot"/>
          </a:ln>
          <a:effectLst/>
        </p:spPr>
      </p:cxnSp>
      <p:cxnSp>
        <p:nvCxnSpPr>
          <p:cNvPr id="292" name="Straight Connector 291"/>
          <p:cNvCxnSpPr>
            <a:cxnSpLocks/>
          </p:cNvCxnSpPr>
          <p:nvPr/>
        </p:nvCxnSpPr>
        <p:spPr>
          <a:xfrm>
            <a:off x="2849902" y="4587290"/>
            <a:ext cx="6220455" cy="0"/>
          </a:xfrm>
          <a:prstGeom prst="line">
            <a:avLst/>
          </a:prstGeom>
          <a:noFill/>
          <a:ln w="19050" cap="flat" cmpd="sng" algn="ctr">
            <a:solidFill>
              <a:srgbClr val="808080"/>
            </a:solidFill>
            <a:prstDash val="sysDot"/>
          </a:ln>
          <a:effectLst/>
        </p:spPr>
      </p:cxnSp>
      <p:cxnSp>
        <p:nvCxnSpPr>
          <p:cNvPr id="293" name="Straight Connector 292"/>
          <p:cNvCxnSpPr>
            <a:cxnSpLocks/>
          </p:cNvCxnSpPr>
          <p:nvPr/>
        </p:nvCxnSpPr>
        <p:spPr>
          <a:xfrm>
            <a:off x="2849902" y="1961166"/>
            <a:ext cx="6220455" cy="0"/>
          </a:xfrm>
          <a:prstGeom prst="line">
            <a:avLst/>
          </a:prstGeom>
          <a:noFill/>
          <a:ln w="19050" cap="flat" cmpd="sng" algn="ctr">
            <a:solidFill>
              <a:srgbClr val="808080"/>
            </a:solidFill>
            <a:prstDash val="sysDot"/>
          </a:ln>
          <a:effectLst/>
        </p:spPr>
      </p:cxnSp>
      <p:sp>
        <p:nvSpPr>
          <p:cNvPr id="294" name="TextBox 10"/>
          <p:cNvSpPr txBox="1">
            <a:spLocks/>
          </p:cNvSpPr>
          <p:nvPr>
            <p:custDataLst>
              <p:tags r:id="rId3"/>
            </p:custDataLst>
          </p:nvPr>
        </p:nvSpPr>
        <p:spPr>
          <a:xfrm>
            <a:off x="833947" y="1510406"/>
            <a:ext cx="1953440" cy="420009"/>
          </a:xfrm>
          <a:prstGeom prst="rect">
            <a:avLst/>
          </a:prstGeom>
          <a:gradFill>
            <a:gsLst>
              <a:gs pos="0">
                <a:srgbClr val="BAD392">
                  <a:lumMod val="75000"/>
                </a:srgbClr>
              </a:gs>
              <a:gs pos="50000">
                <a:srgbClr val="BAD392"/>
              </a:gs>
              <a:gs pos="100000">
                <a:srgbClr val="BAD392">
                  <a:lumMod val="60000"/>
                  <a:lumOff val="40000"/>
                </a:srgbClr>
              </a:gs>
            </a:gsLst>
            <a:lin ang="16200000" scaled="1"/>
          </a:gradFill>
          <a:ln w="19050">
            <a:solidFill>
              <a:srgbClr val="FFFFFF"/>
            </a:solidFill>
            <a:miter lim="800000"/>
            <a:headEnd/>
            <a:tailEnd/>
          </a:ln>
          <a:effectLst/>
        </p:spPr>
        <p:txBody>
          <a:bodyPr vert="horz" wrap="square" lIns="77739" tIns="77739" rIns="77739" bIns="77739"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74637" fontAlgn="auto">
              <a:spcBef>
                <a:spcPts val="0"/>
              </a:spcBef>
              <a:spcAft>
                <a:spcPts val="0"/>
              </a:spcAft>
              <a:buClr>
                <a:srgbClr val="3D3D3D"/>
              </a:buClr>
              <a:defRPr/>
            </a:pPr>
            <a:r>
              <a:rPr lang="en-US" sz="1100" b="1" kern="0" dirty="0">
                <a:solidFill>
                  <a:srgbClr val="3D3D3D"/>
                </a:solidFill>
                <a:latin typeface="Calibri"/>
              </a:rPr>
              <a:t>Young &amp; skilled workforce</a:t>
            </a:r>
          </a:p>
        </p:txBody>
      </p:sp>
      <p:sp>
        <p:nvSpPr>
          <p:cNvPr id="295" name="Rectangle 5"/>
          <p:cNvSpPr txBox="1">
            <a:spLocks/>
          </p:cNvSpPr>
          <p:nvPr/>
        </p:nvSpPr>
        <p:spPr>
          <a:xfrm>
            <a:off x="2849902" y="1510435"/>
            <a:ext cx="6220455" cy="34543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buClr>
                <a:srgbClr val="3D3D3D"/>
              </a:buClr>
            </a:pPr>
            <a:r>
              <a:rPr lang="en-GB" sz="1100" dirty="0">
                <a:solidFill>
                  <a:srgbClr val="000000"/>
                </a:solidFill>
                <a:latin typeface="Calibri"/>
              </a:rPr>
              <a:t>Young and skilled workforce with 43% of the population under 15 years, improved labour productivity and over 1.8million new graduates every year</a:t>
            </a:r>
          </a:p>
        </p:txBody>
      </p:sp>
      <p:sp>
        <p:nvSpPr>
          <p:cNvPr id="296" name="TextBox 14"/>
          <p:cNvSpPr txBox="1"/>
          <p:nvPr>
            <p:custDataLst>
              <p:tags r:id="rId4"/>
            </p:custDataLst>
          </p:nvPr>
        </p:nvSpPr>
        <p:spPr>
          <a:xfrm>
            <a:off x="737952" y="1629390"/>
            <a:ext cx="182047" cy="182036"/>
          </a:xfrm>
          <a:prstGeom prst="ellipse">
            <a:avLst/>
          </a:prstGeom>
          <a:gradFill>
            <a:gsLst>
              <a:gs pos="0">
                <a:srgbClr val="BAD392">
                  <a:lumMod val="75000"/>
                </a:srgbClr>
              </a:gs>
              <a:gs pos="50000">
                <a:srgbClr val="BAD392"/>
              </a:gs>
              <a:gs pos="100000">
                <a:srgbClr val="BAD392">
                  <a:lumMod val="60000"/>
                  <a:lumOff val="40000"/>
                </a:srgbClr>
              </a:gs>
            </a:gsLst>
            <a:lin ang="16200000" scaled="1"/>
          </a:gradFill>
          <a:ln w="19050">
            <a:solidFill>
              <a:srgbClr val="FFFFFF"/>
            </a:solidFill>
            <a:miter lim="800000"/>
            <a:headEnd/>
            <a:tailEnd/>
          </a:ln>
          <a:effectLst/>
        </p:spPr>
        <p:txBody>
          <a:bodyPr vert="horz" wrap="square" lIns="3886" tIns="0" rIns="3886" bIns="0" numCol="1" anchor="ctr" anchorCtr="1"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fontAlgn="auto">
              <a:spcBef>
                <a:spcPts val="0"/>
              </a:spcBef>
              <a:spcAft>
                <a:spcPts val="0"/>
              </a:spcAft>
              <a:buClr>
                <a:srgbClr val="3D3D3D"/>
              </a:buClr>
              <a:defRPr/>
            </a:pPr>
            <a:r>
              <a:rPr lang="en-US" sz="1100" b="1" kern="0" dirty="0">
                <a:solidFill>
                  <a:srgbClr val="3D3D3D"/>
                </a:solidFill>
                <a:latin typeface="Calibri"/>
              </a:rPr>
              <a:t>1</a:t>
            </a:r>
          </a:p>
        </p:txBody>
      </p:sp>
      <p:sp>
        <p:nvSpPr>
          <p:cNvPr id="297" name="Rectangle 5"/>
          <p:cNvSpPr txBox="1">
            <a:spLocks/>
          </p:cNvSpPr>
          <p:nvPr/>
        </p:nvSpPr>
        <p:spPr>
          <a:xfrm>
            <a:off x="2849902" y="1991920"/>
            <a:ext cx="6220455" cy="34543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buClr>
                <a:srgbClr val="3D3D3D"/>
              </a:buClr>
            </a:pPr>
            <a:r>
              <a:rPr lang="en-GB" sz="1100" dirty="0">
                <a:solidFill>
                  <a:srgbClr val="000000"/>
                </a:solidFill>
                <a:latin typeface="Calibri"/>
              </a:rPr>
              <a:t>High urbanization rate with 48% of the population in urban areas and 168mn people forecasted to live in big cities by 2030. Rising consumer spend projected to increase by $94bn in 2025</a:t>
            </a:r>
          </a:p>
        </p:txBody>
      </p:sp>
      <p:sp>
        <p:nvSpPr>
          <p:cNvPr id="298" name="TextBox 10"/>
          <p:cNvSpPr txBox="1">
            <a:spLocks/>
          </p:cNvSpPr>
          <p:nvPr>
            <p:custDataLst>
              <p:tags r:id="rId5"/>
            </p:custDataLst>
          </p:nvPr>
        </p:nvSpPr>
        <p:spPr>
          <a:xfrm>
            <a:off x="833947" y="1991922"/>
            <a:ext cx="1953440" cy="420009"/>
          </a:xfrm>
          <a:prstGeom prst="rect">
            <a:avLst/>
          </a:prstGeom>
          <a:gradFill>
            <a:gsLst>
              <a:gs pos="0">
                <a:srgbClr val="BAD392">
                  <a:lumMod val="75000"/>
                </a:srgbClr>
              </a:gs>
              <a:gs pos="50000">
                <a:srgbClr val="BAD392"/>
              </a:gs>
              <a:gs pos="100000">
                <a:srgbClr val="BAD392">
                  <a:lumMod val="60000"/>
                  <a:lumOff val="40000"/>
                </a:srgbClr>
              </a:gs>
            </a:gsLst>
            <a:lin ang="16200000" scaled="1"/>
          </a:gradFill>
          <a:ln w="19050">
            <a:solidFill>
              <a:srgbClr val="FFFFFF"/>
            </a:solidFill>
            <a:miter lim="800000"/>
            <a:headEnd/>
            <a:tailEnd/>
          </a:ln>
          <a:effectLst/>
        </p:spPr>
        <p:txBody>
          <a:bodyPr vert="horz" wrap="square" lIns="77739" tIns="77739" rIns="77739" bIns="77739"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74637" fontAlgn="auto">
              <a:spcBef>
                <a:spcPts val="0"/>
              </a:spcBef>
              <a:spcAft>
                <a:spcPts val="0"/>
              </a:spcAft>
              <a:buClr>
                <a:srgbClr val="3D3D3D"/>
              </a:buClr>
              <a:defRPr/>
            </a:pPr>
            <a:r>
              <a:rPr lang="en-GB" sz="1100" b="1" kern="0" dirty="0">
                <a:solidFill>
                  <a:srgbClr val="3D3D3D"/>
                </a:solidFill>
                <a:latin typeface="Calibri"/>
              </a:rPr>
              <a:t>High urbanization rate &amp; growing middle class </a:t>
            </a:r>
          </a:p>
        </p:txBody>
      </p:sp>
      <p:sp>
        <p:nvSpPr>
          <p:cNvPr id="299" name="TextBox 14"/>
          <p:cNvSpPr txBox="1"/>
          <p:nvPr>
            <p:custDataLst>
              <p:tags r:id="rId6"/>
            </p:custDataLst>
          </p:nvPr>
        </p:nvSpPr>
        <p:spPr>
          <a:xfrm>
            <a:off x="737952" y="2110905"/>
            <a:ext cx="182047" cy="182036"/>
          </a:xfrm>
          <a:prstGeom prst="ellipse">
            <a:avLst/>
          </a:prstGeom>
          <a:gradFill>
            <a:gsLst>
              <a:gs pos="0">
                <a:srgbClr val="BAD392">
                  <a:lumMod val="75000"/>
                </a:srgbClr>
              </a:gs>
              <a:gs pos="50000">
                <a:srgbClr val="BAD392"/>
              </a:gs>
              <a:gs pos="100000">
                <a:srgbClr val="BAD392">
                  <a:lumMod val="60000"/>
                  <a:lumOff val="40000"/>
                </a:srgbClr>
              </a:gs>
            </a:gsLst>
            <a:lin ang="16200000" scaled="1"/>
          </a:gradFill>
          <a:ln w="19050">
            <a:solidFill>
              <a:srgbClr val="FFFFFF"/>
            </a:solidFill>
            <a:miter lim="800000"/>
            <a:headEnd/>
            <a:tailEnd/>
          </a:ln>
          <a:effectLst/>
        </p:spPr>
        <p:txBody>
          <a:bodyPr vert="horz" wrap="square" lIns="3886" tIns="0" rIns="3886" bIns="0" numCol="1" anchor="ctr" anchorCtr="1"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fontAlgn="auto">
              <a:spcBef>
                <a:spcPts val="0"/>
              </a:spcBef>
              <a:spcAft>
                <a:spcPts val="0"/>
              </a:spcAft>
              <a:buClr>
                <a:srgbClr val="3D3D3D"/>
              </a:buClr>
              <a:defRPr/>
            </a:pPr>
            <a:r>
              <a:rPr lang="en-US" sz="1100" b="1" kern="0" dirty="0">
                <a:solidFill>
                  <a:srgbClr val="3D3D3D"/>
                </a:solidFill>
                <a:latin typeface="Calibri"/>
              </a:rPr>
              <a:t>2</a:t>
            </a:r>
          </a:p>
        </p:txBody>
      </p:sp>
      <p:sp>
        <p:nvSpPr>
          <p:cNvPr id="300" name="TextBox 10"/>
          <p:cNvSpPr txBox="1">
            <a:spLocks/>
          </p:cNvSpPr>
          <p:nvPr>
            <p:custDataLst>
              <p:tags r:id="rId7"/>
            </p:custDataLst>
          </p:nvPr>
        </p:nvSpPr>
        <p:spPr>
          <a:xfrm>
            <a:off x="830343" y="2819493"/>
            <a:ext cx="1956659" cy="420009"/>
          </a:xfrm>
          <a:prstGeom prst="rect">
            <a:avLst/>
          </a:prstGeom>
          <a:gradFill>
            <a:gsLst>
              <a:gs pos="0">
                <a:srgbClr val="BAD392">
                  <a:lumMod val="75000"/>
                </a:srgbClr>
              </a:gs>
              <a:gs pos="50000">
                <a:srgbClr val="BAD392"/>
              </a:gs>
              <a:gs pos="100000">
                <a:srgbClr val="BAD392">
                  <a:lumMod val="60000"/>
                  <a:lumOff val="40000"/>
                </a:srgbClr>
              </a:gs>
            </a:gsLst>
            <a:lin ang="16200000" scaled="1"/>
          </a:gradFill>
          <a:ln w="19050">
            <a:solidFill>
              <a:srgbClr val="FFFFFF"/>
            </a:solidFill>
            <a:miter lim="800000"/>
            <a:headEnd/>
            <a:tailEnd/>
          </a:ln>
          <a:effectLst/>
        </p:spPr>
        <p:txBody>
          <a:bodyPr vert="horz" wrap="square" lIns="77739" tIns="77739" rIns="77739" bIns="77739"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74637" fontAlgn="auto">
              <a:spcBef>
                <a:spcPts val="0"/>
              </a:spcBef>
              <a:spcAft>
                <a:spcPts val="0"/>
              </a:spcAft>
              <a:buClr>
                <a:srgbClr val="3D3D3D"/>
              </a:buClr>
              <a:defRPr/>
            </a:pPr>
            <a:r>
              <a:rPr lang="en-US" sz="1100" b="1" kern="0" dirty="0">
                <a:solidFill>
                  <a:srgbClr val="3D3D3D"/>
                </a:solidFill>
                <a:latin typeface="Calibri"/>
              </a:rPr>
              <a:t>Vibrant financial systems</a:t>
            </a:r>
          </a:p>
        </p:txBody>
      </p:sp>
      <p:sp>
        <p:nvSpPr>
          <p:cNvPr id="301" name="Rectangle 5"/>
          <p:cNvSpPr txBox="1">
            <a:spLocks/>
          </p:cNvSpPr>
          <p:nvPr/>
        </p:nvSpPr>
        <p:spPr>
          <a:xfrm>
            <a:off x="2849902" y="2759724"/>
            <a:ext cx="6220455" cy="34543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Aft>
                <a:spcPts val="2041"/>
              </a:spcAft>
              <a:buClr>
                <a:srgbClr val="3D3D3D"/>
              </a:buClr>
            </a:pPr>
            <a:r>
              <a:rPr lang="en-GB" sz="1100" dirty="0">
                <a:solidFill>
                  <a:srgbClr val="000000"/>
                </a:solidFill>
                <a:latin typeface="Calibri"/>
              </a:rPr>
              <a:t>Robust financial markets with 7 of the top 25 banks in Africa and the second largest Stock Exchange on the continent</a:t>
            </a:r>
          </a:p>
        </p:txBody>
      </p:sp>
      <p:sp>
        <p:nvSpPr>
          <p:cNvPr id="302" name="TextBox 14"/>
          <p:cNvSpPr txBox="1"/>
          <p:nvPr>
            <p:custDataLst>
              <p:tags r:id="rId8"/>
            </p:custDataLst>
          </p:nvPr>
        </p:nvSpPr>
        <p:spPr>
          <a:xfrm>
            <a:off x="737952" y="2938447"/>
            <a:ext cx="182047" cy="182036"/>
          </a:xfrm>
          <a:prstGeom prst="ellipse">
            <a:avLst/>
          </a:prstGeom>
          <a:gradFill>
            <a:gsLst>
              <a:gs pos="0">
                <a:srgbClr val="BAD392">
                  <a:lumMod val="75000"/>
                </a:srgbClr>
              </a:gs>
              <a:gs pos="50000">
                <a:srgbClr val="BAD392"/>
              </a:gs>
              <a:gs pos="100000">
                <a:srgbClr val="BAD392">
                  <a:lumMod val="60000"/>
                  <a:lumOff val="40000"/>
                </a:srgbClr>
              </a:gs>
            </a:gsLst>
            <a:lin ang="16200000" scaled="1"/>
          </a:gradFill>
          <a:ln w="19050">
            <a:solidFill>
              <a:srgbClr val="FFFFFF"/>
            </a:solidFill>
            <a:miter lim="800000"/>
            <a:headEnd/>
            <a:tailEnd/>
          </a:ln>
          <a:effectLst/>
        </p:spPr>
        <p:txBody>
          <a:bodyPr vert="horz" wrap="square" lIns="3886" tIns="0" rIns="3886" bIns="0" numCol="1" anchor="ctr" anchorCtr="1"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fontAlgn="auto">
              <a:spcBef>
                <a:spcPts val="0"/>
              </a:spcBef>
              <a:spcAft>
                <a:spcPts val="0"/>
              </a:spcAft>
              <a:buClr>
                <a:srgbClr val="3D3D3D"/>
              </a:buClr>
              <a:defRPr/>
            </a:pPr>
            <a:r>
              <a:rPr lang="en-US" sz="1100" b="1" kern="0" dirty="0">
                <a:solidFill>
                  <a:srgbClr val="3D3D3D"/>
                </a:solidFill>
                <a:latin typeface="Calibri"/>
              </a:rPr>
              <a:t>3</a:t>
            </a:r>
          </a:p>
        </p:txBody>
      </p:sp>
      <p:sp>
        <p:nvSpPr>
          <p:cNvPr id="303" name="TextBox 10"/>
          <p:cNvSpPr txBox="1">
            <a:spLocks/>
          </p:cNvSpPr>
          <p:nvPr>
            <p:custDataLst>
              <p:tags r:id="rId9"/>
            </p:custDataLst>
          </p:nvPr>
        </p:nvSpPr>
        <p:spPr>
          <a:xfrm>
            <a:off x="830344" y="3320413"/>
            <a:ext cx="1956659" cy="420009"/>
          </a:xfrm>
          <a:prstGeom prst="rect">
            <a:avLst/>
          </a:prstGeom>
          <a:gradFill>
            <a:gsLst>
              <a:gs pos="0">
                <a:srgbClr val="BAD392">
                  <a:lumMod val="75000"/>
                </a:srgbClr>
              </a:gs>
              <a:gs pos="50000">
                <a:srgbClr val="BAD392"/>
              </a:gs>
              <a:gs pos="100000">
                <a:srgbClr val="BAD392">
                  <a:lumMod val="60000"/>
                  <a:lumOff val="40000"/>
                </a:srgbClr>
              </a:gs>
            </a:gsLst>
            <a:lin ang="16200000" scaled="1"/>
          </a:gradFill>
          <a:ln w="19050">
            <a:solidFill>
              <a:srgbClr val="FFFFFF"/>
            </a:solidFill>
            <a:miter lim="800000"/>
            <a:headEnd/>
            <a:tailEnd/>
          </a:ln>
          <a:effectLst/>
        </p:spPr>
        <p:txBody>
          <a:bodyPr vert="horz" wrap="square" lIns="77739" tIns="77739" rIns="77739" bIns="77739"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74637" fontAlgn="auto">
              <a:spcBef>
                <a:spcPts val="0"/>
              </a:spcBef>
              <a:spcAft>
                <a:spcPts val="0"/>
              </a:spcAft>
              <a:buClr>
                <a:srgbClr val="3D3D3D"/>
              </a:buClr>
              <a:defRPr/>
            </a:pPr>
            <a:r>
              <a:rPr lang="en-GB" sz="1100" b="1" kern="0" dirty="0">
                <a:solidFill>
                  <a:srgbClr val="3D3D3D"/>
                </a:solidFill>
                <a:latin typeface="Calibri"/>
              </a:rPr>
              <a:t>Improving business conditions</a:t>
            </a:r>
          </a:p>
        </p:txBody>
      </p:sp>
      <p:sp>
        <p:nvSpPr>
          <p:cNvPr id="304" name="Rectangle 5"/>
          <p:cNvSpPr txBox="1">
            <a:spLocks/>
          </p:cNvSpPr>
          <p:nvPr/>
        </p:nvSpPr>
        <p:spPr>
          <a:xfrm>
            <a:off x="2849902" y="3320412"/>
            <a:ext cx="6220455" cy="34543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buClr>
                <a:srgbClr val="3D3D3D"/>
              </a:buClr>
            </a:pPr>
            <a:r>
              <a:rPr lang="en-GB" sz="1100" dirty="0">
                <a:solidFill>
                  <a:srgbClr val="000000"/>
                </a:solidFill>
                <a:latin typeface="Calibri"/>
              </a:rPr>
              <a:t>Implementation of a strategic plan to tackle short term macro-economic challenges. Active anti-corruption campaign and decline in casualties from security incidents.  </a:t>
            </a:r>
          </a:p>
        </p:txBody>
      </p:sp>
      <p:sp>
        <p:nvSpPr>
          <p:cNvPr id="305" name="TextBox 14"/>
          <p:cNvSpPr txBox="1"/>
          <p:nvPr>
            <p:custDataLst>
              <p:tags r:id="rId10"/>
            </p:custDataLst>
          </p:nvPr>
        </p:nvSpPr>
        <p:spPr>
          <a:xfrm>
            <a:off x="737952" y="3439399"/>
            <a:ext cx="182047" cy="182036"/>
          </a:xfrm>
          <a:prstGeom prst="ellipse">
            <a:avLst/>
          </a:prstGeom>
          <a:gradFill>
            <a:gsLst>
              <a:gs pos="0">
                <a:srgbClr val="BAD392">
                  <a:lumMod val="75000"/>
                </a:srgbClr>
              </a:gs>
              <a:gs pos="50000">
                <a:srgbClr val="BAD392"/>
              </a:gs>
              <a:gs pos="100000">
                <a:srgbClr val="BAD392">
                  <a:lumMod val="60000"/>
                  <a:lumOff val="40000"/>
                </a:srgbClr>
              </a:gs>
            </a:gsLst>
            <a:lin ang="16200000" scaled="1"/>
          </a:gradFill>
          <a:ln w="19050">
            <a:solidFill>
              <a:srgbClr val="FFFFFF"/>
            </a:solidFill>
            <a:miter lim="800000"/>
            <a:headEnd/>
            <a:tailEnd/>
          </a:ln>
          <a:effectLst/>
        </p:spPr>
        <p:txBody>
          <a:bodyPr vert="horz" wrap="square" lIns="3886" tIns="0" rIns="3886" bIns="0" numCol="1" anchor="ctr" anchorCtr="1"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fontAlgn="auto">
              <a:spcBef>
                <a:spcPts val="0"/>
              </a:spcBef>
              <a:spcAft>
                <a:spcPts val="0"/>
              </a:spcAft>
              <a:buClr>
                <a:srgbClr val="3D3D3D"/>
              </a:buClr>
              <a:defRPr/>
            </a:pPr>
            <a:r>
              <a:rPr lang="en-US" sz="1100" b="1" kern="0" dirty="0">
                <a:solidFill>
                  <a:srgbClr val="3D3D3D"/>
                </a:solidFill>
                <a:latin typeface="Calibri"/>
              </a:rPr>
              <a:t>4</a:t>
            </a:r>
          </a:p>
        </p:txBody>
      </p:sp>
      <p:sp>
        <p:nvSpPr>
          <p:cNvPr id="306" name="TextBox 10"/>
          <p:cNvSpPr txBox="1">
            <a:spLocks/>
          </p:cNvSpPr>
          <p:nvPr>
            <p:custDataLst>
              <p:tags r:id="rId11"/>
            </p:custDataLst>
          </p:nvPr>
        </p:nvSpPr>
        <p:spPr>
          <a:xfrm>
            <a:off x="830326" y="4127453"/>
            <a:ext cx="1956660" cy="420009"/>
          </a:xfrm>
          <a:prstGeom prst="rect">
            <a:avLst/>
          </a:prstGeom>
          <a:gradFill>
            <a:gsLst>
              <a:gs pos="0">
                <a:srgbClr val="BAD392">
                  <a:lumMod val="75000"/>
                </a:srgbClr>
              </a:gs>
              <a:gs pos="50000">
                <a:srgbClr val="BAD392"/>
              </a:gs>
              <a:gs pos="100000">
                <a:srgbClr val="BAD392">
                  <a:lumMod val="60000"/>
                  <a:lumOff val="40000"/>
                </a:srgbClr>
              </a:gs>
            </a:gsLst>
            <a:lin ang="16200000" scaled="1"/>
          </a:gradFill>
          <a:ln w="19050">
            <a:solidFill>
              <a:srgbClr val="FFFFFF"/>
            </a:solidFill>
            <a:miter lim="800000"/>
            <a:headEnd/>
            <a:tailEnd/>
          </a:ln>
          <a:effectLst/>
        </p:spPr>
        <p:txBody>
          <a:bodyPr vert="horz" wrap="square" lIns="77739" tIns="77739" rIns="77739" bIns="77739"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74637" fontAlgn="auto">
              <a:spcBef>
                <a:spcPts val="0"/>
              </a:spcBef>
              <a:spcAft>
                <a:spcPts val="0"/>
              </a:spcAft>
              <a:buClr>
                <a:srgbClr val="3D3D3D"/>
              </a:buClr>
              <a:defRPr/>
            </a:pPr>
            <a:r>
              <a:rPr lang="en-US" sz="1100" b="1" kern="0" dirty="0">
                <a:solidFill>
                  <a:srgbClr val="3D3D3D"/>
                </a:solidFill>
                <a:latin typeface="Calibri"/>
              </a:rPr>
              <a:t>Abundant land &amp; natural resources </a:t>
            </a:r>
          </a:p>
        </p:txBody>
      </p:sp>
      <p:sp>
        <p:nvSpPr>
          <p:cNvPr id="307" name="Rectangle 5"/>
          <p:cNvSpPr txBox="1">
            <a:spLocks/>
          </p:cNvSpPr>
          <p:nvPr/>
        </p:nvSpPr>
        <p:spPr>
          <a:xfrm>
            <a:off x="2849902" y="4127450"/>
            <a:ext cx="6220455" cy="34543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Aft>
                <a:spcPts val="2041"/>
              </a:spcAft>
              <a:buClr>
                <a:srgbClr val="3D3D3D"/>
              </a:buClr>
            </a:pPr>
            <a:r>
              <a:rPr lang="en-GB" sz="1100" dirty="0">
                <a:solidFill>
                  <a:srgbClr val="000000"/>
                </a:solidFill>
                <a:latin typeface="Calibri"/>
              </a:rPr>
              <a:t>84mn hectares of arable land, 9</a:t>
            </a:r>
            <a:r>
              <a:rPr lang="en-GB" sz="1100" baseline="30000" dirty="0">
                <a:solidFill>
                  <a:srgbClr val="000000"/>
                </a:solidFill>
                <a:latin typeface="Calibri"/>
              </a:rPr>
              <a:t>th</a:t>
            </a:r>
            <a:r>
              <a:rPr lang="en-GB" sz="1100" dirty="0">
                <a:solidFill>
                  <a:srgbClr val="000000"/>
                </a:solidFill>
                <a:latin typeface="Calibri"/>
              </a:rPr>
              <a:t> largest gas reserves and 44 exploitable minerals in proven commercial quantities</a:t>
            </a:r>
          </a:p>
        </p:txBody>
      </p:sp>
      <p:sp>
        <p:nvSpPr>
          <p:cNvPr id="308" name="TextBox 14"/>
          <p:cNvSpPr txBox="1"/>
          <p:nvPr>
            <p:custDataLst>
              <p:tags r:id="rId12"/>
            </p:custDataLst>
          </p:nvPr>
        </p:nvSpPr>
        <p:spPr>
          <a:xfrm>
            <a:off x="737952" y="4246432"/>
            <a:ext cx="182047" cy="182036"/>
          </a:xfrm>
          <a:prstGeom prst="ellipse">
            <a:avLst/>
          </a:prstGeom>
          <a:gradFill>
            <a:gsLst>
              <a:gs pos="0">
                <a:srgbClr val="BAD392">
                  <a:lumMod val="75000"/>
                </a:srgbClr>
              </a:gs>
              <a:gs pos="50000">
                <a:srgbClr val="BAD392"/>
              </a:gs>
              <a:gs pos="100000">
                <a:srgbClr val="BAD392">
                  <a:lumMod val="60000"/>
                  <a:lumOff val="40000"/>
                </a:srgbClr>
              </a:gs>
            </a:gsLst>
            <a:lin ang="16200000" scaled="1"/>
          </a:gradFill>
          <a:ln w="19050">
            <a:solidFill>
              <a:srgbClr val="FFFFFF"/>
            </a:solidFill>
            <a:miter lim="800000"/>
            <a:headEnd/>
            <a:tailEnd/>
          </a:ln>
          <a:effectLst/>
        </p:spPr>
        <p:txBody>
          <a:bodyPr vert="horz" wrap="square" lIns="3886" tIns="0" rIns="3886" bIns="0" numCol="1" anchor="ctr" anchorCtr="1"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fontAlgn="auto">
              <a:spcBef>
                <a:spcPts val="0"/>
              </a:spcBef>
              <a:spcAft>
                <a:spcPts val="0"/>
              </a:spcAft>
              <a:buClr>
                <a:srgbClr val="3D3D3D"/>
              </a:buClr>
              <a:defRPr/>
            </a:pPr>
            <a:r>
              <a:rPr lang="en-US" sz="1100" b="1" kern="0" dirty="0">
                <a:solidFill>
                  <a:srgbClr val="3D3D3D"/>
                </a:solidFill>
                <a:latin typeface="Calibri"/>
              </a:rPr>
              <a:t>5</a:t>
            </a:r>
          </a:p>
        </p:txBody>
      </p:sp>
      <p:sp>
        <p:nvSpPr>
          <p:cNvPr id="309" name="TextBox 10"/>
          <p:cNvSpPr txBox="1">
            <a:spLocks/>
          </p:cNvSpPr>
          <p:nvPr>
            <p:custDataLst>
              <p:tags r:id="rId13"/>
            </p:custDataLst>
          </p:nvPr>
        </p:nvSpPr>
        <p:spPr>
          <a:xfrm>
            <a:off x="830328" y="4627158"/>
            <a:ext cx="1956660" cy="420009"/>
          </a:xfrm>
          <a:prstGeom prst="rect">
            <a:avLst/>
          </a:prstGeom>
          <a:gradFill>
            <a:gsLst>
              <a:gs pos="0">
                <a:srgbClr val="BAD392">
                  <a:lumMod val="75000"/>
                </a:srgbClr>
              </a:gs>
              <a:gs pos="50000">
                <a:srgbClr val="BAD392"/>
              </a:gs>
              <a:gs pos="100000">
                <a:srgbClr val="BAD392">
                  <a:lumMod val="60000"/>
                  <a:lumOff val="40000"/>
                </a:srgbClr>
              </a:gs>
            </a:gsLst>
            <a:lin ang="16200000" scaled="1"/>
          </a:gradFill>
          <a:ln w="19050">
            <a:solidFill>
              <a:srgbClr val="FFFFFF"/>
            </a:solidFill>
            <a:miter lim="800000"/>
            <a:headEnd/>
            <a:tailEnd/>
          </a:ln>
          <a:effectLst/>
        </p:spPr>
        <p:txBody>
          <a:bodyPr vert="horz" wrap="square" lIns="77739" tIns="77739" rIns="77739" bIns="77739"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74637" fontAlgn="auto">
              <a:spcBef>
                <a:spcPts val="0"/>
              </a:spcBef>
              <a:spcAft>
                <a:spcPts val="0"/>
              </a:spcAft>
              <a:buClr>
                <a:srgbClr val="3D3D3D"/>
              </a:buClr>
              <a:defRPr/>
            </a:pPr>
            <a:r>
              <a:rPr lang="en-US" sz="1100" b="1" kern="0" dirty="0">
                <a:solidFill>
                  <a:srgbClr val="3D3D3D"/>
                </a:solidFill>
                <a:latin typeface="Calibri"/>
              </a:rPr>
              <a:t>Largest market in Africa</a:t>
            </a:r>
          </a:p>
        </p:txBody>
      </p:sp>
      <p:sp>
        <p:nvSpPr>
          <p:cNvPr id="310" name="Rectangle 5"/>
          <p:cNvSpPr txBox="1">
            <a:spLocks/>
          </p:cNvSpPr>
          <p:nvPr/>
        </p:nvSpPr>
        <p:spPr>
          <a:xfrm>
            <a:off x="2849902" y="4627157"/>
            <a:ext cx="6220455" cy="34543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Aft>
                <a:spcPts val="2041"/>
              </a:spcAft>
              <a:buClr>
                <a:srgbClr val="3D3D3D"/>
              </a:buClr>
            </a:pPr>
            <a:r>
              <a:rPr lang="en-GB" sz="1100" dirty="0">
                <a:solidFill>
                  <a:srgbClr val="000000"/>
                </a:solidFill>
                <a:latin typeface="Calibri"/>
              </a:rPr>
              <a:t>Largest market in Africa with proximity to other west African markets. Land borders with Benin, Cameroon, Chad &amp; Niger &amp; 4 international airports</a:t>
            </a:r>
          </a:p>
        </p:txBody>
      </p:sp>
      <p:sp>
        <p:nvSpPr>
          <p:cNvPr id="311" name="TextBox 14"/>
          <p:cNvSpPr txBox="1"/>
          <p:nvPr>
            <p:custDataLst>
              <p:tags r:id="rId14"/>
            </p:custDataLst>
          </p:nvPr>
        </p:nvSpPr>
        <p:spPr>
          <a:xfrm>
            <a:off x="737952" y="4746112"/>
            <a:ext cx="182047" cy="182036"/>
          </a:xfrm>
          <a:prstGeom prst="ellipse">
            <a:avLst/>
          </a:prstGeom>
          <a:gradFill>
            <a:gsLst>
              <a:gs pos="0">
                <a:srgbClr val="BAD392">
                  <a:lumMod val="75000"/>
                </a:srgbClr>
              </a:gs>
              <a:gs pos="50000">
                <a:srgbClr val="BAD392"/>
              </a:gs>
              <a:gs pos="100000">
                <a:srgbClr val="BAD392">
                  <a:lumMod val="60000"/>
                  <a:lumOff val="40000"/>
                </a:srgbClr>
              </a:gs>
            </a:gsLst>
            <a:lin ang="16200000" scaled="1"/>
          </a:gradFill>
          <a:ln w="19050">
            <a:solidFill>
              <a:srgbClr val="FFFFFF"/>
            </a:solidFill>
            <a:miter lim="800000"/>
            <a:headEnd/>
            <a:tailEnd/>
          </a:ln>
          <a:effectLst/>
        </p:spPr>
        <p:txBody>
          <a:bodyPr vert="horz" wrap="square" lIns="3886" tIns="0" rIns="3886" bIns="0" numCol="1" anchor="ctr" anchorCtr="1"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fontAlgn="auto">
              <a:spcBef>
                <a:spcPts val="0"/>
              </a:spcBef>
              <a:spcAft>
                <a:spcPts val="0"/>
              </a:spcAft>
              <a:buClr>
                <a:srgbClr val="3D3D3D"/>
              </a:buClr>
              <a:defRPr/>
            </a:pPr>
            <a:r>
              <a:rPr lang="en-US" sz="1100" b="1" kern="0" dirty="0">
                <a:solidFill>
                  <a:srgbClr val="3D3D3D"/>
                </a:solidFill>
                <a:latin typeface="Calibri"/>
              </a:rPr>
              <a:t>6</a:t>
            </a:r>
          </a:p>
        </p:txBody>
      </p:sp>
      <p:sp>
        <p:nvSpPr>
          <p:cNvPr id="312" name="TextBox 10"/>
          <p:cNvSpPr txBox="1">
            <a:spLocks/>
          </p:cNvSpPr>
          <p:nvPr>
            <p:custDataLst>
              <p:tags r:id="rId15"/>
            </p:custDataLst>
          </p:nvPr>
        </p:nvSpPr>
        <p:spPr>
          <a:xfrm>
            <a:off x="830343" y="5126838"/>
            <a:ext cx="1956659" cy="420009"/>
          </a:xfrm>
          <a:prstGeom prst="rect">
            <a:avLst/>
          </a:prstGeom>
          <a:gradFill>
            <a:gsLst>
              <a:gs pos="0">
                <a:srgbClr val="BAD392">
                  <a:lumMod val="75000"/>
                </a:srgbClr>
              </a:gs>
              <a:gs pos="50000">
                <a:srgbClr val="BAD392"/>
              </a:gs>
              <a:gs pos="100000">
                <a:srgbClr val="BAD392">
                  <a:lumMod val="60000"/>
                  <a:lumOff val="40000"/>
                </a:srgbClr>
              </a:gs>
            </a:gsLst>
            <a:lin ang="16200000" scaled="1"/>
          </a:gradFill>
          <a:ln w="19050">
            <a:solidFill>
              <a:srgbClr val="FFFFFF"/>
            </a:solidFill>
            <a:miter lim="800000"/>
            <a:headEnd/>
            <a:tailEnd/>
          </a:ln>
          <a:effectLst/>
        </p:spPr>
        <p:txBody>
          <a:bodyPr vert="horz" wrap="square" lIns="77739" tIns="77739" rIns="77739" bIns="77739"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74637" fontAlgn="auto">
              <a:spcBef>
                <a:spcPts val="0"/>
              </a:spcBef>
              <a:spcAft>
                <a:spcPts val="0"/>
              </a:spcAft>
              <a:buClr>
                <a:srgbClr val="3D3D3D"/>
              </a:buClr>
              <a:defRPr/>
            </a:pPr>
            <a:r>
              <a:rPr lang="en-US" sz="1100" b="1" kern="0" dirty="0">
                <a:solidFill>
                  <a:srgbClr val="3D3D3D"/>
                </a:solidFill>
                <a:latin typeface="Calibri"/>
              </a:rPr>
              <a:t>2</a:t>
            </a:r>
            <a:r>
              <a:rPr lang="en-US" sz="1100" b="1" kern="0" baseline="30000" dirty="0">
                <a:solidFill>
                  <a:srgbClr val="3D3D3D"/>
                </a:solidFill>
                <a:latin typeface="Calibri"/>
              </a:rPr>
              <a:t>nd</a:t>
            </a:r>
            <a:r>
              <a:rPr lang="en-US" sz="1100" b="1" kern="0" dirty="0">
                <a:solidFill>
                  <a:srgbClr val="3D3D3D"/>
                </a:solidFill>
                <a:latin typeface="Calibri"/>
              </a:rPr>
              <a:t> biggest cluster of large companies</a:t>
            </a:r>
          </a:p>
        </p:txBody>
      </p:sp>
      <p:sp>
        <p:nvSpPr>
          <p:cNvPr id="313" name="Rectangle 5"/>
          <p:cNvSpPr txBox="1">
            <a:spLocks/>
          </p:cNvSpPr>
          <p:nvPr/>
        </p:nvSpPr>
        <p:spPr>
          <a:xfrm>
            <a:off x="2863548" y="5259253"/>
            <a:ext cx="6220455" cy="17271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Aft>
                <a:spcPts val="2041"/>
              </a:spcAft>
              <a:buClr>
                <a:srgbClr val="3D3D3D"/>
              </a:buClr>
            </a:pPr>
            <a:r>
              <a:rPr lang="en-GB" sz="1100" dirty="0">
                <a:solidFill>
                  <a:srgbClr val="000000"/>
                </a:solidFill>
                <a:latin typeface="Calibri"/>
              </a:rPr>
              <a:t>56 companies with revenues over $500mn and 2</a:t>
            </a:r>
            <a:r>
              <a:rPr lang="en-GB" sz="1100" baseline="30000" dirty="0">
                <a:solidFill>
                  <a:srgbClr val="000000"/>
                </a:solidFill>
                <a:latin typeface="Calibri"/>
              </a:rPr>
              <a:t>nd</a:t>
            </a:r>
            <a:r>
              <a:rPr lang="en-GB" sz="1100" dirty="0">
                <a:solidFill>
                  <a:srgbClr val="000000"/>
                </a:solidFill>
                <a:latin typeface="Calibri"/>
              </a:rPr>
              <a:t> largest cluster of large companies in Africa </a:t>
            </a:r>
          </a:p>
        </p:txBody>
      </p:sp>
      <p:sp>
        <p:nvSpPr>
          <p:cNvPr id="314" name="TextBox 14"/>
          <p:cNvSpPr txBox="1"/>
          <p:nvPr>
            <p:custDataLst>
              <p:tags r:id="rId16"/>
            </p:custDataLst>
          </p:nvPr>
        </p:nvSpPr>
        <p:spPr>
          <a:xfrm>
            <a:off x="737952" y="5245792"/>
            <a:ext cx="182047" cy="182036"/>
          </a:xfrm>
          <a:prstGeom prst="ellipse">
            <a:avLst/>
          </a:prstGeom>
          <a:gradFill>
            <a:gsLst>
              <a:gs pos="0">
                <a:srgbClr val="BAD392">
                  <a:lumMod val="75000"/>
                </a:srgbClr>
              </a:gs>
              <a:gs pos="50000">
                <a:srgbClr val="BAD392"/>
              </a:gs>
              <a:gs pos="100000">
                <a:srgbClr val="BAD392">
                  <a:lumMod val="60000"/>
                  <a:lumOff val="40000"/>
                </a:srgbClr>
              </a:gs>
            </a:gsLst>
            <a:lin ang="16200000" scaled="1"/>
          </a:gradFill>
          <a:ln w="19050">
            <a:solidFill>
              <a:srgbClr val="FFFFFF"/>
            </a:solidFill>
            <a:miter lim="800000"/>
            <a:headEnd/>
            <a:tailEnd/>
          </a:ln>
          <a:effectLst/>
        </p:spPr>
        <p:txBody>
          <a:bodyPr vert="horz" wrap="square" lIns="3886" tIns="0" rIns="3886" bIns="0" numCol="1" anchor="ctr" anchorCtr="1"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fontAlgn="auto">
              <a:spcBef>
                <a:spcPts val="0"/>
              </a:spcBef>
              <a:spcAft>
                <a:spcPts val="0"/>
              </a:spcAft>
              <a:buClr>
                <a:srgbClr val="3D3D3D"/>
              </a:buClr>
              <a:defRPr/>
            </a:pPr>
            <a:r>
              <a:rPr lang="en-US" sz="1100" b="1" kern="0" dirty="0">
                <a:solidFill>
                  <a:srgbClr val="3D3D3D"/>
                </a:solidFill>
                <a:latin typeface="Calibri"/>
              </a:rPr>
              <a:t>7</a:t>
            </a:r>
          </a:p>
        </p:txBody>
      </p:sp>
      <p:sp>
        <p:nvSpPr>
          <p:cNvPr id="315" name="TextBox 10"/>
          <p:cNvSpPr txBox="1">
            <a:spLocks/>
          </p:cNvSpPr>
          <p:nvPr>
            <p:custDataLst>
              <p:tags r:id="rId17"/>
            </p:custDataLst>
          </p:nvPr>
        </p:nvSpPr>
        <p:spPr>
          <a:xfrm>
            <a:off x="789396" y="5626518"/>
            <a:ext cx="1956661" cy="420009"/>
          </a:xfrm>
          <a:prstGeom prst="rect">
            <a:avLst/>
          </a:prstGeom>
          <a:gradFill>
            <a:gsLst>
              <a:gs pos="0">
                <a:srgbClr val="BAD392">
                  <a:lumMod val="75000"/>
                </a:srgbClr>
              </a:gs>
              <a:gs pos="50000">
                <a:srgbClr val="BAD392"/>
              </a:gs>
              <a:gs pos="100000">
                <a:srgbClr val="BAD392">
                  <a:lumMod val="60000"/>
                  <a:lumOff val="40000"/>
                </a:srgbClr>
              </a:gs>
            </a:gsLst>
            <a:lin ang="16200000" scaled="1"/>
          </a:gradFill>
          <a:ln w="19050">
            <a:solidFill>
              <a:srgbClr val="FFFFFF"/>
            </a:solidFill>
            <a:miter lim="800000"/>
            <a:headEnd/>
            <a:tailEnd/>
          </a:ln>
          <a:effectLst/>
        </p:spPr>
        <p:txBody>
          <a:bodyPr vert="horz" wrap="square" lIns="77739" tIns="77739" rIns="77739" bIns="77739"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74637" fontAlgn="auto">
              <a:spcBef>
                <a:spcPts val="0"/>
              </a:spcBef>
              <a:spcAft>
                <a:spcPts val="0"/>
              </a:spcAft>
              <a:buClr>
                <a:srgbClr val="3D3D3D"/>
              </a:buClr>
              <a:defRPr/>
            </a:pPr>
            <a:r>
              <a:rPr lang="en-US" sz="1100" b="1" kern="0" dirty="0">
                <a:solidFill>
                  <a:srgbClr val="3D3D3D"/>
                </a:solidFill>
                <a:latin typeface="Calibri"/>
              </a:rPr>
              <a:t>Investor friendly climate</a:t>
            </a:r>
          </a:p>
        </p:txBody>
      </p:sp>
      <p:sp>
        <p:nvSpPr>
          <p:cNvPr id="316" name="Rectangle 5"/>
          <p:cNvSpPr txBox="1">
            <a:spLocks/>
          </p:cNvSpPr>
          <p:nvPr/>
        </p:nvSpPr>
        <p:spPr>
          <a:xfrm>
            <a:off x="2849902" y="5626518"/>
            <a:ext cx="6220455" cy="34543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lvl="1">
              <a:spcAft>
                <a:spcPts val="2041"/>
              </a:spcAft>
              <a:buClr>
                <a:srgbClr val="3D3D3D"/>
              </a:buClr>
            </a:pPr>
            <a:r>
              <a:rPr lang="en-GB" sz="1100" dirty="0">
                <a:solidFill>
                  <a:srgbClr val="000000"/>
                </a:solidFill>
                <a:latin typeface="Calibri"/>
              </a:rPr>
              <a:t>Investor friendly climate with strong appetite to encourage private sector investments. Generous statutory incentives with 14 Free Trade Zones </a:t>
            </a:r>
          </a:p>
        </p:txBody>
      </p:sp>
      <p:sp>
        <p:nvSpPr>
          <p:cNvPr id="317" name="TextBox 14"/>
          <p:cNvSpPr txBox="1"/>
          <p:nvPr>
            <p:custDataLst>
              <p:tags r:id="rId18"/>
            </p:custDataLst>
          </p:nvPr>
        </p:nvSpPr>
        <p:spPr>
          <a:xfrm>
            <a:off x="737952" y="5745473"/>
            <a:ext cx="182047" cy="182036"/>
          </a:xfrm>
          <a:prstGeom prst="ellipse">
            <a:avLst/>
          </a:prstGeom>
          <a:gradFill>
            <a:gsLst>
              <a:gs pos="0">
                <a:srgbClr val="BAD392">
                  <a:lumMod val="75000"/>
                </a:srgbClr>
              </a:gs>
              <a:gs pos="50000">
                <a:srgbClr val="BAD392"/>
              </a:gs>
              <a:gs pos="100000">
                <a:srgbClr val="BAD392">
                  <a:lumMod val="60000"/>
                  <a:lumOff val="40000"/>
                </a:srgbClr>
              </a:gs>
            </a:gsLst>
            <a:lin ang="16200000" scaled="1"/>
          </a:gradFill>
          <a:ln w="19050">
            <a:solidFill>
              <a:srgbClr val="FFFFFF"/>
            </a:solidFill>
            <a:miter lim="800000"/>
            <a:headEnd/>
            <a:tailEnd/>
          </a:ln>
          <a:effectLst/>
        </p:spPr>
        <p:txBody>
          <a:bodyPr vert="horz" wrap="square" lIns="3886" tIns="0" rIns="3886" bIns="0" numCol="1" anchor="ctr" anchorCtr="1" compatLnSpc="1">
            <a:prstTxWarp prst="textNoShape">
              <a:avLst/>
            </a:prstTxWarp>
            <a:no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lgn="ctr" fontAlgn="auto">
              <a:spcBef>
                <a:spcPts val="0"/>
              </a:spcBef>
              <a:spcAft>
                <a:spcPts val="0"/>
              </a:spcAft>
              <a:buClr>
                <a:srgbClr val="3D3D3D"/>
              </a:buClr>
              <a:defRPr/>
            </a:pPr>
            <a:r>
              <a:rPr lang="en-US" sz="1100" b="1" kern="0" dirty="0">
                <a:solidFill>
                  <a:srgbClr val="3D3D3D"/>
                </a:solidFill>
                <a:latin typeface="Calibri"/>
              </a:rPr>
              <a:t>8</a:t>
            </a:r>
          </a:p>
        </p:txBody>
      </p:sp>
      <p:pic>
        <p:nvPicPr>
          <p:cNvPr id="42" name="Picture 41" descr="czech"/>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43" name="Picture 42" descr="Nigerian-Coat-of-Arm.png"/>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3451115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60400" y="1235075"/>
            <a:ext cx="8255000" cy="42144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lnSpc>
                <a:spcPct val="90000"/>
              </a:lnSpc>
              <a:defRPr/>
            </a:pPr>
            <a:r>
              <a:rPr lang="en-GB" sz="2000" dirty="0">
                <a:solidFill>
                  <a:srgbClr val="000000"/>
                </a:solidFill>
                <a:latin typeface="Verdana" pitchFamily="34" charset="0"/>
                <a:ea typeface="Verdana" pitchFamily="34" charset="0"/>
                <a:cs typeface="Verdana" pitchFamily="34" charset="0"/>
              </a:rPr>
              <a:t>THANK YOU</a:t>
            </a:r>
          </a:p>
          <a:p>
            <a:pPr algn="ctr">
              <a:lnSpc>
                <a:spcPct val="90000"/>
              </a:lnSpc>
              <a:defRPr/>
            </a:pPr>
            <a:br>
              <a:rPr lang="en-GB" dirty="0">
                <a:solidFill>
                  <a:srgbClr val="1F497D"/>
                </a:solidFill>
                <a:effectLst>
                  <a:outerShdw blurRad="38100" dist="38100" dir="2700000" algn="tl">
                    <a:srgbClr val="C0C0C0"/>
                  </a:outerShdw>
                </a:effectLst>
                <a:latin typeface="Verdana" pitchFamily="34" charset="0"/>
                <a:ea typeface="Verdana" pitchFamily="34" charset="0"/>
                <a:cs typeface="Verdana" pitchFamily="34" charset="0"/>
              </a:rPr>
            </a:br>
            <a:br>
              <a:rPr lang="en-GB" dirty="0">
                <a:solidFill>
                  <a:srgbClr val="1F497D"/>
                </a:solidFill>
                <a:effectLst>
                  <a:outerShdw blurRad="38100" dist="38100" dir="2700000" algn="tl">
                    <a:srgbClr val="C0C0C0"/>
                  </a:outerShdw>
                </a:effectLst>
                <a:latin typeface="Verdana" pitchFamily="34" charset="0"/>
                <a:ea typeface="Verdana" pitchFamily="34" charset="0"/>
                <a:cs typeface="Verdana" pitchFamily="34" charset="0"/>
              </a:rPr>
            </a:br>
            <a:r>
              <a:rPr lang="en-GB" sz="1600" dirty="0" err="1">
                <a:solidFill>
                  <a:srgbClr val="000000"/>
                </a:solidFill>
                <a:latin typeface="Verdana" pitchFamily="34" charset="0"/>
                <a:ea typeface="Verdana" pitchFamily="34" charset="0"/>
                <a:cs typeface="Verdana" pitchFamily="34" charset="0"/>
              </a:rPr>
              <a:t>Muhammed</a:t>
            </a:r>
            <a:r>
              <a:rPr lang="en-GB" sz="1600" dirty="0">
                <a:solidFill>
                  <a:srgbClr val="000000"/>
                </a:solidFill>
                <a:latin typeface="Verdana" pitchFamily="34" charset="0"/>
                <a:ea typeface="Verdana" pitchFamily="34" charset="0"/>
                <a:cs typeface="Verdana" pitchFamily="34" charset="0"/>
              </a:rPr>
              <a:t> </a:t>
            </a:r>
            <a:r>
              <a:rPr lang="en-GB" sz="1600" dirty="0" err="1">
                <a:solidFill>
                  <a:srgbClr val="000000"/>
                </a:solidFill>
                <a:latin typeface="Verdana" pitchFamily="34" charset="0"/>
                <a:ea typeface="Verdana" pitchFamily="34" charset="0"/>
                <a:cs typeface="Verdana" pitchFamily="34" charset="0"/>
              </a:rPr>
              <a:t>Dahiru</a:t>
            </a:r>
            <a:br>
              <a:rPr lang="en-GB" dirty="0">
                <a:solidFill>
                  <a:srgbClr val="000000"/>
                </a:solidFill>
                <a:latin typeface="Verdana" pitchFamily="34" charset="0"/>
                <a:ea typeface="Verdana" pitchFamily="34" charset="0"/>
                <a:cs typeface="Verdana" pitchFamily="34" charset="0"/>
              </a:rPr>
            </a:br>
            <a:r>
              <a:rPr lang="en-GB" sz="1600" b="1" dirty="0">
                <a:solidFill>
                  <a:srgbClr val="000000"/>
                </a:solidFill>
                <a:latin typeface="Verdana" pitchFamily="34" charset="0"/>
                <a:ea typeface="Verdana" pitchFamily="34" charset="0"/>
                <a:cs typeface="Verdana" pitchFamily="34" charset="0"/>
              </a:rPr>
              <a:t>Chairman</a:t>
            </a:r>
          </a:p>
          <a:p>
            <a:pPr algn="ctr">
              <a:lnSpc>
                <a:spcPct val="90000"/>
              </a:lnSpc>
              <a:defRPr/>
            </a:pPr>
            <a:endParaRPr lang="en-GB" sz="1600" dirty="0">
              <a:solidFill>
                <a:srgbClr val="000000"/>
              </a:solidFill>
              <a:latin typeface="Verdana" pitchFamily="34" charset="0"/>
              <a:ea typeface="Verdana" pitchFamily="34" charset="0"/>
              <a:cs typeface="Verdana" pitchFamily="34" charset="0"/>
            </a:endParaRPr>
          </a:p>
          <a:p>
            <a:pPr algn="ctr">
              <a:lnSpc>
                <a:spcPct val="90000"/>
              </a:lnSpc>
              <a:defRPr/>
            </a:pPr>
            <a:endParaRPr lang="en-GB" sz="1600" dirty="0">
              <a:solidFill>
                <a:srgbClr val="000000"/>
              </a:solidFill>
              <a:latin typeface="Verdana" pitchFamily="34" charset="0"/>
              <a:ea typeface="Verdana" pitchFamily="34" charset="0"/>
              <a:cs typeface="Verdana" pitchFamily="34" charset="0"/>
            </a:endParaRPr>
          </a:p>
          <a:p>
            <a:pPr algn="ctr">
              <a:lnSpc>
                <a:spcPct val="90000"/>
              </a:lnSpc>
              <a:defRPr/>
            </a:pPr>
            <a:endParaRPr lang="en-GB" sz="1600" dirty="0">
              <a:solidFill>
                <a:srgbClr val="000000"/>
              </a:solidFill>
              <a:latin typeface="Verdana" pitchFamily="34" charset="0"/>
              <a:ea typeface="Verdana" pitchFamily="34" charset="0"/>
              <a:cs typeface="Verdana" pitchFamily="34" charset="0"/>
            </a:endParaRPr>
          </a:p>
          <a:p>
            <a:pPr algn="ctr">
              <a:lnSpc>
                <a:spcPct val="90000"/>
              </a:lnSpc>
              <a:defRPr/>
            </a:pPr>
            <a:br>
              <a:rPr lang="en-GB" sz="1600" dirty="0">
                <a:solidFill>
                  <a:srgbClr val="000000"/>
                </a:solidFill>
                <a:latin typeface="Verdana" pitchFamily="34" charset="0"/>
                <a:ea typeface="Verdana" pitchFamily="34" charset="0"/>
                <a:cs typeface="Verdana" pitchFamily="34" charset="0"/>
              </a:rPr>
            </a:br>
            <a:r>
              <a:rPr lang="en-GB" sz="1600" b="1" dirty="0">
                <a:solidFill>
                  <a:srgbClr val="000000"/>
                </a:solidFill>
                <a:latin typeface="Verdana" pitchFamily="34" charset="0"/>
                <a:ea typeface="Verdana" pitchFamily="34" charset="0"/>
                <a:cs typeface="Verdana" pitchFamily="34" charset="0"/>
              </a:rPr>
              <a:t>NIGERIA-CZECH REPUBLIC TRADE AND INVESTIMENT COUNCIL</a:t>
            </a:r>
          </a:p>
          <a:p>
            <a:pPr algn="ctr">
              <a:lnSpc>
                <a:spcPct val="90000"/>
              </a:lnSpc>
              <a:defRPr/>
            </a:pPr>
            <a:r>
              <a:rPr lang="en-GB" sz="1600" dirty="0">
                <a:solidFill>
                  <a:srgbClr val="000000"/>
                </a:solidFill>
                <a:latin typeface="Verdana" pitchFamily="34" charset="0"/>
                <a:ea typeface="Verdana" pitchFamily="34" charset="0"/>
                <a:cs typeface="Verdana" pitchFamily="34" charset="0"/>
              </a:rPr>
              <a:t>No:35, Lobito crescent </a:t>
            </a:r>
            <a:br>
              <a:rPr lang="en-GB" sz="1600" dirty="0">
                <a:solidFill>
                  <a:srgbClr val="000000"/>
                </a:solidFill>
                <a:latin typeface="Verdana" pitchFamily="34" charset="0"/>
                <a:ea typeface="Verdana" pitchFamily="34" charset="0"/>
                <a:cs typeface="Verdana" pitchFamily="34" charset="0"/>
              </a:rPr>
            </a:br>
            <a:r>
              <a:rPr lang="en-GB" sz="1600" dirty="0" err="1">
                <a:solidFill>
                  <a:srgbClr val="000000"/>
                </a:solidFill>
                <a:latin typeface="Verdana" pitchFamily="34" charset="0"/>
                <a:ea typeface="Verdana" pitchFamily="34" charset="0"/>
                <a:cs typeface="Verdana" pitchFamily="34" charset="0"/>
              </a:rPr>
              <a:t>Wuse</a:t>
            </a:r>
            <a:r>
              <a:rPr lang="en-GB" sz="1600" dirty="0">
                <a:solidFill>
                  <a:srgbClr val="000000"/>
                </a:solidFill>
                <a:latin typeface="Verdana" pitchFamily="34" charset="0"/>
                <a:ea typeface="Verdana" pitchFamily="34" charset="0"/>
                <a:cs typeface="Verdana" pitchFamily="34" charset="0"/>
              </a:rPr>
              <a:t> II, Abuja</a:t>
            </a:r>
          </a:p>
          <a:p>
            <a:pPr algn="ctr">
              <a:lnSpc>
                <a:spcPct val="90000"/>
              </a:lnSpc>
              <a:defRPr/>
            </a:pPr>
            <a:endParaRPr lang="en-GB" sz="1600" dirty="0">
              <a:solidFill>
                <a:srgbClr val="000000"/>
              </a:solidFill>
              <a:latin typeface="Verdana" pitchFamily="34" charset="0"/>
              <a:ea typeface="Verdana" pitchFamily="34" charset="0"/>
              <a:cs typeface="Verdana" pitchFamily="34" charset="0"/>
            </a:endParaRPr>
          </a:p>
          <a:p>
            <a:pPr algn="ctr">
              <a:defRPr/>
            </a:pPr>
            <a:r>
              <a:rPr lang="en-GB" sz="1600" dirty="0">
                <a:solidFill>
                  <a:srgbClr val="000000"/>
                </a:solidFill>
                <a:latin typeface="Verdana" pitchFamily="34" charset="0"/>
                <a:ea typeface="Verdana" pitchFamily="34" charset="0"/>
                <a:cs typeface="Verdana" pitchFamily="34" charset="0"/>
              </a:rPr>
              <a:t>Mobile : +234 803 430 6200</a:t>
            </a:r>
          </a:p>
          <a:p>
            <a:pPr algn="ctr">
              <a:defRPr/>
            </a:pPr>
            <a:endParaRPr lang="en-GB" sz="1600" dirty="0">
              <a:solidFill>
                <a:srgbClr val="000000"/>
              </a:solidFill>
              <a:latin typeface="Verdana" pitchFamily="34" charset="0"/>
              <a:ea typeface="Verdana" pitchFamily="34" charset="0"/>
              <a:cs typeface="Verdana" pitchFamily="34" charset="0"/>
            </a:endParaRPr>
          </a:p>
          <a:p>
            <a:pPr algn="ctr">
              <a:defRPr/>
            </a:pPr>
            <a:r>
              <a:rPr lang="en-GB" sz="1600" dirty="0">
                <a:solidFill>
                  <a:srgbClr val="000000"/>
                </a:solidFill>
                <a:latin typeface="Verdana" pitchFamily="34" charset="0"/>
                <a:ea typeface="Verdana" pitchFamily="34" charset="0"/>
                <a:cs typeface="Verdana" pitchFamily="34" charset="0"/>
              </a:rPr>
              <a:t>	 Email: </a:t>
            </a:r>
            <a:r>
              <a:rPr lang="en-GB" sz="1600" dirty="0" err="1">
                <a:solidFill>
                  <a:srgbClr val="000000"/>
                </a:solidFill>
                <a:latin typeface="Verdana" pitchFamily="34" charset="0"/>
                <a:ea typeface="Verdana" pitchFamily="34" charset="0"/>
                <a:cs typeface="Verdana" pitchFamily="34" charset="0"/>
              </a:rPr>
              <a:t>mdahiru@yahoo.co.uk</a:t>
            </a:r>
            <a:endParaRPr lang="en-GB" sz="1600" dirty="0">
              <a:solidFill>
                <a:srgbClr val="000000"/>
              </a:solidFill>
              <a:latin typeface="Verdana" pitchFamily="34" charset="0"/>
              <a:ea typeface="Verdana" pitchFamily="34" charset="0"/>
              <a:cs typeface="Verdana" pitchFamily="34" charset="0"/>
            </a:endParaRPr>
          </a:p>
          <a:p>
            <a:pPr algn="ctr">
              <a:lnSpc>
                <a:spcPct val="90000"/>
              </a:lnSpc>
              <a:defRPr/>
            </a:pPr>
            <a:r>
              <a:rPr lang="en-GB" sz="1600" u="sng" dirty="0">
                <a:solidFill>
                  <a:srgbClr val="000000"/>
                </a:solidFill>
                <a:latin typeface="Verdana" pitchFamily="34" charset="0"/>
                <a:ea typeface="Verdana" pitchFamily="34" charset="0"/>
                <a:cs typeface="Verdana" pitchFamily="34" charset="0"/>
                <a:hlinkClick r:id="rId2"/>
              </a:rPr>
              <a:t>                    </a:t>
            </a:r>
          </a:p>
        </p:txBody>
      </p:sp>
      <p:pic>
        <p:nvPicPr>
          <p:cNvPr id="3" name="Picture 2" descr="czec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5" name="Picture 4" descr="Nigerian-Coat-of-Ar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
        <p:nvSpPr>
          <p:cNvPr id="2" name="TextBox 1"/>
          <p:cNvSpPr txBox="1"/>
          <p:nvPr/>
        </p:nvSpPr>
        <p:spPr>
          <a:xfrm>
            <a:off x="4105167" y="4579472"/>
            <a:ext cx="2256171" cy="353943"/>
          </a:xfrm>
          <a:prstGeom prst="rect">
            <a:avLst/>
          </a:prstGeom>
          <a:noFill/>
        </p:spPr>
        <p:txBody>
          <a:bodyPr wrap="none" rtlCol="0">
            <a:spAutoFit/>
          </a:bodyPr>
          <a:lstStyle/>
          <a:p>
            <a:r>
              <a:rPr lang="en-GB" sz="1700" dirty="0">
                <a:solidFill>
                  <a:srgbClr val="000000"/>
                </a:solidFill>
                <a:latin typeface="Verdana" pitchFamily="34" charset="0"/>
                <a:ea typeface="Verdana" pitchFamily="34" charset="0"/>
                <a:cs typeface="Verdana" pitchFamily="34" charset="0"/>
              </a:rPr>
              <a:t>+420 773 911 519</a:t>
            </a:r>
          </a:p>
        </p:txBody>
      </p:sp>
    </p:spTree>
    <p:extLst>
      <p:ext uri="{BB962C8B-B14F-4D97-AF65-F5344CB8AC3E}">
        <p14:creationId xmlns:p14="http://schemas.microsoft.com/office/powerpoint/2010/main" val="3289086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 name="Title 3"/>
          <p:cNvSpPr txBox="1">
            <a:spLocks/>
          </p:cNvSpPr>
          <p:nvPr/>
        </p:nvSpPr>
        <p:spPr>
          <a:xfrm>
            <a:off x="2618726" y="277989"/>
            <a:ext cx="4822659" cy="532558"/>
          </a:xfrm>
          <a:prstGeom prst="rect">
            <a:avLst/>
          </a:prstGeom>
        </p:spPr>
        <p:txBody>
          <a:bodyPr/>
          <a:lst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a:lstStyle>
          <a:p>
            <a:r>
              <a:rPr lang="en-US" kern="0" dirty="0">
                <a:solidFill>
                  <a:prstClr val="white"/>
                </a:solidFill>
                <a:latin typeface="Calibri" panose="020F0502020204030204" pitchFamily="34" charset="0"/>
                <a:cs typeface="Calibri" panose="020F0502020204030204" pitchFamily="34" charset="0"/>
              </a:rPr>
              <a:t>Nigeria is the largest economy in Africa</a:t>
            </a:r>
            <a:endParaRPr lang="en-ZA" kern="0" dirty="0">
              <a:solidFill>
                <a:prstClr val="white"/>
              </a:solidFill>
              <a:latin typeface="Calibri" panose="020F0502020204030204" pitchFamily="34" charset="0"/>
              <a:cs typeface="Calibri" panose="020F0502020204030204" pitchFamily="34" charset="0"/>
            </a:endParaRPr>
          </a:p>
        </p:txBody>
      </p:sp>
      <p:sp>
        <p:nvSpPr>
          <p:cNvPr id="253" name="Rectangle 7"/>
          <p:cNvSpPr>
            <a:spLocks noChangeArrowheads="1"/>
          </p:cNvSpPr>
          <p:nvPr/>
        </p:nvSpPr>
        <p:spPr bwMode="auto">
          <a:xfrm>
            <a:off x="331055" y="6343294"/>
            <a:ext cx="4419387" cy="268517"/>
          </a:xfrm>
          <a:prstGeom prst="rect">
            <a:avLst/>
          </a:prstGeom>
          <a:noFill/>
          <a:ln w="6350">
            <a:noFill/>
            <a:miter lim="800000"/>
            <a:headEnd/>
            <a:tailEnd/>
          </a:ln>
          <a:effectLst/>
        </p:spPr>
        <p:txBody>
          <a:bodyPr wrap="square" lIns="72000" tIns="72000" rIns="72000" bIns="72000">
            <a:spAutoFit/>
          </a:bodyPr>
          <a:lstStyle/>
          <a:p>
            <a:pPr defTabSz="357188"/>
            <a:r>
              <a:rPr lang="en-US" sz="800" dirty="0">
                <a:solidFill>
                  <a:srgbClr val="080808"/>
                </a:solidFill>
                <a:latin typeface="Calibri" panose="020F0502020204030204" pitchFamily="34" charset="0"/>
                <a:cs typeface="Calibri" panose="020F0502020204030204" pitchFamily="34" charset="0"/>
              </a:rPr>
              <a:t>Sources: Economist Intelligence Unit, World Bank Databank, World Bank Doing Business Report, 2017</a:t>
            </a:r>
          </a:p>
        </p:txBody>
      </p:sp>
      <p:graphicFrame>
        <p:nvGraphicFramePr>
          <p:cNvPr id="44" name="Table 43"/>
          <p:cNvGraphicFramePr>
            <a:graphicFrameLocks noGrp="1"/>
          </p:cNvGraphicFramePr>
          <p:nvPr>
            <p:extLst>
              <p:ext uri="{D42A27DB-BD31-4B8C-83A1-F6EECF244321}">
                <p14:modId xmlns:p14="http://schemas.microsoft.com/office/powerpoint/2010/main" val="1449134258"/>
              </p:ext>
            </p:extLst>
          </p:nvPr>
        </p:nvGraphicFramePr>
        <p:xfrm>
          <a:off x="705526" y="1805827"/>
          <a:ext cx="8763957" cy="1887648"/>
        </p:xfrm>
        <a:graphic>
          <a:graphicData uri="http://schemas.openxmlformats.org/drawingml/2006/table">
            <a:tbl>
              <a:tblPr/>
              <a:tblGrid>
                <a:gridCol w="1972829">
                  <a:extLst>
                    <a:ext uri="{9D8B030D-6E8A-4147-A177-3AD203B41FA5}">
                      <a16:colId xmlns:a16="http://schemas.microsoft.com/office/drawing/2014/main" val="20000"/>
                    </a:ext>
                  </a:extLst>
                </a:gridCol>
                <a:gridCol w="848891">
                  <a:extLst>
                    <a:ext uri="{9D8B030D-6E8A-4147-A177-3AD203B41FA5}">
                      <a16:colId xmlns:a16="http://schemas.microsoft.com/office/drawing/2014/main" val="20001"/>
                    </a:ext>
                  </a:extLst>
                </a:gridCol>
                <a:gridCol w="848891">
                  <a:extLst>
                    <a:ext uri="{9D8B030D-6E8A-4147-A177-3AD203B41FA5}">
                      <a16:colId xmlns:a16="http://schemas.microsoft.com/office/drawing/2014/main" val="20002"/>
                    </a:ext>
                  </a:extLst>
                </a:gridCol>
                <a:gridCol w="848891">
                  <a:extLst>
                    <a:ext uri="{9D8B030D-6E8A-4147-A177-3AD203B41FA5}">
                      <a16:colId xmlns:a16="http://schemas.microsoft.com/office/drawing/2014/main" val="20003"/>
                    </a:ext>
                  </a:extLst>
                </a:gridCol>
                <a:gridCol w="848891">
                  <a:extLst>
                    <a:ext uri="{9D8B030D-6E8A-4147-A177-3AD203B41FA5}">
                      <a16:colId xmlns:a16="http://schemas.microsoft.com/office/drawing/2014/main" val="20004"/>
                    </a:ext>
                  </a:extLst>
                </a:gridCol>
                <a:gridCol w="848891">
                  <a:extLst>
                    <a:ext uri="{9D8B030D-6E8A-4147-A177-3AD203B41FA5}">
                      <a16:colId xmlns:a16="http://schemas.microsoft.com/office/drawing/2014/main" val="20005"/>
                    </a:ext>
                  </a:extLst>
                </a:gridCol>
                <a:gridCol w="848891">
                  <a:extLst>
                    <a:ext uri="{9D8B030D-6E8A-4147-A177-3AD203B41FA5}">
                      <a16:colId xmlns:a16="http://schemas.microsoft.com/office/drawing/2014/main" val="20006"/>
                    </a:ext>
                  </a:extLst>
                </a:gridCol>
                <a:gridCol w="848891">
                  <a:extLst>
                    <a:ext uri="{9D8B030D-6E8A-4147-A177-3AD203B41FA5}">
                      <a16:colId xmlns:a16="http://schemas.microsoft.com/office/drawing/2014/main" val="20007"/>
                    </a:ext>
                  </a:extLst>
                </a:gridCol>
                <a:gridCol w="848891">
                  <a:extLst>
                    <a:ext uri="{9D8B030D-6E8A-4147-A177-3AD203B41FA5}">
                      <a16:colId xmlns:a16="http://schemas.microsoft.com/office/drawing/2014/main" val="20008"/>
                    </a:ext>
                  </a:extLst>
                </a:gridCol>
              </a:tblGrid>
              <a:tr h="305968">
                <a:tc>
                  <a:txBody>
                    <a:bodyPr/>
                    <a:lstStyle/>
                    <a:p>
                      <a:pPr algn="l" fontAlgn="b"/>
                      <a:r>
                        <a:rPr lang="en-ZA" sz="1100" b="1" i="0" u="none" strike="noStrike" dirty="0">
                          <a:solidFill>
                            <a:schemeClr val="bg1"/>
                          </a:solidFill>
                          <a:effectLst/>
                          <a:latin typeface="Calibri" panose="020F0502020204030204" pitchFamily="34" charset="0"/>
                          <a:cs typeface="Calibri" panose="020F0502020204030204" pitchFamily="34" charset="0"/>
                        </a:rPr>
                        <a:t>Macroeconomic Metric 2015 </a:t>
                      </a:r>
                    </a:p>
                  </a:txBody>
                  <a:tcPr marL="0" marR="0" marT="0" marB="0" anchor="ctr">
                    <a:lnL>
                      <a:noFill/>
                    </a:lnL>
                    <a:lnR w="6350" cap="flat" cmpd="sng" algn="ctr">
                      <a:solidFill>
                        <a:srgbClr val="FFFFFF"/>
                      </a:solidFill>
                      <a:prstDash val="solid"/>
                      <a:round/>
                      <a:headEnd type="none" w="med" len="med"/>
                      <a:tailEnd type="none" w="med" len="med"/>
                    </a:lnR>
                    <a:lnT>
                      <a:noFill/>
                    </a:lnT>
                    <a:lnB>
                      <a:noFill/>
                    </a:lnB>
                    <a:solidFill>
                      <a:schemeClr val="accent2">
                        <a:lumMod val="75000"/>
                      </a:schemeClr>
                    </a:solidFill>
                  </a:tcPr>
                </a:tc>
                <a:tc>
                  <a:txBody>
                    <a:bodyPr/>
                    <a:lstStyle/>
                    <a:p>
                      <a:pPr algn="ctr" fontAlgn="ctr"/>
                      <a:r>
                        <a:rPr lang="en-ZA" sz="1100" b="1" i="0" u="none" strike="noStrike" dirty="0">
                          <a:solidFill>
                            <a:schemeClr val="bg1"/>
                          </a:solidFill>
                          <a:effectLst/>
                          <a:latin typeface="Calibri" panose="020F0502020204030204" pitchFamily="34" charset="0"/>
                          <a:cs typeface="Calibri" panose="020F0502020204030204" pitchFamily="34" charset="0"/>
                        </a:rPr>
                        <a:t>Nigeria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chemeClr val="accent2">
                        <a:lumMod val="75000"/>
                      </a:schemeClr>
                    </a:solidFill>
                  </a:tcPr>
                </a:tc>
                <a:tc>
                  <a:txBody>
                    <a:bodyPr/>
                    <a:lstStyle/>
                    <a:p>
                      <a:pPr algn="ctr" fontAlgn="ctr"/>
                      <a:r>
                        <a:rPr lang="en-ZA" sz="1100" b="1" i="0" u="none" strike="noStrike" dirty="0">
                          <a:solidFill>
                            <a:schemeClr val="bg1"/>
                          </a:solidFill>
                          <a:effectLst/>
                          <a:latin typeface="Calibri" panose="020F0502020204030204" pitchFamily="34" charset="0"/>
                          <a:cs typeface="Calibri" panose="020F0502020204030204" pitchFamily="34" charset="0"/>
                        </a:rPr>
                        <a:t>Ghana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chemeClr val="accent2">
                        <a:lumMod val="75000"/>
                      </a:schemeClr>
                    </a:solidFill>
                  </a:tcPr>
                </a:tc>
                <a:tc>
                  <a:txBody>
                    <a:bodyPr/>
                    <a:lstStyle/>
                    <a:p>
                      <a:pPr algn="ctr" fontAlgn="ctr"/>
                      <a:r>
                        <a:rPr lang="en-ZA" sz="1100" b="1" i="0" u="none" strike="noStrike" dirty="0">
                          <a:solidFill>
                            <a:schemeClr val="bg1"/>
                          </a:solidFill>
                          <a:effectLst/>
                          <a:latin typeface="Calibri" panose="020F0502020204030204" pitchFamily="34" charset="0"/>
                          <a:cs typeface="Calibri" panose="020F0502020204030204" pitchFamily="34" charset="0"/>
                        </a:rPr>
                        <a:t>Cote d'Ivoire</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chemeClr val="accent2">
                        <a:lumMod val="75000"/>
                      </a:schemeClr>
                    </a:solidFill>
                  </a:tcPr>
                </a:tc>
                <a:tc>
                  <a:txBody>
                    <a:bodyPr/>
                    <a:lstStyle/>
                    <a:p>
                      <a:pPr algn="ctr" fontAlgn="ctr"/>
                      <a:r>
                        <a:rPr lang="en-ZA" sz="1100" b="1" i="0" u="none" strike="noStrike" dirty="0">
                          <a:solidFill>
                            <a:schemeClr val="bg1"/>
                          </a:solidFill>
                          <a:effectLst/>
                          <a:latin typeface="Calibri" panose="020F0502020204030204" pitchFamily="34" charset="0"/>
                          <a:cs typeface="Calibri" panose="020F0502020204030204" pitchFamily="34" charset="0"/>
                        </a:rPr>
                        <a:t>Senegal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chemeClr val="accent2">
                        <a:lumMod val="75000"/>
                      </a:schemeClr>
                    </a:solidFill>
                  </a:tcPr>
                </a:tc>
                <a:tc>
                  <a:txBody>
                    <a:bodyPr/>
                    <a:lstStyle/>
                    <a:p>
                      <a:pPr algn="ctr" fontAlgn="ctr"/>
                      <a:r>
                        <a:rPr lang="en-ZA" sz="1100" b="1" i="0" u="none" strike="noStrike" dirty="0">
                          <a:solidFill>
                            <a:schemeClr val="bg1"/>
                          </a:solidFill>
                          <a:effectLst/>
                          <a:latin typeface="Calibri" panose="020F0502020204030204" pitchFamily="34" charset="0"/>
                          <a:cs typeface="Calibri" panose="020F0502020204030204" pitchFamily="34" charset="0"/>
                        </a:rPr>
                        <a:t>Burkina Faso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chemeClr val="accent2">
                        <a:lumMod val="75000"/>
                      </a:schemeClr>
                    </a:solidFill>
                  </a:tcPr>
                </a:tc>
                <a:tc>
                  <a:txBody>
                    <a:bodyPr/>
                    <a:lstStyle/>
                    <a:p>
                      <a:pPr algn="ctr" fontAlgn="ctr"/>
                      <a:r>
                        <a:rPr lang="en-ZA" sz="1100" b="1" i="0" u="none" strike="noStrike" dirty="0">
                          <a:solidFill>
                            <a:schemeClr val="bg1"/>
                          </a:solidFill>
                          <a:effectLst/>
                          <a:latin typeface="Calibri" panose="020F0502020204030204" pitchFamily="34" charset="0"/>
                          <a:cs typeface="Calibri" panose="020F0502020204030204" pitchFamily="34" charset="0"/>
                        </a:rPr>
                        <a:t>Togo</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chemeClr val="accent2">
                        <a:lumMod val="75000"/>
                      </a:schemeClr>
                    </a:solidFill>
                  </a:tcPr>
                </a:tc>
                <a:tc>
                  <a:txBody>
                    <a:bodyPr/>
                    <a:lstStyle/>
                    <a:p>
                      <a:pPr algn="ctr" fontAlgn="ctr"/>
                      <a:r>
                        <a:rPr lang="en-ZA" sz="1100" b="1" i="0" u="none" strike="noStrike" dirty="0">
                          <a:solidFill>
                            <a:schemeClr val="bg1"/>
                          </a:solidFill>
                          <a:effectLst/>
                          <a:latin typeface="Calibri" panose="020F0502020204030204" pitchFamily="34" charset="0"/>
                          <a:cs typeface="Calibri" panose="020F0502020204030204" pitchFamily="34" charset="0"/>
                        </a:rPr>
                        <a:t>Benin</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chemeClr val="accent2">
                        <a:lumMod val="75000"/>
                      </a:schemeClr>
                    </a:solidFill>
                  </a:tcPr>
                </a:tc>
                <a:tc>
                  <a:txBody>
                    <a:bodyPr/>
                    <a:lstStyle/>
                    <a:p>
                      <a:pPr algn="ctr" fontAlgn="ctr"/>
                      <a:r>
                        <a:rPr lang="en-ZA" sz="1100" b="1" i="0" u="none" strike="noStrike" dirty="0">
                          <a:solidFill>
                            <a:schemeClr val="bg1"/>
                          </a:solidFill>
                          <a:effectLst/>
                          <a:latin typeface="Calibri" panose="020F0502020204030204" pitchFamily="34" charset="0"/>
                          <a:cs typeface="Calibri" panose="020F0502020204030204" pitchFamily="34" charset="0"/>
                        </a:rPr>
                        <a:t>Liberia</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chemeClr val="accent2">
                        <a:lumMod val="75000"/>
                      </a:schemeClr>
                    </a:solidFill>
                  </a:tcPr>
                </a:tc>
                <a:extLst>
                  <a:ext uri="{0D108BD9-81ED-4DB2-BD59-A6C34878D82A}">
                    <a16:rowId xmlns:a16="http://schemas.microsoft.com/office/drawing/2014/main" val="10000"/>
                  </a:ext>
                </a:extLst>
              </a:tr>
              <a:tr h="197710">
                <a:tc>
                  <a:txBody>
                    <a:bodyPr/>
                    <a:lstStyle/>
                    <a:p>
                      <a:pPr algn="l" fontAlgn="b"/>
                      <a:r>
                        <a:rPr lang="en-ZA" sz="1100" b="0" i="0" u="none" strike="noStrike" dirty="0">
                          <a:solidFill>
                            <a:schemeClr val="tx1"/>
                          </a:solidFill>
                          <a:effectLst/>
                          <a:latin typeface="Calibri" panose="020F0502020204030204" pitchFamily="34" charset="0"/>
                          <a:cs typeface="Calibri" panose="020F0502020204030204" pitchFamily="34" charset="0"/>
                        </a:rPr>
                        <a:t>Nominal GDP (US$,</a:t>
                      </a:r>
                      <a:r>
                        <a:rPr lang="en-ZA" sz="1100" b="0" i="0" u="none" strike="noStrike" dirty="0" err="1">
                          <a:solidFill>
                            <a:schemeClr val="tx1"/>
                          </a:solidFill>
                          <a:effectLst/>
                          <a:latin typeface="Calibri" panose="020F0502020204030204" pitchFamily="34" charset="0"/>
                          <a:cs typeface="Calibri" panose="020F0502020204030204" pitchFamily="34" charset="0"/>
                        </a:rPr>
                        <a:t>bn</a:t>
                      </a:r>
                      <a:r>
                        <a:rPr lang="en-ZA" sz="1100" b="0" i="0" u="none" strike="noStrike" dirty="0">
                          <a:solidFill>
                            <a:schemeClr val="tx1"/>
                          </a:solidFill>
                          <a:effectLst/>
                          <a:latin typeface="Calibri" panose="020F0502020204030204" pitchFamily="34" charset="0"/>
                          <a:cs typeface="Calibri" panose="020F0502020204030204" pitchFamily="34" charset="0"/>
                        </a:rPr>
                        <a:t>)</a:t>
                      </a:r>
                    </a:p>
                  </a:txBody>
                  <a:tcPr marL="0" marR="0" marT="0" marB="0" anchor="b">
                    <a:lnL>
                      <a:noFill/>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493.8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37.4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31.8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13.8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11.1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4.0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8.5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2.1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197710">
                <a:tc>
                  <a:txBody>
                    <a:bodyPr/>
                    <a:lstStyle/>
                    <a:p>
                      <a:pPr algn="l" fontAlgn="b"/>
                      <a:r>
                        <a:rPr lang="en-ZA" sz="1100" b="0" i="0" u="none" strike="noStrike" dirty="0">
                          <a:solidFill>
                            <a:schemeClr val="tx1"/>
                          </a:solidFill>
                          <a:effectLst/>
                          <a:latin typeface="Calibri" panose="020F0502020204030204" pitchFamily="34" charset="0"/>
                          <a:cs typeface="Calibri" panose="020F0502020204030204" pitchFamily="34" charset="0"/>
                        </a:rPr>
                        <a:t>GDP per capita (US$)</a:t>
                      </a:r>
                    </a:p>
                  </a:txBody>
                  <a:tcPr marL="0" marR="0" marT="0" marB="0" anchor="b">
                    <a:lnL>
                      <a:noFill/>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2,710.4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1,363.8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    1,398.8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910.7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613.0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547.9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779.1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455.9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197710">
                <a:tc>
                  <a:txBody>
                    <a:bodyPr/>
                    <a:lstStyle/>
                    <a:p>
                      <a:pPr algn="l" fontAlgn="b"/>
                      <a:r>
                        <a:rPr lang="en-ZA" sz="1100" b="0" i="0" u="none" strike="noStrike" dirty="0">
                          <a:solidFill>
                            <a:schemeClr val="tx1"/>
                          </a:solidFill>
                          <a:effectLst/>
                          <a:latin typeface="Calibri" panose="020F0502020204030204" pitchFamily="34" charset="0"/>
                          <a:cs typeface="Calibri" panose="020F0502020204030204" pitchFamily="34" charset="0"/>
                        </a:rPr>
                        <a:t>Real GDP (% change </a:t>
                      </a:r>
                      <a:r>
                        <a:rPr lang="en-ZA" sz="1100" b="0" i="0" u="none" strike="noStrike" dirty="0" err="1">
                          <a:solidFill>
                            <a:schemeClr val="tx1"/>
                          </a:solidFill>
                          <a:effectLst/>
                          <a:latin typeface="Calibri" panose="020F0502020204030204" pitchFamily="34" charset="0"/>
                          <a:cs typeface="Calibri" panose="020F0502020204030204" pitchFamily="34" charset="0"/>
                        </a:rPr>
                        <a:t>p.a</a:t>
                      </a:r>
                      <a:r>
                        <a:rPr lang="en-ZA" sz="1100" b="0" i="0" u="none" strike="noStrike" dirty="0">
                          <a:solidFill>
                            <a:schemeClr val="tx1"/>
                          </a:solidFill>
                          <a:effectLst/>
                          <a:latin typeface="Calibri" panose="020F0502020204030204" pitchFamily="34" charset="0"/>
                          <a:cs typeface="Calibri" panose="020F0502020204030204" pitchFamily="34" charset="0"/>
                        </a:rPr>
                        <a:t>)</a:t>
                      </a:r>
                    </a:p>
                  </a:txBody>
                  <a:tcPr marL="0" marR="0" marT="0" marB="0" anchor="b">
                    <a:lnL>
                      <a:noFill/>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2.7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3.9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8.4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         6.5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4.0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5.5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5.2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0.3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197710">
                <a:tc>
                  <a:txBody>
                    <a:bodyPr/>
                    <a:lstStyle/>
                    <a:p>
                      <a:pPr algn="l" fontAlgn="b"/>
                      <a:r>
                        <a:rPr lang="en-ZA" sz="1100" b="0" i="0" u="none" strike="noStrike" dirty="0">
                          <a:solidFill>
                            <a:schemeClr val="tx1"/>
                          </a:solidFill>
                          <a:effectLst/>
                          <a:latin typeface="Calibri" panose="020F0502020204030204" pitchFamily="34" charset="0"/>
                          <a:cs typeface="Calibri" panose="020F0502020204030204" pitchFamily="34" charset="0"/>
                        </a:rPr>
                        <a:t>Population (m)</a:t>
                      </a:r>
                    </a:p>
                  </a:txBody>
                  <a:tcPr marL="0" marR="0" marT="0" marB="0" anchor="b">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182.2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27.4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22.7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15.1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18.1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7.3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       10.9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         4.5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7710">
                <a:tc>
                  <a:txBody>
                    <a:bodyPr/>
                    <a:lstStyle/>
                    <a:p>
                      <a:pPr algn="l" fontAlgn="b"/>
                      <a:r>
                        <a:rPr lang="en-ZA" sz="1100" b="0" i="0" u="none" strike="noStrike" dirty="0">
                          <a:solidFill>
                            <a:schemeClr val="tx1"/>
                          </a:solidFill>
                          <a:effectLst/>
                          <a:latin typeface="Calibri" panose="020F0502020204030204" pitchFamily="34" charset="0"/>
                          <a:cs typeface="Calibri" panose="020F0502020204030204" pitchFamily="34" charset="0"/>
                        </a:rPr>
                        <a:t>Population growth rate (%)</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2.7 </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2.3 </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2.4 </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         3.1 </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2.9 </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2.7 </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2.7 </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         2.4 </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7710">
                <a:tc>
                  <a:txBody>
                    <a:bodyPr/>
                    <a:lstStyle/>
                    <a:p>
                      <a:pPr algn="l" fontAlgn="b"/>
                      <a:r>
                        <a:rPr lang="en-ZA" sz="1100" b="0" i="0" u="none" strike="noStrike" dirty="0">
                          <a:solidFill>
                            <a:schemeClr val="tx1"/>
                          </a:solidFill>
                          <a:effectLst/>
                          <a:latin typeface="Calibri" panose="020F0502020204030204" pitchFamily="34" charset="0"/>
                          <a:cs typeface="Calibri" panose="020F0502020204030204" pitchFamily="34" charset="0"/>
                        </a:rPr>
                        <a:t>Labour force (m)</a:t>
                      </a:r>
                    </a:p>
                  </a:txBody>
                  <a:tcPr marL="0" marR="0" marT="0" marB="0" anchor="b">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       57.3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       11.7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           8.3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         6.5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 –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1.6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7710">
                <a:tc>
                  <a:txBody>
                    <a:bodyPr/>
                    <a:lstStyle/>
                    <a:p>
                      <a:pPr algn="l" fontAlgn="b"/>
                      <a:r>
                        <a:rPr lang="en-ZA" sz="1100" b="0" i="0" u="none" strike="noStrike" dirty="0">
                          <a:solidFill>
                            <a:schemeClr val="tx1"/>
                          </a:solidFill>
                          <a:effectLst/>
                          <a:latin typeface="Calibri" panose="020F0502020204030204" pitchFamily="34" charset="0"/>
                          <a:cs typeface="Calibri" panose="020F0502020204030204" pitchFamily="34" charset="0"/>
                        </a:rPr>
                        <a:t>Headline inflation (%)</a:t>
                      </a:r>
                    </a:p>
                  </a:txBody>
                  <a:tcPr marL="0" marR="0" marT="0" marB="0" anchor="b">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         9.0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       17.2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           1.3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Calibri" panose="020F0502020204030204" pitchFamily="34" charset="0"/>
                          <a:cs typeface="Calibri" panose="020F0502020204030204" pitchFamily="34" charset="0"/>
                        </a:rPr>
                        <a:t>         0.1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1.0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1.8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0.3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7.8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7710">
                <a:tc>
                  <a:txBody>
                    <a:bodyPr/>
                    <a:lstStyle/>
                    <a:p>
                      <a:pPr algn="l" fontAlgn="b"/>
                      <a:r>
                        <a:rPr lang="en-ZA" sz="1100" b="0" i="0" u="none" strike="noStrike" dirty="0">
                          <a:solidFill>
                            <a:schemeClr val="tx1"/>
                          </a:solidFill>
                          <a:effectLst/>
                          <a:latin typeface="Calibri" panose="020F0502020204030204" pitchFamily="34" charset="0"/>
                          <a:cs typeface="Calibri" panose="020F0502020204030204" pitchFamily="34" charset="0"/>
                        </a:rPr>
                        <a:t>Doing business ranking</a:t>
                      </a:r>
                    </a:p>
                  </a:txBody>
                  <a:tcPr marL="0" marR="0" marT="0" marB="0" anchor="b">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169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108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142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147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146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154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155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Calibri" panose="020F0502020204030204" pitchFamily="34" charset="0"/>
                          <a:cs typeface="Calibri" panose="020F0502020204030204" pitchFamily="34" charset="0"/>
                        </a:rPr>
                        <a:t>     174 </a:t>
                      </a: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accent3">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pic>
        <p:nvPicPr>
          <p:cNvPr id="48" name="Picture 47"/>
          <p:cNvPicPr>
            <a:picLocks noChangeAspect="1"/>
          </p:cNvPicPr>
          <p:nvPr/>
        </p:nvPicPr>
        <p:blipFill>
          <a:blip r:embed="rId2" cstate="print"/>
          <a:stretch>
            <a:fillRect/>
          </a:stretch>
        </p:blipFill>
        <p:spPr>
          <a:xfrm>
            <a:off x="8791554" y="3871124"/>
            <a:ext cx="576883" cy="310335"/>
          </a:xfrm>
          <a:prstGeom prst="rect">
            <a:avLst/>
          </a:prstGeom>
        </p:spPr>
      </p:pic>
      <p:cxnSp>
        <p:nvCxnSpPr>
          <p:cNvPr id="55" name="Straight Connector 54"/>
          <p:cNvCxnSpPr/>
          <p:nvPr/>
        </p:nvCxnSpPr>
        <p:spPr>
          <a:xfrm flipV="1">
            <a:off x="708192" y="1377371"/>
            <a:ext cx="8761303" cy="1256"/>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2649682" y="1438582"/>
            <a:ext cx="883227" cy="2375475"/>
          </a:xfrm>
          <a:prstGeom prst="rect">
            <a:avLst/>
          </a:prstGeom>
          <a:noFill/>
          <a:ln w="9525">
            <a:solidFill>
              <a:srgbClr val="FF26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694215" y="1038817"/>
            <a:ext cx="8775269" cy="338554"/>
          </a:xfrm>
          <a:prstGeom prst="rect">
            <a:avLst/>
          </a:prstGeom>
          <a:noFill/>
        </p:spPr>
        <p:txBody>
          <a:bodyPr wrap="square" rtlCol="0">
            <a:spAutoFit/>
          </a:bodyPr>
          <a:lstStyle/>
          <a:p>
            <a:r>
              <a:rPr lang="en-US" sz="1600" b="1" dirty="0">
                <a:solidFill>
                  <a:prstClr val="black"/>
                </a:solidFill>
                <a:latin typeface="Calibri" panose="020F0502020204030204" pitchFamily="34" charset="0"/>
                <a:cs typeface="Calibri" panose="020F0502020204030204" pitchFamily="34" charset="0"/>
              </a:rPr>
              <a:t>Comparative statistics</a:t>
            </a:r>
          </a:p>
        </p:txBody>
      </p:sp>
      <p:pic>
        <p:nvPicPr>
          <p:cNvPr id="57" name="Picture 56"/>
          <p:cNvPicPr>
            <a:picLocks noChangeAspect="1"/>
          </p:cNvPicPr>
          <p:nvPr/>
        </p:nvPicPr>
        <p:blipFill>
          <a:blip r:embed="rId2" cstate="print"/>
          <a:stretch>
            <a:fillRect/>
          </a:stretch>
        </p:blipFill>
        <p:spPr>
          <a:xfrm>
            <a:off x="2760837" y="1488995"/>
            <a:ext cx="576883" cy="310335"/>
          </a:xfrm>
          <a:prstGeom prst="rect">
            <a:avLst/>
          </a:prstGeom>
        </p:spPr>
      </p:pic>
      <p:pic>
        <p:nvPicPr>
          <p:cNvPr id="6" name="Picture 5"/>
          <p:cNvPicPr>
            <a:picLocks noChangeAspect="1"/>
          </p:cNvPicPr>
          <p:nvPr/>
        </p:nvPicPr>
        <p:blipFill>
          <a:blip r:embed="rId3" cstate="print"/>
          <a:stretch>
            <a:fillRect/>
          </a:stretch>
        </p:blipFill>
        <p:spPr>
          <a:xfrm>
            <a:off x="3634383" y="1487963"/>
            <a:ext cx="471629" cy="313847"/>
          </a:xfrm>
          <a:prstGeom prst="rect">
            <a:avLst/>
          </a:prstGeom>
        </p:spPr>
      </p:pic>
      <p:pic>
        <p:nvPicPr>
          <p:cNvPr id="8" name="Picture 7"/>
          <p:cNvPicPr>
            <a:picLocks noChangeAspect="1"/>
          </p:cNvPicPr>
          <p:nvPr/>
        </p:nvPicPr>
        <p:blipFill>
          <a:blip r:embed="rId4" cstate="print"/>
          <a:stretch>
            <a:fillRect/>
          </a:stretch>
        </p:blipFill>
        <p:spPr>
          <a:xfrm>
            <a:off x="4531030" y="1508650"/>
            <a:ext cx="438826" cy="294686"/>
          </a:xfrm>
          <a:prstGeom prst="rect">
            <a:avLst/>
          </a:prstGeom>
        </p:spPr>
      </p:pic>
      <p:pic>
        <p:nvPicPr>
          <p:cNvPr id="9" name="Picture 8"/>
          <p:cNvPicPr>
            <a:picLocks noChangeAspect="1"/>
          </p:cNvPicPr>
          <p:nvPr/>
        </p:nvPicPr>
        <p:blipFill>
          <a:blip r:embed="rId5" cstate="print"/>
          <a:stretch>
            <a:fillRect/>
          </a:stretch>
        </p:blipFill>
        <p:spPr>
          <a:xfrm>
            <a:off x="5359380" y="1494447"/>
            <a:ext cx="485615" cy="323155"/>
          </a:xfrm>
          <a:prstGeom prst="rect">
            <a:avLst/>
          </a:prstGeom>
        </p:spPr>
      </p:pic>
      <p:pic>
        <p:nvPicPr>
          <p:cNvPr id="10" name="Picture 9"/>
          <p:cNvPicPr>
            <a:picLocks noChangeAspect="1"/>
          </p:cNvPicPr>
          <p:nvPr/>
        </p:nvPicPr>
        <p:blipFill>
          <a:blip r:embed="rId6" cstate="print"/>
          <a:stretch>
            <a:fillRect/>
          </a:stretch>
        </p:blipFill>
        <p:spPr>
          <a:xfrm>
            <a:off x="6267984" y="1509689"/>
            <a:ext cx="468514" cy="311775"/>
          </a:xfrm>
          <a:prstGeom prst="rect">
            <a:avLst/>
          </a:prstGeom>
        </p:spPr>
      </p:pic>
      <p:pic>
        <p:nvPicPr>
          <p:cNvPr id="11" name="Picture 10"/>
          <p:cNvPicPr>
            <a:picLocks noChangeAspect="1"/>
          </p:cNvPicPr>
          <p:nvPr/>
        </p:nvPicPr>
        <p:blipFill>
          <a:blip r:embed="rId7" cstate="print"/>
          <a:stretch>
            <a:fillRect/>
          </a:stretch>
        </p:blipFill>
        <p:spPr>
          <a:xfrm>
            <a:off x="7085484" y="1502447"/>
            <a:ext cx="495976" cy="305216"/>
          </a:xfrm>
          <a:prstGeom prst="rect">
            <a:avLst/>
          </a:prstGeom>
        </p:spPr>
      </p:pic>
      <p:pic>
        <p:nvPicPr>
          <p:cNvPr id="12" name="Picture 11"/>
          <p:cNvPicPr>
            <a:picLocks noChangeAspect="1"/>
          </p:cNvPicPr>
          <p:nvPr/>
        </p:nvPicPr>
        <p:blipFill>
          <a:blip r:embed="rId8" cstate="print"/>
          <a:stretch>
            <a:fillRect/>
          </a:stretch>
        </p:blipFill>
        <p:spPr>
          <a:xfrm>
            <a:off x="7930463" y="1485239"/>
            <a:ext cx="473015" cy="314770"/>
          </a:xfrm>
          <a:prstGeom prst="rect">
            <a:avLst/>
          </a:prstGeom>
        </p:spPr>
      </p:pic>
      <p:pic>
        <p:nvPicPr>
          <p:cNvPr id="13" name="Picture 12"/>
          <p:cNvPicPr>
            <a:picLocks noChangeAspect="1"/>
          </p:cNvPicPr>
          <p:nvPr/>
        </p:nvPicPr>
        <p:blipFill>
          <a:blip r:embed="rId9" cstate="print"/>
          <a:stretch>
            <a:fillRect/>
          </a:stretch>
        </p:blipFill>
        <p:spPr>
          <a:xfrm>
            <a:off x="8770048" y="1491768"/>
            <a:ext cx="518165" cy="306702"/>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381086427"/>
              </p:ext>
            </p:extLst>
          </p:nvPr>
        </p:nvGraphicFramePr>
        <p:xfrm>
          <a:off x="705526" y="4219066"/>
          <a:ext cx="8763958" cy="1876933"/>
        </p:xfrm>
        <a:graphic>
          <a:graphicData uri="http://schemas.openxmlformats.org/drawingml/2006/table">
            <a:tbl>
              <a:tblPr>
                <a:tableStyleId>{5C22544A-7EE6-4342-B048-85BDC9FD1C3A}</a:tableStyleId>
              </a:tblPr>
              <a:tblGrid>
                <a:gridCol w="1778643">
                  <a:extLst>
                    <a:ext uri="{9D8B030D-6E8A-4147-A177-3AD203B41FA5}">
                      <a16:colId xmlns:a16="http://schemas.microsoft.com/office/drawing/2014/main" val="20000"/>
                    </a:ext>
                  </a:extLst>
                </a:gridCol>
                <a:gridCol w="806148">
                  <a:extLst>
                    <a:ext uri="{9D8B030D-6E8A-4147-A177-3AD203B41FA5}">
                      <a16:colId xmlns:a16="http://schemas.microsoft.com/office/drawing/2014/main" val="20001"/>
                    </a:ext>
                  </a:extLst>
                </a:gridCol>
                <a:gridCol w="1123484">
                  <a:extLst>
                    <a:ext uri="{9D8B030D-6E8A-4147-A177-3AD203B41FA5}">
                      <a16:colId xmlns:a16="http://schemas.microsoft.com/office/drawing/2014/main" val="20002"/>
                    </a:ext>
                  </a:extLst>
                </a:gridCol>
                <a:gridCol w="946757">
                  <a:extLst>
                    <a:ext uri="{9D8B030D-6E8A-4147-A177-3AD203B41FA5}">
                      <a16:colId xmlns:a16="http://schemas.microsoft.com/office/drawing/2014/main" val="20003"/>
                    </a:ext>
                  </a:extLst>
                </a:gridCol>
                <a:gridCol w="1211849">
                  <a:extLst>
                    <a:ext uri="{9D8B030D-6E8A-4147-A177-3AD203B41FA5}">
                      <a16:colId xmlns:a16="http://schemas.microsoft.com/office/drawing/2014/main" val="20004"/>
                    </a:ext>
                  </a:extLst>
                </a:gridCol>
                <a:gridCol w="1199226">
                  <a:extLst>
                    <a:ext uri="{9D8B030D-6E8A-4147-A177-3AD203B41FA5}">
                      <a16:colId xmlns:a16="http://schemas.microsoft.com/office/drawing/2014/main" val="20005"/>
                    </a:ext>
                  </a:extLst>
                </a:gridCol>
                <a:gridCol w="1697851">
                  <a:extLst>
                    <a:ext uri="{9D8B030D-6E8A-4147-A177-3AD203B41FA5}">
                      <a16:colId xmlns:a16="http://schemas.microsoft.com/office/drawing/2014/main" val="20006"/>
                    </a:ext>
                  </a:extLst>
                </a:gridCol>
              </a:tblGrid>
              <a:tr h="389932">
                <a:tc>
                  <a:txBody>
                    <a:bodyPr/>
                    <a:lstStyle/>
                    <a:p>
                      <a:pPr marL="0" algn="ctr" defTabSz="914400" rtl="0" eaLnBrk="1" fontAlgn="ctr" latinLnBrk="0" hangingPunct="1"/>
                      <a:r>
                        <a:rPr lang="en-GB" sz="1100" b="1" i="0" u="none" strike="noStrike" kern="1200" dirty="0">
                          <a:solidFill>
                            <a:schemeClr val="bg1"/>
                          </a:solidFill>
                          <a:effectLst/>
                          <a:latin typeface="Calibri" panose="020F0502020204030204" pitchFamily="34" charset="0"/>
                          <a:ea typeface="+mn-ea"/>
                          <a:cs typeface="Calibri" panose="020F0502020204030204" pitchFamily="34" charset="0"/>
                        </a:rPr>
                        <a:t>Macroeconomic Metric 2015</a:t>
                      </a:r>
                    </a:p>
                  </a:txBody>
                  <a:tcPr marL="9525" marR="9525" marT="9525" marB="0" anchor="ctr">
                    <a:solidFill>
                      <a:srgbClr val="617D32"/>
                    </a:solidFill>
                  </a:tcPr>
                </a:tc>
                <a:tc>
                  <a:txBody>
                    <a:bodyPr/>
                    <a:lstStyle/>
                    <a:p>
                      <a:pPr marL="0" algn="ctr" defTabSz="914400" rtl="0" eaLnBrk="1" fontAlgn="ctr" latinLnBrk="0" hangingPunct="1"/>
                      <a:r>
                        <a:rPr lang="en-US" sz="1100" b="1" i="0" u="none" strike="noStrike" kern="1200" dirty="0">
                          <a:solidFill>
                            <a:schemeClr val="bg1"/>
                          </a:solidFill>
                          <a:effectLst/>
                          <a:latin typeface="Calibri" panose="020F0502020204030204" pitchFamily="34" charset="0"/>
                          <a:ea typeface="+mn-ea"/>
                          <a:cs typeface="Calibri" panose="020F0502020204030204" pitchFamily="34" charset="0"/>
                        </a:rPr>
                        <a:t>SWEDEN</a:t>
                      </a:r>
                      <a:endParaRPr lang="en-GB" sz="1100" b="1" i="0" u="none" strike="noStrike" kern="1200" dirty="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solidFill>
                      <a:srgbClr val="617D32"/>
                    </a:solidFill>
                  </a:tcPr>
                </a:tc>
                <a:tc>
                  <a:txBody>
                    <a:bodyPr/>
                    <a:lstStyle/>
                    <a:p>
                      <a:pPr marL="0" algn="ctr" defTabSz="914400" rtl="0" eaLnBrk="1" fontAlgn="ctr" latinLnBrk="0" hangingPunct="1"/>
                      <a:r>
                        <a:rPr lang="en-US" sz="1100" b="1" i="0" u="none" strike="noStrike" kern="1200" dirty="0">
                          <a:solidFill>
                            <a:schemeClr val="bg1"/>
                          </a:solidFill>
                          <a:effectLst/>
                          <a:latin typeface="Calibri" panose="020F0502020204030204" pitchFamily="34" charset="0"/>
                          <a:ea typeface="+mn-ea"/>
                          <a:cs typeface="Calibri" panose="020F0502020204030204" pitchFamily="34" charset="0"/>
                        </a:rPr>
                        <a:t>ICELAND</a:t>
                      </a:r>
                      <a:endParaRPr lang="en-GB" sz="1100" b="1" i="0" u="none" strike="noStrike" kern="1200" dirty="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solidFill>
                      <a:srgbClr val="617D32"/>
                    </a:solidFill>
                  </a:tcPr>
                </a:tc>
                <a:tc>
                  <a:txBody>
                    <a:bodyPr/>
                    <a:lstStyle/>
                    <a:p>
                      <a:pPr marL="0" algn="ctr" defTabSz="914400" rtl="0" eaLnBrk="1" fontAlgn="ctr" latinLnBrk="0" hangingPunct="1"/>
                      <a:r>
                        <a:rPr lang="en-GB" sz="1100" b="1" i="0" u="none" strike="noStrike" kern="1200" dirty="0">
                          <a:solidFill>
                            <a:schemeClr val="bg1"/>
                          </a:solidFill>
                          <a:effectLst/>
                          <a:latin typeface="Calibri" panose="020F0502020204030204" pitchFamily="34" charset="0"/>
                          <a:ea typeface="+mn-ea"/>
                          <a:cs typeface="Calibri" panose="020F0502020204030204" pitchFamily="34" charset="0"/>
                        </a:rPr>
                        <a:t>DENMARK</a:t>
                      </a:r>
                    </a:p>
                  </a:txBody>
                  <a:tcPr marL="9525" marR="9525" marT="9525" marB="0" anchor="ctr">
                    <a:solidFill>
                      <a:srgbClr val="617D32"/>
                    </a:solidFill>
                  </a:tcPr>
                </a:tc>
                <a:tc>
                  <a:txBody>
                    <a:bodyPr/>
                    <a:lstStyle/>
                    <a:p>
                      <a:pPr marL="0" algn="ctr" defTabSz="914400" rtl="0" eaLnBrk="1" fontAlgn="ctr" latinLnBrk="0" hangingPunct="1"/>
                      <a:r>
                        <a:rPr lang="en-GB" sz="1100" b="1" i="0" u="none" strike="noStrike" kern="1200" dirty="0">
                          <a:solidFill>
                            <a:schemeClr val="bg1"/>
                          </a:solidFill>
                          <a:effectLst/>
                          <a:latin typeface="Calibri" panose="020F0502020204030204" pitchFamily="34" charset="0"/>
                          <a:ea typeface="+mn-ea"/>
                          <a:cs typeface="Calibri" panose="020F0502020204030204" pitchFamily="34" charset="0"/>
                        </a:rPr>
                        <a:t>FINLAND</a:t>
                      </a:r>
                    </a:p>
                  </a:txBody>
                  <a:tcPr marL="9525" marR="9525" marT="9525" marB="0" anchor="ctr">
                    <a:solidFill>
                      <a:srgbClr val="617D32"/>
                    </a:solidFill>
                  </a:tcPr>
                </a:tc>
                <a:tc>
                  <a:txBody>
                    <a:bodyPr/>
                    <a:lstStyle/>
                    <a:p>
                      <a:pPr marL="0" algn="ctr" defTabSz="914400" rtl="0" eaLnBrk="1" fontAlgn="ctr" latinLnBrk="0" hangingPunct="1"/>
                      <a:r>
                        <a:rPr lang="en-GB" sz="1100" b="1" i="0" u="none" strike="noStrike" kern="1200" dirty="0">
                          <a:solidFill>
                            <a:schemeClr val="bg1"/>
                          </a:solidFill>
                          <a:effectLst/>
                          <a:latin typeface="Calibri" panose="020F0502020204030204" pitchFamily="34" charset="0"/>
                          <a:ea typeface="+mn-ea"/>
                          <a:cs typeface="Calibri" panose="020F0502020204030204" pitchFamily="34" charset="0"/>
                        </a:rPr>
                        <a:t>NORWAY</a:t>
                      </a:r>
                    </a:p>
                  </a:txBody>
                  <a:tcPr marL="9525" marR="9525" marT="9525" marB="0" anchor="ctr">
                    <a:solidFill>
                      <a:srgbClr val="617D32"/>
                    </a:solidFill>
                  </a:tcPr>
                </a:tc>
                <a:tc>
                  <a:txBody>
                    <a:bodyPr/>
                    <a:lstStyle/>
                    <a:p>
                      <a:pPr marL="0" algn="ctr" defTabSz="914400" rtl="0" eaLnBrk="1" fontAlgn="ctr" latinLnBrk="0" hangingPunct="1"/>
                      <a:r>
                        <a:rPr lang="en-GB" sz="1100" b="1" i="0" u="none" strike="noStrike" kern="1200">
                          <a:solidFill>
                            <a:schemeClr val="bg1"/>
                          </a:solidFill>
                          <a:effectLst/>
                          <a:latin typeface="Calibri" panose="020F0502020204030204" pitchFamily="34" charset="0"/>
                          <a:ea typeface="+mn-ea"/>
                          <a:cs typeface="Calibri" panose="020F0502020204030204" pitchFamily="34" charset="0"/>
                        </a:rPr>
                        <a:t>                            NIGERIA</a:t>
                      </a:r>
                      <a:endParaRPr lang="en-GB" sz="1100" b="1" i="0" u="none" strike="noStrike" kern="1200" dirty="0">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solidFill>
                      <a:srgbClr val="617D32"/>
                    </a:solidFill>
                  </a:tcPr>
                </a:tc>
                <a:extLst>
                  <a:ext uri="{0D108BD9-81ED-4DB2-BD59-A6C34878D82A}">
                    <a16:rowId xmlns:a16="http://schemas.microsoft.com/office/drawing/2014/main" val="10000"/>
                  </a:ext>
                </a:extLst>
              </a:tr>
              <a:tr h="251107">
                <a:tc>
                  <a:txBody>
                    <a:bodyPr/>
                    <a:lstStyle/>
                    <a:p>
                      <a:pPr marL="0" algn="l"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Nominal GDP (US$,</a:t>
                      </a:r>
                      <a:r>
                        <a:rPr lang="en-GB" sz="1100" b="0" i="0" u="none" strike="noStrike" kern="1200" dirty="0" err="1">
                          <a:solidFill>
                            <a:srgbClr val="000000"/>
                          </a:solidFill>
                          <a:effectLst/>
                          <a:latin typeface="Calibri" panose="020F0502020204030204" pitchFamily="34" charset="0"/>
                          <a:ea typeface="+mn-ea"/>
                          <a:cs typeface="Calibri" panose="020F0502020204030204" pitchFamily="34" charset="0"/>
                        </a:rPr>
                        <a:t>bn</a:t>
                      </a:r>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579.7</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13.6</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336.7</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267.3</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522.3</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493.8</a:t>
                      </a:r>
                    </a:p>
                  </a:txBody>
                  <a:tcPr marL="9525" marR="9525" marT="9525" marB="0">
                    <a:noFill/>
                  </a:tcPr>
                </a:tc>
                <a:extLst>
                  <a:ext uri="{0D108BD9-81ED-4DB2-BD59-A6C34878D82A}">
                    <a16:rowId xmlns:a16="http://schemas.microsoft.com/office/drawing/2014/main" val="10001"/>
                  </a:ext>
                </a:extLst>
              </a:tr>
              <a:tr h="251107">
                <a:tc>
                  <a:txBody>
                    <a:bodyPr/>
                    <a:lstStyle/>
                    <a:p>
                      <a:pPr marL="0" algn="l"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GDP per capita (US$)</a:t>
                      </a:r>
                    </a:p>
                  </a:txBody>
                  <a:tcPr marL="9525" marR="9525" marT="9525" marB="0">
                    <a:noFill/>
                  </a:tcPr>
                </a:tc>
                <a:tc>
                  <a:txBody>
                    <a:bodyPr/>
                    <a:lstStyle/>
                    <a:p>
                      <a:pPr marL="0" algn="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Calibri" panose="020F0502020204030204" pitchFamily="34" charset="0"/>
                        </a:rPr>
                        <a:t>8,217.50</a:t>
                      </a:r>
                      <a:endParaRPr lang="en-GB" sz="11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34,523.70 </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1,580.40</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8,668.40</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9,040.90</a:t>
                      </a:r>
                    </a:p>
                  </a:txBody>
                  <a:tcPr marL="9525" marR="9525" marT="9525" marB="0">
                    <a:noFill/>
                  </a:tcPr>
                </a:tc>
                <a:tc>
                  <a:txBody>
                    <a:bodyPr/>
                    <a:lstStyle/>
                    <a:p>
                      <a:pPr marL="0" algn="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Calibri" panose="020F0502020204030204" pitchFamily="34" charset="0"/>
                        </a:rPr>
                        <a:t>2,710.40</a:t>
                      </a:r>
                    </a:p>
                  </a:txBody>
                  <a:tcPr marL="9525" marR="9525" marT="9525" marB="0">
                    <a:noFill/>
                  </a:tcPr>
                </a:tc>
                <a:extLst>
                  <a:ext uri="{0D108BD9-81ED-4DB2-BD59-A6C34878D82A}">
                    <a16:rowId xmlns:a16="http://schemas.microsoft.com/office/drawing/2014/main" val="10002"/>
                  </a:ext>
                </a:extLst>
              </a:tr>
              <a:tr h="251107">
                <a:tc>
                  <a:txBody>
                    <a:bodyPr/>
                    <a:lstStyle/>
                    <a:p>
                      <a:pPr marL="0" algn="l"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Real GDP (% change </a:t>
                      </a:r>
                      <a:r>
                        <a:rPr lang="en-GB" sz="1100" b="0" i="0" u="none" strike="noStrike" kern="1200" dirty="0" err="1">
                          <a:solidFill>
                            <a:srgbClr val="000000"/>
                          </a:solidFill>
                          <a:effectLst/>
                          <a:latin typeface="Calibri" panose="020F0502020204030204" pitchFamily="34" charset="0"/>
                          <a:ea typeface="+mn-ea"/>
                          <a:cs typeface="Calibri" panose="020F0502020204030204" pitchFamily="34" charset="0"/>
                        </a:rPr>
                        <a:t>p.a</a:t>
                      </a:r>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a:t>
                      </a:r>
                    </a:p>
                  </a:txBody>
                  <a:tcPr marL="9525" marR="9525" marT="9525" marB="0">
                    <a:noFill/>
                  </a:tcPr>
                </a:tc>
                <a:tc>
                  <a:txBody>
                    <a:bodyPr/>
                    <a:lstStyle/>
                    <a:p>
                      <a:pPr marL="0" algn="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Calibri" panose="020F0502020204030204" pitchFamily="34" charset="0"/>
                        </a:rPr>
                        <a:t>4</a:t>
                      </a:r>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3,407</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41,001 </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43,080</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64,363</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9,040.90</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2.7</a:t>
                      </a:r>
                    </a:p>
                  </a:txBody>
                  <a:tcPr marL="9525" marR="9525" marT="9525" marB="0">
                    <a:noFill/>
                  </a:tcPr>
                </a:tc>
                <a:extLst>
                  <a:ext uri="{0D108BD9-81ED-4DB2-BD59-A6C34878D82A}">
                    <a16:rowId xmlns:a16="http://schemas.microsoft.com/office/drawing/2014/main" val="10003"/>
                  </a:ext>
                </a:extLst>
              </a:tr>
              <a:tr h="231466">
                <a:tc>
                  <a:txBody>
                    <a:bodyPr/>
                    <a:lstStyle/>
                    <a:p>
                      <a:pPr marL="0" algn="l"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Population (m)</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5.1</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     1.8 </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2.7</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2.6</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2.7</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182.2</a:t>
                      </a:r>
                    </a:p>
                  </a:txBody>
                  <a:tcPr marL="9525" marR="9525" marT="9525" marB="0">
                    <a:noFill/>
                  </a:tcPr>
                </a:tc>
                <a:extLst>
                  <a:ext uri="{0D108BD9-81ED-4DB2-BD59-A6C34878D82A}">
                    <a16:rowId xmlns:a16="http://schemas.microsoft.com/office/drawing/2014/main" val="10004"/>
                  </a:ext>
                </a:extLst>
              </a:tr>
              <a:tr h="251107">
                <a:tc>
                  <a:txBody>
                    <a:bodyPr/>
                    <a:lstStyle/>
                    <a:p>
                      <a:pPr marL="0" algn="l"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Headline inflation (%)</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1.5</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0.79</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4.9</a:t>
                      </a:r>
                    </a:p>
                  </a:txBody>
                  <a:tcPr marL="9525" marR="9525" marT="9525" marB="0">
                    <a:noFill/>
                  </a:tcPr>
                </a:tc>
                <a:tc>
                  <a:txBody>
                    <a:bodyPr/>
                    <a:lstStyle/>
                    <a:p>
                      <a:pPr marL="0" algn="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Calibri" panose="020F0502020204030204" pitchFamily="34" charset="0"/>
                        </a:rPr>
                        <a:t>9</a:t>
                      </a:r>
                    </a:p>
                  </a:txBody>
                  <a:tcPr marL="9525" marR="9525" marT="9525" marB="0">
                    <a:noFill/>
                  </a:tcPr>
                </a:tc>
                <a:tc>
                  <a:txBody>
                    <a:bodyPr/>
                    <a:lstStyle/>
                    <a:p>
                      <a:pPr marL="0" algn="r" defTabSz="914400" rtl="0" eaLnBrk="1" fontAlgn="b" latinLnBrk="0" hangingPunct="1"/>
                      <a:r>
                        <a:rPr lang="en-GB" sz="1100" b="0" i="0" u="none" strike="noStrike" kern="1200">
                          <a:solidFill>
                            <a:srgbClr val="000000"/>
                          </a:solidFill>
                          <a:effectLst/>
                          <a:latin typeface="Calibri" panose="020F0502020204030204" pitchFamily="34" charset="0"/>
                          <a:ea typeface="+mn-ea"/>
                          <a:cs typeface="Calibri" panose="020F0502020204030204" pitchFamily="34" charset="0"/>
                        </a:rPr>
                        <a:t>15.5</a:t>
                      </a: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9</a:t>
                      </a:r>
                    </a:p>
                  </a:txBody>
                  <a:tcPr marL="9525" marR="9525" marT="9525" marB="0">
                    <a:noFill/>
                  </a:tcPr>
                </a:tc>
                <a:extLst>
                  <a:ext uri="{0D108BD9-81ED-4DB2-BD59-A6C34878D82A}">
                    <a16:rowId xmlns:a16="http://schemas.microsoft.com/office/drawing/2014/main" val="10007"/>
                  </a:ext>
                </a:extLst>
              </a:tr>
              <a:tr h="251107">
                <a:tc>
                  <a:txBody>
                    <a:bodyPr/>
                    <a:lstStyle/>
                    <a:p>
                      <a:pPr marL="0" algn="l"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Doing business ranking</a:t>
                      </a:r>
                    </a:p>
                  </a:txBody>
                  <a:tcPr marL="9525" marR="9525" marT="9525" marB="0">
                    <a:noFill/>
                  </a:tcPr>
                </a:tc>
                <a:tc>
                  <a:txBody>
                    <a:bodyPr/>
                    <a:lstStyle/>
                    <a:p>
                      <a:pPr marL="0" algn="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Calibri" panose="020F0502020204030204" pitchFamily="34" charset="0"/>
                        </a:rPr>
                        <a:t>9</a:t>
                      </a:r>
                      <a:endParaRPr lang="en-GB" sz="11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9525" marR="9525" marT="9525" marB="0">
                    <a:noFill/>
                  </a:tcPr>
                </a:tc>
                <a:tc>
                  <a:txBody>
                    <a:bodyPr/>
                    <a:lstStyle/>
                    <a:p>
                      <a:pPr marL="0" algn="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Calibri" panose="020F0502020204030204" pitchFamily="34" charset="0"/>
                        </a:rPr>
                        <a:t>20</a:t>
                      </a:r>
                      <a:endParaRPr lang="en-GB" sz="11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9525" marR="9525" marT="9525" marB="0">
                    <a:noFill/>
                  </a:tcPr>
                </a:tc>
                <a:tc>
                  <a:txBody>
                    <a:bodyPr/>
                    <a:lstStyle/>
                    <a:p>
                      <a:pPr marL="0" algn="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Calibri" panose="020F0502020204030204" pitchFamily="34" charset="0"/>
                        </a:rPr>
                        <a:t>3</a:t>
                      </a:r>
                      <a:endParaRPr lang="en-GB" sz="11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9525" marR="9525" marT="9525" marB="0">
                    <a:noFill/>
                  </a:tcPr>
                </a:tc>
                <a:tc>
                  <a:txBody>
                    <a:bodyPr/>
                    <a:lstStyle/>
                    <a:p>
                      <a:pPr marL="0" algn="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Calibri" panose="020F0502020204030204" pitchFamily="34" charset="0"/>
                        </a:rPr>
                        <a:t>1</a:t>
                      </a:r>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3</a:t>
                      </a:r>
                    </a:p>
                  </a:txBody>
                  <a:tcPr marL="9525" marR="9525" marT="9525" marB="0">
                    <a:noFill/>
                  </a:tcPr>
                </a:tc>
                <a:tc>
                  <a:txBody>
                    <a:bodyPr/>
                    <a:lstStyle/>
                    <a:p>
                      <a:pPr marL="0" algn="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Calibri" panose="020F0502020204030204" pitchFamily="34" charset="0"/>
                        </a:rPr>
                        <a:t>6</a:t>
                      </a:r>
                      <a:endParaRPr lang="en-GB" sz="11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9525" marR="9525" marT="9525" marB="0">
                    <a:noFill/>
                  </a:tcPr>
                </a:tc>
                <a:tc>
                  <a:txBody>
                    <a:bodyPr/>
                    <a:lstStyle/>
                    <a:p>
                      <a:pPr marL="0" algn="r" defTabSz="914400" rtl="0" eaLnBrk="1" fontAlgn="b" latinLnBrk="0" hangingPunct="1"/>
                      <a:r>
                        <a:rPr lang="en-GB" sz="1100" b="0" i="0" u="none" strike="noStrike" kern="1200" dirty="0">
                          <a:solidFill>
                            <a:srgbClr val="000000"/>
                          </a:solidFill>
                          <a:effectLst/>
                          <a:latin typeface="Calibri" panose="020F0502020204030204" pitchFamily="34" charset="0"/>
                          <a:ea typeface="+mn-ea"/>
                          <a:cs typeface="Calibri" panose="020F0502020204030204" pitchFamily="34" charset="0"/>
                        </a:rPr>
                        <a:t>169</a:t>
                      </a:r>
                    </a:p>
                  </a:txBody>
                  <a:tcPr marL="9525" marR="9525" marT="9525" marB="0">
                    <a:noFill/>
                  </a:tcPr>
                </a:tc>
                <a:extLst>
                  <a:ext uri="{0D108BD9-81ED-4DB2-BD59-A6C34878D82A}">
                    <a16:rowId xmlns:a16="http://schemas.microsoft.com/office/drawing/2014/main" val="10008"/>
                  </a:ext>
                </a:extLst>
              </a:tr>
            </a:tbl>
          </a:graphicData>
        </a:graphic>
      </p:graphicFrame>
      <p:sp>
        <p:nvSpPr>
          <p:cNvPr id="25" name="Rectangle 24"/>
          <p:cNvSpPr/>
          <p:nvPr/>
        </p:nvSpPr>
        <p:spPr>
          <a:xfrm>
            <a:off x="8612417" y="3831368"/>
            <a:ext cx="944002" cy="2420575"/>
          </a:xfrm>
          <a:prstGeom prst="rect">
            <a:avLst/>
          </a:prstGeom>
          <a:noFill/>
          <a:ln w="9525">
            <a:solidFill>
              <a:srgbClr val="FF26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a:extLst>
              <a:ext uri="{FF2B5EF4-FFF2-40B4-BE49-F238E27FC236}">
                <a16:creationId xmlns:a16="http://schemas.microsoft.com/office/drawing/2014/main" id="{4DB93247-0C32-42DD-AD7E-DB91069A835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46027" y="3861351"/>
            <a:ext cx="555171" cy="310896"/>
          </a:xfrm>
          <a:prstGeom prst="rect">
            <a:avLst/>
          </a:prstGeom>
        </p:spPr>
      </p:pic>
      <p:pic>
        <p:nvPicPr>
          <p:cNvPr id="18" name="Picture 17">
            <a:extLst>
              <a:ext uri="{FF2B5EF4-FFF2-40B4-BE49-F238E27FC236}">
                <a16:creationId xmlns:a16="http://schemas.microsoft.com/office/drawing/2014/main" id="{5BE0E1A3-91FA-486A-AF83-CEEF5762653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57948" y="3845408"/>
            <a:ext cx="509259" cy="310896"/>
          </a:xfrm>
          <a:prstGeom prst="rect">
            <a:avLst/>
          </a:prstGeom>
        </p:spPr>
      </p:pic>
      <p:pic>
        <p:nvPicPr>
          <p:cNvPr id="23" name="Picture 22">
            <a:extLst>
              <a:ext uri="{FF2B5EF4-FFF2-40B4-BE49-F238E27FC236}">
                <a16:creationId xmlns:a16="http://schemas.microsoft.com/office/drawing/2014/main" id="{6945EFFE-9411-4B03-AD32-C7C5D3464E2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54446" y="3863627"/>
            <a:ext cx="427014" cy="310896"/>
          </a:xfrm>
          <a:prstGeom prst="rect">
            <a:avLst/>
          </a:prstGeom>
        </p:spPr>
      </p:pic>
      <p:pic>
        <p:nvPicPr>
          <p:cNvPr id="35" name="Picture 34">
            <a:extLst>
              <a:ext uri="{FF2B5EF4-FFF2-40B4-BE49-F238E27FC236}">
                <a16:creationId xmlns:a16="http://schemas.microsoft.com/office/drawing/2014/main" id="{D9EF3109-DBFB-48AC-B619-4B0F042AB37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48174" y="3862388"/>
            <a:ext cx="557729" cy="310896"/>
          </a:xfrm>
          <a:prstGeom prst="rect">
            <a:avLst/>
          </a:prstGeom>
        </p:spPr>
      </p:pic>
      <p:pic>
        <p:nvPicPr>
          <p:cNvPr id="29" name="Picture 28">
            <a:extLst>
              <a:ext uri="{FF2B5EF4-FFF2-40B4-BE49-F238E27FC236}">
                <a16:creationId xmlns:a16="http://schemas.microsoft.com/office/drawing/2014/main" id="{7A6E11A6-08D4-4457-BF78-12340169641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25528" y="3863627"/>
            <a:ext cx="430599" cy="310896"/>
          </a:xfrm>
          <a:prstGeom prst="rect">
            <a:avLst/>
          </a:prstGeom>
        </p:spPr>
      </p:pic>
      <p:pic>
        <p:nvPicPr>
          <p:cNvPr id="3" name="Picture 2" descr="czech"/>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4" name="Picture 3" descr="Nigerian-Coat-of-Arm.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2653158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 name="Title 3"/>
          <p:cNvSpPr txBox="1">
            <a:spLocks/>
          </p:cNvSpPr>
          <p:nvPr/>
        </p:nvSpPr>
        <p:spPr>
          <a:xfrm>
            <a:off x="2112346" y="277989"/>
            <a:ext cx="5835418" cy="532558"/>
          </a:xfrm>
          <a:prstGeom prst="rect">
            <a:avLst/>
          </a:prstGeom>
        </p:spPr>
        <p:txBody>
          <a:bodyPr/>
          <a:lst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a:lstStyle>
          <a:p>
            <a:r>
              <a:rPr lang="en-US" kern="0" dirty="0">
                <a:solidFill>
                  <a:prstClr val="white"/>
                </a:solidFill>
                <a:latin typeface="Calibri" panose="020F0502020204030204" pitchFamily="34" charset="0"/>
                <a:cs typeface="Calibri" panose="020F0502020204030204" pitchFamily="34" charset="0"/>
              </a:rPr>
              <a:t>Strong growth has been driven by non-oil sectors</a:t>
            </a:r>
            <a:endParaRPr lang="en-ZA" kern="0" dirty="0">
              <a:solidFill>
                <a:prstClr val="white"/>
              </a:solidFill>
              <a:latin typeface="Calibri" panose="020F0502020204030204" pitchFamily="34" charset="0"/>
              <a:cs typeface="Calibri" panose="020F0502020204030204" pitchFamily="34" charset="0"/>
            </a:endParaRPr>
          </a:p>
        </p:txBody>
      </p:sp>
      <p:cxnSp>
        <p:nvCxnSpPr>
          <p:cNvPr id="27" name="Straight Connector 26"/>
          <p:cNvCxnSpPr>
            <a:cxnSpLocks/>
          </p:cNvCxnSpPr>
          <p:nvPr/>
        </p:nvCxnSpPr>
        <p:spPr>
          <a:xfrm>
            <a:off x="552054" y="1612500"/>
            <a:ext cx="585761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2"/>
            </p:custDataLst>
          </p:nvPr>
        </p:nvCxnSpPr>
        <p:spPr bwMode="gray">
          <a:xfrm>
            <a:off x="5926402" y="4978011"/>
            <a:ext cx="0" cy="136525"/>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3"/>
            </p:custDataLst>
          </p:nvPr>
        </p:nvCxnSpPr>
        <p:spPr bwMode="gray">
          <a:xfrm>
            <a:off x="5398427" y="3546079"/>
            <a:ext cx="0" cy="136525"/>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4"/>
            </p:custDataLst>
          </p:nvPr>
        </p:nvCxnSpPr>
        <p:spPr bwMode="gray">
          <a:xfrm>
            <a:off x="5943600" y="5451086"/>
            <a:ext cx="0" cy="136525"/>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5"/>
            </p:custDataLst>
          </p:nvPr>
        </p:nvCxnSpPr>
        <p:spPr bwMode="gray">
          <a:xfrm>
            <a:off x="5926402" y="4498586"/>
            <a:ext cx="0" cy="136525"/>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6"/>
            </p:custDataLst>
          </p:nvPr>
        </p:nvCxnSpPr>
        <p:spPr bwMode="gray">
          <a:xfrm>
            <a:off x="5076825" y="3073011"/>
            <a:ext cx="0" cy="136525"/>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7"/>
            </p:custDataLst>
          </p:nvPr>
        </p:nvCxnSpPr>
        <p:spPr bwMode="gray">
          <a:xfrm>
            <a:off x="5661554" y="4025505"/>
            <a:ext cx="0" cy="136525"/>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8"/>
            </p:custDataLst>
          </p:nvPr>
        </p:nvCxnSpPr>
        <p:spPr bwMode="gray">
          <a:xfrm>
            <a:off x="3969279" y="2120511"/>
            <a:ext cx="0" cy="136525"/>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9"/>
            </p:custDataLst>
          </p:nvPr>
        </p:nvCxnSpPr>
        <p:spPr bwMode="gray">
          <a:xfrm>
            <a:off x="4605602" y="2593586"/>
            <a:ext cx="0" cy="136525"/>
          </a:xfrm>
          <a:prstGeom prst="line">
            <a:avLst/>
          </a:prstGeom>
          <a:ln w="3175">
            <a:solidFill>
              <a:srgbClr val="808080"/>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sp>
        <p:nvSpPr>
          <p:cNvPr id="36" name="Rectangle 35"/>
          <p:cNvSpPr/>
          <p:nvPr>
            <p:custDataLst>
              <p:tags r:id="rId10"/>
            </p:custDataLst>
          </p:nvPr>
        </p:nvSpPr>
        <p:spPr bwMode="auto">
          <a:xfrm>
            <a:off x="5922968" y="4635100"/>
            <a:ext cx="6879" cy="342900"/>
          </a:xfrm>
          <a:prstGeom prst="rect">
            <a:avLst/>
          </a:prstGeom>
          <a:solidFill>
            <a:srgbClr val="949494"/>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srgbClr val="000000"/>
              </a:solidFill>
            </a:endParaRPr>
          </a:p>
        </p:txBody>
      </p:sp>
      <p:graphicFrame>
        <p:nvGraphicFramePr>
          <p:cNvPr id="37" name="Object 36"/>
          <p:cNvGraphicFramePr>
            <a:graphicFrameLocks/>
          </p:cNvGraphicFramePr>
          <p:nvPr>
            <p:extLst>
              <p:ext uri="{D42A27DB-BD31-4B8C-83A1-F6EECF244321}">
                <p14:modId xmlns:p14="http://schemas.microsoft.com/office/powerpoint/2010/main" val="232760465"/>
              </p:ext>
            </p:extLst>
          </p:nvPr>
        </p:nvGraphicFramePr>
        <p:xfrm>
          <a:off x="3054356" y="1564879"/>
          <a:ext cx="2988454" cy="4541579"/>
        </p:xfrm>
        <a:graphic>
          <a:graphicData uri="http://schemas.openxmlformats.org/presentationml/2006/ole">
            <mc:AlternateContent xmlns:mc="http://schemas.openxmlformats.org/markup-compatibility/2006">
              <mc:Choice xmlns:v="urn:schemas-microsoft-com:vml" Requires="v">
                <p:oleObj spid="_x0000_s1248" name="Chart" r:id="rId31" imgW="2762305" imgH="4543522" progId="MSGraph.Chart.8">
                  <p:embed followColorScheme="full"/>
                </p:oleObj>
              </mc:Choice>
              <mc:Fallback>
                <p:oleObj name="Chart" r:id="rId31" imgW="2762305" imgH="4543522" progId="MSGraph.Chart.8">
                  <p:embed followColorScheme="full"/>
                  <p:pic>
                    <p:nvPicPr>
                      <p:cNvPr id="0" name="Picture 84"/>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54356" y="1564879"/>
                        <a:ext cx="2988454" cy="454157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38" name="Straight Connector 37"/>
          <p:cNvCxnSpPr/>
          <p:nvPr>
            <p:custDataLst>
              <p:tags r:id="rId11"/>
            </p:custDataLst>
          </p:nvPr>
        </p:nvCxnSpPr>
        <p:spPr bwMode="gray">
          <a:xfrm flipH="1">
            <a:off x="5935002" y="5282800"/>
            <a:ext cx="36116" cy="0"/>
          </a:xfrm>
          <a:prstGeom prst="line">
            <a:avLst/>
          </a:prstGeom>
          <a:ln w="3175">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9" name="Rectangle 38"/>
          <p:cNvSpPr>
            <a:spLocks noGrp="1" noChangeArrowheads="1"/>
          </p:cNvSpPr>
          <p:nvPr>
            <p:custDataLst>
              <p:tags r:id="rId12"/>
            </p:custDataLst>
          </p:nvPr>
        </p:nvSpPr>
        <p:spPr bwMode="gray">
          <a:xfrm>
            <a:off x="5971124" y="5636824"/>
            <a:ext cx="445427"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3D3D3D"/>
              </a:buClr>
            </a:pPr>
            <a:r>
              <a:rPr lang="en-ZA" altLang="en-US" dirty="0">
                <a:solidFill>
                  <a:srgbClr val="000000"/>
                </a:solidFill>
              </a:rPr>
              <a:t>68.0</a:t>
            </a:r>
            <a:endParaRPr lang="en-ZA" dirty="0">
              <a:solidFill>
                <a:srgbClr val="000000"/>
              </a:solidFill>
              <a:sym typeface="+mn-lt"/>
            </a:endParaRPr>
          </a:p>
        </p:txBody>
      </p:sp>
      <p:sp>
        <p:nvSpPr>
          <p:cNvPr id="40" name="Rectangle 39"/>
          <p:cNvSpPr>
            <a:spLocks noGrp="1" noChangeArrowheads="1"/>
          </p:cNvSpPr>
          <p:nvPr>
            <p:custDataLst>
              <p:tags r:id="rId13"/>
            </p:custDataLst>
          </p:nvPr>
        </p:nvSpPr>
        <p:spPr bwMode="auto">
          <a:xfrm>
            <a:off x="555497" y="5636824"/>
            <a:ext cx="429948"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3D3D3D"/>
              </a:buClr>
            </a:pPr>
            <a:fld id="{840393AE-286D-4D39-8AA6-EB82D3E588EA}" type="datetime'T''''o''''''''''''''''''''''''''''''''tal'''">
              <a:rPr lang="en-ZA" altLang="en-US" smtClean="0">
                <a:solidFill>
                  <a:srgbClr val="000000"/>
                </a:solidFill>
              </a:rPr>
              <a:pPr>
                <a:buClr>
                  <a:srgbClr val="3D3D3D"/>
                </a:buClr>
              </a:pPr>
              <a:t>Total</a:t>
            </a:fld>
            <a:endParaRPr lang="en-ZA" dirty="0">
              <a:solidFill>
                <a:srgbClr val="000000"/>
              </a:solidFill>
              <a:sym typeface="+mn-lt"/>
            </a:endParaRPr>
          </a:p>
        </p:txBody>
      </p:sp>
      <p:sp>
        <p:nvSpPr>
          <p:cNvPr id="41" name="Rectangle 40"/>
          <p:cNvSpPr>
            <a:spLocks noGrp="1" noChangeArrowheads="1"/>
          </p:cNvSpPr>
          <p:nvPr>
            <p:custDataLst>
              <p:tags r:id="rId14"/>
            </p:custDataLst>
          </p:nvPr>
        </p:nvSpPr>
        <p:spPr bwMode="auto">
          <a:xfrm>
            <a:off x="674165" y="4686165"/>
            <a:ext cx="684477"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3D3D3D"/>
              </a:buClr>
            </a:pPr>
            <a:fld id="{663B5D0A-C224-4BED-BAD7-3344C669256E}" type="datetime'''''''U''''t''i''''''l''''i''''ti''es'''''''''''''''''''''''">
              <a:rPr lang="en-ZA" altLang="en-US" smtClean="0">
                <a:solidFill>
                  <a:srgbClr val="000000"/>
                </a:solidFill>
              </a:rPr>
              <a:pPr>
                <a:buClr>
                  <a:srgbClr val="3D3D3D"/>
                </a:buClr>
              </a:pPr>
              <a:t>Utilities</a:t>
            </a:fld>
            <a:endParaRPr lang="en-ZA" dirty="0">
              <a:solidFill>
                <a:srgbClr val="000000"/>
              </a:solidFill>
              <a:sym typeface="+mn-lt"/>
            </a:endParaRPr>
          </a:p>
        </p:txBody>
      </p:sp>
      <p:sp>
        <p:nvSpPr>
          <p:cNvPr id="42" name="Rectangle 41"/>
          <p:cNvSpPr>
            <a:spLocks noGrp="1" noChangeArrowheads="1"/>
          </p:cNvSpPr>
          <p:nvPr>
            <p:custDataLst>
              <p:tags r:id="rId15"/>
            </p:custDataLst>
          </p:nvPr>
        </p:nvSpPr>
        <p:spPr bwMode="auto">
          <a:xfrm>
            <a:off x="555499" y="3255564"/>
            <a:ext cx="2521215"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3D3D3D"/>
              </a:buClr>
            </a:pPr>
            <a:fld id="{ACDC81B1-2093-4F4C-82FE-EED3EA061714}" type="datetime'Con''structi''on'' ''an''d'''' re''al ''''''e''''st''''ate'">
              <a:rPr lang="en-ZA" altLang="en-US" smtClean="0">
                <a:solidFill>
                  <a:srgbClr val="000000"/>
                </a:solidFill>
              </a:rPr>
              <a:pPr>
                <a:buClr>
                  <a:srgbClr val="3D3D3D"/>
                </a:buClr>
              </a:pPr>
              <a:t>Construction and real estate</a:t>
            </a:fld>
            <a:endParaRPr lang="en-ZA" dirty="0">
              <a:solidFill>
                <a:srgbClr val="000000"/>
              </a:solidFill>
              <a:sym typeface="+mn-lt"/>
            </a:endParaRPr>
          </a:p>
        </p:txBody>
      </p:sp>
      <p:sp>
        <p:nvSpPr>
          <p:cNvPr id="43" name="Rectangle 42"/>
          <p:cNvSpPr>
            <a:spLocks noGrp="1" noChangeArrowheads="1"/>
          </p:cNvSpPr>
          <p:nvPr>
            <p:custDataLst>
              <p:tags r:id="rId16"/>
            </p:custDataLst>
          </p:nvPr>
        </p:nvSpPr>
        <p:spPr bwMode="gray">
          <a:xfrm>
            <a:off x="5069946" y="3255564"/>
            <a:ext cx="333640"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buClr>
                <a:srgbClr val="3D3D3D"/>
              </a:buClr>
            </a:pPr>
            <a:r>
              <a:rPr lang="en-ZA" altLang="en-US" dirty="0">
                <a:solidFill>
                  <a:srgbClr val="000000"/>
                </a:solidFill>
              </a:rPr>
              <a:t>7.42</a:t>
            </a:r>
            <a:endParaRPr lang="en-ZA" dirty="0">
              <a:solidFill>
                <a:srgbClr val="000000"/>
              </a:solidFill>
              <a:sym typeface="+mn-lt"/>
            </a:endParaRPr>
          </a:p>
        </p:txBody>
      </p:sp>
      <p:sp>
        <p:nvSpPr>
          <p:cNvPr id="46" name="Rectangle 45"/>
          <p:cNvSpPr>
            <a:spLocks noGrp="1" noChangeArrowheads="1"/>
          </p:cNvSpPr>
          <p:nvPr>
            <p:custDataLst>
              <p:tags r:id="rId17"/>
            </p:custDataLst>
          </p:nvPr>
        </p:nvSpPr>
        <p:spPr bwMode="auto">
          <a:xfrm>
            <a:off x="674165" y="5145341"/>
            <a:ext cx="1246850"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3D3D3D"/>
              </a:buClr>
            </a:pPr>
            <a:fld id="{107FC834-15A4-42DC-B375-FC839B3329EE}" type="datetime'So''''''''l''''id'' ''''''m''i''''n''''e''ra''l''''''s'''''''">
              <a:rPr lang="en-ZA" altLang="en-US" smtClean="0">
                <a:solidFill>
                  <a:srgbClr val="000000"/>
                </a:solidFill>
              </a:rPr>
              <a:pPr>
                <a:buClr>
                  <a:srgbClr val="3D3D3D"/>
                </a:buClr>
              </a:pPr>
              <a:t>Solid minerals</a:t>
            </a:fld>
            <a:endParaRPr lang="en-ZA" dirty="0">
              <a:solidFill>
                <a:srgbClr val="000000"/>
              </a:solidFill>
              <a:sym typeface="+mn-lt"/>
            </a:endParaRPr>
          </a:p>
        </p:txBody>
      </p:sp>
      <p:sp>
        <p:nvSpPr>
          <p:cNvPr id="47" name="Rectangle 46"/>
          <p:cNvSpPr>
            <a:spLocks noGrp="1" noChangeArrowheads="1"/>
          </p:cNvSpPr>
          <p:nvPr>
            <p:custDataLst>
              <p:tags r:id="rId18"/>
            </p:custDataLst>
          </p:nvPr>
        </p:nvSpPr>
        <p:spPr bwMode="gray">
          <a:xfrm>
            <a:off x="5971118" y="5160574"/>
            <a:ext cx="333640"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r">
              <a:buClr>
                <a:srgbClr val="3D3D3D"/>
              </a:buClr>
            </a:pPr>
            <a:r>
              <a:rPr lang="en-ZA" altLang="en-US" dirty="0">
                <a:solidFill>
                  <a:srgbClr val="000000"/>
                </a:solidFill>
              </a:rPr>
              <a:t>0.09</a:t>
            </a:r>
            <a:endParaRPr lang="en-ZA" dirty="0">
              <a:solidFill>
                <a:srgbClr val="000000"/>
              </a:solidFill>
              <a:sym typeface="+mn-lt"/>
            </a:endParaRPr>
          </a:p>
        </p:txBody>
      </p:sp>
      <p:sp>
        <p:nvSpPr>
          <p:cNvPr id="58" name="Rectangle 57"/>
          <p:cNvSpPr>
            <a:spLocks noGrp="1" noChangeArrowheads="1"/>
          </p:cNvSpPr>
          <p:nvPr>
            <p:custDataLst>
              <p:tags r:id="rId19"/>
            </p:custDataLst>
          </p:nvPr>
        </p:nvSpPr>
        <p:spPr bwMode="auto">
          <a:xfrm>
            <a:off x="555493" y="2779324"/>
            <a:ext cx="495300"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3D3D3D"/>
              </a:buClr>
            </a:pPr>
            <a:fld id="{916D0BC1-D87D-4DEB-B7A3-AF5E17A19C0D}" type="datetime'T''''''''rad''''''''''''''''''''e'''''''''''''''''''''''''">
              <a:rPr lang="en-ZA" altLang="en-US" smtClean="0">
                <a:solidFill>
                  <a:srgbClr val="000000"/>
                </a:solidFill>
              </a:rPr>
              <a:pPr>
                <a:buClr>
                  <a:srgbClr val="3D3D3D"/>
                </a:buClr>
              </a:pPr>
              <a:t>Trade</a:t>
            </a:fld>
            <a:endParaRPr lang="en-ZA" dirty="0">
              <a:solidFill>
                <a:srgbClr val="000000"/>
              </a:solidFill>
              <a:sym typeface="+mn-lt"/>
            </a:endParaRPr>
          </a:p>
        </p:txBody>
      </p:sp>
      <p:sp>
        <p:nvSpPr>
          <p:cNvPr id="59" name="Rectangle 58"/>
          <p:cNvSpPr>
            <a:spLocks noGrp="1" noChangeArrowheads="1"/>
          </p:cNvSpPr>
          <p:nvPr>
            <p:custDataLst>
              <p:tags r:id="rId20"/>
            </p:custDataLst>
          </p:nvPr>
        </p:nvSpPr>
        <p:spPr bwMode="gray">
          <a:xfrm>
            <a:off x="4619366" y="2779324"/>
            <a:ext cx="445427"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buClr>
                <a:srgbClr val="3D3D3D"/>
              </a:buClr>
            </a:pPr>
            <a:r>
              <a:rPr lang="en-ZA" altLang="en-US" dirty="0">
                <a:solidFill>
                  <a:srgbClr val="FFFFFF"/>
                </a:solidFill>
              </a:rPr>
              <a:t>11.67</a:t>
            </a:r>
            <a:endParaRPr lang="en-ZA" dirty="0">
              <a:solidFill>
                <a:srgbClr val="FFFFFF"/>
              </a:solidFill>
              <a:sym typeface="+mn-lt"/>
            </a:endParaRPr>
          </a:p>
        </p:txBody>
      </p:sp>
      <p:sp>
        <p:nvSpPr>
          <p:cNvPr id="60" name="Rectangle 59"/>
          <p:cNvSpPr>
            <a:spLocks noGrp="1" noChangeArrowheads="1"/>
          </p:cNvSpPr>
          <p:nvPr>
            <p:custDataLst>
              <p:tags r:id="rId21"/>
            </p:custDataLst>
          </p:nvPr>
        </p:nvSpPr>
        <p:spPr bwMode="gray">
          <a:xfrm>
            <a:off x="4065593" y="2303074"/>
            <a:ext cx="445427"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3"/>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buClr>
                <a:srgbClr val="3D3D3D"/>
              </a:buClr>
            </a:pPr>
            <a:r>
              <a:rPr lang="en-ZA" altLang="en-US" dirty="0">
                <a:solidFill>
                  <a:srgbClr val="FFFFFF"/>
                </a:solidFill>
              </a:rPr>
              <a:t>16.61</a:t>
            </a:r>
            <a:endParaRPr lang="en-ZA" dirty="0">
              <a:solidFill>
                <a:srgbClr val="FFFFFF"/>
              </a:solidFill>
              <a:sym typeface="+mn-lt"/>
            </a:endParaRPr>
          </a:p>
        </p:txBody>
      </p:sp>
      <p:sp>
        <p:nvSpPr>
          <p:cNvPr id="61" name="Rectangle 60"/>
          <p:cNvSpPr>
            <a:spLocks noGrp="1" noChangeArrowheads="1"/>
          </p:cNvSpPr>
          <p:nvPr>
            <p:custDataLst>
              <p:tags r:id="rId22"/>
            </p:custDataLst>
          </p:nvPr>
        </p:nvSpPr>
        <p:spPr bwMode="auto">
          <a:xfrm>
            <a:off x="555499" y="2303074"/>
            <a:ext cx="988881"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3D3D3D"/>
              </a:buClr>
            </a:pPr>
            <a:fld id="{9397C30D-AA27-4ABE-BBD0-C49815A356BA}" type="datetime'''''A''''''''g''''r''''i''c''u''''''lt''''''''''''ur''e'''">
              <a:rPr lang="en-ZA" altLang="en-US" smtClean="0">
                <a:solidFill>
                  <a:srgbClr val="000000"/>
                </a:solidFill>
              </a:rPr>
              <a:pPr>
                <a:buClr>
                  <a:srgbClr val="3D3D3D"/>
                </a:buClr>
              </a:pPr>
              <a:t>Agriculture</a:t>
            </a:fld>
            <a:endParaRPr lang="en-ZA" dirty="0">
              <a:solidFill>
                <a:srgbClr val="000000"/>
              </a:solidFill>
              <a:sym typeface="+mn-lt"/>
            </a:endParaRPr>
          </a:p>
        </p:txBody>
      </p:sp>
      <p:sp>
        <p:nvSpPr>
          <p:cNvPr id="62" name="Rectangle 61"/>
          <p:cNvSpPr>
            <a:spLocks noGrp="1" noChangeArrowheads="1"/>
          </p:cNvSpPr>
          <p:nvPr>
            <p:custDataLst>
              <p:tags r:id="rId23"/>
            </p:custDataLst>
          </p:nvPr>
        </p:nvSpPr>
        <p:spPr bwMode="auto">
          <a:xfrm>
            <a:off x="519377" y="3746060"/>
            <a:ext cx="1319081"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3D3D3D"/>
              </a:buClr>
            </a:pPr>
            <a:fld id="{C3B16B89-B578-4C3A-AE18-17262E1C5D56}" type="datetime'''''''''''M''''''''an''u''''''''''''''f''ac''turi''ng'">
              <a:rPr lang="en-ZA" altLang="en-US" smtClean="0">
                <a:solidFill>
                  <a:srgbClr val="000000"/>
                </a:solidFill>
              </a:rPr>
              <a:pPr>
                <a:buClr>
                  <a:srgbClr val="3D3D3D"/>
                </a:buClr>
              </a:pPr>
              <a:t>Manufacturing</a:t>
            </a:fld>
            <a:endParaRPr lang="en-ZA" dirty="0">
              <a:solidFill>
                <a:srgbClr val="000000"/>
              </a:solidFill>
              <a:sym typeface="+mn-lt"/>
            </a:endParaRPr>
          </a:p>
        </p:txBody>
      </p:sp>
      <p:sp>
        <p:nvSpPr>
          <p:cNvPr id="63" name="Rectangle 62"/>
          <p:cNvSpPr>
            <a:spLocks noGrp="1" noChangeArrowheads="1"/>
          </p:cNvSpPr>
          <p:nvPr>
            <p:custDataLst>
              <p:tags r:id="rId24"/>
            </p:custDataLst>
          </p:nvPr>
        </p:nvSpPr>
        <p:spPr bwMode="gray">
          <a:xfrm>
            <a:off x="5403586" y="3728638"/>
            <a:ext cx="457035" cy="261815"/>
          </a:xfrm>
          <a:prstGeom prst="rect">
            <a:avLst/>
          </a:prstGeom>
          <a:solidFill>
            <a:schemeClr val="accent6"/>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buClr>
                <a:srgbClr val="3D3D3D"/>
              </a:buClr>
            </a:pPr>
            <a:r>
              <a:rPr lang="en-ZA" altLang="en-US" dirty="0">
                <a:solidFill>
                  <a:srgbClr val="FFFFFF"/>
                </a:solidFill>
              </a:rPr>
              <a:t>6.30</a:t>
            </a:r>
            <a:endParaRPr lang="en-ZA" dirty="0">
              <a:solidFill>
                <a:srgbClr val="FFFFFF"/>
              </a:solidFill>
              <a:sym typeface="+mn-lt"/>
            </a:endParaRPr>
          </a:p>
        </p:txBody>
      </p:sp>
      <p:sp>
        <p:nvSpPr>
          <p:cNvPr id="64" name="Rectangle 63"/>
          <p:cNvSpPr>
            <a:spLocks noGrp="1" noChangeArrowheads="1"/>
          </p:cNvSpPr>
          <p:nvPr>
            <p:custDataLst>
              <p:tags r:id="rId25"/>
            </p:custDataLst>
          </p:nvPr>
        </p:nvSpPr>
        <p:spPr bwMode="gray">
          <a:xfrm>
            <a:off x="5585312" y="4217863"/>
            <a:ext cx="431669" cy="244475"/>
          </a:xfrm>
          <a:prstGeom prst="rect">
            <a:avLst/>
          </a:prstGeom>
          <a:solidFill>
            <a:schemeClr val="accent5"/>
          </a:solidFill>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buClr>
                <a:srgbClr val="3D3D3D"/>
              </a:buClr>
            </a:pPr>
            <a:r>
              <a:rPr lang="en-ZA" altLang="en-US" dirty="0">
                <a:solidFill>
                  <a:srgbClr val="FFFFFF"/>
                </a:solidFill>
              </a:rPr>
              <a:t>5.73</a:t>
            </a:r>
            <a:endParaRPr lang="en-ZA" dirty="0">
              <a:solidFill>
                <a:srgbClr val="FFFFFF"/>
              </a:solidFill>
              <a:sym typeface="+mn-lt"/>
            </a:endParaRPr>
          </a:p>
        </p:txBody>
      </p:sp>
      <p:sp>
        <p:nvSpPr>
          <p:cNvPr id="65" name="Rectangle 64"/>
          <p:cNvSpPr>
            <a:spLocks noGrp="1" noChangeArrowheads="1"/>
          </p:cNvSpPr>
          <p:nvPr>
            <p:custDataLst>
              <p:tags r:id="rId26"/>
            </p:custDataLst>
          </p:nvPr>
        </p:nvSpPr>
        <p:spPr bwMode="auto">
          <a:xfrm>
            <a:off x="587207" y="4206652"/>
            <a:ext cx="971683"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3D3D3D"/>
              </a:buClr>
            </a:pPr>
            <a:fld id="{25FF088D-29B5-49BB-BADF-6089B8F80487}" type="datetime'''O''i''''''l ''''''''''''''''a''''''''''n''d'''' ''''ga''s'">
              <a:rPr lang="en-ZA" altLang="en-US" smtClean="0">
                <a:solidFill>
                  <a:srgbClr val="000000"/>
                </a:solidFill>
              </a:rPr>
              <a:pPr>
                <a:buClr>
                  <a:srgbClr val="3D3D3D"/>
                </a:buClr>
              </a:pPr>
              <a:t>Oil and gas</a:t>
            </a:fld>
            <a:endParaRPr lang="en-ZA" dirty="0">
              <a:solidFill>
                <a:srgbClr val="000000"/>
              </a:solidFill>
              <a:sym typeface="+mn-lt"/>
            </a:endParaRPr>
          </a:p>
        </p:txBody>
      </p:sp>
      <p:sp useBgFill="1">
        <p:nvSpPr>
          <p:cNvPr id="66" name="Rectangle 65"/>
          <p:cNvSpPr>
            <a:spLocks noGrp="1" noChangeArrowheads="1"/>
          </p:cNvSpPr>
          <p:nvPr>
            <p:custDataLst>
              <p:tags r:id="rId27"/>
            </p:custDataLst>
          </p:nvPr>
        </p:nvSpPr>
        <p:spPr bwMode="gray">
          <a:xfrm>
            <a:off x="5759583" y="4684324"/>
            <a:ext cx="333640" cy="244475"/>
          </a:xfrm>
          <a:prstGeom prst="rect">
            <a:avLst/>
          </a:prstGeom>
          <a:ln w="9525">
            <a:no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buClr>
                <a:srgbClr val="3D3D3D"/>
              </a:buClr>
            </a:pPr>
            <a:r>
              <a:rPr lang="en-ZA" altLang="en-US" dirty="0">
                <a:solidFill>
                  <a:srgbClr val="000000"/>
                </a:solidFill>
              </a:rPr>
              <a:t>0.3</a:t>
            </a:r>
            <a:endParaRPr lang="en-ZA" dirty="0">
              <a:solidFill>
                <a:srgbClr val="000000"/>
              </a:solidFill>
              <a:sym typeface="+mn-lt"/>
            </a:endParaRPr>
          </a:p>
        </p:txBody>
      </p:sp>
      <p:sp>
        <p:nvSpPr>
          <p:cNvPr id="67" name="Rectangle 66"/>
          <p:cNvSpPr>
            <a:spLocks noGrp="1" noChangeArrowheads="1"/>
          </p:cNvSpPr>
          <p:nvPr>
            <p:custDataLst>
              <p:tags r:id="rId28"/>
            </p:custDataLst>
          </p:nvPr>
        </p:nvSpPr>
        <p:spPr bwMode="auto">
          <a:xfrm>
            <a:off x="555499" y="1826814"/>
            <a:ext cx="803143"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3D3D3D"/>
              </a:buClr>
            </a:pPr>
            <a:fld id="{BE022CB1-3A16-4794-98D2-C60EE17801E8}" type="datetime'''''''''S''''''e''''''''''''''r''''vi''''''ce''''s'''''">
              <a:rPr lang="en-ZA" altLang="en-US" smtClean="0">
                <a:solidFill>
                  <a:srgbClr val="000000"/>
                </a:solidFill>
              </a:rPr>
              <a:pPr>
                <a:buClr>
                  <a:srgbClr val="3D3D3D"/>
                </a:buClr>
              </a:pPr>
              <a:t>Services</a:t>
            </a:fld>
            <a:r>
              <a:rPr lang="en-ZA" altLang="en-US" baseline="30000" dirty="0">
                <a:solidFill>
                  <a:srgbClr val="000000"/>
                </a:solidFill>
              </a:rPr>
              <a:t>1</a:t>
            </a:r>
            <a:endParaRPr lang="en-ZA" baseline="30000" dirty="0">
              <a:solidFill>
                <a:srgbClr val="000000"/>
              </a:solidFill>
              <a:sym typeface="+mn-lt"/>
            </a:endParaRPr>
          </a:p>
        </p:txBody>
      </p:sp>
      <p:sp>
        <p:nvSpPr>
          <p:cNvPr id="68" name="Rectangle 67"/>
          <p:cNvSpPr>
            <a:spLocks noGrp="1" noChangeArrowheads="1"/>
          </p:cNvSpPr>
          <p:nvPr>
            <p:custDataLst>
              <p:tags r:id="rId29"/>
            </p:custDataLst>
          </p:nvPr>
        </p:nvSpPr>
        <p:spPr bwMode="gray">
          <a:xfrm>
            <a:off x="3996803" y="1826814"/>
            <a:ext cx="445427" cy="2444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3D3D3D"/>
              </a:buClr>
            </a:pPr>
            <a:r>
              <a:rPr lang="en-ZA" altLang="en-US" dirty="0">
                <a:solidFill>
                  <a:srgbClr val="000000"/>
                </a:solidFill>
              </a:rPr>
              <a:t>19.82</a:t>
            </a:r>
            <a:endParaRPr lang="en-ZA" dirty="0">
              <a:solidFill>
                <a:srgbClr val="000000"/>
              </a:solidFill>
              <a:sym typeface="+mn-lt"/>
            </a:endParaRPr>
          </a:p>
        </p:txBody>
      </p:sp>
      <p:sp>
        <p:nvSpPr>
          <p:cNvPr id="69" name="Oval 68"/>
          <p:cNvSpPr>
            <a:spLocks/>
          </p:cNvSpPr>
          <p:nvPr/>
        </p:nvSpPr>
        <p:spPr>
          <a:xfrm>
            <a:off x="7291361" y="1783360"/>
            <a:ext cx="773934" cy="279154"/>
          </a:xfrm>
          <a:prstGeom prst="ellipse">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ZA" sz="1600" dirty="0">
                <a:solidFill>
                  <a:srgbClr val="FFFFFF"/>
                </a:solidFill>
              </a:rPr>
              <a:t>29.2%</a:t>
            </a:r>
          </a:p>
        </p:txBody>
      </p:sp>
      <p:sp>
        <p:nvSpPr>
          <p:cNvPr id="70" name="Oval 69"/>
          <p:cNvSpPr>
            <a:spLocks/>
          </p:cNvSpPr>
          <p:nvPr/>
        </p:nvSpPr>
        <p:spPr>
          <a:xfrm>
            <a:off x="7291361" y="2305283"/>
            <a:ext cx="773934" cy="27915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ZA" sz="1600" dirty="0">
                <a:solidFill>
                  <a:srgbClr val="FFFFFF"/>
                </a:solidFill>
              </a:rPr>
              <a:t>24.4%</a:t>
            </a:r>
          </a:p>
        </p:txBody>
      </p:sp>
      <p:sp>
        <p:nvSpPr>
          <p:cNvPr id="71" name="Oval 70"/>
          <p:cNvSpPr>
            <a:spLocks/>
          </p:cNvSpPr>
          <p:nvPr/>
        </p:nvSpPr>
        <p:spPr>
          <a:xfrm>
            <a:off x="7291361" y="2755271"/>
            <a:ext cx="773934" cy="279154"/>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ZA" sz="1600" dirty="0">
                <a:solidFill>
                  <a:srgbClr val="FFFFFF"/>
                </a:solidFill>
              </a:rPr>
              <a:t>17.2%</a:t>
            </a:r>
          </a:p>
        </p:txBody>
      </p:sp>
      <p:sp>
        <p:nvSpPr>
          <p:cNvPr id="72" name="Oval 71"/>
          <p:cNvSpPr>
            <a:spLocks/>
          </p:cNvSpPr>
          <p:nvPr/>
        </p:nvSpPr>
        <p:spPr>
          <a:xfrm>
            <a:off x="7291361" y="3228805"/>
            <a:ext cx="773934" cy="279154"/>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ZA" sz="1600" dirty="0">
                <a:solidFill>
                  <a:srgbClr val="000000"/>
                </a:solidFill>
              </a:rPr>
              <a:t>10.9%</a:t>
            </a:r>
          </a:p>
        </p:txBody>
      </p:sp>
      <p:sp>
        <p:nvSpPr>
          <p:cNvPr id="73" name="Oval 72"/>
          <p:cNvSpPr>
            <a:spLocks/>
          </p:cNvSpPr>
          <p:nvPr/>
        </p:nvSpPr>
        <p:spPr>
          <a:xfrm>
            <a:off x="7291361" y="3719968"/>
            <a:ext cx="773934" cy="279154"/>
          </a:xfrm>
          <a:prstGeom prst="ellipse">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ZA" sz="1600" dirty="0">
                <a:solidFill>
                  <a:srgbClr val="FFFFFF"/>
                </a:solidFill>
              </a:rPr>
              <a:t>9.3%</a:t>
            </a:r>
          </a:p>
        </p:txBody>
      </p:sp>
      <p:sp>
        <p:nvSpPr>
          <p:cNvPr id="74" name="Oval 73"/>
          <p:cNvSpPr>
            <a:spLocks/>
          </p:cNvSpPr>
          <p:nvPr/>
        </p:nvSpPr>
        <p:spPr>
          <a:xfrm>
            <a:off x="7249395" y="4667327"/>
            <a:ext cx="773934" cy="279154"/>
          </a:xfrm>
          <a:prstGeom prst="ellipse">
            <a:avLst/>
          </a:prstGeom>
          <a:solidFill>
            <a:srgbClr val="94949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ZA" sz="1600" dirty="0">
                <a:solidFill>
                  <a:srgbClr val="FFFFFF"/>
                </a:solidFill>
              </a:rPr>
              <a:t>0.5%</a:t>
            </a:r>
          </a:p>
        </p:txBody>
      </p:sp>
      <p:sp>
        <p:nvSpPr>
          <p:cNvPr id="75" name="TextBox 74"/>
          <p:cNvSpPr txBox="1">
            <a:spLocks/>
          </p:cNvSpPr>
          <p:nvPr/>
        </p:nvSpPr>
        <p:spPr>
          <a:xfrm>
            <a:off x="6597121" y="1120386"/>
            <a:ext cx="2391015" cy="49244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algn="ctr">
              <a:buClr>
                <a:srgbClr val="3D3D3D"/>
              </a:buClr>
            </a:pPr>
            <a:r>
              <a:rPr lang="en-ZA" sz="1600" b="1" dirty="0">
                <a:solidFill>
                  <a:srgbClr val="3E5020"/>
                </a:solidFill>
                <a:cs typeface="+mn-cs"/>
              </a:rPr>
              <a:t>Contribution</a:t>
            </a:r>
          </a:p>
          <a:p>
            <a:pPr algn="ctr">
              <a:buClr>
                <a:srgbClr val="3D3D3D"/>
              </a:buClr>
            </a:pPr>
            <a:r>
              <a:rPr lang="en-ZA" sz="1600" dirty="0">
                <a:solidFill>
                  <a:srgbClr val="808080"/>
                </a:solidFill>
                <a:cs typeface="+mn-cs"/>
              </a:rPr>
              <a:t>% of GDP</a:t>
            </a:r>
          </a:p>
        </p:txBody>
      </p:sp>
      <p:cxnSp>
        <p:nvCxnSpPr>
          <p:cNvPr id="76" name="Straight Connector 75"/>
          <p:cNvCxnSpPr>
            <a:cxnSpLocks/>
          </p:cNvCxnSpPr>
          <p:nvPr/>
        </p:nvCxnSpPr>
        <p:spPr>
          <a:xfrm>
            <a:off x="6597121" y="1612500"/>
            <a:ext cx="2162415" cy="32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7" name="Oval 76"/>
          <p:cNvSpPr>
            <a:spLocks/>
          </p:cNvSpPr>
          <p:nvPr/>
        </p:nvSpPr>
        <p:spPr>
          <a:xfrm>
            <a:off x="7249395" y="4189313"/>
            <a:ext cx="773934" cy="279154"/>
          </a:xfrm>
          <a:prstGeom prst="ellipse">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ZA" sz="1600" dirty="0">
                <a:solidFill>
                  <a:srgbClr val="FFFFFF"/>
                </a:solidFill>
              </a:rPr>
              <a:t>8.4%</a:t>
            </a:r>
          </a:p>
        </p:txBody>
      </p:sp>
      <p:sp>
        <p:nvSpPr>
          <p:cNvPr id="78" name="Oval 77"/>
          <p:cNvSpPr>
            <a:spLocks/>
          </p:cNvSpPr>
          <p:nvPr/>
        </p:nvSpPr>
        <p:spPr>
          <a:xfrm>
            <a:off x="7249395" y="5125895"/>
            <a:ext cx="773934" cy="279154"/>
          </a:xfrm>
          <a:prstGeom prst="ellipse">
            <a:avLst/>
          </a:prstGeom>
          <a:solidFill>
            <a:srgbClr val="ACACAC"/>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ZA" sz="1600" dirty="0">
                <a:solidFill>
                  <a:srgbClr val="000000"/>
                </a:solidFill>
              </a:rPr>
              <a:t>0.1%</a:t>
            </a:r>
          </a:p>
        </p:txBody>
      </p:sp>
      <p:sp>
        <p:nvSpPr>
          <p:cNvPr id="79" name="Oval 78"/>
          <p:cNvSpPr>
            <a:spLocks/>
          </p:cNvSpPr>
          <p:nvPr/>
        </p:nvSpPr>
        <p:spPr>
          <a:xfrm>
            <a:off x="7291361" y="5607096"/>
            <a:ext cx="773934" cy="279154"/>
          </a:xfrm>
          <a:prstGeom prst="ellips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en-ZA" sz="1600" dirty="0">
                <a:solidFill>
                  <a:srgbClr val="000000"/>
                </a:solidFill>
              </a:rPr>
              <a:t>100%</a:t>
            </a:r>
          </a:p>
        </p:txBody>
      </p:sp>
      <p:sp>
        <p:nvSpPr>
          <p:cNvPr id="87" name="TextBox 86"/>
          <p:cNvSpPr txBox="1">
            <a:spLocks/>
          </p:cNvSpPr>
          <p:nvPr/>
        </p:nvSpPr>
        <p:spPr>
          <a:xfrm>
            <a:off x="552055" y="1120375"/>
            <a:ext cx="5857611" cy="49244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913429" eaLnBrk="1" hangingPunct="1">
              <a:buClr>
                <a:schemeClr val="tx2"/>
              </a:buClr>
              <a:defRPr baseline="0">
                <a:latin typeface="+mn-lt"/>
              </a:defRPr>
            </a:lvl1pPr>
            <a:lvl2pPr marL="197586" lvl="1" indent="-195966" defTabSz="913429" eaLnBrk="1" hangingPunct="1">
              <a:buClr>
                <a:schemeClr val="tx2"/>
              </a:buClr>
              <a:buSzPct val="125000"/>
              <a:buFont typeface="Arial" charset="0"/>
              <a:buChar char="▪"/>
              <a:defRPr baseline="0">
                <a:latin typeface="+mn-lt"/>
              </a:defRPr>
            </a:lvl2pPr>
            <a:lvl3pPr marL="466431" lvl="2" indent="-267227" defTabSz="913429" eaLnBrk="1" hangingPunct="1">
              <a:buClr>
                <a:schemeClr val="tx2"/>
              </a:buClr>
              <a:buSzPct val="120000"/>
              <a:buFont typeface="Arial" charset="0"/>
              <a:buChar char="–"/>
              <a:defRPr baseline="0">
                <a:latin typeface="+mn-lt"/>
              </a:defRPr>
            </a:lvl3pPr>
            <a:lvl4pPr marL="626768" lvl="3" indent="-158716" defTabSz="913429" eaLnBrk="1" hangingPunct="1">
              <a:buClr>
                <a:schemeClr val="tx2"/>
              </a:buClr>
              <a:buSzPct val="120000"/>
              <a:buFont typeface="Arial" charset="0"/>
              <a:buChar char="▫"/>
              <a:defRPr baseline="0">
                <a:latin typeface="+mn-lt"/>
              </a:defRPr>
            </a:lvl4pPr>
            <a:lvl5pPr marL="764947" lvl="4" indent="-132804" defTabSz="913429" eaLnBrk="1" hangingPunct="1">
              <a:buClr>
                <a:schemeClr val="tx2"/>
              </a:buClr>
              <a:buSzPct val="89000"/>
              <a:buFont typeface="Arial" charset="0"/>
              <a:buChar char="-"/>
              <a:defRPr baseline="0">
                <a:latin typeface="+mn-lt"/>
              </a:defRPr>
            </a:lvl5pPr>
            <a:lvl6pPr marL="764947" indent="-132804" defTabSz="913429" fontAlgn="base">
              <a:spcBef>
                <a:spcPct val="0"/>
              </a:spcBef>
              <a:spcAft>
                <a:spcPct val="0"/>
              </a:spcAft>
              <a:buClr>
                <a:schemeClr val="tx2"/>
              </a:buClr>
              <a:buSzPct val="89000"/>
              <a:buFont typeface="Arial" charset="0"/>
              <a:buChar char="-"/>
              <a:defRPr baseline="0">
                <a:latin typeface="+mn-lt"/>
              </a:defRPr>
            </a:lvl6pPr>
            <a:lvl7pPr marL="764947" indent="-132804" defTabSz="913429" fontAlgn="base">
              <a:spcBef>
                <a:spcPct val="0"/>
              </a:spcBef>
              <a:spcAft>
                <a:spcPct val="0"/>
              </a:spcAft>
              <a:buClr>
                <a:schemeClr val="tx2"/>
              </a:buClr>
              <a:buSzPct val="89000"/>
              <a:buFont typeface="Arial" charset="0"/>
              <a:buChar char="-"/>
              <a:defRPr baseline="0">
                <a:latin typeface="+mn-lt"/>
              </a:defRPr>
            </a:lvl7pPr>
            <a:lvl8pPr marL="764947" indent="-132804" defTabSz="913429" fontAlgn="base">
              <a:spcBef>
                <a:spcPct val="0"/>
              </a:spcBef>
              <a:spcAft>
                <a:spcPct val="0"/>
              </a:spcAft>
              <a:buClr>
                <a:schemeClr val="tx2"/>
              </a:buClr>
              <a:buSzPct val="89000"/>
              <a:buFont typeface="Arial" charset="0"/>
              <a:buChar char="-"/>
              <a:defRPr baseline="0">
                <a:latin typeface="+mn-lt"/>
              </a:defRPr>
            </a:lvl8pPr>
            <a:lvl9pPr marL="764947" indent="-132804" defTabSz="913429" fontAlgn="base">
              <a:spcBef>
                <a:spcPct val="0"/>
              </a:spcBef>
              <a:spcAft>
                <a:spcPct val="0"/>
              </a:spcAft>
              <a:buClr>
                <a:schemeClr val="tx2"/>
              </a:buClr>
              <a:buSzPct val="89000"/>
              <a:buFont typeface="Arial" charset="0"/>
              <a:buChar char="-"/>
              <a:defRPr baseline="0">
                <a:latin typeface="+mn-lt"/>
              </a:defRPr>
            </a:lvl9pPr>
          </a:lstStyle>
          <a:p>
            <a:pPr>
              <a:buClr>
                <a:srgbClr val="3D3D3D"/>
              </a:buClr>
            </a:pPr>
            <a:r>
              <a:rPr lang="en-ZA" sz="1600" b="1" dirty="0">
                <a:solidFill>
                  <a:srgbClr val="3E5020"/>
                </a:solidFill>
                <a:cs typeface="+mn-cs"/>
              </a:rPr>
              <a:t>GDP at constant 2010 prices by sector</a:t>
            </a:r>
          </a:p>
          <a:p>
            <a:pPr>
              <a:buClr>
                <a:srgbClr val="3D3D3D"/>
              </a:buClr>
            </a:pPr>
            <a:r>
              <a:rPr lang="en-ZA" sz="1600" dirty="0">
                <a:solidFill>
                  <a:srgbClr val="808080"/>
                </a:solidFill>
                <a:cs typeface="+mn-cs"/>
              </a:rPr>
              <a:t>N trillion, 2016</a:t>
            </a:r>
          </a:p>
        </p:txBody>
      </p:sp>
      <p:cxnSp>
        <p:nvCxnSpPr>
          <p:cNvPr id="93" name="Straight Connector 92"/>
          <p:cNvCxnSpPr>
            <a:cxnSpLocks/>
          </p:cNvCxnSpPr>
          <p:nvPr/>
        </p:nvCxnSpPr>
        <p:spPr>
          <a:xfrm>
            <a:off x="552055" y="2177827"/>
            <a:ext cx="8824252" cy="0"/>
          </a:xfrm>
          <a:prstGeom prst="line">
            <a:avLst/>
          </a:prstGeom>
          <a:ln>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cxnSpLocks/>
          </p:cNvCxnSpPr>
          <p:nvPr/>
        </p:nvCxnSpPr>
        <p:spPr>
          <a:xfrm>
            <a:off x="552055" y="2655841"/>
            <a:ext cx="8824252" cy="0"/>
          </a:xfrm>
          <a:prstGeom prst="line">
            <a:avLst/>
          </a:prstGeom>
          <a:ln>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cxnSpLocks/>
          </p:cNvCxnSpPr>
          <p:nvPr/>
        </p:nvCxnSpPr>
        <p:spPr>
          <a:xfrm>
            <a:off x="552055" y="3133855"/>
            <a:ext cx="8824252" cy="0"/>
          </a:xfrm>
          <a:prstGeom prst="line">
            <a:avLst/>
          </a:prstGeom>
          <a:ln>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cxnSpLocks/>
          </p:cNvCxnSpPr>
          <p:nvPr/>
        </p:nvCxnSpPr>
        <p:spPr>
          <a:xfrm>
            <a:off x="552055" y="3611869"/>
            <a:ext cx="8824252" cy="0"/>
          </a:xfrm>
          <a:prstGeom prst="line">
            <a:avLst/>
          </a:prstGeom>
          <a:ln>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cxnSpLocks/>
          </p:cNvCxnSpPr>
          <p:nvPr/>
        </p:nvCxnSpPr>
        <p:spPr>
          <a:xfrm>
            <a:off x="552055" y="4089883"/>
            <a:ext cx="8824252" cy="0"/>
          </a:xfrm>
          <a:prstGeom prst="line">
            <a:avLst/>
          </a:prstGeom>
          <a:ln>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cxnSpLocks/>
          </p:cNvCxnSpPr>
          <p:nvPr/>
        </p:nvCxnSpPr>
        <p:spPr>
          <a:xfrm>
            <a:off x="552055" y="4567897"/>
            <a:ext cx="8824252" cy="0"/>
          </a:xfrm>
          <a:prstGeom prst="line">
            <a:avLst/>
          </a:prstGeom>
          <a:ln>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cxnSpLocks/>
          </p:cNvCxnSpPr>
          <p:nvPr/>
        </p:nvCxnSpPr>
        <p:spPr>
          <a:xfrm>
            <a:off x="552055" y="5045911"/>
            <a:ext cx="8824252" cy="0"/>
          </a:xfrm>
          <a:prstGeom prst="line">
            <a:avLst/>
          </a:prstGeom>
          <a:ln>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p:cNvCxnSpPr>
          <p:nvPr/>
        </p:nvCxnSpPr>
        <p:spPr>
          <a:xfrm>
            <a:off x="552055" y="5523925"/>
            <a:ext cx="8824252" cy="0"/>
          </a:xfrm>
          <a:prstGeom prst="line">
            <a:avLst/>
          </a:prstGeom>
          <a:ln>
            <a:solidFill>
              <a:schemeClr val="accent6">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1" name="5. Source"/>
          <p:cNvSpPr>
            <a:spLocks noChangeArrowheads="1"/>
          </p:cNvSpPr>
          <p:nvPr/>
        </p:nvSpPr>
        <p:spPr bwMode="auto">
          <a:xfrm>
            <a:off x="319129" y="6477674"/>
            <a:ext cx="3167346"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defTabSz="357188"/>
            <a:r>
              <a:rPr lang="en-US" sz="800" dirty="0">
                <a:solidFill>
                  <a:srgbClr val="080808"/>
                </a:solidFill>
                <a:latin typeface="Calibri" panose="020F0502020204030204" pitchFamily="34" charset="0"/>
                <a:cs typeface="Calibri" panose="020F0502020204030204" pitchFamily="34" charset="0"/>
              </a:rPr>
              <a:t>Sources: Central Bank of Nigeria, National Bureau of Statistics</a:t>
            </a:r>
          </a:p>
        </p:txBody>
      </p:sp>
      <p:sp>
        <p:nvSpPr>
          <p:cNvPr id="102" name="4. Footnote"/>
          <p:cNvSpPr txBox="1">
            <a:spLocks noChangeArrowheads="1"/>
          </p:cNvSpPr>
          <p:nvPr/>
        </p:nvSpPr>
        <p:spPr bwMode="auto">
          <a:xfrm>
            <a:off x="229551" y="6084979"/>
            <a:ext cx="9350509"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defPPr>
              <a:defRPr lang="en-US"/>
            </a:defPPr>
            <a:lvl1pPr marL="74613" indent="-74613" defTabSz="895350">
              <a:defRPr sz="800" baseline="0">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ZA" dirty="0">
                <a:solidFill>
                  <a:srgbClr val="000000"/>
                </a:solidFill>
                <a:cs typeface="+mn-cs"/>
              </a:rPr>
              <a:t>1 includes accommodation and food services, transport and storage, post and courier, publishing, motion pictures, broadcasting, arts, entertainment and recreation, administrative and support services, financial institutions and insurance, professional, scientific and technical services, telecom, and public services (e.g., education)</a:t>
            </a:r>
          </a:p>
        </p:txBody>
      </p:sp>
      <p:pic>
        <p:nvPicPr>
          <p:cNvPr id="55" name="Picture 54" descr="czech"/>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56" name="Picture 55" descr="Nigerian-Coat-of-Arm.png"/>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352908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 name="Title 3"/>
          <p:cNvSpPr txBox="1">
            <a:spLocks/>
          </p:cNvSpPr>
          <p:nvPr/>
        </p:nvSpPr>
        <p:spPr>
          <a:xfrm>
            <a:off x="2061635" y="252326"/>
            <a:ext cx="5904814" cy="532534"/>
          </a:xfrm>
          <a:prstGeom prst="rect">
            <a:avLst/>
          </a:prstGeom>
        </p:spPr>
        <p:txBody>
          <a:bodyPr anchor="ctr"/>
          <a:lst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a:lstStyle>
          <a:p>
            <a:r>
              <a:rPr lang="en-US" kern="0" dirty="0">
                <a:solidFill>
                  <a:prstClr val="white"/>
                </a:solidFill>
                <a:latin typeface="Calibri" panose="020F0502020204030204" pitchFamily="34" charset="0"/>
                <a:cs typeface="Calibri" panose="020F0502020204030204" pitchFamily="34" charset="0"/>
              </a:rPr>
              <a:t>Nigeria is strategically located with access to the larger ECOWAS market</a:t>
            </a:r>
          </a:p>
        </p:txBody>
      </p:sp>
      <p:sp>
        <p:nvSpPr>
          <p:cNvPr id="253" name="Rectangle 7"/>
          <p:cNvSpPr>
            <a:spLocks noChangeArrowheads="1"/>
          </p:cNvSpPr>
          <p:nvPr/>
        </p:nvSpPr>
        <p:spPr bwMode="auto">
          <a:xfrm>
            <a:off x="331055" y="6343294"/>
            <a:ext cx="3867966" cy="268517"/>
          </a:xfrm>
          <a:prstGeom prst="rect">
            <a:avLst/>
          </a:prstGeom>
          <a:noFill/>
          <a:ln w="6350">
            <a:noFill/>
            <a:miter lim="800000"/>
            <a:headEnd/>
            <a:tailEnd/>
          </a:ln>
          <a:effectLst/>
        </p:spPr>
        <p:txBody>
          <a:bodyPr wrap="square" lIns="72000" tIns="72000" rIns="72000" bIns="72000">
            <a:spAutoFit/>
          </a:bodyPr>
          <a:lstStyle/>
          <a:p>
            <a:pPr defTabSz="357188"/>
            <a:r>
              <a:rPr lang="en-US" sz="800" dirty="0">
                <a:solidFill>
                  <a:srgbClr val="080808"/>
                </a:solidFill>
                <a:latin typeface="Calibri" panose="020F0502020204030204" pitchFamily="34" charset="0"/>
                <a:cs typeface="Calibri" panose="020F0502020204030204" pitchFamily="34" charset="0"/>
              </a:rPr>
              <a:t>Source: </a:t>
            </a:r>
            <a:r>
              <a:rPr lang="en-GB" sz="800" dirty="0">
                <a:solidFill>
                  <a:prstClr val="black"/>
                </a:solidFill>
                <a:latin typeface="Calibri"/>
              </a:rPr>
              <a:t>UN Habitat 2016 Report</a:t>
            </a:r>
            <a:endParaRPr lang="en-US" sz="800" dirty="0">
              <a:solidFill>
                <a:prstClr val="black"/>
              </a:solidFill>
              <a:latin typeface="Calibri"/>
            </a:endParaRPr>
          </a:p>
        </p:txBody>
      </p:sp>
      <p:sp>
        <p:nvSpPr>
          <p:cNvPr id="186" name="Rectangle 8"/>
          <p:cNvSpPr txBox="1">
            <a:spLocks/>
          </p:cNvSpPr>
          <p:nvPr/>
        </p:nvSpPr>
        <p:spPr>
          <a:xfrm>
            <a:off x="5040636" y="1161460"/>
            <a:ext cx="4409841" cy="301611"/>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w="9525" algn="ctr">
            <a:noFill/>
            <a:miter lim="800000"/>
            <a:headEnd/>
            <a:tailEnd/>
          </a:ln>
          <a:effectLst/>
          <a:extLst/>
        </p:spPr>
        <p:txBody>
          <a:bodyPr vert="horz" wrap="square" lIns="73147" tIns="73147" rIns="73147" bIns="73147" numCol="1" anchor="ctr" anchorCtr="0" compatLnSpc="1">
            <a:prstTxWarp prst="textNoShape">
              <a:avLst/>
            </a:prstTxWarp>
            <a:spAutoFit/>
          </a:bodyPr>
          <a:lstStyle>
            <a:defPPr>
              <a:defRPr lang="en-US"/>
            </a:defPPr>
            <a:lvl1pPr>
              <a:defRPr sz="1400" b="1">
                <a:solidFill>
                  <a:schemeClr val="bg1"/>
                </a:solidFill>
                <a:latin typeface="+mn-lt"/>
                <a:cs typeface="Arial" pitchFamily="34" charset="0"/>
              </a:defRPr>
            </a:lvl1pPr>
          </a:lstStyle>
          <a:p>
            <a:r>
              <a:rPr lang="en-US" sz="1000" dirty="0">
                <a:solidFill>
                  <a:prstClr val="white"/>
                </a:solidFill>
              </a:rPr>
              <a:t>Population across Africa, 2015 (</a:t>
            </a:r>
            <a:r>
              <a:rPr lang="en-US" sz="1000" dirty="0" err="1">
                <a:solidFill>
                  <a:prstClr val="white"/>
                </a:solidFill>
              </a:rPr>
              <a:t>mn</a:t>
            </a:r>
            <a:r>
              <a:rPr lang="en-US" sz="1000" dirty="0">
                <a:solidFill>
                  <a:prstClr val="white"/>
                </a:solidFill>
              </a:rPr>
              <a:t>)</a:t>
            </a:r>
          </a:p>
        </p:txBody>
      </p:sp>
      <p:sp>
        <p:nvSpPr>
          <p:cNvPr id="1142" name="Rectangle 286"/>
          <p:cNvSpPr txBox="1">
            <a:spLocks noChangeArrowheads="1"/>
          </p:cNvSpPr>
          <p:nvPr/>
        </p:nvSpPr>
        <p:spPr bwMode="gray">
          <a:xfrm>
            <a:off x="633303" y="3342908"/>
            <a:ext cx="1627012" cy="2473887"/>
          </a:xfrm>
          <a:prstGeom prst="rect">
            <a:avLst/>
          </a:prstGeom>
          <a:noFill/>
          <a:ln>
            <a:noFill/>
          </a:ln>
          <a:effectLst/>
          <a:extLst/>
        </p:spPr>
        <p:txBody>
          <a:bodyPr wrap="square" lIns="0" tIns="0" rIns="0" bIns="0">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lvl="1">
              <a:spcBef>
                <a:spcPct val="20000"/>
              </a:spcBef>
              <a:buClr>
                <a:srgbClr val="3D3D3D"/>
              </a:buClr>
              <a:defRPr/>
            </a:pPr>
            <a:r>
              <a:rPr lang="en-US" sz="1200" b="1" dirty="0">
                <a:solidFill>
                  <a:srgbClr val="8AB833">
                    <a:lumMod val="75000"/>
                  </a:srgbClr>
                </a:solidFill>
                <a:latin typeface="Calibri"/>
              </a:rPr>
              <a:t>4 International airports </a:t>
            </a:r>
            <a:r>
              <a:rPr lang="en-US" sz="1200" dirty="0">
                <a:solidFill>
                  <a:srgbClr val="000000"/>
                </a:solidFill>
                <a:latin typeface="Calibri"/>
              </a:rPr>
              <a:t>and major seaports in Lagos, Calabar and Bonny island </a:t>
            </a:r>
            <a:endParaRPr lang="en-US" sz="1200" dirty="0">
              <a:solidFill>
                <a:srgbClr val="000000"/>
              </a:solidFill>
              <a:latin typeface="Calibri"/>
              <a:cs typeface="Calibri" pitchFamily="34" charset="0"/>
            </a:endParaRPr>
          </a:p>
          <a:p>
            <a:pPr lvl="1">
              <a:spcBef>
                <a:spcPct val="20000"/>
              </a:spcBef>
              <a:buClr>
                <a:srgbClr val="3D3D3D"/>
              </a:buClr>
              <a:defRPr/>
            </a:pPr>
            <a:r>
              <a:rPr lang="en-US" sz="1200" b="1" dirty="0">
                <a:solidFill>
                  <a:srgbClr val="8AB833">
                    <a:lumMod val="75000"/>
                  </a:srgbClr>
                </a:solidFill>
                <a:latin typeface="Calibri"/>
              </a:rPr>
              <a:t>3,798 km</a:t>
            </a:r>
            <a:r>
              <a:rPr lang="en-US" sz="1200" dirty="0">
                <a:solidFill>
                  <a:srgbClr val="8AB833">
                    <a:lumMod val="75000"/>
                  </a:srgbClr>
                </a:solidFill>
                <a:latin typeface="Calibri"/>
              </a:rPr>
              <a:t> </a:t>
            </a:r>
            <a:r>
              <a:rPr lang="en-US" sz="1200" dirty="0">
                <a:solidFill>
                  <a:srgbClr val="000000"/>
                </a:solidFill>
                <a:latin typeface="Calibri"/>
              </a:rPr>
              <a:t>of railway tracks and </a:t>
            </a:r>
            <a:r>
              <a:rPr lang="en-US" sz="1200" b="1" dirty="0">
                <a:solidFill>
                  <a:srgbClr val="8AB833">
                    <a:lumMod val="75000"/>
                  </a:srgbClr>
                </a:solidFill>
                <a:latin typeface="Calibri"/>
              </a:rPr>
              <a:t>168,000 km </a:t>
            </a:r>
            <a:r>
              <a:rPr lang="en-US" sz="1200" dirty="0">
                <a:solidFill>
                  <a:srgbClr val="000000"/>
                </a:solidFill>
                <a:latin typeface="Calibri"/>
              </a:rPr>
              <a:t>road network</a:t>
            </a:r>
          </a:p>
          <a:p>
            <a:pPr lvl="1">
              <a:spcBef>
                <a:spcPct val="20000"/>
              </a:spcBef>
              <a:buClr>
                <a:srgbClr val="3D3D3D"/>
              </a:buClr>
              <a:defRPr/>
            </a:pPr>
            <a:r>
              <a:rPr lang="en-US" sz="1200" b="1" dirty="0">
                <a:solidFill>
                  <a:srgbClr val="3D3D3D"/>
                </a:solidFill>
                <a:latin typeface="Calibri"/>
              </a:rPr>
              <a:t>Land borders </a:t>
            </a:r>
            <a:r>
              <a:rPr lang="en-US" sz="1200" dirty="0">
                <a:solidFill>
                  <a:srgbClr val="000000"/>
                </a:solidFill>
                <a:latin typeface="Calibri"/>
              </a:rPr>
              <a:t>with</a:t>
            </a:r>
            <a:r>
              <a:rPr lang="en-US" sz="1200" b="1" dirty="0">
                <a:solidFill>
                  <a:srgbClr val="3D3D3D"/>
                </a:solidFill>
                <a:latin typeface="Calibri"/>
              </a:rPr>
              <a:t> </a:t>
            </a:r>
            <a:r>
              <a:rPr lang="en-US" sz="1200" b="1" dirty="0">
                <a:solidFill>
                  <a:srgbClr val="8AB833">
                    <a:lumMod val="75000"/>
                  </a:srgbClr>
                </a:solidFill>
                <a:latin typeface="Calibri"/>
              </a:rPr>
              <a:t>Benin, Cameroon, Chad &amp; Niger </a:t>
            </a:r>
            <a:r>
              <a:rPr lang="en-US" sz="1200" dirty="0">
                <a:solidFill>
                  <a:srgbClr val="000000"/>
                </a:solidFill>
                <a:latin typeface="Calibri"/>
              </a:rPr>
              <a:t>and a natural hub for the region </a:t>
            </a:r>
          </a:p>
        </p:txBody>
      </p:sp>
      <p:sp>
        <p:nvSpPr>
          <p:cNvPr id="1163" name="4. Footnote"/>
          <p:cNvSpPr txBox="1">
            <a:spLocks noChangeArrowheads="1"/>
          </p:cNvSpPr>
          <p:nvPr/>
        </p:nvSpPr>
        <p:spPr bwMode="gray">
          <a:xfrm>
            <a:off x="331061" y="6035239"/>
            <a:ext cx="2645949"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defPPr>
              <a:defRPr lang="en-US"/>
            </a:defPPr>
            <a:lvl1pPr marL="85725" indent="-85725" defTabSz="895350">
              <a:defRPr sz="800" baseline="0">
                <a:solidFill>
                  <a:srgbClr val="808080"/>
                </a:solidFill>
                <a:latin typeface="+mn-lt"/>
              </a:defRPr>
            </a:lvl1pPr>
            <a:lvl2pPr marL="1031875" defTabSz="895350">
              <a:defRPr sz="2400"/>
            </a:lvl2pPr>
            <a:lvl3pPr marL="1217613" defTabSz="895350">
              <a:defRPr sz="2400"/>
            </a:lvl3pPr>
            <a:lvl4pPr marL="1404938"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US" dirty="0">
                <a:solidFill>
                  <a:prstClr val="black"/>
                </a:solidFill>
                <a:latin typeface="Calibri"/>
              </a:rPr>
              <a:t>* Rest of West Africa excluding Nigeria</a:t>
            </a:r>
            <a:endParaRPr lang="x-none" dirty="0">
              <a:solidFill>
                <a:prstClr val="black"/>
              </a:solidFill>
              <a:latin typeface="Calibri"/>
            </a:endParaRPr>
          </a:p>
        </p:txBody>
      </p:sp>
      <p:graphicFrame>
        <p:nvGraphicFramePr>
          <p:cNvPr id="1165" name="Chart 1164"/>
          <p:cNvGraphicFramePr>
            <a:graphicFrameLocks/>
          </p:cNvGraphicFramePr>
          <p:nvPr>
            <p:extLst>
              <p:ext uri="{D42A27DB-BD31-4B8C-83A1-F6EECF244321}">
                <p14:modId xmlns:p14="http://schemas.microsoft.com/office/powerpoint/2010/main" val="2124592777"/>
              </p:ext>
            </p:extLst>
          </p:nvPr>
        </p:nvGraphicFramePr>
        <p:xfrm>
          <a:off x="5112228" y="1839448"/>
          <a:ext cx="4439396" cy="3632529"/>
        </p:xfrm>
        <a:graphic>
          <a:graphicData uri="http://schemas.openxmlformats.org/drawingml/2006/chart">
            <c:chart xmlns:c="http://schemas.openxmlformats.org/drawingml/2006/chart" xmlns:r="http://schemas.openxmlformats.org/officeDocument/2006/relationships" r:id="rId61"/>
          </a:graphicData>
        </a:graphic>
      </p:graphicFrame>
      <p:grpSp>
        <p:nvGrpSpPr>
          <p:cNvPr id="70" name="Group 69"/>
          <p:cNvGrpSpPr/>
          <p:nvPr/>
        </p:nvGrpSpPr>
        <p:grpSpPr>
          <a:xfrm>
            <a:off x="601579" y="1211331"/>
            <a:ext cx="4367463" cy="4559968"/>
            <a:chOff x="121293" y="1075511"/>
            <a:chExt cx="4369229" cy="5343568"/>
          </a:xfrm>
          <a:solidFill>
            <a:schemeClr val="accent2">
              <a:lumMod val="40000"/>
              <a:lumOff val="60000"/>
            </a:schemeClr>
          </a:solidFill>
        </p:grpSpPr>
        <p:sp>
          <p:nvSpPr>
            <p:cNvPr id="71" name="Freeform 41"/>
            <p:cNvSpPr>
              <a:spLocks noEditPoints="1"/>
            </p:cNvSpPr>
            <p:nvPr>
              <p:custDataLst>
                <p:tags r:id="rId1"/>
              </p:custDataLst>
            </p:nvPr>
          </p:nvSpPr>
          <p:spPr bwMode="gray">
            <a:xfrm>
              <a:off x="3791334" y="4527188"/>
              <a:ext cx="492432" cy="753182"/>
            </a:xfrm>
            <a:custGeom>
              <a:avLst/>
              <a:gdLst>
                <a:gd name="T0" fmla="*/ 17390 w 390"/>
                <a:gd name="T1" fmla="*/ 209986 h 594"/>
                <a:gd name="T2" fmla="*/ 17390 w 390"/>
                <a:gd name="T3" fmla="*/ 208041 h 594"/>
                <a:gd name="T4" fmla="*/ 17390 w 390"/>
                <a:gd name="T5" fmla="*/ 206097 h 594"/>
                <a:gd name="T6" fmla="*/ 19321 w 390"/>
                <a:gd name="T7" fmla="*/ 206097 h 594"/>
                <a:gd name="T8" fmla="*/ 19321 w 390"/>
                <a:gd name="T9" fmla="*/ 203181 h 594"/>
                <a:gd name="T10" fmla="*/ 21253 w 390"/>
                <a:gd name="T11" fmla="*/ 203181 h 594"/>
                <a:gd name="T12" fmla="*/ 21253 w 390"/>
                <a:gd name="T13" fmla="*/ 201236 h 594"/>
                <a:gd name="T14" fmla="*/ 21253 w 390"/>
                <a:gd name="T15" fmla="*/ 199292 h 594"/>
                <a:gd name="T16" fmla="*/ 23186 w 390"/>
                <a:gd name="T17" fmla="*/ 199292 h 594"/>
                <a:gd name="T18" fmla="*/ 23186 w 390"/>
                <a:gd name="T19" fmla="*/ 201236 h 594"/>
                <a:gd name="T20" fmla="*/ 26084 w 390"/>
                <a:gd name="T21" fmla="*/ 201236 h 594"/>
                <a:gd name="T22" fmla="*/ 26084 w 390"/>
                <a:gd name="T23" fmla="*/ 203181 h 594"/>
                <a:gd name="T24" fmla="*/ 26084 w 390"/>
                <a:gd name="T25" fmla="*/ 206097 h 594"/>
                <a:gd name="T26" fmla="*/ 26084 w 390"/>
                <a:gd name="T27" fmla="*/ 208041 h 594"/>
                <a:gd name="T28" fmla="*/ 23186 w 390"/>
                <a:gd name="T29" fmla="*/ 208041 h 594"/>
                <a:gd name="T30" fmla="*/ 26084 w 390"/>
                <a:gd name="T31" fmla="*/ 208041 h 594"/>
                <a:gd name="T32" fmla="*/ 26084 w 390"/>
                <a:gd name="T33" fmla="*/ 209986 h 594"/>
                <a:gd name="T34" fmla="*/ 23186 w 390"/>
                <a:gd name="T35" fmla="*/ 209986 h 594"/>
                <a:gd name="T36" fmla="*/ 21253 w 390"/>
                <a:gd name="T37" fmla="*/ 209986 h 594"/>
                <a:gd name="T38" fmla="*/ 21253 w 390"/>
                <a:gd name="T39" fmla="*/ 211930 h 594"/>
                <a:gd name="T40" fmla="*/ 21253 w 390"/>
                <a:gd name="T41" fmla="*/ 209986 h 594"/>
                <a:gd name="T42" fmla="*/ 19321 w 390"/>
                <a:gd name="T43" fmla="*/ 209986 h 594"/>
                <a:gd name="T44" fmla="*/ 17390 w 390"/>
                <a:gd name="T45" fmla="*/ 209986 h 594"/>
                <a:gd name="T46" fmla="*/ 135250 w 390"/>
                <a:gd name="T47" fmla="*/ 192487 h 594"/>
                <a:gd name="T48" fmla="*/ 138149 w 390"/>
                <a:gd name="T49" fmla="*/ 192487 h 594"/>
                <a:gd name="T50" fmla="*/ 138149 w 390"/>
                <a:gd name="T51" fmla="*/ 195403 h 594"/>
                <a:gd name="T52" fmla="*/ 135250 w 390"/>
                <a:gd name="T53" fmla="*/ 195403 h 594"/>
                <a:gd name="T54" fmla="*/ 135250 w 390"/>
                <a:gd name="T55" fmla="*/ 192487 h 594"/>
                <a:gd name="T56" fmla="*/ 0 w 390"/>
                <a:gd name="T57" fmla="*/ 0 h 594"/>
                <a:gd name="T58" fmla="*/ 1932 w 390"/>
                <a:gd name="T59" fmla="*/ 0 h 594"/>
                <a:gd name="T60" fmla="*/ 1932 w 390"/>
                <a:gd name="T61" fmla="*/ 1945 h 594"/>
                <a:gd name="T62" fmla="*/ 0 w 390"/>
                <a:gd name="T63" fmla="*/ 1945 h 594"/>
                <a:gd name="T64" fmla="*/ 0 w 390"/>
                <a:gd name="T65" fmla="*/ 0 h 594"/>
                <a:gd name="T66" fmla="*/ 1932 w 390"/>
                <a:gd name="T67" fmla="*/ 1945 h 594"/>
                <a:gd name="T68" fmla="*/ 1932 w 390"/>
                <a:gd name="T69" fmla="*/ 3888 h 594"/>
                <a:gd name="T70" fmla="*/ 1932 w 390"/>
                <a:gd name="T71" fmla="*/ 3888 h 594"/>
                <a:gd name="T72" fmla="*/ 1932 w 390"/>
                <a:gd name="T73" fmla="*/ 1945 h 594"/>
                <a:gd name="T74" fmla="*/ 23186 w 390"/>
                <a:gd name="T75" fmla="*/ 201236 h 594"/>
                <a:gd name="T76" fmla="*/ 26084 w 390"/>
                <a:gd name="T77" fmla="*/ 201236 h 594"/>
                <a:gd name="T78" fmla="*/ 23186 w 390"/>
                <a:gd name="T79" fmla="*/ 201236 h 5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0" h="594">
                  <a:moveTo>
                    <a:pt x="48" y="588"/>
                  </a:moveTo>
                  <a:lnTo>
                    <a:pt x="48" y="582"/>
                  </a:lnTo>
                  <a:lnTo>
                    <a:pt x="48" y="576"/>
                  </a:lnTo>
                  <a:lnTo>
                    <a:pt x="54" y="576"/>
                  </a:lnTo>
                  <a:lnTo>
                    <a:pt x="54" y="570"/>
                  </a:lnTo>
                  <a:lnTo>
                    <a:pt x="60" y="570"/>
                  </a:lnTo>
                  <a:lnTo>
                    <a:pt x="60" y="564"/>
                  </a:lnTo>
                  <a:lnTo>
                    <a:pt x="60" y="558"/>
                  </a:lnTo>
                  <a:lnTo>
                    <a:pt x="66" y="558"/>
                  </a:lnTo>
                  <a:lnTo>
                    <a:pt x="66" y="564"/>
                  </a:lnTo>
                  <a:lnTo>
                    <a:pt x="72" y="564"/>
                  </a:lnTo>
                  <a:lnTo>
                    <a:pt x="72" y="570"/>
                  </a:lnTo>
                  <a:lnTo>
                    <a:pt x="72" y="576"/>
                  </a:lnTo>
                  <a:lnTo>
                    <a:pt x="72" y="582"/>
                  </a:lnTo>
                  <a:lnTo>
                    <a:pt x="66" y="582"/>
                  </a:lnTo>
                  <a:lnTo>
                    <a:pt x="72" y="582"/>
                  </a:lnTo>
                  <a:lnTo>
                    <a:pt x="72" y="588"/>
                  </a:lnTo>
                  <a:lnTo>
                    <a:pt x="66" y="588"/>
                  </a:lnTo>
                  <a:lnTo>
                    <a:pt x="60" y="588"/>
                  </a:lnTo>
                  <a:lnTo>
                    <a:pt x="60" y="594"/>
                  </a:lnTo>
                  <a:lnTo>
                    <a:pt x="60" y="588"/>
                  </a:lnTo>
                  <a:lnTo>
                    <a:pt x="54" y="588"/>
                  </a:lnTo>
                  <a:lnTo>
                    <a:pt x="48" y="588"/>
                  </a:lnTo>
                  <a:close/>
                  <a:moveTo>
                    <a:pt x="384" y="540"/>
                  </a:moveTo>
                  <a:lnTo>
                    <a:pt x="390" y="540"/>
                  </a:lnTo>
                  <a:lnTo>
                    <a:pt x="390" y="546"/>
                  </a:lnTo>
                  <a:lnTo>
                    <a:pt x="384" y="546"/>
                  </a:lnTo>
                  <a:lnTo>
                    <a:pt x="384" y="540"/>
                  </a:lnTo>
                  <a:close/>
                  <a:moveTo>
                    <a:pt x="0" y="0"/>
                  </a:moveTo>
                  <a:lnTo>
                    <a:pt x="6" y="0"/>
                  </a:lnTo>
                  <a:lnTo>
                    <a:pt x="6" y="6"/>
                  </a:lnTo>
                  <a:lnTo>
                    <a:pt x="0" y="6"/>
                  </a:lnTo>
                  <a:lnTo>
                    <a:pt x="0" y="0"/>
                  </a:lnTo>
                  <a:close/>
                  <a:moveTo>
                    <a:pt x="6" y="6"/>
                  </a:moveTo>
                  <a:lnTo>
                    <a:pt x="6" y="12"/>
                  </a:lnTo>
                  <a:lnTo>
                    <a:pt x="7" y="12"/>
                  </a:lnTo>
                  <a:lnTo>
                    <a:pt x="6" y="6"/>
                  </a:lnTo>
                  <a:close/>
                  <a:moveTo>
                    <a:pt x="66" y="564"/>
                  </a:moveTo>
                  <a:lnTo>
                    <a:pt x="72" y="564"/>
                  </a:lnTo>
                  <a:lnTo>
                    <a:pt x="66" y="564"/>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72" name="Freeform 45"/>
            <p:cNvSpPr>
              <a:spLocks noEditPoints="1"/>
            </p:cNvSpPr>
            <p:nvPr>
              <p:custDataLst>
                <p:tags r:id="rId2"/>
              </p:custDataLst>
            </p:nvPr>
          </p:nvSpPr>
          <p:spPr bwMode="gray">
            <a:xfrm>
              <a:off x="3067266" y="4101194"/>
              <a:ext cx="707871" cy="388739"/>
            </a:xfrm>
            <a:custGeom>
              <a:avLst/>
              <a:gdLst>
                <a:gd name="T0" fmla="*/ 181574 w 559"/>
                <a:gd name="T1" fmla="*/ 6838 h 306"/>
                <a:gd name="T2" fmla="*/ 181574 w 559"/>
                <a:gd name="T3" fmla="*/ 3907 h 306"/>
                <a:gd name="T4" fmla="*/ 184487 w 559"/>
                <a:gd name="T5" fmla="*/ 3907 h 306"/>
                <a:gd name="T6" fmla="*/ 184487 w 559"/>
                <a:gd name="T7" fmla="*/ 6838 h 306"/>
                <a:gd name="T8" fmla="*/ 184487 w 559"/>
                <a:gd name="T9" fmla="*/ 8792 h 306"/>
                <a:gd name="T10" fmla="*/ 184487 w 559"/>
                <a:gd name="T11" fmla="*/ 6838 h 306"/>
                <a:gd name="T12" fmla="*/ 181574 w 559"/>
                <a:gd name="T13" fmla="*/ 6838 h 306"/>
                <a:gd name="T14" fmla="*/ 0 w 559"/>
                <a:gd name="T15" fmla="*/ 103547 h 306"/>
                <a:gd name="T16" fmla="*/ 0 w 559"/>
                <a:gd name="T17" fmla="*/ 101594 h 306"/>
                <a:gd name="T18" fmla="*/ 0 w 559"/>
                <a:gd name="T19" fmla="*/ 103547 h 306"/>
                <a:gd name="T20" fmla="*/ 1942 w 559"/>
                <a:gd name="T21" fmla="*/ 103547 h 306"/>
                <a:gd name="T22" fmla="*/ 3884 w 559"/>
                <a:gd name="T23" fmla="*/ 103547 h 306"/>
                <a:gd name="T24" fmla="*/ 3884 w 559"/>
                <a:gd name="T25" fmla="*/ 101594 h 306"/>
                <a:gd name="T26" fmla="*/ 6797 w 559"/>
                <a:gd name="T27" fmla="*/ 101594 h 306"/>
                <a:gd name="T28" fmla="*/ 3884 w 559"/>
                <a:gd name="T29" fmla="*/ 103547 h 306"/>
                <a:gd name="T30" fmla="*/ 1942 w 559"/>
                <a:gd name="T31" fmla="*/ 103547 h 306"/>
                <a:gd name="T32" fmla="*/ 0 w 559"/>
                <a:gd name="T33" fmla="*/ 103547 h 306"/>
                <a:gd name="T34" fmla="*/ 188370 w 559"/>
                <a:gd name="T35" fmla="*/ 0 h 306"/>
                <a:gd name="T36" fmla="*/ 190312 w 559"/>
                <a:gd name="T37" fmla="*/ 0 h 306"/>
                <a:gd name="T38" fmla="*/ 188370 w 559"/>
                <a:gd name="T39" fmla="*/ 0 h 306"/>
                <a:gd name="T40" fmla="*/ 0 w 559"/>
                <a:gd name="T41" fmla="*/ 101594 h 306"/>
                <a:gd name="T42" fmla="*/ 3884 w 559"/>
                <a:gd name="T43" fmla="*/ 101594 h 306"/>
                <a:gd name="T44" fmla="*/ 0 w 559"/>
                <a:gd name="T45" fmla="*/ 101594 h 306"/>
                <a:gd name="T46" fmla="*/ 177689 w 559"/>
                <a:gd name="T47" fmla="*/ 1954 h 306"/>
                <a:gd name="T48" fmla="*/ 180603 w 559"/>
                <a:gd name="T49" fmla="*/ 1954 h 306"/>
                <a:gd name="T50" fmla="*/ 180603 w 559"/>
                <a:gd name="T51" fmla="*/ 3907 h 306"/>
                <a:gd name="T52" fmla="*/ 177689 w 559"/>
                <a:gd name="T53" fmla="*/ 3907 h 306"/>
                <a:gd name="T54" fmla="*/ 177689 w 559"/>
                <a:gd name="T55" fmla="*/ 1954 h 306"/>
                <a:gd name="T56" fmla="*/ 199052 w 559"/>
                <a:gd name="T57" fmla="*/ 56658 h 306"/>
                <a:gd name="T58" fmla="*/ 199052 w 559"/>
                <a:gd name="T59" fmla="*/ 58612 h 306"/>
                <a:gd name="T60" fmla="*/ 200022 w 559"/>
                <a:gd name="T61" fmla="*/ 58612 h 306"/>
                <a:gd name="T62" fmla="*/ 199052 w 559"/>
                <a:gd name="T63" fmla="*/ 56658 h 306"/>
                <a:gd name="T64" fmla="*/ 3884 w 559"/>
                <a:gd name="T65" fmla="*/ 108432 h 306"/>
                <a:gd name="T66" fmla="*/ 6797 w 559"/>
                <a:gd name="T67" fmla="*/ 108432 h 306"/>
                <a:gd name="T68" fmla="*/ 6797 w 559"/>
                <a:gd name="T69" fmla="*/ 110386 h 306"/>
                <a:gd name="T70" fmla="*/ 3884 w 559"/>
                <a:gd name="T71" fmla="*/ 110386 h 306"/>
                <a:gd name="T72" fmla="*/ 3884 w 559"/>
                <a:gd name="T73" fmla="*/ 108432 h 306"/>
                <a:gd name="T74" fmla="*/ 28159 w 559"/>
                <a:gd name="T75" fmla="*/ 108432 h 306"/>
                <a:gd name="T76" fmla="*/ 28159 w 559"/>
                <a:gd name="T77" fmla="*/ 110386 h 306"/>
                <a:gd name="T78" fmla="*/ 28159 w 559"/>
                <a:gd name="T79" fmla="*/ 110386 h 306"/>
                <a:gd name="T80" fmla="*/ 28159 w 559"/>
                <a:gd name="T81" fmla="*/ 108432 h 306"/>
                <a:gd name="T82" fmla="*/ 94186 w 559"/>
                <a:gd name="T83" fmla="*/ 103547 h 306"/>
                <a:gd name="T84" fmla="*/ 94186 w 559"/>
                <a:gd name="T85" fmla="*/ 106478 h 306"/>
                <a:gd name="T86" fmla="*/ 95157 w 559"/>
                <a:gd name="T87" fmla="*/ 106478 h 306"/>
                <a:gd name="T88" fmla="*/ 94186 w 559"/>
                <a:gd name="T89" fmla="*/ 103547 h 306"/>
                <a:gd name="T90" fmla="*/ 26217 w 559"/>
                <a:gd name="T91" fmla="*/ 110386 h 306"/>
                <a:gd name="T92" fmla="*/ 28159 w 559"/>
                <a:gd name="T93" fmla="*/ 110386 h 306"/>
                <a:gd name="T94" fmla="*/ 26217 w 559"/>
                <a:gd name="T95" fmla="*/ 110386 h 3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59" h="306">
                  <a:moveTo>
                    <a:pt x="510" y="18"/>
                  </a:moveTo>
                  <a:lnTo>
                    <a:pt x="510" y="12"/>
                  </a:lnTo>
                  <a:lnTo>
                    <a:pt x="516" y="12"/>
                  </a:lnTo>
                  <a:lnTo>
                    <a:pt x="516" y="18"/>
                  </a:lnTo>
                  <a:lnTo>
                    <a:pt x="516" y="24"/>
                  </a:lnTo>
                  <a:lnTo>
                    <a:pt x="516" y="18"/>
                  </a:lnTo>
                  <a:lnTo>
                    <a:pt x="510" y="18"/>
                  </a:lnTo>
                  <a:close/>
                  <a:moveTo>
                    <a:pt x="0" y="288"/>
                  </a:moveTo>
                  <a:lnTo>
                    <a:pt x="0" y="282"/>
                  </a:lnTo>
                  <a:lnTo>
                    <a:pt x="0" y="288"/>
                  </a:lnTo>
                  <a:lnTo>
                    <a:pt x="6" y="288"/>
                  </a:lnTo>
                  <a:lnTo>
                    <a:pt x="12" y="288"/>
                  </a:lnTo>
                  <a:lnTo>
                    <a:pt x="12" y="282"/>
                  </a:lnTo>
                  <a:lnTo>
                    <a:pt x="18" y="282"/>
                  </a:lnTo>
                  <a:lnTo>
                    <a:pt x="12" y="288"/>
                  </a:lnTo>
                  <a:lnTo>
                    <a:pt x="6" y="288"/>
                  </a:lnTo>
                  <a:lnTo>
                    <a:pt x="0" y="288"/>
                  </a:lnTo>
                  <a:close/>
                  <a:moveTo>
                    <a:pt x="528" y="0"/>
                  </a:moveTo>
                  <a:lnTo>
                    <a:pt x="534" y="0"/>
                  </a:lnTo>
                  <a:lnTo>
                    <a:pt x="528" y="0"/>
                  </a:lnTo>
                  <a:close/>
                  <a:moveTo>
                    <a:pt x="0" y="282"/>
                  </a:moveTo>
                  <a:lnTo>
                    <a:pt x="12" y="282"/>
                  </a:lnTo>
                  <a:lnTo>
                    <a:pt x="0" y="282"/>
                  </a:lnTo>
                  <a:close/>
                  <a:moveTo>
                    <a:pt x="498" y="6"/>
                  </a:moveTo>
                  <a:lnTo>
                    <a:pt x="504" y="6"/>
                  </a:lnTo>
                  <a:lnTo>
                    <a:pt x="504" y="12"/>
                  </a:lnTo>
                  <a:lnTo>
                    <a:pt x="498" y="12"/>
                  </a:lnTo>
                  <a:lnTo>
                    <a:pt x="498" y="6"/>
                  </a:lnTo>
                  <a:close/>
                  <a:moveTo>
                    <a:pt x="558" y="156"/>
                  </a:moveTo>
                  <a:lnTo>
                    <a:pt x="558" y="162"/>
                  </a:lnTo>
                  <a:lnTo>
                    <a:pt x="559" y="162"/>
                  </a:lnTo>
                  <a:lnTo>
                    <a:pt x="558" y="156"/>
                  </a:lnTo>
                  <a:close/>
                  <a:moveTo>
                    <a:pt x="12" y="300"/>
                  </a:moveTo>
                  <a:lnTo>
                    <a:pt x="18" y="300"/>
                  </a:lnTo>
                  <a:lnTo>
                    <a:pt x="18" y="306"/>
                  </a:lnTo>
                  <a:lnTo>
                    <a:pt x="12" y="306"/>
                  </a:lnTo>
                  <a:lnTo>
                    <a:pt x="12" y="300"/>
                  </a:lnTo>
                  <a:close/>
                  <a:moveTo>
                    <a:pt x="78" y="300"/>
                  </a:moveTo>
                  <a:lnTo>
                    <a:pt x="78" y="306"/>
                  </a:lnTo>
                  <a:lnTo>
                    <a:pt x="79" y="306"/>
                  </a:lnTo>
                  <a:lnTo>
                    <a:pt x="78" y="300"/>
                  </a:lnTo>
                  <a:close/>
                  <a:moveTo>
                    <a:pt x="264" y="288"/>
                  </a:moveTo>
                  <a:lnTo>
                    <a:pt x="264" y="294"/>
                  </a:lnTo>
                  <a:lnTo>
                    <a:pt x="265" y="294"/>
                  </a:lnTo>
                  <a:lnTo>
                    <a:pt x="264" y="288"/>
                  </a:lnTo>
                  <a:close/>
                  <a:moveTo>
                    <a:pt x="72" y="306"/>
                  </a:moveTo>
                  <a:lnTo>
                    <a:pt x="78" y="306"/>
                  </a:lnTo>
                  <a:lnTo>
                    <a:pt x="72" y="306"/>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73" name="Freeform 41"/>
            <p:cNvSpPr>
              <a:spLocks noEditPoints="1"/>
            </p:cNvSpPr>
            <p:nvPr>
              <p:custDataLst>
                <p:tags r:id="rId3"/>
              </p:custDataLst>
            </p:nvPr>
          </p:nvSpPr>
          <p:spPr bwMode="gray">
            <a:xfrm>
              <a:off x="3791334" y="4527188"/>
              <a:ext cx="492432" cy="753182"/>
            </a:xfrm>
            <a:custGeom>
              <a:avLst/>
              <a:gdLst>
                <a:gd name="T0" fmla="*/ 17390 w 390"/>
                <a:gd name="T1" fmla="*/ 209986 h 594"/>
                <a:gd name="T2" fmla="*/ 17390 w 390"/>
                <a:gd name="T3" fmla="*/ 208041 h 594"/>
                <a:gd name="T4" fmla="*/ 17390 w 390"/>
                <a:gd name="T5" fmla="*/ 206097 h 594"/>
                <a:gd name="T6" fmla="*/ 19321 w 390"/>
                <a:gd name="T7" fmla="*/ 206097 h 594"/>
                <a:gd name="T8" fmla="*/ 19321 w 390"/>
                <a:gd name="T9" fmla="*/ 203181 h 594"/>
                <a:gd name="T10" fmla="*/ 21253 w 390"/>
                <a:gd name="T11" fmla="*/ 203181 h 594"/>
                <a:gd name="T12" fmla="*/ 21253 w 390"/>
                <a:gd name="T13" fmla="*/ 201236 h 594"/>
                <a:gd name="T14" fmla="*/ 21253 w 390"/>
                <a:gd name="T15" fmla="*/ 199292 h 594"/>
                <a:gd name="T16" fmla="*/ 23186 w 390"/>
                <a:gd name="T17" fmla="*/ 199292 h 594"/>
                <a:gd name="T18" fmla="*/ 23186 w 390"/>
                <a:gd name="T19" fmla="*/ 201236 h 594"/>
                <a:gd name="T20" fmla="*/ 26084 w 390"/>
                <a:gd name="T21" fmla="*/ 201236 h 594"/>
                <a:gd name="T22" fmla="*/ 26084 w 390"/>
                <a:gd name="T23" fmla="*/ 203181 h 594"/>
                <a:gd name="T24" fmla="*/ 26084 w 390"/>
                <a:gd name="T25" fmla="*/ 206097 h 594"/>
                <a:gd name="T26" fmla="*/ 26084 w 390"/>
                <a:gd name="T27" fmla="*/ 208041 h 594"/>
                <a:gd name="T28" fmla="*/ 23186 w 390"/>
                <a:gd name="T29" fmla="*/ 208041 h 594"/>
                <a:gd name="T30" fmla="*/ 26084 w 390"/>
                <a:gd name="T31" fmla="*/ 208041 h 594"/>
                <a:gd name="T32" fmla="*/ 26084 w 390"/>
                <a:gd name="T33" fmla="*/ 209986 h 594"/>
                <a:gd name="T34" fmla="*/ 23186 w 390"/>
                <a:gd name="T35" fmla="*/ 209986 h 594"/>
                <a:gd name="T36" fmla="*/ 21253 w 390"/>
                <a:gd name="T37" fmla="*/ 209986 h 594"/>
                <a:gd name="T38" fmla="*/ 21253 w 390"/>
                <a:gd name="T39" fmla="*/ 211930 h 594"/>
                <a:gd name="T40" fmla="*/ 21253 w 390"/>
                <a:gd name="T41" fmla="*/ 209986 h 594"/>
                <a:gd name="T42" fmla="*/ 19321 w 390"/>
                <a:gd name="T43" fmla="*/ 209986 h 594"/>
                <a:gd name="T44" fmla="*/ 17390 w 390"/>
                <a:gd name="T45" fmla="*/ 209986 h 594"/>
                <a:gd name="T46" fmla="*/ 135250 w 390"/>
                <a:gd name="T47" fmla="*/ 192487 h 594"/>
                <a:gd name="T48" fmla="*/ 138149 w 390"/>
                <a:gd name="T49" fmla="*/ 192487 h 594"/>
                <a:gd name="T50" fmla="*/ 138149 w 390"/>
                <a:gd name="T51" fmla="*/ 195403 h 594"/>
                <a:gd name="T52" fmla="*/ 135250 w 390"/>
                <a:gd name="T53" fmla="*/ 195403 h 594"/>
                <a:gd name="T54" fmla="*/ 135250 w 390"/>
                <a:gd name="T55" fmla="*/ 192487 h 594"/>
                <a:gd name="T56" fmla="*/ 0 w 390"/>
                <a:gd name="T57" fmla="*/ 0 h 594"/>
                <a:gd name="T58" fmla="*/ 1932 w 390"/>
                <a:gd name="T59" fmla="*/ 0 h 594"/>
                <a:gd name="T60" fmla="*/ 1932 w 390"/>
                <a:gd name="T61" fmla="*/ 1945 h 594"/>
                <a:gd name="T62" fmla="*/ 0 w 390"/>
                <a:gd name="T63" fmla="*/ 1945 h 594"/>
                <a:gd name="T64" fmla="*/ 0 w 390"/>
                <a:gd name="T65" fmla="*/ 0 h 594"/>
                <a:gd name="T66" fmla="*/ 1932 w 390"/>
                <a:gd name="T67" fmla="*/ 1945 h 594"/>
                <a:gd name="T68" fmla="*/ 1932 w 390"/>
                <a:gd name="T69" fmla="*/ 3888 h 594"/>
                <a:gd name="T70" fmla="*/ 1932 w 390"/>
                <a:gd name="T71" fmla="*/ 3888 h 594"/>
                <a:gd name="T72" fmla="*/ 1932 w 390"/>
                <a:gd name="T73" fmla="*/ 1945 h 594"/>
                <a:gd name="T74" fmla="*/ 23186 w 390"/>
                <a:gd name="T75" fmla="*/ 201236 h 594"/>
                <a:gd name="T76" fmla="*/ 26084 w 390"/>
                <a:gd name="T77" fmla="*/ 201236 h 594"/>
                <a:gd name="T78" fmla="*/ 23186 w 390"/>
                <a:gd name="T79" fmla="*/ 201236 h 5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0" h="594">
                  <a:moveTo>
                    <a:pt x="48" y="588"/>
                  </a:moveTo>
                  <a:lnTo>
                    <a:pt x="48" y="582"/>
                  </a:lnTo>
                  <a:lnTo>
                    <a:pt x="48" y="576"/>
                  </a:lnTo>
                  <a:lnTo>
                    <a:pt x="54" y="576"/>
                  </a:lnTo>
                  <a:lnTo>
                    <a:pt x="54" y="570"/>
                  </a:lnTo>
                  <a:lnTo>
                    <a:pt x="60" y="570"/>
                  </a:lnTo>
                  <a:lnTo>
                    <a:pt x="60" y="564"/>
                  </a:lnTo>
                  <a:lnTo>
                    <a:pt x="60" y="558"/>
                  </a:lnTo>
                  <a:lnTo>
                    <a:pt x="66" y="558"/>
                  </a:lnTo>
                  <a:lnTo>
                    <a:pt x="66" y="564"/>
                  </a:lnTo>
                  <a:lnTo>
                    <a:pt x="72" y="564"/>
                  </a:lnTo>
                  <a:lnTo>
                    <a:pt x="72" y="570"/>
                  </a:lnTo>
                  <a:lnTo>
                    <a:pt x="72" y="576"/>
                  </a:lnTo>
                  <a:lnTo>
                    <a:pt x="72" y="582"/>
                  </a:lnTo>
                  <a:lnTo>
                    <a:pt x="66" y="582"/>
                  </a:lnTo>
                  <a:lnTo>
                    <a:pt x="72" y="582"/>
                  </a:lnTo>
                  <a:lnTo>
                    <a:pt x="72" y="588"/>
                  </a:lnTo>
                  <a:lnTo>
                    <a:pt x="66" y="588"/>
                  </a:lnTo>
                  <a:lnTo>
                    <a:pt x="60" y="588"/>
                  </a:lnTo>
                  <a:lnTo>
                    <a:pt x="60" y="594"/>
                  </a:lnTo>
                  <a:lnTo>
                    <a:pt x="60" y="588"/>
                  </a:lnTo>
                  <a:lnTo>
                    <a:pt x="54" y="588"/>
                  </a:lnTo>
                  <a:lnTo>
                    <a:pt x="48" y="588"/>
                  </a:lnTo>
                  <a:close/>
                  <a:moveTo>
                    <a:pt x="384" y="540"/>
                  </a:moveTo>
                  <a:lnTo>
                    <a:pt x="390" y="540"/>
                  </a:lnTo>
                  <a:lnTo>
                    <a:pt x="390" y="546"/>
                  </a:lnTo>
                  <a:lnTo>
                    <a:pt x="384" y="546"/>
                  </a:lnTo>
                  <a:lnTo>
                    <a:pt x="384" y="540"/>
                  </a:lnTo>
                  <a:close/>
                  <a:moveTo>
                    <a:pt x="0" y="0"/>
                  </a:moveTo>
                  <a:lnTo>
                    <a:pt x="6" y="0"/>
                  </a:lnTo>
                  <a:lnTo>
                    <a:pt x="6" y="6"/>
                  </a:lnTo>
                  <a:lnTo>
                    <a:pt x="0" y="6"/>
                  </a:lnTo>
                  <a:lnTo>
                    <a:pt x="0" y="0"/>
                  </a:lnTo>
                  <a:close/>
                  <a:moveTo>
                    <a:pt x="6" y="6"/>
                  </a:moveTo>
                  <a:lnTo>
                    <a:pt x="6" y="12"/>
                  </a:lnTo>
                  <a:lnTo>
                    <a:pt x="7" y="12"/>
                  </a:lnTo>
                  <a:lnTo>
                    <a:pt x="6" y="6"/>
                  </a:lnTo>
                  <a:close/>
                  <a:moveTo>
                    <a:pt x="66" y="564"/>
                  </a:moveTo>
                  <a:lnTo>
                    <a:pt x="72" y="564"/>
                  </a:lnTo>
                  <a:lnTo>
                    <a:pt x="66" y="564"/>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74" name="Freeform 45"/>
            <p:cNvSpPr>
              <a:spLocks noEditPoints="1"/>
            </p:cNvSpPr>
            <p:nvPr>
              <p:custDataLst>
                <p:tags r:id="rId4"/>
              </p:custDataLst>
            </p:nvPr>
          </p:nvSpPr>
          <p:spPr bwMode="gray">
            <a:xfrm>
              <a:off x="3067266" y="4101194"/>
              <a:ext cx="707871" cy="388739"/>
            </a:xfrm>
            <a:custGeom>
              <a:avLst/>
              <a:gdLst>
                <a:gd name="T0" fmla="*/ 181574 w 559"/>
                <a:gd name="T1" fmla="*/ 6838 h 306"/>
                <a:gd name="T2" fmla="*/ 181574 w 559"/>
                <a:gd name="T3" fmla="*/ 3907 h 306"/>
                <a:gd name="T4" fmla="*/ 184487 w 559"/>
                <a:gd name="T5" fmla="*/ 3907 h 306"/>
                <a:gd name="T6" fmla="*/ 184487 w 559"/>
                <a:gd name="T7" fmla="*/ 6838 h 306"/>
                <a:gd name="T8" fmla="*/ 184487 w 559"/>
                <a:gd name="T9" fmla="*/ 8792 h 306"/>
                <a:gd name="T10" fmla="*/ 184487 w 559"/>
                <a:gd name="T11" fmla="*/ 6838 h 306"/>
                <a:gd name="T12" fmla="*/ 181574 w 559"/>
                <a:gd name="T13" fmla="*/ 6838 h 306"/>
                <a:gd name="T14" fmla="*/ 0 w 559"/>
                <a:gd name="T15" fmla="*/ 103547 h 306"/>
                <a:gd name="T16" fmla="*/ 0 w 559"/>
                <a:gd name="T17" fmla="*/ 101594 h 306"/>
                <a:gd name="T18" fmla="*/ 0 w 559"/>
                <a:gd name="T19" fmla="*/ 103547 h 306"/>
                <a:gd name="T20" fmla="*/ 1942 w 559"/>
                <a:gd name="T21" fmla="*/ 103547 h 306"/>
                <a:gd name="T22" fmla="*/ 3884 w 559"/>
                <a:gd name="T23" fmla="*/ 103547 h 306"/>
                <a:gd name="T24" fmla="*/ 3884 w 559"/>
                <a:gd name="T25" fmla="*/ 101594 h 306"/>
                <a:gd name="T26" fmla="*/ 6797 w 559"/>
                <a:gd name="T27" fmla="*/ 101594 h 306"/>
                <a:gd name="T28" fmla="*/ 3884 w 559"/>
                <a:gd name="T29" fmla="*/ 103547 h 306"/>
                <a:gd name="T30" fmla="*/ 1942 w 559"/>
                <a:gd name="T31" fmla="*/ 103547 h 306"/>
                <a:gd name="T32" fmla="*/ 0 w 559"/>
                <a:gd name="T33" fmla="*/ 103547 h 306"/>
                <a:gd name="T34" fmla="*/ 188370 w 559"/>
                <a:gd name="T35" fmla="*/ 0 h 306"/>
                <a:gd name="T36" fmla="*/ 190312 w 559"/>
                <a:gd name="T37" fmla="*/ 0 h 306"/>
                <a:gd name="T38" fmla="*/ 188370 w 559"/>
                <a:gd name="T39" fmla="*/ 0 h 306"/>
                <a:gd name="T40" fmla="*/ 0 w 559"/>
                <a:gd name="T41" fmla="*/ 101594 h 306"/>
                <a:gd name="T42" fmla="*/ 3884 w 559"/>
                <a:gd name="T43" fmla="*/ 101594 h 306"/>
                <a:gd name="T44" fmla="*/ 0 w 559"/>
                <a:gd name="T45" fmla="*/ 101594 h 306"/>
                <a:gd name="T46" fmla="*/ 177689 w 559"/>
                <a:gd name="T47" fmla="*/ 1954 h 306"/>
                <a:gd name="T48" fmla="*/ 180603 w 559"/>
                <a:gd name="T49" fmla="*/ 1954 h 306"/>
                <a:gd name="T50" fmla="*/ 180603 w 559"/>
                <a:gd name="T51" fmla="*/ 3907 h 306"/>
                <a:gd name="T52" fmla="*/ 177689 w 559"/>
                <a:gd name="T53" fmla="*/ 3907 h 306"/>
                <a:gd name="T54" fmla="*/ 177689 w 559"/>
                <a:gd name="T55" fmla="*/ 1954 h 306"/>
                <a:gd name="T56" fmla="*/ 199052 w 559"/>
                <a:gd name="T57" fmla="*/ 56658 h 306"/>
                <a:gd name="T58" fmla="*/ 199052 w 559"/>
                <a:gd name="T59" fmla="*/ 58612 h 306"/>
                <a:gd name="T60" fmla="*/ 200022 w 559"/>
                <a:gd name="T61" fmla="*/ 58612 h 306"/>
                <a:gd name="T62" fmla="*/ 199052 w 559"/>
                <a:gd name="T63" fmla="*/ 56658 h 306"/>
                <a:gd name="T64" fmla="*/ 3884 w 559"/>
                <a:gd name="T65" fmla="*/ 108432 h 306"/>
                <a:gd name="T66" fmla="*/ 6797 w 559"/>
                <a:gd name="T67" fmla="*/ 108432 h 306"/>
                <a:gd name="T68" fmla="*/ 6797 w 559"/>
                <a:gd name="T69" fmla="*/ 110386 h 306"/>
                <a:gd name="T70" fmla="*/ 3884 w 559"/>
                <a:gd name="T71" fmla="*/ 110386 h 306"/>
                <a:gd name="T72" fmla="*/ 3884 w 559"/>
                <a:gd name="T73" fmla="*/ 108432 h 306"/>
                <a:gd name="T74" fmla="*/ 28159 w 559"/>
                <a:gd name="T75" fmla="*/ 108432 h 306"/>
                <a:gd name="T76" fmla="*/ 28159 w 559"/>
                <a:gd name="T77" fmla="*/ 110386 h 306"/>
                <a:gd name="T78" fmla="*/ 28159 w 559"/>
                <a:gd name="T79" fmla="*/ 110386 h 306"/>
                <a:gd name="T80" fmla="*/ 28159 w 559"/>
                <a:gd name="T81" fmla="*/ 108432 h 306"/>
                <a:gd name="T82" fmla="*/ 94186 w 559"/>
                <a:gd name="T83" fmla="*/ 103547 h 306"/>
                <a:gd name="T84" fmla="*/ 94186 w 559"/>
                <a:gd name="T85" fmla="*/ 106478 h 306"/>
                <a:gd name="T86" fmla="*/ 95157 w 559"/>
                <a:gd name="T87" fmla="*/ 106478 h 306"/>
                <a:gd name="T88" fmla="*/ 94186 w 559"/>
                <a:gd name="T89" fmla="*/ 103547 h 306"/>
                <a:gd name="T90" fmla="*/ 26217 w 559"/>
                <a:gd name="T91" fmla="*/ 110386 h 306"/>
                <a:gd name="T92" fmla="*/ 28159 w 559"/>
                <a:gd name="T93" fmla="*/ 110386 h 306"/>
                <a:gd name="T94" fmla="*/ 26217 w 559"/>
                <a:gd name="T95" fmla="*/ 110386 h 3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59" h="306">
                  <a:moveTo>
                    <a:pt x="510" y="18"/>
                  </a:moveTo>
                  <a:lnTo>
                    <a:pt x="510" y="12"/>
                  </a:lnTo>
                  <a:lnTo>
                    <a:pt x="516" y="12"/>
                  </a:lnTo>
                  <a:lnTo>
                    <a:pt x="516" y="18"/>
                  </a:lnTo>
                  <a:lnTo>
                    <a:pt x="516" y="24"/>
                  </a:lnTo>
                  <a:lnTo>
                    <a:pt x="516" y="18"/>
                  </a:lnTo>
                  <a:lnTo>
                    <a:pt x="510" y="18"/>
                  </a:lnTo>
                  <a:close/>
                  <a:moveTo>
                    <a:pt x="0" y="288"/>
                  </a:moveTo>
                  <a:lnTo>
                    <a:pt x="0" y="282"/>
                  </a:lnTo>
                  <a:lnTo>
                    <a:pt x="0" y="288"/>
                  </a:lnTo>
                  <a:lnTo>
                    <a:pt x="6" y="288"/>
                  </a:lnTo>
                  <a:lnTo>
                    <a:pt x="12" y="288"/>
                  </a:lnTo>
                  <a:lnTo>
                    <a:pt x="12" y="282"/>
                  </a:lnTo>
                  <a:lnTo>
                    <a:pt x="18" y="282"/>
                  </a:lnTo>
                  <a:lnTo>
                    <a:pt x="12" y="288"/>
                  </a:lnTo>
                  <a:lnTo>
                    <a:pt x="6" y="288"/>
                  </a:lnTo>
                  <a:lnTo>
                    <a:pt x="0" y="288"/>
                  </a:lnTo>
                  <a:close/>
                  <a:moveTo>
                    <a:pt x="528" y="0"/>
                  </a:moveTo>
                  <a:lnTo>
                    <a:pt x="534" y="0"/>
                  </a:lnTo>
                  <a:lnTo>
                    <a:pt x="528" y="0"/>
                  </a:lnTo>
                  <a:close/>
                  <a:moveTo>
                    <a:pt x="0" y="282"/>
                  </a:moveTo>
                  <a:lnTo>
                    <a:pt x="12" y="282"/>
                  </a:lnTo>
                  <a:lnTo>
                    <a:pt x="0" y="282"/>
                  </a:lnTo>
                  <a:close/>
                  <a:moveTo>
                    <a:pt x="498" y="6"/>
                  </a:moveTo>
                  <a:lnTo>
                    <a:pt x="504" y="6"/>
                  </a:lnTo>
                  <a:lnTo>
                    <a:pt x="504" y="12"/>
                  </a:lnTo>
                  <a:lnTo>
                    <a:pt x="498" y="12"/>
                  </a:lnTo>
                  <a:lnTo>
                    <a:pt x="498" y="6"/>
                  </a:lnTo>
                  <a:close/>
                  <a:moveTo>
                    <a:pt x="558" y="156"/>
                  </a:moveTo>
                  <a:lnTo>
                    <a:pt x="558" y="162"/>
                  </a:lnTo>
                  <a:lnTo>
                    <a:pt x="559" y="162"/>
                  </a:lnTo>
                  <a:lnTo>
                    <a:pt x="558" y="156"/>
                  </a:lnTo>
                  <a:close/>
                  <a:moveTo>
                    <a:pt x="12" y="300"/>
                  </a:moveTo>
                  <a:lnTo>
                    <a:pt x="18" y="300"/>
                  </a:lnTo>
                  <a:lnTo>
                    <a:pt x="18" y="306"/>
                  </a:lnTo>
                  <a:lnTo>
                    <a:pt x="12" y="306"/>
                  </a:lnTo>
                  <a:lnTo>
                    <a:pt x="12" y="300"/>
                  </a:lnTo>
                  <a:close/>
                  <a:moveTo>
                    <a:pt x="78" y="300"/>
                  </a:moveTo>
                  <a:lnTo>
                    <a:pt x="78" y="306"/>
                  </a:lnTo>
                  <a:lnTo>
                    <a:pt x="79" y="306"/>
                  </a:lnTo>
                  <a:lnTo>
                    <a:pt x="78" y="300"/>
                  </a:lnTo>
                  <a:close/>
                  <a:moveTo>
                    <a:pt x="264" y="288"/>
                  </a:moveTo>
                  <a:lnTo>
                    <a:pt x="264" y="294"/>
                  </a:lnTo>
                  <a:lnTo>
                    <a:pt x="265" y="294"/>
                  </a:lnTo>
                  <a:lnTo>
                    <a:pt x="264" y="288"/>
                  </a:lnTo>
                  <a:close/>
                  <a:moveTo>
                    <a:pt x="72" y="306"/>
                  </a:moveTo>
                  <a:lnTo>
                    <a:pt x="78" y="306"/>
                  </a:lnTo>
                  <a:lnTo>
                    <a:pt x="72" y="306"/>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75" name="Freeform 37"/>
            <p:cNvSpPr>
              <a:spLocks noEditPoints="1"/>
            </p:cNvSpPr>
            <p:nvPr>
              <p:custDataLst>
                <p:tags r:id="rId5"/>
              </p:custDataLst>
            </p:nvPr>
          </p:nvSpPr>
          <p:spPr bwMode="gray">
            <a:xfrm>
              <a:off x="2932912" y="1551715"/>
              <a:ext cx="671720" cy="763363"/>
            </a:xfrm>
            <a:custGeom>
              <a:avLst/>
              <a:gdLst>
                <a:gd name="T0" fmla="*/ 199555 w 618"/>
                <a:gd name="T1" fmla="*/ 44489 h 618"/>
                <a:gd name="T2" fmla="*/ 198586 w 618"/>
                <a:gd name="T3" fmla="*/ 61898 h 618"/>
                <a:gd name="T4" fmla="*/ 193742 w 618"/>
                <a:gd name="T5" fmla="*/ 81241 h 618"/>
                <a:gd name="T6" fmla="*/ 185024 w 618"/>
                <a:gd name="T7" fmla="*/ 87044 h 618"/>
                <a:gd name="T8" fmla="*/ 172431 w 618"/>
                <a:gd name="T9" fmla="*/ 71569 h 618"/>
                <a:gd name="T10" fmla="*/ 163713 w 618"/>
                <a:gd name="T11" fmla="*/ 55127 h 618"/>
                <a:gd name="T12" fmla="*/ 154995 w 618"/>
                <a:gd name="T13" fmla="*/ 37719 h 618"/>
                <a:gd name="T14" fmla="*/ 154995 w 618"/>
                <a:gd name="T15" fmla="*/ 53193 h 618"/>
                <a:gd name="T16" fmla="*/ 163713 w 618"/>
                <a:gd name="T17" fmla="*/ 70602 h 618"/>
                <a:gd name="T18" fmla="*/ 172431 w 618"/>
                <a:gd name="T19" fmla="*/ 83175 h 618"/>
                <a:gd name="T20" fmla="*/ 174368 w 618"/>
                <a:gd name="T21" fmla="*/ 89945 h 618"/>
                <a:gd name="T22" fmla="*/ 183087 w 618"/>
                <a:gd name="T23" fmla="*/ 104453 h 618"/>
                <a:gd name="T24" fmla="*/ 187931 w 618"/>
                <a:gd name="T25" fmla="*/ 118960 h 618"/>
                <a:gd name="T26" fmla="*/ 198586 w 618"/>
                <a:gd name="T27" fmla="*/ 138303 h 618"/>
                <a:gd name="T28" fmla="*/ 204399 w 618"/>
                <a:gd name="T29" fmla="*/ 152810 h 618"/>
                <a:gd name="T30" fmla="*/ 215055 w 618"/>
                <a:gd name="T31" fmla="*/ 168284 h 618"/>
                <a:gd name="T32" fmla="*/ 213117 w 618"/>
                <a:gd name="T33" fmla="*/ 174088 h 618"/>
                <a:gd name="T34" fmla="*/ 215055 w 618"/>
                <a:gd name="T35" fmla="*/ 180858 h 618"/>
                <a:gd name="T36" fmla="*/ 213117 w 618"/>
                <a:gd name="T37" fmla="*/ 191496 h 618"/>
                <a:gd name="T38" fmla="*/ 199555 w 618"/>
                <a:gd name="T39" fmla="*/ 199234 h 618"/>
                <a:gd name="T40" fmla="*/ 185024 w 618"/>
                <a:gd name="T41" fmla="*/ 214708 h 618"/>
                <a:gd name="T42" fmla="*/ 134651 w 618"/>
                <a:gd name="T43" fmla="*/ 212773 h 618"/>
                <a:gd name="T44" fmla="*/ 6781 w 618"/>
                <a:gd name="T45" fmla="*/ 76405 h 618"/>
                <a:gd name="T46" fmla="*/ 3875 w 618"/>
                <a:gd name="T47" fmla="*/ 51259 h 618"/>
                <a:gd name="T48" fmla="*/ 3875 w 618"/>
                <a:gd name="T49" fmla="*/ 27080 h 618"/>
                <a:gd name="T50" fmla="*/ 3875 w 618"/>
                <a:gd name="T51" fmla="*/ 6770 h 618"/>
                <a:gd name="T52" fmla="*/ 21311 w 618"/>
                <a:gd name="T53" fmla="*/ 1934 h 618"/>
                <a:gd name="T54" fmla="*/ 42624 w 618"/>
                <a:gd name="T55" fmla="*/ 3868 h 618"/>
                <a:gd name="T56" fmla="*/ 63935 w 618"/>
                <a:gd name="T57" fmla="*/ 8704 h 618"/>
                <a:gd name="T58" fmla="*/ 81372 w 618"/>
                <a:gd name="T59" fmla="*/ 17409 h 618"/>
                <a:gd name="T60" fmla="*/ 97840 w 618"/>
                <a:gd name="T61" fmla="*/ 12573 h 618"/>
                <a:gd name="T62" fmla="*/ 115277 w 618"/>
                <a:gd name="T63" fmla="*/ 3868 h 618"/>
                <a:gd name="T64" fmla="*/ 119152 w 618"/>
                <a:gd name="T65" fmla="*/ 6770 h 618"/>
                <a:gd name="T66" fmla="*/ 125932 w 618"/>
                <a:gd name="T67" fmla="*/ 3868 h 618"/>
                <a:gd name="T68" fmla="*/ 138526 w 618"/>
                <a:gd name="T69" fmla="*/ 3868 h 618"/>
                <a:gd name="T70" fmla="*/ 149182 w 618"/>
                <a:gd name="T71" fmla="*/ 8704 h 618"/>
                <a:gd name="T72" fmla="*/ 142401 w 618"/>
                <a:gd name="T73" fmla="*/ 6770 h 618"/>
                <a:gd name="T74" fmla="*/ 140464 w 618"/>
                <a:gd name="T75" fmla="*/ 8704 h 618"/>
                <a:gd name="T76" fmla="*/ 147245 w 618"/>
                <a:gd name="T77" fmla="*/ 12573 h 618"/>
                <a:gd name="T78" fmla="*/ 151120 w 618"/>
                <a:gd name="T79" fmla="*/ 8704 h 618"/>
                <a:gd name="T80" fmla="*/ 154995 w 618"/>
                <a:gd name="T81" fmla="*/ 12573 h 618"/>
                <a:gd name="T82" fmla="*/ 159838 w 618"/>
                <a:gd name="T83" fmla="*/ 14508 h 618"/>
                <a:gd name="T84" fmla="*/ 165650 w 618"/>
                <a:gd name="T85" fmla="*/ 10638 h 618"/>
                <a:gd name="T86" fmla="*/ 170494 w 618"/>
                <a:gd name="T87" fmla="*/ 12573 h 618"/>
                <a:gd name="T88" fmla="*/ 185024 w 618"/>
                <a:gd name="T89" fmla="*/ 10638 h 618"/>
                <a:gd name="T90" fmla="*/ 168556 w 618"/>
                <a:gd name="T91" fmla="*/ 10638 h 618"/>
                <a:gd name="T92" fmla="*/ 144338 w 618"/>
                <a:gd name="T93" fmla="*/ 8704 h 618"/>
                <a:gd name="T94" fmla="*/ 174368 w 618"/>
                <a:gd name="T95" fmla="*/ 10638 h 618"/>
                <a:gd name="T96" fmla="*/ 179212 w 618"/>
                <a:gd name="T97" fmla="*/ 89945 h 618"/>
                <a:gd name="T98" fmla="*/ 143370 w 618"/>
                <a:gd name="T99" fmla="*/ 3868 h 618"/>
                <a:gd name="T100" fmla="*/ 176306 w 618"/>
                <a:gd name="T101" fmla="*/ 89945 h 618"/>
                <a:gd name="T102" fmla="*/ 176306 w 618"/>
                <a:gd name="T103" fmla="*/ 89945 h 618"/>
                <a:gd name="T104" fmla="*/ 147245 w 618"/>
                <a:gd name="T105" fmla="*/ 8704 h 618"/>
                <a:gd name="T106" fmla="*/ 144338 w 618"/>
                <a:gd name="T107" fmla="*/ 8704 h 618"/>
                <a:gd name="T108" fmla="*/ 181149 w 618"/>
                <a:gd name="T109" fmla="*/ 89945 h 618"/>
                <a:gd name="T110" fmla="*/ 179212 w 618"/>
                <a:gd name="T111" fmla="*/ 89945 h 618"/>
                <a:gd name="T112" fmla="*/ 179212 w 618"/>
                <a:gd name="T113" fmla="*/ 93814 h 618"/>
                <a:gd name="T114" fmla="*/ 213117 w 618"/>
                <a:gd name="T115" fmla="*/ 174088 h 618"/>
                <a:gd name="T116" fmla="*/ 147245 w 618"/>
                <a:gd name="T117" fmla="*/ 8704 h 6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18" h="618">
                  <a:moveTo>
                    <a:pt x="534" y="24"/>
                  </a:moveTo>
                  <a:lnTo>
                    <a:pt x="534" y="30"/>
                  </a:lnTo>
                  <a:lnTo>
                    <a:pt x="540" y="42"/>
                  </a:lnTo>
                  <a:lnTo>
                    <a:pt x="540" y="54"/>
                  </a:lnTo>
                  <a:lnTo>
                    <a:pt x="546" y="66"/>
                  </a:lnTo>
                  <a:lnTo>
                    <a:pt x="546" y="72"/>
                  </a:lnTo>
                  <a:lnTo>
                    <a:pt x="552" y="78"/>
                  </a:lnTo>
                  <a:lnTo>
                    <a:pt x="552" y="84"/>
                  </a:lnTo>
                  <a:lnTo>
                    <a:pt x="552" y="90"/>
                  </a:lnTo>
                  <a:lnTo>
                    <a:pt x="558" y="102"/>
                  </a:lnTo>
                  <a:lnTo>
                    <a:pt x="564" y="108"/>
                  </a:lnTo>
                  <a:lnTo>
                    <a:pt x="564" y="126"/>
                  </a:lnTo>
                  <a:lnTo>
                    <a:pt x="570" y="132"/>
                  </a:lnTo>
                  <a:lnTo>
                    <a:pt x="570" y="138"/>
                  </a:lnTo>
                  <a:lnTo>
                    <a:pt x="570" y="144"/>
                  </a:lnTo>
                  <a:lnTo>
                    <a:pt x="564" y="144"/>
                  </a:lnTo>
                  <a:lnTo>
                    <a:pt x="564" y="150"/>
                  </a:lnTo>
                  <a:lnTo>
                    <a:pt x="558" y="150"/>
                  </a:lnTo>
                  <a:lnTo>
                    <a:pt x="558" y="156"/>
                  </a:lnTo>
                  <a:lnTo>
                    <a:pt x="558" y="162"/>
                  </a:lnTo>
                  <a:lnTo>
                    <a:pt x="558" y="168"/>
                  </a:lnTo>
                  <a:lnTo>
                    <a:pt x="558" y="174"/>
                  </a:lnTo>
                  <a:lnTo>
                    <a:pt x="552" y="174"/>
                  </a:lnTo>
                  <a:lnTo>
                    <a:pt x="558" y="174"/>
                  </a:lnTo>
                  <a:lnTo>
                    <a:pt x="558" y="180"/>
                  </a:lnTo>
                  <a:lnTo>
                    <a:pt x="552" y="180"/>
                  </a:lnTo>
                  <a:lnTo>
                    <a:pt x="552" y="186"/>
                  </a:lnTo>
                  <a:lnTo>
                    <a:pt x="552" y="192"/>
                  </a:lnTo>
                  <a:lnTo>
                    <a:pt x="552" y="198"/>
                  </a:lnTo>
                  <a:lnTo>
                    <a:pt x="546" y="198"/>
                  </a:lnTo>
                  <a:lnTo>
                    <a:pt x="546" y="204"/>
                  </a:lnTo>
                  <a:lnTo>
                    <a:pt x="546" y="210"/>
                  </a:lnTo>
                  <a:lnTo>
                    <a:pt x="540" y="216"/>
                  </a:lnTo>
                  <a:lnTo>
                    <a:pt x="540" y="222"/>
                  </a:lnTo>
                  <a:lnTo>
                    <a:pt x="546" y="222"/>
                  </a:lnTo>
                  <a:lnTo>
                    <a:pt x="546" y="228"/>
                  </a:lnTo>
                  <a:lnTo>
                    <a:pt x="546" y="234"/>
                  </a:lnTo>
                  <a:lnTo>
                    <a:pt x="540" y="234"/>
                  </a:lnTo>
                  <a:lnTo>
                    <a:pt x="546" y="234"/>
                  </a:lnTo>
                  <a:lnTo>
                    <a:pt x="540" y="234"/>
                  </a:lnTo>
                  <a:lnTo>
                    <a:pt x="540" y="240"/>
                  </a:lnTo>
                  <a:lnTo>
                    <a:pt x="540" y="246"/>
                  </a:lnTo>
                  <a:lnTo>
                    <a:pt x="534" y="246"/>
                  </a:lnTo>
                  <a:lnTo>
                    <a:pt x="528" y="246"/>
                  </a:lnTo>
                  <a:lnTo>
                    <a:pt x="534" y="252"/>
                  </a:lnTo>
                  <a:lnTo>
                    <a:pt x="528" y="252"/>
                  </a:lnTo>
                  <a:lnTo>
                    <a:pt x="528" y="246"/>
                  </a:lnTo>
                  <a:lnTo>
                    <a:pt x="522" y="246"/>
                  </a:lnTo>
                  <a:lnTo>
                    <a:pt x="516" y="240"/>
                  </a:lnTo>
                  <a:lnTo>
                    <a:pt x="510" y="240"/>
                  </a:lnTo>
                  <a:lnTo>
                    <a:pt x="510" y="234"/>
                  </a:lnTo>
                  <a:lnTo>
                    <a:pt x="504" y="234"/>
                  </a:lnTo>
                  <a:lnTo>
                    <a:pt x="504" y="228"/>
                  </a:lnTo>
                  <a:lnTo>
                    <a:pt x="498" y="228"/>
                  </a:lnTo>
                  <a:lnTo>
                    <a:pt x="498" y="222"/>
                  </a:lnTo>
                  <a:lnTo>
                    <a:pt x="498" y="216"/>
                  </a:lnTo>
                  <a:lnTo>
                    <a:pt x="492" y="216"/>
                  </a:lnTo>
                  <a:lnTo>
                    <a:pt x="492" y="210"/>
                  </a:lnTo>
                  <a:lnTo>
                    <a:pt x="486" y="210"/>
                  </a:lnTo>
                  <a:lnTo>
                    <a:pt x="486" y="204"/>
                  </a:lnTo>
                  <a:lnTo>
                    <a:pt x="480" y="204"/>
                  </a:lnTo>
                  <a:lnTo>
                    <a:pt x="480" y="198"/>
                  </a:lnTo>
                  <a:lnTo>
                    <a:pt x="474" y="198"/>
                  </a:lnTo>
                  <a:lnTo>
                    <a:pt x="474" y="192"/>
                  </a:lnTo>
                  <a:lnTo>
                    <a:pt x="474" y="186"/>
                  </a:lnTo>
                  <a:lnTo>
                    <a:pt x="474" y="180"/>
                  </a:lnTo>
                  <a:lnTo>
                    <a:pt x="474" y="174"/>
                  </a:lnTo>
                  <a:lnTo>
                    <a:pt x="474" y="168"/>
                  </a:lnTo>
                  <a:lnTo>
                    <a:pt x="468" y="168"/>
                  </a:lnTo>
                  <a:lnTo>
                    <a:pt x="468" y="162"/>
                  </a:lnTo>
                  <a:lnTo>
                    <a:pt x="462" y="162"/>
                  </a:lnTo>
                  <a:lnTo>
                    <a:pt x="462" y="156"/>
                  </a:lnTo>
                  <a:lnTo>
                    <a:pt x="456" y="156"/>
                  </a:lnTo>
                  <a:lnTo>
                    <a:pt x="456" y="150"/>
                  </a:lnTo>
                  <a:lnTo>
                    <a:pt x="456" y="144"/>
                  </a:lnTo>
                  <a:lnTo>
                    <a:pt x="450" y="144"/>
                  </a:lnTo>
                  <a:lnTo>
                    <a:pt x="450" y="138"/>
                  </a:lnTo>
                  <a:lnTo>
                    <a:pt x="450" y="132"/>
                  </a:lnTo>
                  <a:lnTo>
                    <a:pt x="444" y="132"/>
                  </a:lnTo>
                  <a:lnTo>
                    <a:pt x="444" y="126"/>
                  </a:lnTo>
                  <a:lnTo>
                    <a:pt x="444" y="120"/>
                  </a:lnTo>
                  <a:lnTo>
                    <a:pt x="444" y="114"/>
                  </a:lnTo>
                  <a:lnTo>
                    <a:pt x="438" y="114"/>
                  </a:lnTo>
                  <a:lnTo>
                    <a:pt x="438" y="108"/>
                  </a:lnTo>
                  <a:lnTo>
                    <a:pt x="432" y="114"/>
                  </a:lnTo>
                  <a:lnTo>
                    <a:pt x="438" y="114"/>
                  </a:lnTo>
                  <a:lnTo>
                    <a:pt x="438" y="120"/>
                  </a:lnTo>
                  <a:lnTo>
                    <a:pt x="432" y="120"/>
                  </a:lnTo>
                  <a:lnTo>
                    <a:pt x="432" y="126"/>
                  </a:lnTo>
                  <a:lnTo>
                    <a:pt x="426" y="126"/>
                  </a:lnTo>
                  <a:lnTo>
                    <a:pt x="426" y="132"/>
                  </a:lnTo>
                  <a:lnTo>
                    <a:pt x="426" y="138"/>
                  </a:lnTo>
                  <a:lnTo>
                    <a:pt x="432" y="138"/>
                  </a:lnTo>
                  <a:lnTo>
                    <a:pt x="432" y="144"/>
                  </a:lnTo>
                  <a:lnTo>
                    <a:pt x="438" y="144"/>
                  </a:lnTo>
                  <a:lnTo>
                    <a:pt x="438" y="150"/>
                  </a:lnTo>
                  <a:lnTo>
                    <a:pt x="444" y="150"/>
                  </a:lnTo>
                  <a:lnTo>
                    <a:pt x="444" y="156"/>
                  </a:lnTo>
                  <a:lnTo>
                    <a:pt x="444" y="162"/>
                  </a:lnTo>
                  <a:lnTo>
                    <a:pt x="444" y="168"/>
                  </a:lnTo>
                  <a:lnTo>
                    <a:pt x="444" y="174"/>
                  </a:lnTo>
                  <a:lnTo>
                    <a:pt x="444" y="180"/>
                  </a:lnTo>
                  <a:lnTo>
                    <a:pt x="450" y="180"/>
                  </a:lnTo>
                  <a:lnTo>
                    <a:pt x="450" y="186"/>
                  </a:lnTo>
                  <a:lnTo>
                    <a:pt x="456" y="186"/>
                  </a:lnTo>
                  <a:lnTo>
                    <a:pt x="456" y="192"/>
                  </a:lnTo>
                  <a:lnTo>
                    <a:pt x="456" y="198"/>
                  </a:lnTo>
                  <a:lnTo>
                    <a:pt x="462" y="198"/>
                  </a:lnTo>
                  <a:lnTo>
                    <a:pt x="462" y="204"/>
                  </a:lnTo>
                  <a:lnTo>
                    <a:pt x="468" y="204"/>
                  </a:lnTo>
                  <a:lnTo>
                    <a:pt x="468" y="210"/>
                  </a:lnTo>
                  <a:lnTo>
                    <a:pt x="468" y="216"/>
                  </a:lnTo>
                  <a:lnTo>
                    <a:pt x="474" y="216"/>
                  </a:lnTo>
                  <a:lnTo>
                    <a:pt x="474" y="222"/>
                  </a:lnTo>
                  <a:lnTo>
                    <a:pt x="480" y="222"/>
                  </a:lnTo>
                  <a:lnTo>
                    <a:pt x="474" y="222"/>
                  </a:lnTo>
                  <a:lnTo>
                    <a:pt x="474" y="228"/>
                  </a:lnTo>
                  <a:lnTo>
                    <a:pt x="480" y="228"/>
                  </a:lnTo>
                  <a:lnTo>
                    <a:pt x="480" y="234"/>
                  </a:lnTo>
                  <a:lnTo>
                    <a:pt x="486" y="234"/>
                  </a:lnTo>
                  <a:lnTo>
                    <a:pt x="492" y="234"/>
                  </a:lnTo>
                  <a:lnTo>
                    <a:pt x="492" y="240"/>
                  </a:lnTo>
                  <a:lnTo>
                    <a:pt x="492" y="246"/>
                  </a:lnTo>
                  <a:lnTo>
                    <a:pt x="498" y="246"/>
                  </a:lnTo>
                  <a:lnTo>
                    <a:pt x="492" y="246"/>
                  </a:lnTo>
                  <a:lnTo>
                    <a:pt x="492" y="252"/>
                  </a:lnTo>
                  <a:lnTo>
                    <a:pt x="498" y="252"/>
                  </a:lnTo>
                  <a:lnTo>
                    <a:pt x="498" y="258"/>
                  </a:lnTo>
                  <a:lnTo>
                    <a:pt x="492" y="258"/>
                  </a:lnTo>
                  <a:lnTo>
                    <a:pt x="498" y="258"/>
                  </a:lnTo>
                  <a:lnTo>
                    <a:pt x="492" y="258"/>
                  </a:lnTo>
                  <a:lnTo>
                    <a:pt x="492" y="252"/>
                  </a:lnTo>
                  <a:lnTo>
                    <a:pt x="492" y="258"/>
                  </a:lnTo>
                  <a:lnTo>
                    <a:pt x="498" y="264"/>
                  </a:lnTo>
                  <a:lnTo>
                    <a:pt x="492" y="264"/>
                  </a:lnTo>
                  <a:lnTo>
                    <a:pt x="498" y="264"/>
                  </a:lnTo>
                  <a:lnTo>
                    <a:pt x="498" y="270"/>
                  </a:lnTo>
                  <a:lnTo>
                    <a:pt x="504" y="270"/>
                  </a:lnTo>
                  <a:lnTo>
                    <a:pt x="504" y="276"/>
                  </a:lnTo>
                  <a:lnTo>
                    <a:pt x="504" y="282"/>
                  </a:lnTo>
                  <a:lnTo>
                    <a:pt x="510" y="282"/>
                  </a:lnTo>
                  <a:lnTo>
                    <a:pt x="510" y="288"/>
                  </a:lnTo>
                  <a:lnTo>
                    <a:pt x="510" y="294"/>
                  </a:lnTo>
                  <a:lnTo>
                    <a:pt x="516" y="294"/>
                  </a:lnTo>
                  <a:lnTo>
                    <a:pt x="510" y="294"/>
                  </a:lnTo>
                  <a:lnTo>
                    <a:pt x="516" y="294"/>
                  </a:lnTo>
                  <a:lnTo>
                    <a:pt x="516" y="300"/>
                  </a:lnTo>
                  <a:lnTo>
                    <a:pt x="516" y="306"/>
                  </a:lnTo>
                  <a:lnTo>
                    <a:pt x="522" y="306"/>
                  </a:lnTo>
                  <a:lnTo>
                    <a:pt x="516" y="306"/>
                  </a:lnTo>
                  <a:lnTo>
                    <a:pt x="516" y="312"/>
                  </a:lnTo>
                  <a:lnTo>
                    <a:pt x="516" y="318"/>
                  </a:lnTo>
                  <a:lnTo>
                    <a:pt x="522" y="324"/>
                  </a:lnTo>
                  <a:lnTo>
                    <a:pt x="522" y="330"/>
                  </a:lnTo>
                  <a:lnTo>
                    <a:pt x="522" y="336"/>
                  </a:lnTo>
                  <a:lnTo>
                    <a:pt x="528" y="336"/>
                  </a:lnTo>
                  <a:lnTo>
                    <a:pt x="528" y="342"/>
                  </a:lnTo>
                  <a:lnTo>
                    <a:pt x="534" y="348"/>
                  </a:lnTo>
                  <a:lnTo>
                    <a:pt x="534" y="354"/>
                  </a:lnTo>
                  <a:lnTo>
                    <a:pt x="540" y="360"/>
                  </a:lnTo>
                  <a:lnTo>
                    <a:pt x="540" y="366"/>
                  </a:lnTo>
                  <a:lnTo>
                    <a:pt x="546" y="366"/>
                  </a:lnTo>
                  <a:lnTo>
                    <a:pt x="546" y="372"/>
                  </a:lnTo>
                  <a:lnTo>
                    <a:pt x="552" y="378"/>
                  </a:lnTo>
                  <a:lnTo>
                    <a:pt x="552" y="384"/>
                  </a:lnTo>
                  <a:lnTo>
                    <a:pt x="558" y="390"/>
                  </a:lnTo>
                  <a:lnTo>
                    <a:pt x="552" y="390"/>
                  </a:lnTo>
                  <a:lnTo>
                    <a:pt x="558" y="390"/>
                  </a:lnTo>
                  <a:lnTo>
                    <a:pt x="558" y="396"/>
                  </a:lnTo>
                  <a:lnTo>
                    <a:pt x="558" y="402"/>
                  </a:lnTo>
                  <a:lnTo>
                    <a:pt x="564" y="402"/>
                  </a:lnTo>
                  <a:lnTo>
                    <a:pt x="564" y="408"/>
                  </a:lnTo>
                  <a:lnTo>
                    <a:pt x="564" y="414"/>
                  </a:lnTo>
                  <a:lnTo>
                    <a:pt x="570" y="414"/>
                  </a:lnTo>
                  <a:lnTo>
                    <a:pt x="570" y="420"/>
                  </a:lnTo>
                  <a:lnTo>
                    <a:pt x="570" y="426"/>
                  </a:lnTo>
                  <a:lnTo>
                    <a:pt x="576" y="426"/>
                  </a:lnTo>
                  <a:lnTo>
                    <a:pt x="570" y="426"/>
                  </a:lnTo>
                  <a:lnTo>
                    <a:pt x="576" y="426"/>
                  </a:lnTo>
                  <a:lnTo>
                    <a:pt x="576" y="432"/>
                  </a:lnTo>
                  <a:lnTo>
                    <a:pt x="576" y="438"/>
                  </a:lnTo>
                  <a:lnTo>
                    <a:pt x="582" y="438"/>
                  </a:lnTo>
                  <a:lnTo>
                    <a:pt x="582" y="444"/>
                  </a:lnTo>
                  <a:lnTo>
                    <a:pt x="582" y="450"/>
                  </a:lnTo>
                  <a:lnTo>
                    <a:pt x="582" y="456"/>
                  </a:lnTo>
                  <a:lnTo>
                    <a:pt x="588" y="456"/>
                  </a:lnTo>
                  <a:lnTo>
                    <a:pt x="588" y="462"/>
                  </a:lnTo>
                  <a:lnTo>
                    <a:pt x="594" y="462"/>
                  </a:lnTo>
                  <a:lnTo>
                    <a:pt x="594" y="468"/>
                  </a:lnTo>
                  <a:lnTo>
                    <a:pt x="600" y="468"/>
                  </a:lnTo>
                  <a:lnTo>
                    <a:pt x="600" y="474"/>
                  </a:lnTo>
                  <a:lnTo>
                    <a:pt x="606" y="474"/>
                  </a:lnTo>
                  <a:lnTo>
                    <a:pt x="600" y="474"/>
                  </a:lnTo>
                  <a:lnTo>
                    <a:pt x="606" y="474"/>
                  </a:lnTo>
                  <a:lnTo>
                    <a:pt x="606" y="480"/>
                  </a:lnTo>
                  <a:lnTo>
                    <a:pt x="612" y="480"/>
                  </a:lnTo>
                  <a:lnTo>
                    <a:pt x="612" y="486"/>
                  </a:lnTo>
                  <a:lnTo>
                    <a:pt x="618" y="486"/>
                  </a:lnTo>
                  <a:lnTo>
                    <a:pt x="618" y="492"/>
                  </a:lnTo>
                  <a:lnTo>
                    <a:pt x="618" y="486"/>
                  </a:lnTo>
                  <a:lnTo>
                    <a:pt x="612" y="486"/>
                  </a:lnTo>
                  <a:lnTo>
                    <a:pt x="606" y="486"/>
                  </a:lnTo>
                  <a:lnTo>
                    <a:pt x="600" y="486"/>
                  </a:lnTo>
                  <a:lnTo>
                    <a:pt x="600" y="492"/>
                  </a:lnTo>
                  <a:lnTo>
                    <a:pt x="600" y="498"/>
                  </a:lnTo>
                  <a:lnTo>
                    <a:pt x="600" y="492"/>
                  </a:lnTo>
                  <a:lnTo>
                    <a:pt x="600" y="498"/>
                  </a:lnTo>
                  <a:lnTo>
                    <a:pt x="606" y="498"/>
                  </a:lnTo>
                  <a:lnTo>
                    <a:pt x="600" y="498"/>
                  </a:lnTo>
                  <a:lnTo>
                    <a:pt x="606" y="498"/>
                  </a:lnTo>
                  <a:lnTo>
                    <a:pt x="606" y="504"/>
                  </a:lnTo>
                  <a:lnTo>
                    <a:pt x="600" y="504"/>
                  </a:lnTo>
                  <a:lnTo>
                    <a:pt x="600" y="510"/>
                  </a:lnTo>
                  <a:lnTo>
                    <a:pt x="606" y="510"/>
                  </a:lnTo>
                  <a:lnTo>
                    <a:pt x="606" y="504"/>
                  </a:lnTo>
                  <a:lnTo>
                    <a:pt x="606" y="510"/>
                  </a:lnTo>
                  <a:lnTo>
                    <a:pt x="600" y="510"/>
                  </a:lnTo>
                  <a:lnTo>
                    <a:pt x="606" y="510"/>
                  </a:lnTo>
                  <a:lnTo>
                    <a:pt x="600" y="510"/>
                  </a:lnTo>
                  <a:lnTo>
                    <a:pt x="600" y="516"/>
                  </a:lnTo>
                  <a:lnTo>
                    <a:pt x="606" y="516"/>
                  </a:lnTo>
                  <a:lnTo>
                    <a:pt x="606" y="522"/>
                  </a:lnTo>
                  <a:lnTo>
                    <a:pt x="606" y="528"/>
                  </a:lnTo>
                  <a:lnTo>
                    <a:pt x="606" y="534"/>
                  </a:lnTo>
                  <a:lnTo>
                    <a:pt x="612" y="534"/>
                  </a:lnTo>
                  <a:lnTo>
                    <a:pt x="606" y="534"/>
                  </a:lnTo>
                  <a:lnTo>
                    <a:pt x="606" y="540"/>
                  </a:lnTo>
                  <a:lnTo>
                    <a:pt x="600" y="540"/>
                  </a:lnTo>
                  <a:lnTo>
                    <a:pt x="600" y="546"/>
                  </a:lnTo>
                  <a:lnTo>
                    <a:pt x="594" y="546"/>
                  </a:lnTo>
                  <a:lnTo>
                    <a:pt x="594" y="552"/>
                  </a:lnTo>
                  <a:lnTo>
                    <a:pt x="588" y="552"/>
                  </a:lnTo>
                  <a:lnTo>
                    <a:pt x="588" y="558"/>
                  </a:lnTo>
                  <a:lnTo>
                    <a:pt x="582" y="558"/>
                  </a:lnTo>
                  <a:lnTo>
                    <a:pt x="582" y="552"/>
                  </a:lnTo>
                  <a:lnTo>
                    <a:pt x="576" y="552"/>
                  </a:lnTo>
                  <a:lnTo>
                    <a:pt x="570" y="552"/>
                  </a:lnTo>
                  <a:lnTo>
                    <a:pt x="570" y="558"/>
                  </a:lnTo>
                  <a:lnTo>
                    <a:pt x="570" y="564"/>
                  </a:lnTo>
                  <a:lnTo>
                    <a:pt x="564" y="564"/>
                  </a:lnTo>
                  <a:lnTo>
                    <a:pt x="564" y="570"/>
                  </a:lnTo>
                  <a:lnTo>
                    <a:pt x="564" y="576"/>
                  </a:lnTo>
                  <a:lnTo>
                    <a:pt x="558" y="582"/>
                  </a:lnTo>
                  <a:lnTo>
                    <a:pt x="558" y="588"/>
                  </a:lnTo>
                  <a:lnTo>
                    <a:pt x="552" y="588"/>
                  </a:lnTo>
                  <a:lnTo>
                    <a:pt x="546" y="588"/>
                  </a:lnTo>
                  <a:lnTo>
                    <a:pt x="540" y="588"/>
                  </a:lnTo>
                  <a:lnTo>
                    <a:pt x="534" y="588"/>
                  </a:lnTo>
                  <a:lnTo>
                    <a:pt x="528" y="588"/>
                  </a:lnTo>
                  <a:lnTo>
                    <a:pt x="528" y="594"/>
                  </a:lnTo>
                  <a:lnTo>
                    <a:pt x="528" y="600"/>
                  </a:lnTo>
                  <a:lnTo>
                    <a:pt x="522" y="606"/>
                  </a:lnTo>
                  <a:lnTo>
                    <a:pt x="522" y="612"/>
                  </a:lnTo>
                  <a:lnTo>
                    <a:pt x="522" y="618"/>
                  </a:lnTo>
                  <a:lnTo>
                    <a:pt x="516" y="618"/>
                  </a:lnTo>
                  <a:lnTo>
                    <a:pt x="510" y="618"/>
                  </a:lnTo>
                  <a:lnTo>
                    <a:pt x="504" y="618"/>
                  </a:lnTo>
                  <a:lnTo>
                    <a:pt x="498" y="618"/>
                  </a:lnTo>
                  <a:lnTo>
                    <a:pt x="492" y="618"/>
                  </a:lnTo>
                  <a:lnTo>
                    <a:pt x="474" y="600"/>
                  </a:lnTo>
                  <a:lnTo>
                    <a:pt x="432" y="606"/>
                  </a:lnTo>
                  <a:lnTo>
                    <a:pt x="378" y="606"/>
                  </a:lnTo>
                  <a:lnTo>
                    <a:pt x="372" y="600"/>
                  </a:lnTo>
                  <a:lnTo>
                    <a:pt x="378" y="600"/>
                  </a:lnTo>
                  <a:lnTo>
                    <a:pt x="378" y="594"/>
                  </a:lnTo>
                  <a:lnTo>
                    <a:pt x="378" y="588"/>
                  </a:lnTo>
                  <a:lnTo>
                    <a:pt x="378" y="594"/>
                  </a:lnTo>
                  <a:lnTo>
                    <a:pt x="372" y="594"/>
                  </a:lnTo>
                  <a:lnTo>
                    <a:pt x="372" y="600"/>
                  </a:lnTo>
                  <a:lnTo>
                    <a:pt x="372" y="606"/>
                  </a:lnTo>
                  <a:lnTo>
                    <a:pt x="18" y="606"/>
                  </a:lnTo>
                  <a:lnTo>
                    <a:pt x="18" y="258"/>
                  </a:lnTo>
                  <a:lnTo>
                    <a:pt x="18" y="234"/>
                  </a:lnTo>
                  <a:lnTo>
                    <a:pt x="18" y="228"/>
                  </a:lnTo>
                  <a:lnTo>
                    <a:pt x="18" y="222"/>
                  </a:lnTo>
                  <a:lnTo>
                    <a:pt x="18" y="216"/>
                  </a:lnTo>
                  <a:lnTo>
                    <a:pt x="18" y="210"/>
                  </a:lnTo>
                  <a:lnTo>
                    <a:pt x="18" y="204"/>
                  </a:lnTo>
                  <a:lnTo>
                    <a:pt x="18" y="198"/>
                  </a:lnTo>
                  <a:lnTo>
                    <a:pt x="18" y="192"/>
                  </a:lnTo>
                  <a:lnTo>
                    <a:pt x="18" y="186"/>
                  </a:lnTo>
                  <a:lnTo>
                    <a:pt x="18" y="180"/>
                  </a:lnTo>
                  <a:lnTo>
                    <a:pt x="18" y="174"/>
                  </a:lnTo>
                  <a:lnTo>
                    <a:pt x="18" y="168"/>
                  </a:lnTo>
                  <a:lnTo>
                    <a:pt x="18" y="162"/>
                  </a:lnTo>
                  <a:lnTo>
                    <a:pt x="18" y="156"/>
                  </a:lnTo>
                  <a:lnTo>
                    <a:pt x="18" y="150"/>
                  </a:lnTo>
                  <a:lnTo>
                    <a:pt x="12" y="144"/>
                  </a:lnTo>
                  <a:lnTo>
                    <a:pt x="12" y="138"/>
                  </a:lnTo>
                  <a:lnTo>
                    <a:pt x="12" y="132"/>
                  </a:lnTo>
                  <a:lnTo>
                    <a:pt x="12" y="126"/>
                  </a:lnTo>
                  <a:lnTo>
                    <a:pt x="6" y="120"/>
                  </a:lnTo>
                  <a:lnTo>
                    <a:pt x="6" y="114"/>
                  </a:lnTo>
                  <a:lnTo>
                    <a:pt x="6" y="108"/>
                  </a:lnTo>
                  <a:lnTo>
                    <a:pt x="6" y="102"/>
                  </a:lnTo>
                  <a:lnTo>
                    <a:pt x="0" y="96"/>
                  </a:lnTo>
                  <a:lnTo>
                    <a:pt x="6" y="90"/>
                  </a:lnTo>
                  <a:lnTo>
                    <a:pt x="6" y="84"/>
                  </a:lnTo>
                  <a:lnTo>
                    <a:pt x="12" y="84"/>
                  </a:lnTo>
                  <a:lnTo>
                    <a:pt x="12" y="78"/>
                  </a:lnTo>
                  <a:lnTo>
                    <a:pt x="12" y="72"/>
                  </a:lnTo>
                  <a:lnTo>
                    <a:pt x="18" y="72"/>
                  </a:lnTo>
                  <a:lnTo>
                    <a:pt x="18" y="66"/>
                  </a:lnTo>
                  <a:lnTo>
                    <a:pt x="18" y="60"/>
                  </a:lnTo>
                  <a:lnTo>
                    <a:pt x="18" y="54"/>
                  </a:lnTo>
                  <a:lnTo>
                    <a:pt x="18" y="48"/>
                  </a:lnTo>
                  <a:lnTo>
                    <a:pt x="18" y="42"/>
                  </a:lnTo>
                  <a:lnTo>
                    <a:pt x="12" y="42"/>
                  </a:lnTo>
                  <a:lnTo>
                    <a:pt x="12" y="36"/>
                  </a:lnTo>
                  <a:lnTo>
                    <a:pt x="12" y="30"/>
                  </a:lnTo>
                  <a:lnTo>
                    <a:pt x="12" y="24"/>
                  </a:lnTo>
                  <a:lnTo>
                    <a:pt x="12" y="18"/>
                  </a:lnTo>
                  <a:lnTo>
                    <a:pt x="12" y="12"/>
                  </a:lnTo>
                  <a:lnTo>
                    <a:pt x="18" y="12"/>
                  </a:lnTo>
                  <a:lnTo>
                    <a:pt x="24" y="6"/>
                  </a:lnTo>
                  <a:lnTo>
                    <a:pt x="24" y="0"/>
                  </a:lnTo>
                  <a:lnTo>
                    <a:pt x="30" y="6"/>
                  </a:lnTo>
                  <a:lnTo>
                    <a:pt x="30" y="12"/>
                  </a:lnTo>
                  <a:lnTo>
                    <a:pt x="36" y="12"/>
                  </a:lnTo>
                  <a:lnTo>
                    <a:pt x="42" y="12"/>
                  </a:lnTo>
                  <a:lnTo>
                    <a:pt x="48" y="12"/>
                  </a:lnTo>
                  <a:lnTo>
                    <a:pt x="48" y="6"/>
                  </a:lnTo>
                  <a:lnTo>
                    <a:pt x="54" y="6"/>
                  </a:lnTo>
                  <a:lnTo>
                    <a:pt x="60" y="6"/>
                  </a:lnTo>
                  <a:lnTo>
                    <a:pt x="66" y="0"/>
                  </a:lnTo>
                  <a:lnTo>
                    <a:pt x="72" y="0"/>
                  </a:lnTo>
                  <a:lnTo>
                    <a:pt x="72" y="6"/>
                  </a:lnTo>
                  <a:lnTo>
                    <a:pt x="78" y="6"/>
                  </a:lnTo>
                  <a:lnTo>
                    <a:pt x="84" y="6"/>
                  </a:lnTo>
                  <a:lnTo>
                    <a:pt x="90" y="6"/>
                  </a:lnTo>
                  <a:lnTo>
                    <a:pt x="96" y="6"/>
                  </a:lnTo>
                  <a:lnTo>
                    <a:pt x="96" y="12"/>
                  </a:lnTo>
                  <a:lnTo>
                    <a:pt x="102" y="12"/>
                  </a:lnTo>
                  <a:lnTo>
                    <a:pt x="108" y="12"/>
                  </a:lnTo>
                  <a:lnTo>
                    <a:pt x="114" y="12"/>
                  </a:lnTo>
                  <a:lnTo>
                    <a:pt x="120" y="12"/>
                  </a:lnTo>
                  <a:lnTo>
                    <a:pt x="126" y="12"/>
                  </a:lnTo>
                  <a:lnTo>
                    <a:pt x="132" y="18"/>
                  </a:lnTo>
                  <a:lnTo>
                    <a:pt x="138" y="18"/>
                  </a:lnTo>
                  <a:lnTo>
                    <a:pt x="144" y="18"/>
                  </a:lnTo>
                  <a:lnTo>
                    <a:pt x="150" y="18"/>
                  </a:lnTo>
                  <a:lnTo>
                    <a:pt x="150" y="24"/>
                  </a:lnTo>
                  <a:lnTo>
                    <a:pt x="150" y="30"/>
                  </a:lnTo>
                  <a:lnTo>
                    <a:pt x="156" y="30"/>
                  </a:lnTo>
                  <a:lnTo>
                    <a:pt x="162" y="30"/>
                  </a:lnTo>
                  <a:lnTo>
                    <a:pt x="168" y="30"/>
                  </a:lnTo>
                  <a:lnTo>
                    <a:pt x="174" y="30"/>
                  </a:lnTo>
                  <a:lnTo>
                    <a:pt x="180" y="24"/>
                  </a:lnTo>
                  <a:lnTo>
                    <a:pt x="180" y="30"/>
                  </a:lnTo>
                  <a:lnTo>
                    <a:pt x="180" y="36"/>
                  </a:lnTo>
                  <a:lnTo>
                    <a:pt x="186" y="36"/>
                  </a:lnTo>
                  <a:lnTo>
                    <a:pt x="192" y="36"/>
                  </a:lnTo>
                  <a:lnTo>
                    <a:pt x="198" y="36"/>
                  </a:lnTo>
                  <a:lnTo>
                    <a:pt x="204" y="36"/>
                  </a:lnTo>
                  <a:lnTo>
                    <a:pt x="210" y="36"/>
                  </a:lnTo>
                  <a:lnTo>
                    <a:pt x="210" y="42"/>
                  </a:lnTo>
                  <a:lnTo>
                    <a:pt x="216" y="42"/>
                  </a:lnTo>
                  <a:lnTo>
                    <a:pt x="222" y="42"/>
                  </a:lnTo>
                  <a:lnTo>
                    <a:pt x="228" y="42"/>
                  </a:lnTo>
                  <a:lnTo>
                    <a:pt x="228" y="48"/>
                  </a:lnTo>
                  <a:lnTo>
                    <a:pt x="234" y="48"/>
                  </a:lnTo>
                  <a:lnTo>
                    <a:pt x="234" y="54"/>
                  </a:lnTo>
                  <a:lnTo>
                    <a:pt x="240" y="54"/>
                  </a:lnTo>
                  <a:lnTo>
                    <a:pt x="246" y="54"/>
                  </a:lnTo>
                  <a:lnTo>
                    <a:pt x="252" y="54"/>
                  </a:lnTo>
                  <a:lnTo>
                    <a:pt x="258" y="54"/>
                  </a:lnTo>
                  <a:lnTo>
                    <a:pt x="258" y="48"/>
                  </a:lnTo>
                  <a:lnTo>
                    <a:pt x="264" y="48"/>
                  </a:lnTo>
                  <a:lnTo>
                    <a:pt x="270" y="48"/>
                  </a:lnTo>
                  <a:lnTo>
                    <a:pt x="270" y="42"/>
                  </a:lnTo>
                  <a:lnTo>
                    <a:pt x="276" y="42"/>
                  </a:lnTo>
                  <a:lnTo>
                    <a:pt x="276" y="36"/>
                  </a:lnTo>
                  <a:lnTo>
                    <a:pt x="282" y="36"/>
                  </a:lnTo>
                  <a:lnTo>
                    <a:pt x="288" y="36"/>
                  </a:lnTo>
                  <a:lnTo>
                    <a:pt x="288" y="30"/>
                  </a:lnTo>
                  <a:lnTo>
                    <a:pt x="294" y="30"/>
                  </a:lnTo>
                  <a:lnTo>
                    <a:pt x="294" y="24"/>
                  </a:lnTo>
                  <a:lnTo>
                    <a:pt x="300" y="24"/>
                  </a:lnTo>
                  <a:lnTo>
                    <a:pt x="306" y="24"/>
                  </a:lnTo>
                  <a:lnTo>
                    <a:pt x="312" y="24"/>
                  </a:lnTo>
                  <a:lnTo>
                    <a:pt x="312" y="18"/>
                  </a:lnTo>
                  <a:lnTo>
                    <a:pt x="318" y="18"/>
                  </a:lnTo>
                  <a:lnTo>
                    <a:pt x="318" y="12"/>
                  </a:lnTo>
                  <a:lnTo>
                    <a:pt x="324" y="12"/>
                  </a:lnTo>
                  <a:lnTo>
                    <a:pt x="330" y="12"/>
                  </a:lnTo>
                  <a:lnTo>
                    <a:pt x="336" y="12"/>
                  </a:lnTo>
                  <a:lnTo>
                    <a:pt x="342" y="6"/>
                  </a:lnTo>
                  <a:lnTo>
                    <a:pt x="348" y="6"/>
                  </a:lnTo>
                  <a:lnTo>
                    <a:pt x="342" y="6"/>
                  </a:lnTo>
                  <a:lnTo>
                    <a:pt x="342" y="12"/>
                  </a:lnTo>
                  <a:lnTo>
                    <a:pt x="336" y="12"/>
                  </a:lnTo>
                  <a:lnTo>
                    <a:pt x="330" y="12"/>
                  </a:lnTo>
                  <a:lnTo>
                    <a:pt x="330" y="18"/>
                  </a:lnTo>
                  <a:lnTo>
                    <a:pt x="324" y="18"/>
                  </a:lnTo>
                  <a:lnTo>
                    <a:pt x="330" y="18"/>
                  </a:lnTo>
                  <a:lnTo>
                    <a:pt x="336" y="18"/>
                  </a:lnTo>
                  <a:lnTo>
                    <a:pt x="342" y="18"/>
                  </a:lnTo>
                  <a:lnTo>
                    <a:pt x="342" y="12"/>
                  </a:lnTo>
                  <a:lnTo>
                    <a:pt x="342" y="18"/>
                  </a:lnTo>
                  <a:lnTo>
                    <a:pt x="342" y="12"/>
                  </a:lnTo>
                  <a:lnTo>
                    <a:pt x="342" y="18"/>
                  </a:lnTo>
                  <a:lnTo>
                    <a:pt x="342" y="12"/>
                  </a:lnTo>
                  <a:lnTo>
                    <a:pt x="342" y="18"/>
                  </a:lnTo>
                  <a:lnTo>
                    <a:pt x="342" y="12"/>
                  </a:lnTo>
                  <a:lnTo>
                    <a:pt x="348" y="12"/>
                  </a:lnTo>
                  <a:lnTo>
                    <a:pt x="348" y="18"/>
                  </a:lnTo>
                  <a:lnTo>
                    <a:pt x="348" y="12"/>
                  </a:lnTo>
                  <a:lnTo>
                    <a:pt x="354" y="12"/>
                  </a:lnTo>
                  <a:lnTo>
                    <a:pt x="360" y="12"/>
                  </a:lnTo>
                  <a:lnTo>
                    <a:pt x="360" y="6"/>
                  </a:lnTo>
                  <a:lnTo>
                    <a:pt x="354" y="6"/>
                  </a:lnTo>
                  <a:lnTo>
                    <a:pt x="348" y="6"/>
                  </a:lnTo>
                  <a:lnTo>
                    <a:pt x="354" y="6"/>
                  </a:lnTo>
                  <a:lnTo>
                    <a:pt x="360" y="6"/>
                  </a:lnTo>
                  <a:lnTo>
                    <a:pt x="366" y="6"/>
                  </a:lnTo>
                  <a:lnTo>
                    <a:pt x="372" y="6"/>
                  </a:lnTo>
                  <a:lnTo>
                    <a:pt x="372" y="12"/>
                  </a:lnTo>
                  <a:lnTo>
                    <a:pt x="378" y="12"/>
                  </a:lnTo>
                  <a:lnTo>
                    <a:pt x="384" y="12"/>
                  </a:lnTo>
                  <a:lnTo>
                    <a:pt x="390" y="12"/>
                  </a:lnTo>
                  <a:lnTo>
                    <a:pt x="396" y="12"/>
                  </a:lnTo>
                  <a:lnTo>
                    <a:pt x="396" y="6"/>
                  </a:lnTo>
                  <a:lnTo>
                    <a:pt x="396" y="12"/>
                  </a:lnTo>
                  <a:lnTo>
                    <a:pt x="396" y="6"/>
                  </a:lnTo>
                  <a:lnTo>
                    <a:pt x="402" y="12"/>
                  </a:lnTo>
                  <a:lnTo>
                    <a:pt x="402" y="6"/>
                  </a:lnTo>
                  <a:lnTo>
                    <a:pt x="402" y="12"/>
                  </a:lnTo>
                  <a:lnTo>
                    <a:pt x="408" y="12"/>
                  </a:lnTo>
                  <a:lnTo>
                    <a:pt x="408" y="18"/>
                  </a:lnTo>
                  <a:lnTo>
                    <a:pt x="414" y="18"/>
                  </a:lnTo>
                  <a:lnTo>
                    <a:pt x="414" y="24"/>
                  </a:lnTo>
                  <a:lnTo>
                    <a:pt x="420" y="24"/>
                  </a:lnTo>
                  <a:lnTo>
                    <a:pt x="414" y="24"/>
                  </a:lnTo>
                  <a:lnTo>
                    <a:pt x="414" y="18"/>
                  </a:lnTo>
                  <a:lnTo>
                    <a:pt x="408" y="18"/>
                  </a:lnTo>
                  <a:lnTo>
                    <a:pt x="408" y="12"/>
                  </a:lnTo>
                  <a:lnTo>
                    <a:pt x="402" y="12"/>
                  </a:lnTo>
                  <a:lnTo>
                    <a:pt x="402" y="6"/>
                  </a:lnTo>
                  <a:lnTo>
                    <a:pt x="402" y="12"/>
                  </a:lnTo>
                  <a:lnTo>
                    <a:pt x="402" y="18"/>
                  </a:lnTo>
                  <a:lnTo>
                    <a:pt x="402" y="12"/>
                  </a:lnTo>
                  <a:lnTo>
                    <a:pt x="396" y="12"/>
                  </a:lnTo>
                  <a:lnTo>
                    <a:pt x="402" y="12"/>
                  </a:lnTo>
                  <a:lnTo>
                    <a:pt x="402" y="18"/>
                  </a:lnTo>
                  <a:lnTo>
                    <a:pt x="396" y="18"/>
                  </a:lnTo>
                  <a:lnTo>
                    <a:pt x="402" y="18"/>
                  </a:lnTo>
                  <a:lnTo>
                    <a:pt x="396" y="18"/>
                  </a:lnTo>
                  <a:lnTo>
                    <a:pt x="402" y="18"/>
                  </a:lnTo>
                  <a:lnTo>
                    <a:pt x="396" y="18"/>
                  </a:lnTo>
                  <a:lnTo>
                    <a:pt x="402" y="18"/>
                  </a:lnTo>
                  <a:lnTo>
                    <a:pt x="396" y="18"/>
                  </a:lnTo>
                  <a:lnTo>
                    <a:pt x="396" y="24"/>
                  </a:lnTo>
                  <a:lnTo>
                    <a:pt x="402" y="24"/>
                  </a:lnTo>
                  <a:lnTo>
                    <a:pt x="396" y="24"/>
                  </a:lnTo>
                  <a:lnTo>
                    <a:pt x="402" y="24"/>
                  </a:lnTo>
                  <a:lnTo>
                    <a:pt x="396" y="24"/>
                  </a:lnTo>
                  <a:lnTo>
                    <a:pt x="402" y="30"/>
                  </a:lnTo>
                  <a:lnTo>
                    <a:pt x="402" y="24"/>
                  </a:lnTo>
                  <a:lnTo>
                    <a:pt x="402" y="30"/>
                  </a:lnTo>
                  <a:lnTo>
                    <a:pt x="408" y="30"/>
                  </a:lnTo>
                  <a:lnTo>
                    <a:pt x="408" y="24"/>
                  </a:lnTo>
                  <a:lnTo>
                    <a:pt x="408" y="30"/>
                  </a:lnTo>
                  <a:lnTo>
                    <a:pt x="408" y="36"/>
                  </a:lnTo>
                  <a:lnTo>
                    <a:pt x="414" y="36"/>
                  </a:lnTo>
                  <a:lnTo>
                    <a:pt x="408" y="36"/>
                  </a:lnTo>
                  <a:lnTo>
                    <a:pt x="414" y="36"/>
                  </a:lnTo>
                  <a:lnTo>
                    <a:pt x="414" y="42"/>
                  </a:lnTo>
                  <a:lnTo>
                    <a:pt x="414" y="36"/>
                  </a:lnTo>
                  <a:lnTo>
                    <a:pt x="420" y="36"/>
                  </a:lnTo>
                  <a:lnTo>
                    <a:pt x="414" y="36"/>
                  </a:lnTo>
                  <a:lnTo>
                    <a:pt x="414" y="30"/>
                  </a:lnTo>
                  <a:lnTo>
                    <a:pt x="420" y="30"/>
                  </a:lnTo>
                  <a:lnTo>
                    <a:pt x="420" y="36"/>
                  </a:lnTo>
                  <a:lnTo>
                    <a:pt x="426" y="36"/>
                  </a:lnTo>
                  <a:lnTo>
                    <a:pt x="420" y="30"/>
                  </a:lnTo>
                  <a:lnTo>
                    <a:pt x="426" y="30"/>
                  </a:lnTo>
                  <a:lnTo>
                    <a:pt x="420" y="24"/>
                  </a:lnTo>
                  <a:lnTo>
                    <a:pt x="426" y="24"/>
                  </a:lnTo>
                  <a:lnTo>
                    <a:pt x="420" y="24"/>
                  </a:lnTo>
                  <a:lnTo>
                    <a:pt x="426" y="24"/>
                  </a:lnTo>
                  <a:lnTo>
                    <a:pt x="420" y="24"/>
                  </a:lnTo>
                  <a:lnTo>
                    <a:pt x="426" y="24"/>
                  </a:lnTo>
                  <a:lnTo>
                    <a:pt x="426" y="30"/>
                  </a:lnTo>
                  <a:lnTo>
                    <a:pt x="426" y="36"/>
                  </a:lnTo>
                  <a:lnTo>
                    <a:pt x="426" y="30"/>
                  </a:lnTo>
                  <a:lnTo>
                    <a:pt x="432" y="30"/>
                  </a:lnTo>
                  <a:lnTo>
                    <a:pt x="426" y="30"/>
                  </a:lnTo>
                  <a:lnTo>
                    <a:pt x="432" y="30"/>
                  </a:lnTo>
                  <a:lnTo>
                    <a:pt x="426" y="30"/>
                  </a:lnTo>
                  <a:lnTo>
                    <a:pt x="432" y="30"/>
                  </a:lnTo>
                  <a:lnTo>
                    <a:pt x="432" y="36"/>
                  </a:lnTo>
                  <a:lnTo>
                    <a:pt x="438" y="36"/>
                  </a:lnTo>
                  <a:lnTo>
                    <a:pt x="438" y="42"/>
                  </a:lnTo>
                  <a:lnTo>
                    <a:pt x="444" y="42"/>
                  </a:lnTo>
                  <a:lnTo>
                    <a:pt x="450" y="36"/>
                  </a:lnTo>
                  <a:lnTo>
                    <a:pt x="456" y="36"/>
                  </a:lnTo>
                  <a:lnTo>
                    <a:pt x="462" y="36"/>
                  </a:lnTo>
                  <a:lnTo>
                    <a:pt x="456" y="36"/>
                  </a:lnTo>
                  <a:lnTo>
                    <a:pt x="450" y="36"/>
                  </a:lnTo>
                  <a:lnTo>
                    <a:pt x="450" y="42"/>
                  </a:lnTo>
                  <a:lnTo>
                    <a:pt x="444" y="42"/>
                  </a:lnTo>
                  <a:lnTo>
                    <a:pt x="450" y="42"/>
                  </a:lnTo>
                  <a:lnTo>
                    <a:pt x="444" y="42"/>
                  </a:lnTo>
                  <a:lnTo>
                    <a:pt x="450" y="42"/>
                  </a:lnTo>
                  <a:lnTo>
                    <a:pt x="456" y="36"/>
                  </a:lnTo>
                  <a:lnTo>
                    <a:pt x="462" y="36"/>
                  </a:lnTo>
                  <a:lnTo>
                    <a:pt x="456" y="36"/>
                  </a:lnTo>
                  <a:lnTo>
                    <a:pt x="462" y="36"/>
                  </a:lnTo>
                  <a:lnTo>
                    <a:pt x="456" y="36"/>
                  </a:lnTo>
                  <a:lnTo>
                    <a:pt x="462" y="36"/>
                  </a:lnTo>
                  <a:lnTo>
                    <a:pt x="462" y="42"/>
                  </a:lnTo>
                  <a:lnTo>
                    <a:pt x="462" y="36"/>
                  </a:lnTo>
                  <a:lnTo>
                    <a:pt x="468" y="36"/>
                  </a:lnTo>
                  <a:lnTo>
                    <a:pt x="462" y="36"/>
                  </a:lnTo>
                  <a:lnTo>
                    <a:pt x="468" y="36"/>
                  </a:lnTo>
                  <a:lnTo>
                    <a:pt x="468" y="30"/>
                  </a:lnTo>
                  <a:lnTo>
                    <a:pt x="468" y="36"/>
                  </a:lnTo>
                  <a:lnTo>
                    <a:pt x="474" y="36"/>
                  </a:lnTo>
                  <a:lnTo>
                    <a:pt x="468" y="36"/>
                  </a:lnTo>
                  <a:lnTo>
                    <a:pt x="474" y="36"/>
                  </a:lnTo>
                  <a:lnTo>
                    <a:pt x="468" y="42"/>
                  </a:lnTo>
                  <a:lnTo>
                    <a:pt x="474" y="42"/>
                  </a:lnTo>
                  <a:lnTo>
                    <a:pt x="474" y="36"/>
                  </a:lnTo>
                  <a:lnTo>
                    <a:pt x="480" y="36"/>
                  </a:lnTo>
                  <a:lnTo>
                    <a:pt x="474" y="36"/>
                  </a:lnTo>
                  <a:lnTo>
                    <a:pt x="480" y="36"/>
                  </a:lnTo>
                  <a:lnTo>
                    <a:pt x="480" y="42"/>
                  </a:lnTo>
                  <a:lnTo>
                    <a:pt x="480" y="36"/>
                  </a:lnTo>
                  <a:lnTo>
                    <a:pt x="486" y="36"/>
                  </a:lnTo>
                  <a:lnTo>
                    <a:pt x="480" y="36"/>
                  </a:lnTo>
                  <a:lnTo>
                    <a:pt x="486" y="36"/>
                  </a:lnTo>
                  <a:lnTo>
                    <a:pt x="492" y="36"/>
                  </a:lnTo>
                  <a:lnTo>
                    <a:pt x="486" y="36"/>
                  </a:lnTo>
                  <a:lnTo>
                    <a:pt x="492" y="36"/>
                  </a:lnTo>
                  <a:lnTo>
                    <a:pt x="498" y="36"/>
                  </a:lnTo>
                  <a:lnTo>
                    <a:pt x="504" y="36"/>
                  </a:lnTo>
                  <a:lnTo>
                    <a:pt x="510" y="36"/>
                  </a:lnTo>
                  <a:lnTo>
                    <a:pt x="510" y="30"/>
                  </a:lnTo>
                  <a:lnTo>
                    <a:pt x="516" y="30"/>
                  </a:lnTo>
                  <a:lnTo>
                    <a:pt x="522" y="30"/>
                  </a:lnTo>
                  <a:lnTo>
                    <a:pt x="522" y="24"/>
                  </a:lnTo>
                  <a:lnTo>
                    <a:pt x="528" y="24"/>
                  </a:lnTo>
                  <a:lnTo>
                    <a:pt x="534" y="24"/>
                  </a:lnTo>
                  <a:close/>
                  <a:moveTo>
                    <a:pt x="516" y="264"/>
                  </a:moveTo>
                  <a:lnTo>
                    <a:pt x="522" y="264"/>
                  </a:lnTo>
                  <a:lnTo>
                    <a:pt x="522" y="270"/>
                  </a:lnTo>
                  <a:lnTo>
                    <a:pt x="516" y="270"/>
                  </a:lnTo>
                  <a:lnTo>
                    <a:pt x="516" y="264"/>
                  </a:lnTo>
                  <a:close/>
                  <a:moveTo>
                    <a:pt x="462" y="36"/>
                  </a:moveTo>
                  <a:lnTo>
                    <a:pt x="462" y="30"/>
                  </a:lnTo>
                  <a:lnTo>
                    <a:pt x="468" y="30"/>
                  </a:lnTo>
                  <a:lnTo>
                    <a:pt x="474" y="30"/>
                  </a:lnTo>
                  <a:lnTo>
                    <a:pt x="480" y="30"/>
                  </a:lnTo>
                  <a:lnTo>
                    <a:pt x="474" y="30"/>
                  </a:lnTo>
                  <a:lnTo>
                    <a:pt x="468" y="30"/>
                  </a:lnTo>
                  <a:lnTo>
                    <a:pt x="462" y="30"/>
                  </a:lnTo>
                  <a:lnTo>
                    <a:pt x="462" y="36"/>
                  </a:lnTo>
                  <a:close/>
                  <a:moveTo>
                    <a:pt x="504" y="258"/>
                  </a:moveTo>
                  <a:lnTo>
                    <a:pt x="510" y="258"/>
                  </a:lnTo>
                  <a:lnTo>
                    <a:pt x="510" y="264"/>
                  </a:lnTo>
                  <a:lnTo>
                    <a:pt x="504" y="264"/>
                  </a:lnTo>
                  <a:lnTo>
                    <a:pt x="504" y="258"/>
                  </a:lnTo>
                  <a:close/>
                  <a:moveTo>
                    <a:pt x="402" y="24"/>
                  </a:moveTo>
                  <a:lnTo>
                    <a:pt x="408" y="24"/>
                  </a:lnTo>
                  <a:lnTo>
                    <a:pt x="402" y="24"/>
                  </a:lnTo>
                  <a:close/>
                  <a:moveTo>
                    <a:pt x="516" y="282"/>
                  </a:moveTo>
                  <a:lnTo>
                    <a:pt x="516" y="288"/>
                  </a:lnTo>
                  <a:lnTo>
                    <a:pt x="517" y="288"/>
                  </a:lnTo>
                  <a:lnTo>
                    <a:pt x="516" y="282"/>
                  </a:lnTo>
                  <a:close/>
                  <a:moveTo>
                    <a:pt x="606" y="528"/>
                  </a:moveTo>
                  <a:lnTo>
                    <a:pt x="618" y="528"/>
                  </a:lnTo>
                  <a:lnTo>
                    <a:pt x="618" y="534"/>
                  </a:lnTo>
                  <a:lnTo>
                    <a:pt x="606" y="534"/>
                  </a:lnTo>
                  <a:lnTo>
                    <a:pt x="606" y="528"/>
                  </a:lnTo>
                  <a:close/>
                  <a:moveTo>
                    <a:pt x="480" y="30"/>
                  </a:moveTo>
                  <a:lnTo>
                    <a:pt x="492" y="30"/>
                  </a:lnTo>
                  <a:lnTo>
                    <a:pt x="492" y="36"/>
                  </a:lnTo>
                  <a:lnTo>
                    <a:pt x="480" y="36"/>
                  </a:lnTo>
                  <a:lnTo>
                    <a:pt x="480" y="30"/>
                  </a:lnTo>
                  <a:close/>
                  <a:moveTo>
                    <a:pt x="516" y="312"/>
                  </a:moveTo>
                  <a:lnTo>
                    <a:pt x="522" y="312"/>
                  </a:lnTo>
                  <a:lnTo>
                    <a:pt x="522" y="318"/>
                  </a:lnTo>
                  <a:lnTo>
                    <a:pt x="516" y="318"/>
                  </a:lnTo>
                  <a:lnTo>
                    <a:pt x="516" y="312"/>
                  </a:lnTo>
                  <a:close/>
                  <a:moveTo>
                    <a:pt x="504" y="252"/>
                  </a:moveTo>
                  <a:lnTo>
                    <a:pt x="504" y="258"/>
                  </a:lnTo>
                  <a:lnTo>
                    <a:pt x="505" y="258"/>
                  </a:lnTo>
                  <a:lnTo>
                    <a:pt x="504" y="252"/>
                  </a:lnTo>
                  <a:close/>
                  <a:moveTo>
                    <a:pt x="402" y="12"/>
                  </a:moveTo>
                  <a:lnTo>
                    <a:pt x="408" y="12"/>
                  </a:lnTo>
                  <a:lnTo>
                    <a:pt x="408" y="18"/>
                  </a:lnTo>
                  <a:lnTo>
                    <a:pt x="402" y="18"/>
                  </a:lnTo>
                  <a:lnTo>
                    <a:pt x="402" y="12"/>
                  </a:lnTo>
                  <a:close/>
                  <a:moveTo>
                    <a:pt x="426" y="24"/>
                  </a:moveTo>
                  <a:lnTo>
                    <a:pt x="426" y="30"/>
                  </a:lnTo>
                  <a:lnTo>
                    <a:pt x="427" y="30"/>
                  </a:lnTo>
                  <a:lnTo>
                    <a:pt x="426" y="24"/>
                  </a:lnTo>
                  <a:close/>
                  <a:moveTo>
                    <a:pt x="402" y="6"/>
                  </a:moveTo>
                  <a:lnTo>
                    <a:pt x="402" y="12"/>
                  </a:lnTo>
                  <a:lnTo>
                    <a:pt x="403" y="12"/>
                  </a:lnTo>
                  <a:lnTo>
                    <a:pt x="402" y="6"/>
                  </a:lnTo>
                  <a:close/>
                  <a:moveTo>
                    <a:pt x="420" y="30"/>
                  </a:moveTo>
                  <a:lnTo>
                    <a:pt x="426" y="30"/>
                  </a:lnTo>
                  <a:lnTo>
                    <a:pt x="420" y="30"/>
                  </a:lnTo>
                  <a:close/>
                  <a:moveTo>
                    <a:pt x="594" y="456"/>
                  </a:moveTo>
                  <a:lnTo>
                    <a:pt x="594" y="462"/>
                  </a:lnTo>
                  <a:lnTo>
                    <a:pt x="595" y="462"/>
                  </a:lnTo>
                  <a:lnTo>
                    <a:pt x="594" y="456"/>
                  </a:lnTo>
                  <a:close/>
                  <a:moveTo>
                    <a:pt x="402" y="18"/>
                  </a:moveTo>
                  <a:lnTo>
                    <a:pt x="408" y="18"/>
                  </a:lnTo>
                  <a:lnTo>
                    <a:pt x="402" y="18"/>
                  </a:lnTo>
                  <a:close/>
                  <a:moveTo>
                    <a:pt x="498" y="252"/>
                  </a:moveTo>
                  <a:lnTo>
                    <a:pt x="504" y="252"/>
                  </a:lnTo>
                  <a:lnTo>
                    <a:pt x="498" y="252"/>
                  </a:lnTo>
                  <a:close/>
                  <a:moveTo>
                    <a:pt x="414" y="24"/>
                  </a:moveTo>
                  <a:lnTo>
                    <a:pt x="420" y="24"/>
                  </a:lnTo>
                  <a:lnTo>
                    <a:pt x="420" y="30"/>
                  </a:lnTo>
                  <a:lnTo>
                    <a:pt x="414" y="30"/>
                  </a:lnTo>
                  <a:lnTo>
                    <a:pt x="414" y="24"/>
                  </a:lnTo>
                  <a:close/>
                  <a:moveTo>
                    <a:pt x="582" y="444"/>
                  </a:moveTo>
                  <a:lnTo>
                    <a:pt x="588" y="444"/>
                  </a:lnTo>
                  <a:lnTo>
                    <a:pt x="582" y="444"/>
                  </a:lnTo>
                  <a:close/>
                  <a:moveTo>
                    <a:pt x="498" y="246"/>
                  </a:moveTo>
                  <a:lnTo>
                    <a:pt x="498" y="252"/>
                  </a:lnTo>
                  <a:lnTo>
                    <a:pt x="499" y="252"/>
                  </a:lnTo>
                  <a:lnTo>
                    <a:pt x="498" y="246"/>
                  </a:lnTo>
                  <a:close/>
                  <a:moveTo>
                    <a:pt x="516" y="282"/>
                  </a:moveTo>
                  <a:lnTo>
                    <a:pt x="516" y="288"/>
                  </a:lnTo>
                  <a:lnTo>
                    <a:pt x="517" y="288"/>
                  </a:lnTo>
                  <a:lnTo>
                    <a:pt x="516" y="282"/>
                  </a:lnTo>
                  <a:close/>
                  <a:moveTo>
                    <a:pt x="414" y="30"/>
                  </a:moveTo>
                  <a:lnTo>
                    <a:pt x="420" y="30"/>
                  </a:lnTo>
                  <a:lnTo>
                    <a:pt x="414" y="30"/>
                  </a:lnTo>
                  <a:close/>
                  <a:moveTo>
                    <a:pt x="408" y="18"/>
                  </a:moveTo>
                  <a:lnTo>
                    <a:pt x="414" y="18"/>
                  </a:lnTo>
                  <a:lnTo>
                    <a:pt x="414" y="24"/>
                  </a:lnTo>
                  <a:lnTo>
                    <a:pt x="408" y="24"/>
                  </a:lnTo>
                  <a:lnTo>
                    <a:pt x="408" y="18"/>
                  </a:lnTo>
                  <a:close/>
                  <a:moveTo>
                    <a:pt x="414" y="24"/>
                  </a:moveTo>
                  <a:lnTo>
                    <a:pt x="414" y="30"/>
                  </a:lnTo>
                  <a:lnTo>
                    <a:pt x="415" y="30"/>
                  </a:lnTo>
                  <a:lnTo>
                    <a:pt x="414" y="24"/>
                  </a:lnTo>
                  <a:close/>
                  <a:moveTo>
                    <a:pt x="498" y="252"/>
                  </a:moveTo>
                  <a:lnTo>
                    <a:pt x="498" y="258"/>
                  </a:lnTo>
                  <a:lnTo>
                    <a:pt x="499" y="258"/>
                  </a:lnTo>
                  <a:lnTo>
                    <a:pt x="498" y="252"/>
                  </a:lnTo>
                  <a:close/>
                  <a:moveTo>
                    <a:pt x="402" y="24"/>
                  </a:moveTo>
                  <a:lnTo>
                    <a:pt x="408" y="24"/>
                  </a:lnTo>
                  <a:lnTo>
                    <a:pt x="402" y="24"/>
                  </a:lnTo>
                  <a:close/>
                  <a:moveTo>
                    <a:pt x="594" y="462"/>
                  </a:moveTo>
                  <a:lnTo>
                    <a:pt x="600" y="462"/>
                  </a:lnTo>
                  <a:lnTo>
                    <a:pt x="594" y="462"/>
                  </a:lnTo>
                  <a:close/>
                  <a:moveTo>
                    <a:pt x="510" y="258"/>
                  </a:moveTo>
                  <a:lnTo>
                    <a:pt x="510" y="264"/>
                  </a:lnTo>
                  <a:lnTo>
                    <a:pt x="511" y="264"/>
                  </a:lnTo>
                  <a:lnTo>
                    <a:pt x="510" y="258"/>
                  </a:lnTo>
                  <a:close/>
                  <a:moveTo>
                    <a:pt x="510" y="252"/>
                  </a:moveTo>
                  <a:lnTo>
                    <a:pt x="510" y="258"/>
                  </a:lnTo>
                  <a:lnTo>
                    <a:pt x="511" y="258"/>
                  </a:lnTo>
                  <a:lnTo>
                    <a:pt x="510" y="252"/>
                  </a:lnTo>
                  <a:close/>
                  <a:moveTo>
                    <a:pt x="498" y="258"/>
                  </a:moveTo>
                  <a:lnTo>
                    <a:pt x="504" y="258"/>
                  </a:lnTo>
                  <a:lnTo>
                    <a:pt x="498" y="258"/>
                  </a:lnTo>
                  <a:close/>
                  <a:moveTo>
                    <a:pt x="594" y="462"/>
                  </a:moveTo>
                  <a:lnTo>
                    <a:pt x="600" y="462"/>
                  </a:lnTo>
                  <a:lnTo>
                    <a:pt x="594" y="462"/>
                  </a:lnTo>
                  <a:close/>
                  <a:moveTo>
                    <a:pt x="402" y="18"/>
                  </a:moveTo>
                  <a:lnTo>
                    <a:pt x="402" y="24"/>
                  </a:lnTo>
                  <a:lnTo>
                    <a:pt x="403" y="24"/>
                  </a:lnTo>
                  <a:lnTo>
                    <a:pt x="402" y="18"/>
                  </a:lnTo>
                  <a:close/>
                  <a:moveTo>
                    <a:pt x="504" y="246"/>
                  </a:moveTo>
                  <a:lnTo>
                    <a:pt x="504" y="252"/>
                  </a:lnTo>
                  <a:lnTo>
                    <a:pt x="505" y="252"/>
                  </a:lnTo>
                  <a:lnTo>
                    <a:pt x="504" y="246"/>
                  </a:lnTo>
                  <a:close/>
                  <a:moveTo>
                    <a:pt x="504" y="246"/>
                  </a:moveTo>
                  <a:lnTo>
                    <a:pt x="504" y="252"/>
                  </a:lnTo>
                  <a:lnTo>
                    <a:pt x="505" y="252"/>
                  </a:lnTo>
                  <a:lnTo>
                    <a:pt x="504" y="246"/>
                  </a:lnTo>
                  <a:close/>
                  <a:moveTo>
                    <a:pt x="348" y="6"/>
                  </a:moveTo>
                  <a:lnTo>
                    <a:pt x="354" y="6"/>
                  </a:lnTo>
                  <a:lnTo>
                    <a:pt x="348" y="6"/>
                  </a:lnTo>
                  <a:close/>
                  <a:moveTo>
                    <a:pt x="504" y="264"/>
                  </a:moveTo>
                  <a:lnTo>
                    <a:pt x="510" y="264"/>
                  </a:lnTo>
                  <a:lnTo>
                    <a:pt x="504" y="264"/>
                  </a:lnTo>
                  <a:close/>
                  <a:moveTo>
                    <a:pt x="414" y="24"/>
                  </a:moveTo>
                  <a:lnTo>
                    <a:pt x="420" y="24"/>
                  </a:lnTo>
                  <a:lnTo>
                    <a:pt x="414" y="24"/>
                  </a:lnTo>
                  <a:close/>
                  <a:moveTo>
                    <a:pt x="408" y="18"/>
                  </a:moveTo>
                  <a:lnTo>
                    <a:pt x="408" y="24"/>
                  </a:lnTo>
                  <a:lnTo>
                    <a:pt x="409" y="24"/>
                  </a:lnTo>
                  <a:lnTo>
                    <a:pt x="408" y="18"/>
                  </a:lnTo>
                  <a:close/>
                  <a:moveTo>
                    <a:pt x="576" y="420"/>
                  </a:moveTo>
                  <a:lnTo>
                    <a:pt x="576" y="426"/>
                  </a:lnTo>
                  <a:lnTo>
                    <a:pt x="577" y="426"/>
                  </a:lnTo>
                  <a:lnTo>
                    <a:pt x="576" y="420"/>
                  </a:lnTo>
                  <a:close/>
                  <a:moveTo>
                    <a:pt x="600" y="492"/>
                  </a:moveTo>
                  <a:lnTo>
                    <a:pt x="606" y="492"/>
                  </a:lnTo>
                  <a:lnTo>
                    <a:pt x="600" y="492"/>
                  </a:lnTo>
                  <a:close/>
                  <a:moveTo>
                    <a:pt x="408" y="24"/>
                  </a:moveTo>
                  <a:lnTo>
                    <a:pt x="408" y="30"/>
                  </a:lnTo>
                  <a:lnTo>
                    <a:pt x="409" y="30"/>
                  </a:lnTo>
                  <a:lnTo>
                    <a:pt x="408" y="24"/>
                  </a:lnTo>
                  <a:close/>
                  <a:moveTo>
                    <a:pt x="348" y="6"/>
                  </a:moveTo>
                  <a:lnTo>
                    <a:pt x="348" y="12"/>
                  </a:lnTo>
                  <a:lnTo>
                    <a:pt x="349" y="12"/>
                  </a:lnTo>
                  <a:lnTo>
                    <a:pt x="348" y="6"/>
                  </a:lnTo>
                  <a:close/>
                  <a:moveTo>
                    <a:pt x="408" y="24"/>
                  </a:moveTo>
                  <a:lnTo>
                    <a:pt x="414" y="24"/>
                  </a:lnTo>
                  <a:lnTo>
                    <a:pt x="408" y="24"/>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76" name="Rectangle 6"/>
            <p:cNvSpPr>
              <a:spLocks noChangeArrowheads="1"/>
            </p:cNvSpPr>
            <p:nvPr>
              <p:custDataLst>
                <p:tags r:id="rId6"/>
              </p:custDataLst>
            </p:nvPr>
          </p:nvSpPr>
          <p:spPr bwMode="gray">
            <a:xfrm>
              <a:off x="1087422" y="4961279"/>
              <a:ext cx="12517" cy="15837"/>
            </a:xfrm>
            <a:prstGeom prst="rect">
              <a:avLst/>
            </a:pr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GB" sz="1600" kern="0" dirty="0">
                <a:solidFill>
                  <a:srgbClr val="000000"/>
                </a:solidFill>
              </a:endParaRPr>
            </a:p>
          </p:txBody>
        </p:sp>
        <p:sp>
          <p:nvSpPr>
            <p:cNvPr id="77" name="Freeform 7"/>
            <p:cNvSpPr>
              <a:spLocks/>
            </p:cNvSpPr>
            <p:nvPr>
              <p:custDataLst>
                <p:tags r:id="rId7"/>
              </p:custDataLst>
            </p:nvPr>
          </p:nvSpPr>
          <p:spPr bwMode="gray">
            <a:xfrm>
              <a:off x="643781" y="1193753"/>
              <a:ext cx="735693" cy="668338"/>
            </a:xfrm>
            <a:custGeom>
              <a:avLst/>
              <a:gdLst>
                <a:gd name="T0" fmla="*/ 1933 w 678"/>
                <a:gd name="T1" fmla="*/ 191995 h 540"/>
                <a:gd name="T2" fmla="*/ 8697 w 678"/>
                <a:gd name="T3" fmla="*/ 185208 h 540"/>
                <a:gd name="T4" fmla="*/ 17395 w 678"/>
                <a:gd name="T5" fmla="*/ 185208 h 540"/>
                <a:gd name="T6" fmla="*/ 27058 w 678"/>
                <a:gd name="T7" fmla="*/ 181329 h 540"/>
                <a:gd name="T8" fmla="*/ 33822 w 678"/>
                <a:gd name="T9" fmla="*/ 174542 h 540"/>
                <a:gd name="T10" fmla="*/ 40586 w 678"/>
                <a:gd name="T11" fmla="*/ 168723 h 540"/>
                <a:gd name="T12" fmla="*/ 51216 w 678"/>
                <a:gd name="T13" fmla="*/ 164845 h 540"/>
                <a:gd name="T14" fmla="*/ 57015 w 678"/>
                <a:gd name="T15" fmla="*/ 158057 h 540"/>
                <a:gd name="T16" fmla="*/ 60880 w 678"/>
                <a:gd name="T17" fmla="*/ 149329 h 540"/>
                <a:gd name="T18" fmla="*/ 67644 w 678"/>
                <a:gd name="T19" fmla="*/ 138664 h 540"/>
                <a:gd name="T20" fmla="*/ 67644 w 678"/>
                <a:gd name="T21" fmla="*/ 127997 h 540"/>
                <a:gd name="T22" fmla="*/ 65711 w 678"/>
                <a:gd name="T23" fmla="*/ 121209 h 540"/>
                <a:gd name="T24" fmla="*/ 65711 w 678"/>
                <a:gd name="T25" fmla="*/ 108603 h 540"/>
                <a:gd name="T26" fmla="*/ 70543 w 678"/>
                <a:gd name="T27" fmla="*/ 100846 h 540"/>
                <a:gd name="T28" fmla="*/ 76341 w 678"/>
                <a:gd name="T29" fmla="*/ 94058 h 540"/>
                <a:gd name="T30" fmla="*/ 76341 w 678"/>
                <a:gd name="T31" fmla="*/ 81452 h 540"/>
                <a:gd name="T32" fmla="*/ 83106 w 678"/>
                <a:gd name="T33" fmla="*/ 74665 h 540"/>
                <a:gd name="T34" fmla="*/ 88904 w 678"/>
                <a:gd name="T35" fmla="*/ 65938 h 540"/>
                <a:gd name="T36" fmla="*/ 97601 w 678"/>
                <a:gd name="T37" fmla="*/ 62059 h 540"/>
                <a:gd name="T38" fmla="*/ 105332 w 678"/>
                <a:gd name="T39" fmla="*/ 57211 h 540"/>
                <a:gd name="T40" fmla="*/ 114996 w 678"/>
                <a:gd name="T41" fmla="*/ 53332 h 540"/>
                <a:gd name="T42" fmla="*/ 124659 w 678"/>
                <a:gd name="T43" fmla="*/ 46544 h 540"/>
                <a:gd name="T44" fmla="*/ 129491 w 678"/>
                <a:gd name="T45" fmla="*/ 37817 h 540"/>
                <a:gd name="T46" fmla="*/ 135289 w 678"/>
                <a:gd name="T47" fmla="*/ 26181 h 540"/>
                <a:gd name="T48" fmla="*/ 138188 w 678"/>
                <a:gd name="T49" fmla="*/ 14545 h 540"/>
                <a:gd name="T50" fmla="*/ 142054 w 678"/>
                <a:gd name="T51" fmla="*/ 6788 h 540"/>
                <a:gd name="T52" fmla="*/ 150751 w 678"/>
                <a:gd name="T53" fmla="*/ 1940 h 540"/>
                <a:gd name="T54" fmla="*/ 152684 w 678"/>
                <a:gd name="T55" fmla="*/ 1940 h 540"/>
                <a:gd name="T56" fmla="*/ 158482 w 678"/>
                <a:gd name="T57" fmla="*/ 10666 h 540"/>
                <a:gd name="T58" fmla="*/ 165246 w 678"/>
                <a:gd name="T59" fmla="*/ 17454 h 540"/>
                <a:gd name="T60" fmla="*/ 175875 w 678"/>
                <a:gd name="T61" fmla="*/ 19393 h 540"/>
                <a:gd name="T62" fmla="*/ 184573 w 678"/>
                <a:gd name="T63" fmla="*/ 19393 h 540"/>
                <a:gd name="T64" fmla="*/ 193270 w 678"/>
                <a:gd name="T65" fmla="*/ 19393 h 540"/>
                <a:gd name="T66" fmla="*/ 199068 w 678"/>
                <a:gd name="T67" fmla="*/ 12606 h 540"/>
                <a:gd name="T68" fmla="*/ 202933 w 678"/>
                <a:gd name="T69" fmla="*/ 21333 h 540"/>
                <a:gd name="T70" fmla="*/ 202933 w 678"/>
                <a:gd name="T71" fmla="*/ 19393 h 540"/>
                <a:gd name="T72" fmla="*/ 212597 w 678"/>
                <a:gd name="T73" fmla="*/ 19393 h 540"/>
                <a:gd name="T74" fmla="*/ 218395 w 678"/>
                <a:gd name="T75" fmla="*/ 26181 h 540"/>
                <a:gd name="T76" fmla="*/ 225160 w 678"/>
                <a:gd name="T77" fmla="*/ 33939 h 540"/>
                <a:gd name="T78" fmla="*/ 225160 w 678"/>
                <a:gd name="T79" fmla="*/ 46544 h 540"/>
                <a:gd name="T80" fmla="*/ 227092 w 678"/>
                <a:gd name="T81" fmla="*/ 57211 h 540"/>
                <a:gd name="T82" fmla="*/ 229025 w 678"/>
                <a:gd name="T83" fmla="*/ 70786 h 540"/>
                <a:gd name="T84" fmla="*/ 235790 w 678"/>
                <a:gd name="T85" fmla="*/ 78544 h 540"/>
                <a:gd name="T86" fmla="*/ 235790 w 678"/>
                <a:gd name="T87" fmla="*/ 85332 h 540"/>
                <a:gd name="T88" fmla="*/ 235790 w 678"/>
                <a:gd name="T89" fmla="*/ 90180 h 540"/>
                <a:gd name="T90" fmla="*/ 225160 w 678"/>
                <a:gd name="T91" fmla="*/ 91150 h 540"/>
                <a:gd name="T92" fmla="*/ 212597 w 678"/>
                <a:gd name="T93" fmla="*/ 90180 h 540"/>
                <a:gd name="T94" fmla="*/ 201967 w 678"/>
                <a:gd name="T95" fmla="*/ 94058 h 540"/>
                <a:gd name="T96" fmla="*/ 199068 w 678"/>
                <a:gd name="T97" fmla="*/ 100846 h 540"/>
                <a:gd name="T98" fmla="*/ 188438 w 678"/>
                <a:gd name="T99" fmla="*/ 101816 h 540"/>
                <a:gd name="T100" fmla="*/ 184573 w 678"/>
                <a:gd name="T101" fmla="*/ 110543 h 540"/>
                <a:gd name="T102" fmla="*/ 188438 w 678"/>
                <a:gd name="T103" fmla="*/ 119270 h 540"/>
                <a:gd name="T104" fmla="*/ 179741 w 678"/>
                <a:gd name="T105" fmla="*/ 121209 h 540"/>
                <a:gd name="T106" fmla="*/ 169111 w 678"/>
                <a:gd name="T107" fmla="*/ 124118 h 540"/>
                <a:gd name="T108" fmla="*/ 163313 w 678"/>
                <a:gd name="T109" fmla="*/ 129936 h 540"/>
                <a:gd name="T110" fmla="*/ 158482 w 678"/>
                <a:gd name="T111" fmla="*/ 138664 h 540"/>
                <a:gd name="T112" fmla="*/ 150751 w 678"/>
                <a:gd name="T113" fmla="*/ 142542 h 540"/>
                <a:gd name="T114" fmla="*/ 138188 w 678"/>
                <a:gd name="T115" fmla="*/ 147391 h 540"/>
                <a:gd name="T116" fmla="*/ 127558 w 678"/>
                <a:gd name="T117" fmla="*/ 149329 h 540"/>
                <a:gd name="T118" fmla="*/ 116929 w 678"/>
                <a:gd name="T119" fmla="*/ 151269 h 540"/>
                <a:gd name="T120" fmla="*/ 108231 w 678"/>
                <a:gd name="T121" fmla="*/ 155148 h 540"/>
                <a:gd name="T122" fmla="*/ 99534 w 678"/>
                <a:gd name="T123" fmla="*/ 161935 h 540"/>
                <a:gd name="T124" fmla="*/ 88904 w 678"/>
                <a:gd name="T125" fmla="*/ 168723 h 5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78" h="540">
                  <a:moveTo>
                    <a:pt x="252" y="540"/>
                  </a:moveTo>
                  <a:lnTo>
                    <a:pt x="168" y="540"/>
                  </a:lnTo>
                  <a:lnTo>
                    <a:pt x="96" y="540"/>
                  </a:lnTo>
                  <a:lnTo>
                    <a:pt x="78" y="540"/>
                  </a:lnTo>
                  <a:lnTo>
                    <a:pt x="0" y="540"/>
                  </a:lnTo>
                  <a:lnTo>
                    <a:pt x="6" y="540"/>
                  </a:lnTo>
                  <a:lnTo>
                    <a:pt x="6" y="534"/>
                  </a:lnTo>
                  <a:lnTo>
                    <a:pt x="12" y="534"/>
                  </a:lnTo>
                  <a:lnTo>
                    <a:pt x="12" y="528"/>
                  </a:lnTo>
                  <a:lnTo>
                    <a:pt x="18" y="528"/>
                  </a:lnTo>
                  <a:lnTo>
                    <a:pt x="18" y="522"/>
                  </a:lnTo>
                  <a:lnTo>
                    <a:pt x="24" y="522"/>
                  </a:lnTo>
                  <a:lnTo>
                    <a:pt x="30" y="522"/>
                  </a:lnTo>
                  <a:lnTo>
                    <a:pt x="36" y="522"/>
                  </a:lnTo>
                  <a:lnTo>
                    <a:pt x="42" y="522"/>
                  </a:lnTo>
                  <a:lnTo>
                    <a:pt x="48" y="522"/>
                  </a:lnTo>
                  <a:lnTo>
                    <a:pt x="54" y="522"/>
                  </a:lnTo>
                  <a:lnTo>
                    <a:pt x="48" y="522"/>
                  </a:lnTo>
                  <a:lnTo>
                    <a:pt x="54" y="522"/>
                  </a:lnTo>
                  <a:lnTo>
                    <a:pt x="54" y="516"/>
                  </a:lnTo>
                  <a:lnTo>
                    <a:pt x="60" y="516"/>
                  </a:lnTo>
                  <a:lnTo>
                    <a:pt x="66" y="516"/>
                  </a:lnTo>
                  <a:lnTo>
                    <a:pt x="72" y="510"/>
                  </a:lnTo>
                  <a:lnTo>
                    <a:pt x="78" y="510"/>
                  </a:lnTo>
                  <a:lnTo>
                    <a:pt x="84" y="510"/>
                  </a:lnTo>
                  <a:lnTo>
                    <a:pt x="84" y="504"/>
                  </a:lnTo>
                  <a:lnTo>
                    <a:pt x="90" y="504"/>
                  </a:lnTo>
                  <a:lnTo>
                    <a:pt x="96" y="504"/>
                  </a:lnTo>
                  <a:lnTo>
                    <a:pt x="96" y="498"/>
                  </a:lnTo>
                  <a:lnTo>
                    <a:pt x="96" y="492"/>
                  </a:lnTo>
                  <a:lnTo>
                    <a:pt x="102" y="492"/>
                  </a:lnTo>
                  <a:lnTo>
                    <a:pt x="102" y="486"/>
                  </a:lnTo>
                  <a:lnTo>
                    <a:pt x="108" y="486"/>
                  </a:lnTo>
                  <a:lnTo>
                    <a:pt x="108" y="480"/>
                  </a:lnTo>
                  <a:lnTo>
                    <a:pt x="114" y="480"/>
                  </a:lnTo>
                  <a:lnTo>
                    <a:pt x="114" y="474"/>
                  </a:lnTo>
                  <a:lnTo>
                    <a:pt x="120" y="474"/>
                  </a:lnTo>
                  <a:lnTo>
                    <a:pt x="126" y="474"/>
                  </a:lnTo>
                  <a:lnTo>
                    <a:pt x="126" y="468"/>
                  </a:lnTo>
                  <a:lnTo>
                    <a:pt x="132" y="468"/>
                  </a:lnTo>
                  <a:lnTo>
                    <a:pt x="138" y="462"/>
                  </a:lnTo>
                  <a:lnTo>
                    <a:pt x="144" y="462"/>
                  </a:lnTo>
                  <a:lnTo>
                    <a:pt x="144" y="456"/>
                  </a:lnTo>
                  <a:lnTo>
                    <a:pt x="150" y="456"/>
                  </a:lnTo>
                  <a:lnTo>
                    <a:pt x="150" y="450"/>
                  </a:lnTo>
                  <a:lnTo>
                    <a:pt x="156" y="450"/>
                  </a:lnTo>
                  <a:lnTo>
                    <a:pt x="156" y="444"/>
                  </a:lnTo>
                  <a:lnTo>
                    <a:pt x="162" y="444"/>
                  </a:lnTo>
                  <a:lnTo>
                    <a:pt x="162" y="438"/>
                  </a:lnTo>
                  <a:lnTo>
                    <a:pt x="168" y="438"/>
                  </a:lnTo>
                  <a:lnTo>
                    <a:pt x="168" y="432"/>
                  </a:lnTo>
                  <a:lnTo>
                    <a:pt x="168" y="426"/>
                  </a:lnTo>
                  <a:lnTo>
                    <a:pt x="174" y="426"/>
                  </a:lnTo>
                  <a:lnTo>
                    <a:pt x="174" y="420"/>
                  </a:lnTo>
                  <a:lnTo>
                    <a:pt x="174" y="414"/>
                  </a:lnTo>
                  <a:lnTo>
                    <a:pt x="180" y="414"/>
                  </a:lnTo>
                  <a:lnTo>
                    <a:pt x="186" y="408"/>
                  </a:lnTo>
                  <a:lnTo>
                    <a:pt x="186" y="402"/>
                  </a:lnTo>
                  <a:lnTo>
                    <a:pt x="192" y="396"/>
                  </a:lnTo>
                  <a:lnTo>
                    <a:pt x="192" y="390"/>
                  </a:lnTo>
                  <a:lnTo>
                    <a:pt x="198" y="384"/>
                  </a:lnTo>
                  <a:lnTo>
                    <a:pt x="198" y="378"/>
                  </a:lnTo>
                  <a:lnTo>
                    <a:pt x="198" y="372"/>
                  </a:lnTo>
                  <a:lnTo>
                    <a:pt x="198" y="366"/>
                  </a:lnTo>
                  <a:lnTo>
                    <a:pt x="192" y="366"/>
                  </a:lnTo>
                  <a:lnTo>
                    <a:pt x="192" y="360"/>
                  </a:lnTo>
                  <a:lnTo>
                    <a:pt x="186" y="360"/>
                  </a:lnTo>
                  <a:lnTo>
                    <a:pt x="186" y="354"/>
                  </a:lnTo>
                  <a:lnTo>
                    <a:pt x="180" y="354"/>
                  </a:lnTo>
                  <a:lnTo>
                    <a:pt x="180" y="348"/>
                  </a:lnTo>
                  <a:lnTo>
                    <a:pt x="186" y="348"/>
                  </a:lnTo>
                  <a:lnTo>
                    <a:pt x="186" y="342"/>
                  </a:lnTo>
                  <a:lnTo>
                    <a:pt x="186" y="336"/>
                  </a:lnTo>
                  <a:lnTo>
                    <a:pt x="186" y="330"/>
                  </a:lnTo>
                  <a:lnTo>
                    <a:pt x="186" y="324"/>
                  </a:lnTo>
                  <a:lnTo>
                    <a:pt x="186" y="318"/>
                  </a:lnTo>
                  <a:lnTo>
                    <a:pt x="186" y="312"/>
                  </a:lnTo>
                  <a:lnTo>
                    <a:pt x="186" y="306"/>
                  </a:lnTo>
                  <a:lnTo>
                    <a:pt x="186" y="300"/>
                  </a:lnTo>
                  <a:lnTo>
                    <a:pt x="186" y="294"/>
                  </a:lnTo>
                  <a:lnTo>
                    <a:pt x="192" y="294"/>
                  </a:lnTo>
                  <a:lnTo>
                    <a:pt x="192" y="288"/>
                  </a:lnTo>
                  <a:lnTo>
                    <a:pt x="192" y="282"/>
                  </a:lnTo>
                  <a:lnTo>
                    <a:pt x="198" y="282"/>
                  </a:lnTo>
                  <a:lnTo>
                    <a:pt x="198" y="276"/>
                  </a:lnTo>
                  <a:lnTo>
                    <a:pt x="204" y="276"/>
                  </a:lnTo>
                  <a:lnTo>
                    <a:pt x="204" y="270"/>
                  </a:lnTo>
                  <a:lnTo>
                    <a:pt x="210" y="270"/>
                  </a:lnTo>
                  <a:lnTo>
                    <a:pt x="210" y="264"/>
                  </a:lnTo>
                  <a:lnTo>
                    <a:pt x="216" y="264"/>
                  </a:lnTo>
                  <a:lnTo>
                    <a:pt x="216" y="258"/>
                  </a:lnTo>
                  <a:lnTo>
                    <a:pt x="216" y="252"/>
                  </a:lnTo>
                  <a:lnTo>
                    <a:pt x="216" y="246"/>
                  </a:lnTo>
                  <a:lnTo>
                    <a:pt x="216" y="240"/>
                  </a:lnTo>
                  <a:lnTo>
                    <a:pt x="216" y="234"/>
                  </a:lnTo>
                  <a:lnTo>
                    <a:pt x="216" y="228"/>
                  </a:lnTo>
                  <a:lnTo>
                    <a:pt x="222" y="228"/>
                  </a:lnTo>
                  <a:lnTo>
                    <a:pt x="222" y="222"/>
                  </a:lnTo>
                  <a:lnTo>
                    <a:pt x="228" y="222"/>
                  </a:lnTo>
                  <a:lnTo>
                    <a:pt x="228" y="216"/>
                  </a:lnTo>
                  <a:lnTo>
                    <a:pt x="234" y="216"/>
                  </a:lnTo>
                  <a:lnTo>
                    <a:pt x="234" y="210"/>
                  </a:lnTo>
                  <a:lnTo>
                    <a:pt x="240" y="210"/>
                  </a:lnTo>
                  <a:lnTo>
                    <a:pt x="240" y="204"/>
                  </a:lnTo>
                  <a:lnTo>
                    <a:pt x="246" y="204"/>
                  </a:lnTo>
                  <a:lnTo>
                    <a:pt x="246" y="198"/>
                  </a:lnTo>
                  <a:lnTo>
                    <a:pt x="252" y="192"/>
                  </a:lnTo>
                  <a:lnTo>
                    <a:pt x="252" y="186"/>
                  </a:lnTo>
                  <a:lnTo>
                    <a:pt x="258" y="186"/>
                  </a:lnTo>
                  <a:lnTo>
                    <a:pt x="258" y="180"/>
                  </a:lnTo>
                  <a:lnTo>
                    <a:pt x="264" y="180"/>
                  </a:lnTo>
                  <a:lnTo>
                    <a:pt x="270" y="180"/>
                  </a:lnTo>
                  <a:lnTo>
                    <a:pt x="270" y="174"/>
                  </a:lnTo>
                  <a:lnTo>
                    <a:pt x="276" y="174"/>
                  </a:lnTo>
                  <a:lnTo>
                    <a:pt x="282" y="174"/>
                  </a:lnTo>
                  <a:lnTo>
                    <a:pt x="282" y="168"/>
                  </a:lnTo>
                  <a:lnTo>
                    <a:pt x="288" y="168"/>
                  </a:lnTo>
                  <a:lnTo>
                    <a:pt x="294" y="168"/>
                  </a:lnTo>
                  <a:lnTo>
                    <a:pt x="294" y="162"/>
                  </a:lnTo>
                  <a:lnTo>
                    <a:pt x="300" y="162"/>
                  </a:lnTo>
                  <a:lnTo>
                    <a:pt x="306" y="162"/>
                  </a:lnTo>
                  <a:lnTo>
                    <a:pt x="306" y="156"/>
                  </a:lnTo>
                  <a:lnTo>
                    <a:pt x="312" y="156"/>
                  </a:lnTo>
                  <a:lnTo>
                    <a:pt x="318" y="156"/>
                  </a:lnTo>
                  <a:lnTo>
                    <a:pt x="318" y="150"/>
                  </a:lnTo>
                  <a:lnTo>
                    <a:pt x="324" y="150"/>
                  </a:lnTo>
                  <a:lnTo>
                    <a:pt x="330" y="150"/>
                  </a:lnTo>
                  <a:lnTo>
                    <a:pt x="330" y="144"/>
                  </a:lnTo>
                  <a:lnTo>
                    <a:pt x="336" y="144"/>
                  </a:lnTo>
                  <a:lnTo>
                    <a:pt x="342" y="138"/>
                  </a:lnTo>
                  <a:lnTo>
                    <a:pt x="348" y="132"/>
                  </a:lnTo>
                  <a:lnTo>
                    <a:pt x="354" y="132"/>
                  </a:lnTo>
                  <a:lnTo>
                    <a:pt x="354" y="126"/>
                  </a:lnTo>
                  <a:lnTo>
                    <a:pt x="360" y="120"/>
                  </a:lnTo>
                  <a:lnTo>
                    <a:pt x="360" y="114"/>
                  </a:lnTo>
                  <a:lnTo>
                    <a:pt x="366" y="114"/>
                  </a:lnTo>
                  <a:lnTo>
                    <a:pt x="360" y="114"/>
                  </a:lnTo>
                  <a:lnTo>
                    <a:pt x="366" y="108"/>
                  </a:lnTo>
                  <a:lnTo>
                    <a:pt x="366" y="102"/>
                  </a:lnTo>
                  <a:lnTo>
                    <a:pt x="372" y="96"/>
                  </a:lnTo>
                  <a:lnTo>
                    <a:pt x="378" y="90"/>
                  </a:lnTo>
                  <a:lnTo>
                    <a:pt x="378" y="84"/>
                  </a:lnTo>
                  <a:lnTo>
                    <a:pt x="378" y="78"/>
                  </a:lnTo>
                  <a:lnTo>
                    <a:pt x="384" y="72"/>
                  </a:lnTo>
                  <a:lnTo>
                    <a:pt x="384" y="66"/>
                  </a:lnTo>
                  <a:lnTo>
                    <a:pt x="384" y="60"/>
                  </a:lnTo>
                  <a:lnTo>
                    <a:pt x="390" y="60"/>
                  </a:lnTo>
                  <a:lnTo>
                    <a:pt x="390" y="54"/>
                  </a:lnTo>
                  <a:lnTo>
                    <a:pt x="390" y="48"/>
                  </a:lnTo>
                  <a:lnTo>
                    <a:pt x="390" y="42"/>
                  </a:lnTo>
                  <a:lnTo>
                    <a:pt x="396" y="42"/>
                  </a:lnTo>
                  <a:lnTo>
                    <a:pt x="396" y="36"/>
                  </a:lnTo>
                  <a:lnTo>
                    <a:pt x="396" y="30"/>
                  </a:lnTo>
                  <a:lnTo>
                    <a:pt x="396" y="24"/>
                  </a:lnTo>
                  <a:lnTo>
                    <a:pt x="402" y="24"/>
                  </a:lnTo>
                  <a:lnTo>
                    <a:pt x="402" y="18"/>
                  </a:lnTo>
                  <a:lnTo>
                    <a:pt x="402" y="12"/>
                  </a:lnTo>
                  <a:lnTo>
                    <a:pt x="408" y="12"/>
                  </a:lnTo>
                  <a:lnTo>
                    <a:pt x="414" y="12"/>
                  </a:lnTo>
                  <a:lnTo>
                    <a:pt x="414" y="6"/>
                  </a:lnTo>
                  <a:lnTo>
                    <a:pt x="420" y="6"/>
                  </a:lnTo>
                  <a:lnTo>
                    <a:pt x="426" y="6"/>
                  </a:lnTo>
                  <a:lnTo>
                    <a:pt x="426" y="0"/>
                  </a:lnTo>
                  <a:lnTo>
                    <a:pt x="432" y="0"/>
                  </a:lnTo>
                  <a:lnTo>
                    <a:pt x="438" y="6"/>
                  </a:lnTo>
                  <a:lnTo>
                    <a:pt x="438" y="0"/>
                  </a:lnTo>
                  <a:lnTo>
                    <a:pt x="438" y="6"/>
                  </a:lnTo>
                  <a:lnTo>
                    <a:pt x="432" y="6"/>
                  </a:lnTo>
                  <a:lnTo>
                    <a:pt x="432" y="12"/>
                  </a:lnTo>
                  <a:lnTo>
                    <a:pt x="438" y="12"/>
                  </a:lnTo>
                  <a:lnTo>
                    <a:pt x="438" y="18"/>
                  </a:lnTo>
                  <a:lnTo>
                    <a:pt x="438" y="24"/>
                  </a:lnTo>
                  <a:lnTo>
                    <a:pt x="444" y="30"/>
                  </a:lnTo>
                  <a:lnTo>
                    <a:pt x="450" y="30"/>
                  </a:lnTo>
                  <a:lnTo>
                    <a:pt x="450" y="36"/>
                  </a:lnTo>
                  <a:lnTo>
                    <a:pt x="456" y="36"/>
                  </a:lnTo>
                  <a:lnTo>
                    <a:pt x="456" y="42"/>
                  </a:lnTo>
                  <a:lnTo>
                    <a:pt x="462" y="42"/>
                  </a:lnTo>
                  <a:lnTo>
                    <a:pt x="462" y="48"/>
                  </a:lnTo>
                  <a:lnTo>
                    <a:pt x="468" y="48"/>
                  </a:lnTo>
                  <a:lnTo>
                    <a:pt x="474" y="48"/>
                  </a:lnTo>
                  <a:lnTo>
                    <a:pt x="474" y="54"/>
                  </a:lnTo>
                  <a:lnTo>
                    <a:pt x="480" y="54"/>
                  </a:lnTo>
                  <a:lnTo>
                    <a:pt x="486" y="54"/>
                  </a:lnTo>
                  <a:lnTo>
                    <a:pt x="492" y="54"/>
                  </a:lnTo>
                  <a:lnTo>
                    <a:pt x="498" y="54"/>
                  </a:lnTo>
                  <a:lnTo>
                    <a:pt x="504" y="54"/>
                  </a:lnTo>
                  <a:lnTo>
                    <a:pt x="504" y="48"/>
                  </a:lnTo>
                  <a:lnTo>
                    <a:pt x="510" y="48"/>
                  </a:lnTo>
                  <a:lnTo>
                    <a:pt x="516" y="48"/>
                  </a:lnTo>
                  <a:lnTo>
                    <a:pt x="516" y="54"/>
                  </a:lnTo>
                  <a:lnTo>
                    <a:pt x="522" y="54"/>
                  </a:lnTo>
                  <a:lnTo>
                    <a:pt x="522" y="48"/>
                  </a:lnTo>
                  <a:lnTo>
                    <a:pt x="528" y="48"/>
                  </a:lnTo>
                  <a:lnTo>
                    <a:pt x="534" y="48"/>
                  </a:lnTo>
                  <a:lnTo>
                    <a:pt x="540" y="48"/>
                  </a:lnTo>
                  <a:lnTo>
                    <a:pt x="540" y="54"/>
                  </a:lnTo>
                  <a:lnTo>
                    <a:pt x="546" y="54"/>
                  </a:lnTo>
                  <a:lnTo>
                    <a:pt x="546" y="48"/>
                  </a:lnTo>
                  <a:lnTo>
                    <a:pt x="552" y="48"/>
                  </a:lnTo>
                  <a:lnTo>
                    <a:pt x="558" y="48"/>
                  </a:lnTo>
                  <a:lnTo>
                    <a:pt x="564" y="48"/>
                  </a:lnTo>
                  <a:lnTo>
                    <a:pt x="564" y="42"/>
                  </a:lnTo>
                  <a:lnTo>
                    <a:pt x="564" y="36"/>
                  </a:lnTo>
                  <a:lnTo>
                    <a:pt x="570" y="36"/>
                  </a:lnTo>
                  <a:lnTo>
                    <a:pt x="570" y="42"/>
                  </a:lnTo>
                  <a:lnTo>
                    <a:pt x="570" y="48"/>
                  </a:lnTo>
                  <a:lnTo>
                    <a:pt x="570" y="54"/>
                  </a:lnTo>
                  <a:lnTo>
                    <a:pt x="576" y="54"/>
                  </a:lnTo>
                  <a:lnTo>
                    <a:pt x="576" y="60"/>
                  </a:lnTo>
                  <a:lnTo>
                    <a:pt x="582" y="60"/>
                  </a:lnTo>
                  <a:lnTo>
                    <a:pt x="582" y="54"/>
                  </a:lnTo>
                  <a:lnTo>
                    <a:pt x="576" y="54"/>
                  </a:lnTo>
                  <a:lnTo>
                    <a:pt x="570" y="48"/>
                  </a:lnTo>
                  <a:lnTo>
                    <a:pt x="576" y="48"/>
                  </a:lnTo>
                  <a:lnTo>
                    <a:pt x="576" y="54"/>
                  </a:lnTo>
                  <a:lnTo>
                    <a:pt x="582" y="54"/>
                  </a:lnTo>
                  <a:lnTo>
                    <a:pt x="582" y="60"/>
                  </a:lnTo>
                  <a:lnTo>
                    <a:pt x="588" y="60"/>
                  </a:lnTo>
                  <a:lnTo>
                    <a:pt x="594" y="60"/>
                  </a:lnTo>
                  <a:lnTo>
                    <a:pt x="594" y="54"/>
                  </a:lnTo>
                  <a:lnTo>
                    <a:pt x="600" y="54"/>
                  </a:lnTo>
                  <a:lnTo>
                    <a:pt x="606" y="54"/>
                  </a:lnTo>
                  <a:lnTo>
                    <a:pt x="606" y="60"/>
                  </a:lnTo>
                  <a:lnTo>
                    <a:pt x="612" y="60"/>
                  </a:lnTo>
                  <a:lnTo>
                    <a:pt x="612" y="66"/>
                  </a:lnTo>
                  <a:lnTo>
                    <a:pt x="618" y="66"/>
                  </a:lnTo>
                  <a:lnTo>
                    <a:pt x="618" y="72"/>
                  </a:lnTo>
                  <a:lnTo>
                    <a:pt x="624" y="72"/>
                  </a:lnTo>
                  <a:lnTo>
                    <a:pt x="624" y="78"/>
                  </a:lnTo>
                  <a:lnTo>
                    <a:pt x="630" y="78"/>
                  </a:lnTo>
                  <a:lnTo>
                    <a:pt x="636" y="84"/>
                  </a:lnTo>
                  <a:lnTo>
                    <a:pt x="630" y="90"/>
                  </a:lnTo>
                  <a:lnTo>
                    <a:pt x="636" y="96"/>
                  </a:lnTo>
                  <a:lnTo>
                    <a:pt x="636" y="102"/>
                  </a:lnTo>
                  <a:lnTo>
                    <a:pt x="636" y="108"/>
                  </a:lnTo>
                  <a:lnTo>
                    <a:pt x="636" y="120"/>
                  </a:lnTo>
                  <a:lnTo>
                    <a:pt x="642" y="126"/>
                  </a:lnTo>
                  <a:lnTo>
                    <a:pt x="642" y="132"/>
                  </a:lnTo>
                  <a:lnTo>
                    <a:pt x="636" y="132"/>
                  </a:lnTo>
                  <a:lnTo>
                    <a:pt x="636" y="144"/>
                  </a:lnTo>
                  <a:lnTo>
                    <a:pt x="642" y="150"/>
                  </a:lnTo>
                  <a:lnTo>
                    <a:pt x="636" y="150"/>
                  </a:lnTo>
                  <a:lnTo>
                    <a:pt x="636" y="156"/>
                  </a:lnTo>
                  <a:lnTo>
                    <a:pt x="642" y="156"/>
                  </a:lnTo>
                  <a:lnTo>
                    <a:pt x="642" y="162"/>
                  </a:lnTo>
                  <a:lnTo>
                    <a:pt x="642" y="168"/>
                  </a:lnTo>
                  <a:lnTo>
                    <a:pt x="642" y="174"/>
                  </a:lnTo>
                  <a:lnTo>
                    <a:pt x="642" y="180"/>
                  </a:lnTo>
                  <a:lnTo>
                    <a:pt x="642" y="186"/>
                  </a:lnTo>
                  <a:lnTo>
                    <a:pt x="648" y="192"/>
                  </a:lnTo>
                  <a:lnTo>
                    <a:pt x="648" y="198"/>
                  </a:lnTo>
                  <a:lnTo>
                    <a:pt x="648" y="204"/>
                  </a:lnTo>
                  <a:lnTo>
                    <a:pt x="654" y="210"/>
                  </a:lnTo>
                  <a:lnTo>
                    <a:pt x="654" y="216"/>
                  </a:lnTo>
                  <a:lnTo>
                    <a:pt x="660" y="216"/>
                  </a:lnTo>
                  <a:lnTo>
                    <a:pt x="660" y="222"/>
                  </a:lnTo>
                  <a:lnTo>
                    <a:pt x="666" y="222"/>
                  </a:lnTo>
                  <a:lnTo>
                    <a:pt x="672" y="228"/>
                  </a:lnTo>
                  <a:lnTo>
                    <a:pt x="678" y="228"/>
                  </a:lnTo>
                  <a:lnTo>
                    <a:pt x="678" y="234"/>
                  </a:lnTo>
                  <a:lnTo>
                    <a:pt x="672" y="234"/>
                  </a:lnTo>
                  <a:lnTo>
                    <a:pt x="672" y="240"/>
                  </a:lnTo>
                  <a:lnTo>
                    <a:pt x="666" y="240"/>
                  </a:lnTo>
                  <a:lnTo>
                    <a:pt x="666" y="246"/>
                  </a:lnTo>
                  <a:lnTo>
                    <a:pt x="660" y="246"/>
                  </a:lnTo>
                  <a:lnTo>
                    <a:pt x="666" y="246"/>
                  </a:lnTo>
                  <a:lnTo>
                    <a:pt x="660" y="246"/>
                  </a:lnTo>
                  <a:lnTo>
                    <a:pt x="660" y="252"/>
                  </a:lnTo>
                  <a:lnTo>
                    <a:pt x="666" y="252"/>
                  </a:lnTo>
                  <a:lnTo>
                    <a:pt x="666" y="258"/>
                  </a:lnTo>
                  <a:lnTo>
                    <a:pt x="660" y="258"/>
                  </a:lnTo>
                  <a:lnTo>
                    <a:pt x="654" y="258"/>
                  </a:lnTo>
                  <a:lnTo>
                    <a:pt x="648" y="258"/>
                  </a:lnTo>
                  <a:lnTo>
                    <a:pt x="642" y="258"/>
                  </a:lnTo>
                  <a:lnTo>
                    <a:pt x="636" y="258"/>
                  </a:lnTo>
                  <a:lnTo>
                    <a:pt x="630" y="258"/>
                  </a:lnTo>
                  <a:lnTo>
                    <a:pt x="624" y="258"/>
                  </a:lnTo>
                  <a:lnTo>
                    <a:pt x="618" y="258"/>
                  </a:lnTo>
                  <a:lnTo>
                    <a:pt x="612" y="252"/>
                  </a:lnTo>
                  <a:lnTo>
                    <a:pt x="606" y="252"/>
                  </a:lnTo>
                  <a:lnTo>
                    <a:pt x="600" y="252"/>
                  </a:lnTo>
                  <a:lnTo>
                    <a:pt x="594" y="252"/>
                  </a:lnTo>
                  <a:lnTo>
                    <a:pt x="588" y="258"/>
                  </a:lnTo>
                  <a:lnTo>
                    <a:pt x="582" y="258"/>
                  </a:lnTo>
                  <a:lnTo>
                    <a:pt x="576" y="258"/>
                  </a:lnTo>
                  <a:lnTo>
                    <a:pt x="570" y="258"/>
                  </a:lnTo>
                  <a:lnTo>
                    <a:pt x="570" y="264"/>
                  </a:lnTo>
                  <a:lnTo>
                    <a:pt x="570" y="270"/>
                  </a:lnTo>
                  <a:lnTo>
                    <a:pt x="576" y="270"/>
                  </a:lnTo>
                  <a:lnTo>
                    <a:pt x="576" y="276"/>
                  </a:lnTo>
                  <a:lnTo>
                    <a:pt x="576" y="282"/>
                  </a:lnTo>
                  <a:lnTo>
                    <a:pt x="570" y="282"/>
                  </a:lnTo>
                  <a:lnTo>
                    <a:pt x="564" y="282"/>
                  </a:lnTo>
                  <a:lnTo>
                    <a:pt x="558" y="282"/>
                  </a:lnTo>
                  <a:lnTo>
                    <a:pt x="552" y="282"/>
                  </a:lnTo>
                  <a:lnTo>
                    <a:pt x="552" y="288"/>
                  </a:lnTo>
                  <a:lnTo>
                    <a:pt x="546" y="288"/>
                  </a:lnTo>
                  <a:lnTo>
                    <a:pt x="540" y="288"/>
                  </a:lnTo>
                  <a:lnTo>
                    <a:pt x="534" y="288"/>
                  </a:lnTo>
                  <a:lnTo>
                    <a:pt x="528" y="288"/>
                  </a:lnTo>
                  <a:lnTo>
                    <a:pt x="528" y="294"/>
                  </a:lnTo>
                  <a:lnTo>
                    <a:pt x="528" y="300"/>
                  </a:lnTo>
                  <a:lnTo>
                    <a:pt x="528" y="306"/>
                  </a:lnTo>
                  <a:lnTo>
                    <a:pt x="522" y="306"/>
                  </a:lnTo>
                  <a:lnTo>
                    <a:pt x="522" y="312"/>
                  </a:lnTo>
                  <a:lnTo>
                    <a:pt x="522" y="318"/>
                  </a:lnTo>
                  <a:lnTo>
                    <a:pt x="522" y="324"/>
                  </a:lnTo>
                  <a:lnTo>
                    <a:pt x="528" y="324"/>
                  </a:lnTo>
                  <a:lnTo>
                    <a:pt x="534" y="324"/>
                  </a:lnTo>
                  <a:lnTo>
                    <a:pt x="534" y="330"/>
                  </a:lnTo>
                  <a:lnTo>
                    <a:pt x="534" y="336"/>
                  </a:lnTo>
                  <a:lnTo>
                    <a:pt x="528" y="336"/>
                  </a:lnTo>
                  <a:lnTo>
                    <a:pt x="522" y="336"/>
                  </a:lnTo>
                  <a:lnTo>
                    <a:pt x="522" y="342"/>
                  </a:lnTo>
                  <a:lnTo>
                    <a:pt x="522" y="336"/>
                  </a:lnTo>
                  <a:lnTo>
                    <a:pt x="516" y="336"/>
                  </a:lnTo>
                  <a:lnTo>
                    <a:pt x="510" y="342"/>
                  </a:lnTo>
                  <a:lnTo>
                    <a:pt x="504" y="342"/>
                  </a:lnTo>
                  <a:lnTo>
                    <a:pt x="504" y="348"/>
                  </a:lnTo>
                  <a:lnTo>
                    <a:pt x="498" y="348"/>
                  </a:lnTo>
                  <a:lnTo>
                    <a:pt x="492" y="348"/>
                  </a:lnTo>
                  <a:lnTo>
                    <a:pt x="486" y="348"/>
                  </a:lnTo>
                  <a:lnTo>
                    <a:pt x="480" y="348"/>
                  </a:lnTo>
                  <a:lnTo>
                    <a:pt x="474" y="348"/>
                  </a:lnTo>
                  <a:lnTo>
                    <a:pt x="474" y="354"/>
                  </a:lnTo>
                  <a:lnTo>
                    <a:pt x="468" y="354"/>
                  </a:lnTo>
                  <a:lnTo>
                    <a:pt x="462" y="354"/>
                  </a:lnTo>
                  <a:lnTo>
                    <a:pt x="462" y="360"/>
                  </a:lnTo>
                  <a:lnTo>
                    <a:pt x="462" y="366"/>
                  </a:lnTo>
                  <a:lnTo>
                    <a:pt x="456" y="366"/>
                  </a:lnTo>
                  <a:lnTo>
                    <a:pt x="456" y="372"/>
                  </a:lnTo>
                  <a:lnTo>
                    <a:pt x="456" y="378"/>
                  </a:lnTo>
                  <a:lnTo>
                    <a:pt x="456" y="384"/>
                  </a:lnTo>
                  <a:lnTo>
                    <a:pt x="450" y="384"/>
                  </a:lnTo>
                  <a:lnTo>
                    <a:pt x="450" y="390"/>
                  </a:lnTo>
                  <a:lnTo>
                    <a:pt x="450" y="396"/>
                  </a:lnTo>
                  <a:lnTo>
                    <a:pt x="444" y="396"/>
                  </a:lnTo>
                  <a:lnTo>
                    <a:pt x="438" y="396"/>
                  </a:lnTo>
                  <a:lnTo>
                    <a:pt x="438" y="402"/>
                  </a:lnTo>
                  <a:lnTo>
                    <a:pt x="432" y="402"/>
                  </a:lnTo>
                  <a:lnTo>
                    <a:pt x="426" y="402"/>
                  </a:lnTo>
                  <a:lnTo>
                    <a:pt x="420" y="408"/>
                  </a:lnTo>
                  <a:lnTo>
                    <a:pt x="414" y="408"/>
                  </a:lnTo>
                  <a:lnTo>
                    <a:pt x="408" y="408"/>
                  </a:lnTo>
                  <a:lnTo>
                    <a:pt x="402" y="408"/>
                  </a:lnTo>
                  <a:lnTo>
                    <a:pt x="396" y="414"/>
                  </a:lnTo>
                  <a:lnTo>
                    <a:pt x="390" y="414"/>
                  </a:lnTo>
                  <a:lnTo>
                    <a:pt x="384" y="414"/>
                  </a:lnTo>
                  <a:lnTo>
                    <a:pt x="378" y="414"/>
                  </a:lnTo>
                  <a:lnTo>
                    <a:pt x="372" y="414"/>
                  </a:lnTo>
                  <a:lnTo>
                    <a:pt x="372" y="420"/>
                  </a:lnTo>
                  <a:lnTo>
                    <a:pt x="366" y="420"/>
                  </a:lnTo>
                  <a:lnTo>
                    <a:pt x="360" y="420"/>
                  </a:lnTo>
                  <a:lnTo>
                    <a:pt x="354" y="420"/>
                  </a:lnTo>
                  <a:lnTo>
                    <a:pt x="348" y="420"/>
                  </a:lnTo>
                  <a:lnTo>
                    <a:pt x="342" y="420"/>
                  </a:lnTo>
                  <a:lnTo>
                    <a:pt x="336" y="420"/>
                  </a:lnTo>
                  <a:lnTo>
                    <a:pt x="330" y="420"/>
                  </a:lnTo>
                  <a:lnTo>
                    <a:pt x="330" y="426"/>
                  </a:lnTo>
                  <a:lnTo>
                    <a:pt x="324" y="426"/>
                  </a:lnTo>
                  <a:lnTo>
                    <a:pt x="324" y="432"/>
                  </a:lnTo>
                  <a:lnTo>
                    <a:pt x="318" y="432"/>
                  </a:lnTo>
                  <a:lnTo>
                    <a:pt x="318" y="438"/>
                  </a:lnTo>
                  <a:lnTo>
                    <a:pt x="312" y="432"/>
                  </a:lnTo>
                  <a:lnTo>
                    <a:pt x="306" y="438"/>
                  </a:lnTo>
                  <a:lnTo>
                    <a:pt x="300" y="438"/>
                  </a:lnTo>
                  <a:lnTo>
                    <a:pt x="300" y="444"/>
                  </a:lnTo>
                  <a:lnTo>
                    <a:pt x="294" y="444"/>
                  </a:lnTo>
                  <a:lnTo>
                    <a:pt x="294" y="450"/>
                  </a:lnTo>
                  <a:lnTo>
                    <a:pt x="288" y="450"/>
                  </a:lnTo>
                  <a:lnTo>
                    <a:pt x="282" y="456"/>
                  </a:lnTo>
                  <a:lnTo>
                    <a:pt x="276" y="456"/>
                  </a:lnTo>
                  <a:lnTo>
                    <a:pt x="270" y="462"/>
                  </a:lnTo>
                  <a:lnTo>
                    <a:pt x="264" y="468"/>
                  </a:lnTo>
                  <a:lnTo>
                    <a:pt x="258" y="468"/>
                  </a:lnTo>
                  <a:lnTo>
                    <a:pt x="258" y="474"/>
                  </a:lnTo>
                  <a:lnTo>
                    <a:pt x="252" y="474"/>
                  </a:lnTo>
                  <a:lnTo>
                    <a:pt x="252" y="480"/>
                  </a:lnTo>
                  <a:lnTo>
                    <a:pt x="252" y="486"/>
                  </a:lnTo>
                  <a:lnTo>
                    <a:pt x="252" y="498"/>
                  </a:lnTo>
                  <a:lnTo>
                    <a:pt x="252" y="504"/>
                  </a:lnTo>
                  <a:lnTo>
                    <a:pt x="252" y="540"/>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78" name="Freeform 8"/>
            <p:cNvSpPr>
              <a:spLocks/>
            </p:cNvSpPr>
            <p:nvPr>
              <p:custDataLst>
                <p:tags r:id="rId8"/>
              </p:custDataLst>
            </p:nvPr>
          </p:nvSpPr>
          <p:spPr bwMode="gray">
            <a:xfrm>
              <a:off x="401795" y="1862707"/>
              <a:ext cx="514567" cy="528969"/>
            </a:xfrm>
            <a:custGeom>
              <a:avLst/>
              <a:gdLst>
                <a:gd name="T0" fmla="*/ 1936 w 474"/>
                <a:gd name="T1" fmla="*/ 151395 h 426"/>
                <a:gd name="T2" fmla="*/ 1936 w 474"/>
                <a:gd name="T3" fmla="*/ 147488 h 426"/>
                <a:gd name="T4" fmla="*/ 1936 w 474"/>
                <a:gd name="T5" fmla="*/ 138698 h 426"/>
                <a:gd name="T6" fmla="*/ 3872 w 474"/>
                <a:gd name="T7" fmla="*/ 132837 h 426"/>
                <a:gd name="T8" fmla="*/ 6776 w 474"/>
                <a:gd name="T9" fmla="*/ 126000 h 426"/>
                <a:gd name="T10" fmla="*/ 10648 w 474"/>
                <a:gd name="T11" fmla="*/ 121117 h 426"/>
                <a:gd name="T12" fmla="*/ 14521 w 474"/>
                <a:gd name="T13" fmla="*/ 117209 h 426"/>
                <a:gd name="T14" fmla="*/ 17424 w 474"/>
                <a:gd name="T15" fmla="*/ 110372 h 426"/>
                <a:gd name="T16" fmla="*/ 19360 w 474"/>
                <a:gd name="T17" fmla="*/ 103535 h 426"/>
                <a:gd name="T18" fmla="*/ 21296 w 474"/>
                <a:gd name="T19" fmla="*/ 97675 h 426"/>
                <a:gd name="T20" fmla="*/ 26137 w 474"/>
                <a:gd name="T21" fmla="*/ 92791 h 426"/>
                <a:gd name="T22" fmla="*/ 26137 w 474"/>
                <a:gd name="T23" fmla="*/ 88884 h 426"/>
                <a:gd name="T24" fmla="*/ 27104 w 474"/>
                <a:gd name="T25" fmla="*/ 86930 h 426"/>
                <a:gd name="T26" fmla="*/ 26137 w 474"/>
                <a:gd name="T27" fmla="*/ 88884 h 426"/>
                <a:gd name="T28" fmla="*/ 23232 w 474"/>
                <a:gd name="T29" fmla="*/ 86930 h 426"/>
                <a:gd name="T30" fmla="*/ 30008 w 474"/>
                <a:gd name="T31" fmla="*/ 84000 h 426"/>
                <a:gd name="T32" fmla="*/ 31944 w 474"/>
                <a:gd name="T33" fmla="*/ 83023 h 426"/>
                <a:gd name="T34" fmla="*/ 36785 w 474"/>
                <a:gd name="T35" fmla="*/ 76186 h 426"/>
                <a:gd name="T36" fmla="*/ 40656 w 474"/>
                <a:gd name="T37" fmla="*/ 71302 h 426"/>
                <a:gd name="T38" fmla="*/ 44529 w 474"/>
                <a:gd name="T39" fmla="*/ 67395 h 426"/>
                <a:gd name="T40" fmla="*/ 46465 w 474"/>
                <a:gd name="T41" fmla="*/ 58604 h 426"/>
                <a:gd name="T42" fmla="*/ 46465 w 474"/>
                <a:gd name="T43" fmla="*/ 53721 h 426"/>
                <a:gd name="T44" fmla="*/ 46465 w 474"/>
                <a:gd name="T45" fmla="*/ 49814 h 426"/>
                <a:gd name="T46" fmla="*/ 49368 w 474"/>
                <a:gd name="T47" fmla="*/ 42977 h 426"/>
                <a:gd name="T48" fmla="*/ 53241 w 474"/>
                <a:gd name="T49" fmla="*/ 37116 h 426"/>
                <a:gd name="T50" fmla="*/ 57113 w 474"/>
                <a:gd name="T51" fmla="*/ 32233 h 426"/>
                <a:gd name="T52" fmla="*/ 61953 w 474"/>
                <a:gd name="T53" fmla="*/ 28326 h 426"/>
                <a:gd name="T54" fmla="*/ 67761 w 474"/>
                <a:gd name="T55" fmla="*/ 26372 h 426"/>
                <a:gd name="T56" fmla="*/ 72601 w 474"/>
                <a:gd name="T57" fmla="*/ 21488 h 426"/>
                <a:gd name="T58" fmla="*/ 74537 w 474"/>
                <a:gd name="T59" fmla="*/ 15628 h 426"/>
                <a:gd name="T60" fmla="*/ 76473 w 474"/>
                <a:gd name="T61" fmla="*/ 6838 h 426"/>
                <a:gd name="T62" fmla="*/ 78409 w 474"/>
                <a:gd name="T63" fmla="*/ 0 h 426"/>
                <a:gd name="T64" fmla="*/ 168434 w 474"/>
                <a:gd name="T65" fmla="*/ 0 h 426"/>
                <a:gd name="T66" fmla="*/ 168434 w 474"/>
                <a:gd name="T67" fmla="*/ 39069 h 426"/>
                <a:gd name="T68" fmla="*/ 157786 w 474"/>
                <a:gd name="T69" fmla="*/ 39069 h 426"/>
                <a:gd name="T70" fmla="*/ 147138 w 474"/>
                <a:gd name="T71" fmla="*/ 39069 h 426"/>
                <a:gd name="T72" fmla="*/ 136490 w 474"/>
                <a:gd name="T73" fmla="*/ 39069 h 426"/>
                <a:gd name="T74" fmla="*/ 127778 w 474"/>
                <a:gd name="T75" fmla="*/ 39069 h 426"/>
                <a:gd name="T76" fmla="*/ 115193 w 474"/>
                <a:gd name="T77" fmla="*/ 39069 h 426"/>
                <a:gd name="T78" fmla="*/ 104545 w 474"/>
                <a:gd name="T79" fmla="*/ 39069 h 426"/>
                <a:gd name="T80" fmla="*/ 101641 w 474"/>
                <a:gd name="T81" fmla="*/ 64465 h 426"/>
                <a:gd name="T82" fmla="*/ 90026 w 474"/>
                <a:gd name="T83" fmla="*/ 95721 h 426"/>
                <a:gd name="T84" fmla="*/ 81313 w 474"/>
                <a:gd name="T85" fmla="*/ 101581 h 426"/>
                <a:gd name="T86" fmla="*/ 78409 w 474"/>
                <a:gd name="T87" fmla="*/ 110372 h 426"/>
                <a:gd name="T88" fmla="*/ 81313 w 474"/>
                <a:gd name="T89" fmla="*/ 121117 h 426"/>
                <a:gd name="T90" fmla="*/ 81313 w 474"/>
                <a:gd name="T91" fmla="*/ 129907 h 426"/>
                <a:gd name="T92" fmla="*/ 81313 w 474"/>
                <a:gd name="T93" fmla="*/ 138698 h 426"/>
                <a:gd name="T94" fmla="*/ 72601 w 474"/>
                <a:gd name="T95" fmla="*/ 140651 h 426"/>
                <a:gd name="T96" fmla="*/ 61953 w 474"/>
                <a:gd name="T97" fmla="*/ 140651 h 426"/>
                <a:gd name="T98" fmla="*/ 53241 w 474"/>
                <a:gd name="T99" fmla="*/ 140651 h 426"/>
                <a:gd name="T100" fmla="*/ 44529 w 474"/>
                <a:gd name="T101" fmla="*/ 140651 h 426"/>
                <a:gd name="T102" fmla="*/ 27104 w 474"/>
                <a:gd name="T103" fmla="*/ 140651 h 426"/>
                <a:gd name="T104" fmla="*/ 3872 w 474"/>
                <a:gd name="T105" fmla="*/ 140651 h 426"/>
                <a:gd name="T106" fmla="*/ 1936 w 474"/>
                <a:gd name="T107" fmla="*/ 147488 h 4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4" h="426">
                  <a:moveTo>
                    <a:pt x="6" y="426"/>
                  </a:moveTo>
                  <a:lnTo>
                    <a:pt x="6" y="420"/>
                  </a:lnTo>
                  <a:lnTo>
                    <a:pt x="0" y="420"/>
                  </a:lnTo>
                  <a:lnTo>
                    <a:pt x="6" y="420"/>
                  </a:lnTo>
                  <a:lnTo>
                    <a:pt x="6" y="414"/>
                  </a:lnTo>
                  <a:lnTo>
                    <a:pt x="0" y="414"/>
                  </a:lnTo>
                  <a:lnTo>
                    <a:pt x="6" y="414"/>
                  </a:lnTo>
                  <a:lnTo>
                    <a:pt x="6" y="408"/>
                  </a:lnTo>
                  <a:lnTo>
                    <a:pt x="6" y="402"/>
                  </a:lnTo>
                  <a:lnTo>
                    <a:pt x="6" y="396"/>
                  </a:lnTo>
                  <a:lnTo>
                    <a:pt x="6" y="390"/>
                  </a:lnTo>
                  <a:lnTo>
                    <a:pt x="6" y="384"/>
                  </a:lnTo>
                  <a:lnTo>
                    <a:pt x="6" y="378"/>
                  </a:lnTo>
                  <a:lnTo>
                    <a:pt x="12" y="378"/>
                  </a:lnTo>
                  <a:lnTo>
                    <a:pt x="12" y="372"/>
                  </a:lnTo>
                  <a:lnTo>
                    <a:pt x="12" y="366"/>
                  </a:lnTo>
                  <a:lnTo>
                    <a:pt x="12" y="360"/>
                  </a:lnTo>
                  <a:lnTo>
                    <a:pt x="12" y="354"/>
                  </a:lnTo>
                  <a:lnTo>
                    <a:pt x="18" y="354"/>
                  </a:lnTo>
                  <a:lnTo>
                    <a:pt x="18" y="348"/>
                  </a:lnTo>
                  <a:lnTo>
                    <a:pt x="18" y="342"/>
                  </a:lnTo>
                  <a:lnTo>
                    <a:pt x="18" y="336"/>
                  </a:lnTo>
                  <a:lnTo>
                    <a:pt x="24" y="336"/>
                  </a:lnTo>
                  <a:lnTo>
                    <a:pt x="30" y="336"/>
                  </a:lnTo>
                  <a:lnTo>
                    <a:pt x="36" y="336"/>
                  </a:lnTo>
                  <a:lnTo>
                    <a:pt x="36" y="330"/>
                  </a:lnTo>
                  <a:lnTo>
                    <a:pt x="36" y="324"/>
                  </a:lnTo>
                  <a:lnTo>
                    <a:pt x="42" y="324"/>
                  </a:lnTo>
                  <a:lnTo>
                    <a:pt x="42" y="318"/>
                  </a:lnTo>
                  <a:lnTo>
                    <a:pt x="42" y="312"/>
                  </a:lnTo>
                  <a:lnTo>
                    <a:pt x="42" y="306"/>
                  </a:lnTo>
                  <a:lnTo>
                    <a:pt x="48" y="306"/>
                  </a:lnTo>
                  <a:lnTo>
                    <a:pt x="48" y="300"/>
                  </a:lnTo>
                  <a:lnTo>
                    <a:pt x="48" y="294"/>
                  </a:lnTo>
                  <a:lnTo>
                    <a:pt x="54" y="294"/>
                  </a:lnTo>
                  <a:lnTo>
                    <a:pt x="54" y="288"/>
                  </a:lnTo>
                  <a:lnTo>
                    <a:pt x="54" y="282"/>
                  </a:lnTo>
                  <a:lnTo>
                    <a:pt x="60" y="282"/>
                  </a:lnTo>
                  <a:lnTo>
                    <a:pt x="60" y="276"/>
                  </a:lnTo>
                  <a:lnTo>
                    <a:pt x="60" y="270"/>
                  </a:lnTo>
                  <a:lnTo>
                    <a:pt x="66" y="270"/>
                  </a:lnTo>
                  <a:lnTo>
                    <a:pt x="66" y="264"/>
                  </a:lnTo>
                  <a:lnTo>
                    <a:pt x="66" y="258"/>
                  </a:lnTo>
                  <a:lnTo>
                    <a:pt x="72" y="258"/>
                  </a:lnTo>
                  <a:lnTo>
                    <a:pt x="72" y="252"/>
                  </a:lnTo>
                  <a:lnTo>
                    <a:pt x="72" y="246"/>
                  </a:lnTo>
                  <a:lnTo>
                    <a:pt x="78" y="246"/>
                  </a:lnTo>
                  <a:lnTo>
                    <a:pt x="72" y="246"/>
                  </a:lnTo>
                  <a:lnTo>
                    <a:pt x="78" y="246"/>
                  </a:lnTo>
                  <a:lnTo>
                    <a:pt x="78" y="240"/>
                  </a:lnTo>
                  <a:lnTo>
                    <a:pt x="78" y="234"/>
                  </a:lnTo>
                  <a:lnTo>
                    <a:pt x="78" y="240"/>
                  </a:lnTo>
                  <a:lnTo>
                    <a:pt x="78" y="234"/>
                  </a:lnTo>
                  <a:lnTo>
                    <a:pt x="78" y="240"/>
                  </a:lnTo>
                  <a:lnTo>
                    <a:pt x="72" y="240"/>
                  </a:lnTo>
                  <a:lnTo>
                    <a:pt x="72" y="246"/>
                  </a:lnTo>
                  <a:lnTo>
                    <a:pt x="66" y="246"/>
                  </a:lnTo>
                  <a:lnTo>
                    <a:pt x="66" y="252"/>
                  </a:lnTo>
                  <a:lnTo>
                    <a:pt x="66" y="246"/>
                  </a:lnTo>
                  <a:lnTo>
                    <a:pt x="66" y="240"/>
                  </a:lnTo>
                  <a:lnTo>
                    <a:pt x="72" y="240"/>
                  </a:lnTo>
                  <a:lnTo>
                    <a:pt x="72" y="234"/>
                  </a:lnTo>
                  <a:lnTo>
                    <a:pt x="78" y="234"/>
                  </a:lnTo>
                  <a:lnTo>
                    <a:pt x="84" y="234"/>
                  </a:lnTo>
                  <a:lnTo>
                    <a:pt x="84" y="228"/>
                  </a:lnTo>
                  <a:lnTo>
                    <a:pt x="90" y="228"/>
                  </a:lnTo>
                  <a:lnTo>
                    <a:pt x="84" y="228"/>
                  </a:lnTo>
                  <a:lnTo>
                    <a:pt x="90" y="228"/>
                  </a:lnTo>
                  <a:lnTo>
                    <a:pt x="90" y="222"/>
                  </a:lnTo>
                  <a:lnTo>
                    <a:pt x="96" y="216"/>
                  </a:lnTo>
                  <a:lnTo>
                    <a:pt x="102" y="216"/>
                  </a:lnTo>
                  <a:lnTo>
                    <a:pt x="102" y="210"/>
                  </a:lnTo>
                  <a:lnTo>
                    <a:pt x="102" y="204"/>
                  </a:lnTo>
                  <a:lnTo>
                    <a:pt x="108" y="204"/>
                  </a:lnTo>
                  <a:lnTo>
                    <a:pt x="108" y="198"/>
                  </a:lnTo>
                  <a:lnTo>
                    <a:pt x="114" y="198"/>
                  </a:lnTo>
                  <a:lnTo>
                    <a:pt x="120" y="198"/>
                  </a:lnTo>
                  <a:lnTo>
                    <a:pt x="120" y="192"/>
                  </a:lnTo>
                  <a:lnTo>
                    <a:pt x="126" y="192"/>
                  </a:lnTo>
                  <a:lnTo>
                    <a:pt x="126" y="186"/>
                  </a:lnTo>
                  <a:lnTo>
                    <a:pt x="126" y="180"/>
                  </a:lnTo>
                  <a:lnTo>
                    <a:pt x="126" y="174"/>
                  </a:lnTo>
                  <a:lnTo>
                    <a:pt x="132" y="168"/>
                  </a:lnTo>
                  <a:lnTo>
                    <a:pt x="132" y="162"/>
                  </a:lnTo>
                  <a:lnTo>
                    <a:pt x="126" y="162"/>
                  </a:lnTo>
                  <a:lnTo>
                    <a:pt x="126" y="156"/>
                  </a:lnTo>
                  <a:lnTo>
                    <a:pt x="132" y="156"/>
                  </a:lnTo>
                  <a:lnTo>
                    <a:pt x="132" y="150"/>
                  </a:lnTo>
                  <a:lnTo>
                    <a:pt x="126" y="150"/>
                  </a:lnTo>
                  <a:lnTo>
                    <a:pt x="132" y="150"/>
                  </a:lnTo>
                  <a:lnTo>
                    <a:pt x="132" y="144"/>
                  </a:lnTo>
                  <a:lnTo>
                    <a:pt x="132" y="138"/>
                  </a:lnTo>
                  <a:lnTo>
                    <a:pt x="138" y="138"/>
                  </a:lnTo>
                  <a:lnTo>
                    <a:pt x="138" y="132"/>
                  </a:lnTo>
                  <a:lnTo>
                    <a:pt x="138" y="126"/>
                  </a:lnTo>
                  <a:lnTo>
                    <a:pt x="138" y="120"/>
                  </a:lnTo>
                  <a:lnTo>
                    <a:pt x="144" y="120"/>
                  </a:lnTo>
                  <a:lnTo>
                    <a:pt x="144" y="114"/>
                  </a:lnTo>
                  <a:lnTo>
                    <a:pt x="150" y="108"/>
                  </a:lnTo>
                  <a:lnTo>
                    <a:pt x="150" y="102"/>
                  </a:lnTo>
                  <a:lnTo>
                    <a:pt x="150" y="96"/>
                  </a:lnTo>
                  <a:lnTo>
                    <a:pt x="150" y="90"/>
                  </a:lnTo>
                  <a:lnTo>
                    <a:pt x="156" y="90"/>
                  </a:lnTo>
                  <a:lnTo>
                    <a:pt x="162" y="90"/>
                  </a:lnTo>
                  <a:lnTo>
                    <a:pt x="162" y="84"/>
                  </a:lnTo>
                  <a:lnTo>
                    <a:pt x="168" y="84"/>
                  </a:lnTo>
                  <a:lnTo>
                    <a:pt x="168" y="78"/>
                  </a:lnTo>
                  <a:lnTo>
                    <a:pt x="174" y="78"/>
                  </a:lnTo>
                  <a:lnTo>
                    <a:pt x="180" y="78"/>
                  </a:lnTo>
                  <a:lnTo>
                    <a:pt x="180" y="72"/>
                  </a:lnTo>
                  <a:lnTo>
                    <a:pt x="186" y="72"/>
                  </a:lnTo>
                  <a:lnTo>
                    <a:pt x="192" y="72"/>
                  </a:lnTo>
                  <a:lnTo>
                    <a:pt x="192" y="66"/>
                  </a:lnTo>
                  <a:lnTo>
                    <a:pt x="198" y="66"/>
                  </a:lnTo>
                  <a:lnTo>
                    <a:pt x="198" y="60"/>
                  </a:lnTo>
                  <a:lnTo>
                    <a:pt x="204" y="60"/>
                  </a:lnTo>
                  <a:lnTo>
                    <a:pt x="204" y="54"/>
                  </a:lnTo>
                  <a:lnTo>
                    <a:pt x="204" y="48"/>
                  </a:lnTo>
                  <a:lnTo>
                    <a:pt x="204" y="42"/>
                  </a:lnTo>
                  <a:lnTo>
                    <a:pt x="210" y="42"/>
                  </a:lnTo>
                  <a:lnTo>
                    <a:pt x="210" y="36"/>
                  </a:lnTo>
                  <a:lnTo>
                    <a:pt x="210" y="30"/>
                  </a:lnTo>
                  <a:lnTo>
                    <a:pt x="216" y="24"/>
                  </a:lnTo>
                  <a:lnTo>
                    <a:pt x="216" y="18"/>
                  </a:lnTo>
                  <a:lnTo>
                    <a:pt x="216" y="12"/>
                  </a:lnTo>
                  <a:lnTo>
                    <a:pt x="222" y="12"/>
                  </a:lnTo>
                  <a:lnTo>
                    <a:pt x="222" y="6"/>
                  </a:lnTo>
                  <a:lnTo>
                    <a:pt x="222" y="0"/>
                  </a:lnTo>
                  <a:lnTo>
                    <a:pt x="300" y="0"/>
                  </a:lnTo>
                  <a:lnTo>
                    <a:pt x="318" y="0"/>
                  </a:lnTo>
                  <a:lnTo>
                    <a:pt x="390" y="0"/>
                  </a:lnTo>
                  <a:lnTo>
                    <a:pt x="474" y="0"/>
                  </a:lnTo>
                  <a:lnTo>
                    <a:pt x="474" y="30"/>
                  </a:lnTo>
                  <a:lnTo>
                    <a:pt x="474" y="42"/>
                  </a:lnTo>
                  <a:lnTo>
                    <a:pt x="474" y="54"/>
                  </a:lnTo>
                  <a:lnTo>
                    <a:pt x="474" y="108"/>
                  </a:lnTo>
                  <a:lnTo>
                    <a:pt x="468" y="108"/>
                  </a:lnTo>
                  <a:lnTo>
                    <a:pt x="456" y="108"/>
                  </a:lnTo>
                  <a:lnTo>
                    <a:pt x="450" y="108"/>
                  </a:lnTo>
                  <a:lnTo>
                    <a:pt x="444" y="108"/>
                  </a:lnTo>
                  <a:lnTo>
                    <a:pt x="438" y="108"/>
                  </a:lnTo>
                  <a:lnTo>
                    <a:pt x="426" y="108"/>
                  </a:lnTo>
                  <a:lnTo>
                    <a:pt x="420" y="108"/>
                  </a:lnTo>
                  <a:lnTo>
                    <a:pt x="414" y="108"/>
                  </a:lnTo>
                  <a:lnTo>
                    <a:pt x="402" y="108"/>
                  </a:lnTo>
                  <a:lnTo>
                    <a:pt x="396" y="108"/>
                  </a:lnTo>
                  <a:lnTo>
                    <a:pt x="390" y="108"/>
                  </a:lnTo>
                  <a:lnTo>
                    <a:pt x="384" y="108"/>
                  </a:lnTo>
                  <a:lnTo>
                    <a:pt x="378" y="108"/>
                  </a:lnTo>
                  <a:lnTo>
                    <a:pt x="372" y="108"/>
                  </a:lnTo>
                  <a:lnTo>
                    <a:pt x="366" y="108"/>
                  </a:lnTo>
                  <a:lnTo>
                    <a:pt x="360" y="108"/>
                  </a:lnTo>
                  <a:lnTo>
                    <a:pt x="348" y="108"/>
                  </a:lnTo>
                  <a:lnTo>
                    <a:pt x="342" y="108"/>
                  </a:lnTo>
                  <a:lnTo>
                    <a:pt x="336" y="108"/>
                  </a:lnTo>
                  <a:lnTo>
                    <a:pt x="324" y="108"/>
                  </a:lnTo>
                  <a:lnTo>
                    <a:pt x="318" y="108"/>
                  </a:lnTo>
                  <a:lnTo>
                    <a:pt x="312" y="108"/>
                  </a:lnTo>
                  <a:lnTo>
                    <a:pt x="300" y="108"/>
                  </a:lnTo>
                  <a:lnTo>
                    <a:pt x="294" y="108"/>
                  </a:lnTo>
                  <a:lnTo>
                    <a:pt x="288" y="108"/>
                  </a:lnTo>
                  <a:lnTo>
                    <a:pt x="288" y="114"/>
                  </a:lnTo>
                  <a:lnTo>
                    <a:pt x="288" y="168"/>
                  </a:lnTo>
                  <a:lnTo>
                    <a:pt x="288" y="180"/>
                  </a:lnTo>
                  <a:lnTo>
                    <a:pt x="288" y="204"/>
                  </a:lnTo>
                  <a:lnTo>
                    <a:pt x="288" y="264"/>
                  </a:lnTo>
                  <a:lnTo>
                    <a:pt x="258" y="264"/>
                  </a:lnTo>
                  <a:lnTo>
                    <a:pt x="252" y="264"/>
                  </a:lnTo>
                  <a:lnTo>
                    <a:pt x="246" y="270"/>
                  </a:lnTo>
                  <a:lnTo>
                    <a:pt x="240" y="270"/>
                  </a:lnTo>
                  <a:lnTo>
                    <a:pt x="234" y="276"/>
                  </a:lnTo>
                  <a:lnTo>
                    <a:pt x="228" y="282"/>
                  </a:lnTo>
                  <a:lnTo>
                    <a:pt x="228" y="288"/>
                  </a:lnTo>
                  <a:lnTo>
                    <a:pt x="228" y="294"/>
                  </a:lnTo>
                  <a:lnTo>
                    <a:pt x="222" y="300"/>
                  </a:lnTo>
                  <a:lnTo>
                    <a:pt x="222" y="306"/>
                  </a:lnTo>
                  <a:lnTo>
                    <a:pt x="222" y="312"/>
                  </a:lnTo>
                  <a:lnTo>
                    <a:pt x="222" y="318"/>
                  </a:lnTo>
                  <a:lnTo>
                    <a:pt x="222" y="330"/>
                  </a:lnTo>
                  <a:lnTo>
                    <a:pt x="228" y="336"/>
                  </a:lnTo>
                  <a:lnTo>
                    <a:pt x="228" y="342"/>
                  </a:lnTo>
                  <a:lnTo>
                    <a:pt x="228" y="348"/>
                  </a:lnTo>
                  <a:lnTo>
                    <a:pt x="228" y="354"/>
                  </a:lnTo>
                  <a:lnTo>
                    <a:pt x="228" y="360"/>
                  </a:lnTo>
                  <a:lnTo>
                    <a:pt x="228" y="366"/>
                  </a:lnTo>
                  <a:lnTo>
                    <a:pt x="228" y="372"/>
                  </a:lnTo>
                  <a:lnTo>
                    <a:pt x="228" y="378"/>
                  </a:lnTo>
                  <a:lnTo>
                    <a:pt x="228" y="384"/>
                  </a:lnTo>
                  <a:lnTo>
                    <a:pt x="228" y="390"/>
                  </a:lnTo>
                  <a:lnTo>
                    <a:pt x="222" y="390"/>
                  </a:lnTo>
                  <a:lnTo>
                    <a:pt x="210" y="390"/>
                  </a:lnTo>
                  <a:lnTo>
                    <a:pt x="204" y="390"/>
                  </a:lnTo>
                  <a:lnTo>
                    <a:pt x="198" y="390"/>
                  </a:lnTo>
                  <a:lnTo>
                    <a:pt x="192" y="390"/>
                  </a:lnTo>
                  <a:lnTo>
                    <a:pt x="180" y="390"/>
                  </a:lnTo>
                  <a:lnTo>
                    <a:pt x="174" y="390"/>
                  </a:lnTo>
                  <a:lnTo>
                    <a:pt x="168" y="390"/>
                  </a:lnTo>
                  <a:lnTo>
                    <a:pt x="162" y="390"/>
                  </a:lnTo>
                  <a:lnTo>
                    <a:pt x="156" y="390"/>
                  </a:lnTo>
                  <a:lnTo>
                    <a:pt x="150" y="390"/>
                  </a:lnTo>
                  <a:lnTo>
                    <a:pt x="144" y="390"/>
                  </a:lnTo>
                  <a:lnTo>
                    <a:pt x="138" y="390"/>
                  </a:lnTo>
                  <a:lnTo>
                    <a:pt x="132" y="390"/>
                  </a:lnTo>
                  <a:lnTo>
                    <a:pt x="126" y="390"/>
                  </a:lnTo>
                  <a:lnTo>
                    <a:pt x="120" y="390"/>
                  </a:lnTo>
                  <a:lnTo>
                    <a:pt x="108" y="390"/>
                  </a:lnTo>
                  <a:lnTo>
                    <a:pt x="90" y="390"/>
                  </a:lnTo>
                  <a:lnTo>
                    <a:pt x="78" y="390"/>
                  </a:lnTo>
                  <a:lnTo>
                    <a:pt x="60" y="390"/>
                  </a:lnTo>
                  <a:lnTo>
                    <a:pt x="48" y="390"/>
                  </a:lnTo>
                  <a:lnTo>
                    <a:pt x="30" y="390"/>
                  </a:lnTo>
                  <a:lnTo>
                    <a:pt x="12" y="390"/>
                  </a:lnTo>
                  <a:lnTo>
                    <a:pt x="12" y="396"/>
                  </a:lnTo>
                  <a:lnTo>
                    <a:pt x="12" y="402"/>
                  </a:lnTo>
                  <a:lnTo>
                    <a:pt x="6" y="402"/>
                  </a:lnTo>
                  <a:lnTo>
                    <a:pt x="6" y="408"/>
                  </a:lnTo>
                  <a:lnTo>
                    <a:pt x="6" y="414"/>
                  </a:lnTo>
                  <a:lnTo>
                    <a:pt x="6" y="420"/>
                  </a:lnTo>
                  <a:lnTo>
                    <a:pt x="6" y="426"/>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79" name="Freeform 9"/>
            <p:cNvSpPr>
              <a:spLocks noEditPoints="1"/>
            </p:cNvSpPr>
            <p:nvPr>
              <p:custDataLst>
                <p:tags r:id="rId9"/>
              </p:custDataLst>
            </p:nvPr>
          </p:nvSpPr>
          <p:spPr bwMode="gray">
            <a:xfrm>
              <a:off x="121293" y="2651523"/>
              <a:ext cx="162715" cy="169461"/>
            </a:xfrm>
            <a:custGeom>
              <a:avLst/>
              <a:gdLst>
                <a:gd name="T0" fmla="*/ 31982 w 150"/>
                <a:gd name="T1" fmla="*/ 37267 h 138"/>
                <a:gd name="T2" fmla="*/ 33921 w 150"/>
                <a:gd name="T3" fmla="*/ 40134 h 138"/>
                <a:gd name="T4" fmla="*/ 36828 w 150"/>
                <a:gd name="T5" fmla="*/ 41089 h 138"/>
                <a:gd name="T6" fmla="*/ 38767 w 150"/>
                <a:gd name="T7" fmla="*/ 43955 h 138"/>
                <a:gd name="T8" fmla="*/ 38767 w 150"/>
                <a:gd name="T9" fmla="*/ 43955 h 138"/>
                <a:gd name="T10" fmla="*/ 36828 w 150"/>
                <a:gd name="T11" fmla="*/ 45867 h 138"/>
                <a:gd name="T12" fmla="*/ 31982 w 150"/>
                <a:gd name="T13" fmla="*/ 45867 h 138"/>
                <a:gd name="T14" fmla="*/ 30044 w 150"/>
                <a:gd name="T15" fmla="*/ 43955 h 138"/>
                <a:gd name="T16" fmla="*/ 31982 w 150"/>
                <a:gd name="T17" fmla="*/ 41089 h 138"/>
                <a:gd name="T18" fmla="*/ 31982 w 150"/>
                <a:gd name="T19" fmla="*/ 41089 h 138"/>
                <a:gd name="T20" fmla="*/ 31982 w 150"/>
                <a:gd name="T21" fmla="*/ 41089 h 138"/>
                <a:gd name="T22" fmla="*/ 30044 w 150"/>
                <a:gd name="T23" fmla="*/ 40134 h 138"/>
                <a:gd name="T24" fmla="*/ 31982 w 150"/>
                <a:gd name="T25" fmla="*/ 37267 h 138"/>
                <a:gd name="T26" fmla="*/ 31982 w 150"/>
                <a:gd name="T27" fmla="*/ 37267 h 138"/>
                <a:gd name="T28" fmla="*/ 3877 w 150"/>
                <a:gd name="T29" fmla="*/ 0 h 138"/>
                <a:gd name="T30" fmla="*/ 6784 w 150"/>
                <a:gd name="T31" fmla="*/ 1911 h 138"/>
                <a:gd name="T32" fmla="*/ 3877 w 150"/>
                <a:gd name="T33" fmla="*/ 3823 h 138"/>
                <a:gd name="T34" fmla="*/ 0 w 150"/>
                <a:gd name="T35" fmla="*/ 6689 h 138"/>
                <a:gd name="T36" fmla="*/ 0 w 150"/>
                <a:gd name="T37" fmla="*/ 1911 h 138"/>
                <a:gd name="T38" fmla="*/ 1938 w 150"/>
                <a:gd name="T39" fmla="*/ 0 h 138"/>
                <a:gd name="T40" fmla="*/ 51366 w 150"/>
                <a:gd name="T41" fmla="*/ 18156 h 138"/>
                <a:gd name="T42" fmla="*/ 53304 w 150"/>
                <a:gd name="T43" fmla="*/ 21022 h 138"/>
                <a:gd name="T44" fmla="*/ 51366 w 150"/>
                <a:gd name="T45" fmla="*/ 22934 h 138"/>
                <a:gd name="T46" fmla="*/ 49428 w 150"/>
                <a:gd name="T47" fmla="*/ 24844 h 138"/>
                <a:gd name="T48" fmla="*/ 47489 w 150"/>
                <a:gd name="T49" fmla="*/ 22934 h 138"/>
                <a:gd name="T50" fmla="*/ 49428 w 150"/>
                <a:gd name="T51" fmla="*/ 21022 h 138"/>
                <a:gd name="T52" fmla="*/ 47489 w 150"/>
                <a:gd name="T53" fmla="*/ 18156 h 138"/>
                <a:gd name="T54" fmla="*/ 49428 w 150"/>
                <a:gd name="T55" fmla="*/ 21022 h 138"/>
                <a:gd name="T56" fmla="*/ 51366 w 150"/>
                <a:gd name="T57" fmla="*/ 18156 h 138"/>
                <a:gd name="T58" fmla="*/ 21321 w 150"/>
                <a:gd name="T59" fmla="*/ 43955 h 138"/>
                <a:gd name="T60" fmla="*/ 21321 w 150"/>
                <a:gd name="T61" fmla="*/ 47778 h 138"/>
                <a:gd name="T62" fmla="*/ 17445 w 150"/>
                <a:gd name="T63" fmla="*/ 47778 h 138"/>
                <a:gd name="T64" fmla="*/ 17445 w 150"/>
                <a:gd name="T65" fmla="*/ 43955 h 138"/>
                <a:gd name="T66" fmla="*/ 21321 w 150"/>
                <a:gd name="T67" fmla="*/ 10511 h 138"/>
                <a:gd name="T68" fmla="*/ 23260 w 150"/>
                <a:gd name="T69" fmla="*/ 12422 h 138"/>
                <a:gd name="T70" fmla="*/ 23260 w 150"/>
                <a:gd name="T71" fmla="*/ 12422 h 138"/>
                <a:gd name="T72" fmla="*/ 21321 w 150"/>
                <a:gd name="T73" fmla="*/ 14333 h 138"/>
                <a:gd name="T74" fmla="*/ 21321 w 150"/>
                <a:gd name="T75" fmla="*/ 14333 h 138"/>
                <a:gd name="T76" fmla="*/ 19383 w 150"/>
                <a:gd name="T77" fmla="*/ 12422 h 138"/>
                <a:gd name="T78" fmla="*/ 17445 w 150"/>
                <a:gd name="T79" fmla="*/ 10511 h 138"/>
                <a:gd name="T80" fmla="*/ 21321 w 150"/>
                <a:gd name="T81" fmla="*/ 10511 h 138"/>
                <a:gd name="T82" fmla="*/ 44582 w 150"/>
                <a:gd name="T83" fmla="*/ 37267 h 138"/>
                <a:gd name="T84" fmla="*/ 44582 w 150"/>
                <a:gd name="T85" fmla="*/ 41089 h 138"/>
                <a:gd name="T86" fmla="*/ 40705 w 150"/>
                <a:gd name="T87" fmla="*/ 41089 h 138"/>
                <a:gd name="T88" fmla="*/ 42643 w 150"/>
                <a:gd name="T89" fmla="*/ 40134 h 138"/>
                <a:gd name="T90" fmla="*/ 40705 w 150"/>
                <a:gd name="T91" fmla="*/ 37267 h 138"/>
                <a:gd name="T92" fmla="*/ 8723 w 150"/>
                <a:gd name="T93" fmla="*/ 6689 h 138"/>
                <a:gd name="T94" fmla="*/ 6784 w 150"/>
                <a:gd name="T95" fmla="*/ 7644 h 138"/>
                <a:gd name="T96" fmla="*/ 3877 w 150"/>
                <a:gd name="T97" fmla="*/ 6689 h 138"/>
                <a:gd name="T98" fmla="*/ 3877 w 150"/>
                <a:gd name="T99" fmla="*/ 6689 h 138"/>
                <a:gd name="T100" fmla="*/ 8723 w 150"/>
                <a:gd name="T101" fmla="*/ 6689 h 138"/>
                <a:gd name="T102" fmla="*/ 49428 w 150"/>
                <a:gd name="T103" fmla="*/ 6689 h 138"/>
                <a:gd name="T104" fmla="*/ 49428 w 150"/>
                <a:gd name="T105" fmla="*/ 10511 h 138"/>
                <a:gd name="T106" fmla="*/ 47489 w 150"/>
                <a:gd name="T107" fmla="*/ 12422 h 138"/>
                <a:gd name="T108" fmla="*/ 47489 w 150"/>
                <a:gd name="T109" fmla="*/ 7644 h 138"/>
                <a:gd name="T110" fmla="*/ 10661 w 150"/>
                <a:gd name="T111" fmla="*/ 45867 h 138"/>
                <a:gd name="T112" fmla="*/ 12599 w 150"/>
                <a:gd name="T113" fmla="*/ 47778 h 138"/>
                <a:gd name="T114" fmla="*/ 10661 w 150"/>
                <a:gd name="T115" fmla="*/ 45867 h 138"/>
                <a:gd name="T116" fmla="*/ 12599 w 150"/>
                <a:gd name="T117" fmla="*/ 7644 h 1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0" h="138">
                  <a:moveTo>
                    <a:pt x="84" y="108"/>
                  </a:moveTo>
                  <a:lnTo>
                    <a:pt x="90" y="108"/>
                  </a:lnTo>
                  <a:lnTo>
                    <a:pt x="90" y="114"/>
                  </a:lnTo>
                  <a:lnTo>
                    <a:pt x="96" y="114"/>
                  </a:lnTo>
                  <a:lnTo>
                    <a:pt x="96" y="120"/>
                  </a:lnTo>
                  <a:lnTo>
                    <a:pt x="102" y="120"/>
                  </a:lnTo>
                  <a:lnTo>
                    <a:pt x="102" y="126"/>
                  </a:lnTo>
                  <a:lnTo>
                    <a:pt x="108" y="126"/>
                  </a:lnTo>
                  <a:lnTo>
                    <a:pt x="102" y="126"/>
                  </a:lnTo>
                  <a:lnTo>
                    <a:pt x="108" y="126"/>
                  </a:lnTo>
                  <a:lnTo>
                    <a:pt x="102" y="126"/>
                  </a:lnTo>
                  <a:lnTo>
                    <a:pt x="102" y="132"/>
                  </a:lnTo>
                  <a:lnTo>
                    <a:pt x="96" y="132"/>
                  </a:lnTo>
                  <a:lnTo>
                    <a:pt x="90" y="132"/>
                  </a:lnTo>
                  <a:lnTo>
                    <a:pt x="90" y="126"/>
                  </a:lnTo>
                  <a:lnTo>
                    <a:pt x="84" y="126"/>
                  </a:lnTo>
                  <a:lnTo>
                    <a:pt x="84" y="120"/>
                  </a:lnTo>
                  <a:lnTo>
                    <a:pt x="90" y="120"/>
                  </a:lnTo>
                  <a:lnTo>
                    <a:pt x="84" y="120"/>
                  </a:lnTo>
                  <a:lnTo>
                    <a:pt x="90" y="120"/>
                  </a:lnTo>
                  <a:lnTo>
                    <a:pt x="84" y="120"/>
                  </a:lnTo>
                  <a:lnTo>
                    <a:pt x="90" y="120"/>
                  </a:lnTo>
                  <a:lnTo>
                    <a:pt x="84" y="120"/>
                  </a:lnTo>
                  <a:lnTo>
                    <a:pt x="84" y="114"/>
                  </a:lnTo>
                  <a:lnTo>
                    <a:pt x="90" y="114"/>
                  </a:lnTo>
                  <a:lnTo>
                    <a:pt x="90" y="108"/>
                  </a:lnTo>
                  <a:lnTo>
                    <a:pt x="84" y="108"/>
                  </a:lnTo>
                  <a:lnTo>
                    <a:pt x="90" y="108"/>
                  </a:lnTo>
                  <a:lnTo>
                    <a:pt x="84" y="108"/>
                  </a:lnTo>
                  <a:close/>
                  <a:moveTo>
                    <a:pt x="12" y="0"/>
                  </a:moveTo>
                  <a:lnTo>
                    <a:pt x="18" y="0"/>
                  </a:lnTo>
                  <a:lnTo>
                    <a:pt x="18" y="6"/>
                  </a:lnTo>
                  <a:lnTo>
                    <a:pt x="18" y="12"/>
                  </a:lnTo>
                  <a:lnTo>
                    <a:pt x="12" y="12"/>
                  </a:lnTo>
                  <a:lnTo>
                    <a:pt x="6" y="18"/>
                  </a:lnTo>
                  <a:lnTo>
                    <a:pt x="0" y="18"/>
                  </a:lnTo>
                  <a:lnTo>
                    <a:pt x="0" y="12"/>
                  </a:lnTo>
                  <a:lnTo>
                    <a:pt x="0" y="6"/>
                  </a:lnTo>
                  <a:lnTo>
                    <a:pt x="6" y="6"/>
                  </a:lnTo>
                  <a:lnTo>
                    <a:pt x="6" y="0"/>
                  </a:lnTo>
                  <a:lnTo>
                    <a:pt x="12" y="0"/>
                  </a:lnTo>
                  <a:close/>
                  <a:moveTo>
                    <a:pt x="144" y="54"/>
                  </a:moveTo>
                  <a:lnTo>
                    <a:pt x="144" y="60"/>
                  </a:lnTo>
                  <a:lnTo>
                    <a:pt x="150" y="60"/>
                  </a:lnTo>
                  <a:lnTo>
                    <a:pt x="150" y="66"/>
                  </a:lnTo>
                  <a:lnTo>
                    <a:pt x="144" y="66"/>
                  </a:lnTo>
                  <a:lnTo>
                    <a:pt x="144" y="72"/>
                  </a:lnTo>
                  <a:lnTo>
                    <a:pt x="138" y="72"/>
                  </a:lnTo>
                  <a:lnTo>
                    <a:pt x="132" y="72"/>
                  </a:lnTo>
                  <a:lnTo>
                    <a:pt x="132" y="66"/>
                  </a:lnTo>
                  <a:lnTo>
                    <a:pt x="132" y="60"/>
                  </a:lnTo>
                  <a:lnTo>
                    <a:pt x="138" y="60"/>
                  </a:lnTo>
                  <a:lnTo>
                    <a:pt x="132" y="60"/>
                  </a:lnTo>
                  <a:lnTo>
                    <a:pt x="132" y="54"/>
                  </a:lnTo>
                  <a:lnTo>
                    <a:pt x="138" y="54"/>
                  </a:lnTo>
                  <a:lnTo>
                    <a:pt x="138" y="60"/>
                  </a:lnTo>
                  <a:lnTo>
                    <a:pt x="138" y="54"/>
                  </a:lnTo>
                  <a:lnTo>
                    <a:pt x="144" y="54"/>
                  </a:lnTo>
                  <a:close/>
                  <a:moveTo>
                    <a:pt x="54" y="126"/>
                  </a:moveTo>
                  <a:lnTo>
                    <a:pt x="60" y="126"/>
                  </a:lnTo>
                  <a:lnTo>
                    <a:pt x="60" y="132"/>
                  </a:lnTo>
                  <a:lnTo>
                    <a:pt x="60" y="138"/>
                  </a:lnTo>
                  <a:lnTo>
                    <a:pt x="54" y="138"/>
                  </a:lnTo>
                  <a:lnTo>
                    <a:pt x="48" y="138"/>
                  </a:lnTo>
                  <a:lnTo>
                    <a:pt x="48" y="132"/>
                  </a:lnTo>
                  <a:lnTo>
                    <a:pt x="48" y="126"/>
                  </a:lnTo>
                  <a:lnTo>
                    <a:pt x="54" y="126"/>
                  </a:lnTo>
                  <a:close/>
                  <a:moveTo>
                    <a:pt x="60" y="30"/>
                  </a:moveTo>
                  <a:lnTo>
                    <a:pt x="66" y="30"/>
                  </a:lnTo>
                  <a:lnTo>
                    <a:pt x="66" y="36"/>
                  </a:lnTo>
                  <a:lnTo>
                    <a:pt x="72" y="36"/>
                  </a:lnTo>
                  <a:lnTo>
                    <a:pt x="66" y="36"/>
                  </a:lnTo>
                  <a:lnTo>
                    <a:pt x="60" y="36"/>
                  </a:lnTo>
                  <a:lnTo>
                    <a:pt x="60" y="42"/>
                  </a:lnTo>
                  <a:lnTo>
                    <a:pt x="54" y="42"/>
                  </a:lnTo>
                  <a:lnTo>
                    <a:pt x="60" y="42"/>
                  </a:lnTo>
                  <a:lnTo>
                    <a:pt x="54" y="42"/>
                  </a:lnTo>
                  <a:lnTo>
                    <a:pt x="54" y="36"/>
                  </a:lnTo>
                  <a:lnTo>
                    <a:pt x="48" y="36"/>
                  </a:lnTo>
                  <a:lnTo>
                    <a:pt x="48" y="30"/>
                  </a:lnTo>
                  <a:lnTo>
                    <a:pt x="54" y="30"/>
                  </a:lnTo>
                  <a:lnTo>
                    <a:pt x="60" y="30"/>
                  </a:lnTo>
                  <a:close/>
                  <a:moveTo>
                    <a:pt x="120" y="108"/>
                  </a:moveTo>
                  <a:lnTo>
                    <a:pt x="126" y="108"/>
                  </a:lnTo>
                  <a:lnTo>
                    <a:pt x="126" y="114"/>
                  </a:lnTo>
                  <a:lnTo>
                    <a:pt x="126" y="120"/>
                  </a:lnTo>
                  <a:lnTo>
                    <a:pt x="120" y="120"/>
                  </a:lnTo>
                  <a:lnTo>
                    <a:pt x="114" y="120"/>
                  </a:lnTo>
                  <a:lnTo>
                    <a:pt x="114" y="114"/>
                  </a:lnTo>
                  <a:lnTo>
                    <a:pt x="120" y="114"/>
                  </a:lnTo>
                  <a:lnTo>
                    <a:pt x="114" y="114"/>
                  </a:lnTo>
                  <a:lnTo>
                    <a:pt x="114" y="108"/>
                  </a:lnTo>
                  <a:lnTo>
                    <a:pt x="120" y="108"/>
                  </a:lnTo>
                  <a:close/>
                  <a:moveTo>
                    <a:pt x="24" y="18"/>
                  </a:moveTo>
                  <a:lnTo>
                    <a:pt x="24" y="24"/>
                  </a:lnTo>
                  <a:lnTo>
                    <a:pt x="18" y="24"/>
                  </a:lnTo>
                  <a:lnTo>
                    <a:pt x="12" y="24"/>
                  </a:lnTo>
                  <a:lnTo>
                    <a:pt x="12" y="18"/>
                  </a:lnTo>
                  <a:lnTo>
                    <a:pt x="18" y="18"/>
                  </a:lnTo>
                  <a:lnTo>
                    <a:pt x="12" y="18"/>
                  </a:lnTo>
                  <a:lnTo>
                    <a:pt x="18" y="18"/>
                  </a:lnTo>
                  <a:lnTo>
                    <a:pt x="24" y="18"/>
                  </a:lnTo>
                  <a:close/>
                  <a:moveTo>
                    <a:pt x="132" y="18"/>
                  </a:moveTo>
                  <a:lnTo>
                    <a:pt x="138" y="18"/>
                  </a:lnTo>
                  <a:lnTo>
                    <a:pt x="138" y="24"/>
                  </a:lnTo>
                  <a:lnTo>
                    <a:pt x="138" y="30"/>
                  </a:lnTo>
                  <a:lnTo>
                    <a:pt x="138" y="36"/>
                  </a:lnTo>
                  <a:lnTo>
                    <a:pt x="132" y="36"/>
                  </a:lnTo>
                  <a:lnTo>
                    <a:pt x="132" y="30"/>
                  </a:lnTo>
                  <a:lnTo>
                    <a:pt x="132" y="24"/>
                  </a:lnTo>
                  <a:lnTo>
                    <a:pt x="132" y="18"/>
                  </a:lnTo>
                  <a:close/>
                  <a:moveTo>
                    <a:pt x="30" y="132"/>
                  </a:moveTo>
                  <a:lnTo>
                    <a:pt x="36" y="132"/>
                  </a:lnTo>
                  <a:lnTo>
                    <a:pt x="36" y="138"/>
                  </a:lnTo>
                  <a:lnTo>
                    <a:pt x="30" y="138"/>
                  </a:lnTo>
                  <a:lnTo>
                    <a:pt x="30" y="132"/>
                  </a:lnTo>
                  <a:close/>
                  <a:moveTo>
                    <a:pt x="30" y="24"/>
                  </a:moveTo>
                  <a:lnTo>
                    <a:pt x="36" y="24"/>
                  </a:lnTo>
                  <a:lnTo>
                    <a:pt x="30" y="24"/>
                  </a:lnTo>
                  <a:close/>
                </a:path>
              </a:pathLst>
            </a:custGeom>
            <a:solidFill>
              <a:schemeClr val="accent1">
                <a:lumMod val="60000"/>
                <a:lumOff val="40000"/>
              </a:schemeClr>
            </a:solid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80" name="Freeform 10"/>
            <p:cNvSpPr>
              <a:spLocks noEditPoints="1"/>
            </p:cNvSpPr>
            <p:nvPr>
              <p:custDataLst>
                <p:tags r:id="rId10"/>
              </p:custDataLst>
            </p:nvPr>
          </p:nvSpPr>
          <p:spPr bwMode="gray">
            <a:xfrm>
              <a:off x="428219" y="2970612"/>
              <a:ext cx="189138" cy="134618"/>
            </a:xfrm>
            <a:custGeom>
              <a:avLst/>
              <a:gdLst>
                <a:gd name="T0" fmla="*/ 31879 w 174"/>
                <a:gd name="T1" fmla="*/ 35479 h 108"/>
                <a:gd name="T2" fmla="*/ 31879 w 174"/>
                <a:gd name="T3" fmla="*/ 33508 h 108"/>
                <a:gd name="T4" fmla="*/ 33811 w 174"/>
                <a:gd name="T5" fmla="*/ 33508 h 108"/>
                <a:gd name="T6" fmla="*/ 29947 w 174"/>
                <a:gd name="T7" fmla="*/ 30551 h 108"/>
                <a:gd name="T8" fmla="*/ 25116 w 174"/>
                <a:gd name="T9" fmla="*/ 28580 h 108"/>
                <a:gd name="T10" fmla="*/ 23184 w 174"/>
                <a:gd name="T11" fmla="*/ 28580 h 108"/>
                <a:gd name="T12" fmla="*/ 25116 w 174"/>
                <a:gd name="T13" fmla="*/ 23653 h 108"/>
                <a:gd name="T14" fmla="*/ 27048 w 174"/>
                <a:gd name="T15" fmla="*/ 23653 h 108"/>
                <a:gd name="T16" fmla="*/ 27048 w 174"/>
                <a:gd name="T17" fmla="*/ 22667 h 108"/>
                <a:gd name="T18" fmla="*/ 31879 w 174"/>
                <a:gd name="T19" fmla="*/ 23653 h 108"/>
                <a:gd name="T20" fmla="*/ 33811 w 174"/>
                <a:gd name="T21" fmla="*/ 23653 h 108"/>
                <a:gd name="T22" fmla="*/ 29947 w 174"/>
                <a:gd name="T23" fmla="*/ 22667 h 108"/>
                <a:gd name="T24" fmla="*/ 27048 w 174"/>
                <a:gd name="T25" fmla="*/ 22667 h 108"/>
                <a:gd name="T26" fmla="*/ 27048 w 174"/>
                <a:gd name="T27" fmla="*/ 19711 h 108"/>
                <a:gd name="T28" fmla="*/ 25116 w 174"/>
                <a:gd name="T29" fmla="*/ 22667 h 108"/>
                <a:gd name="T30" fmla="*/ 25116 w 174"/>
                <a:gd name="T31" fmla="*/ 17740 h 108"/>
                <a:gd name="T32" fmla="*/ 33811 w 174"/>
                <a:gd name="T33" fmla="*/ 15768 h 108"/>
                <a:gd name="T34" fmla="*/ 25116 w 174"/>
                <a:gd name="T35" fmla="*/ 15768 h 108"/>
                <a:gd name="T36" fmla="*/ 19321 w 174"/>
                <a:gd name="T37" fmla="*/ 19711 h 108"/>
                <a:gd name="T38" fmla="*/ 14490 w 174"/>
                <a:gd name="T39" fmla="*/ 17740 h 108"/>
                <a:gd name="T40" fmla="*/ 12558 w 174"/>
                <a:gd name="T41" fmla="*/ 17740 h 108"/>
                <a:gd name="T42" fmla="*/ 6762 w 174"/>
                <a:gd name="T43" fmla="*/ 10841 h 108"/>
                <a:gd name="T44" fmla="*/ 7728 w 174"/>
                <a:gd name="T45" fmla="*/ 10841 h 108"/>
                <a:gd name="T46" fmla="*/ 0 w 174"/>
                <a:gd name="T47" fmla="*/ 8870 h 108"/>
                <a:gd name="T48" fmla="*/ 7728 w 174"/>
                <a:gd name="T49" fmla="*/ 6898 h 108"/>
                <a:gd name="T50" fmla="*/ 19321 w 174"/>
                <a:gd name="T51" fmla="*/ 6898 h 108"/>
                <a:gd name="T52" fmla="*/ 25116 w 174"/>
                <a:gd name="T53" fmla="*/ 1971 h 108"/>
                <a:gd name="T54" fmla="*/ 35742 w 174"/>
                <a:gd name="T55" fmla="*/ 0 h 108"/>
                <a:gd name="T56" fmla="*/ 48301 w 174"/>
                <a:gd name="T57" fmla="*/ 0 h 108"/>
                <a:gd name="T58" fmla="*/ 58927 w 174"/>
                <a:gd name="T59" fmla="*/ 0 h 108"/>
                <a:gd name="T60" fmla="*/ 58927 w 174"/>
                <a:gd name="T61" fmla="*/ 6898 h 108"/>
                <a:gd name="T62" fmla="*/ 55063 w 174"/>
                <a:gd name="T63" fmla="*/ 8870 h 108"/>
                <a:gd name="T64" fmla="*/ 58927 w 174"/>
                <a:gd name="T65" fmla="*/ 15768 h 108"/>
                <a:gd name="T66" fmla="*/ 56995 w 174"/>
                <a:gd name="T67" fmla="*/ 19711 h 108"/>
                <a:gd name="T68" fmla="*/ 55063 w 174"/>
                <a:gd name="T69" fmla="*/ 19711 h 108"/>
                <a:gd name="T70" fmla="*/ 46369 w 174"/>
                <a:gd name="T71" fmla="*/ 22667 h 108"/>
                <a:gd name="T72" fmla="*/ 40573 w 174"/>
                <a:gd name="T73" fmla="*/ 23653 h 108"/>
                <a:gd name="T74" fmla="*/ 35742 w 174"/>
                <a:gd name="T75" fmla="*/ 33508 h 108"/>
                <a:gd name="T76" fmla="*/ 7728 w 174"/>
                <a:gd name="T77" fmla="*/ 35479 h 108"/>
                <a:gd name="T78" fmla="*/ 10626 w 174"/>
                <a:gd name="T79" fmla="*/ 19711 h 108"/>
                <a:gd name="T80" fmla="*/ 12558 w 174"/>
                <a:gd name="T81" fmla="*/ 26610 h 108"/>
                <a:gd name="T82" fmla="*/ 6762 w 174"/>
                <a:gd name="T83" fmla="*/ 26610 h 108"/>
                <a:gd name="T84" fmla="*/ 19321 w 174"/>
                <a:gd name="T85" fmla="*/ 33508 h 108"/>
                <a:gd name="T86" fmla="*/ 14490 w 174"/>
                <a:gd name="T87" fmla="*/ 35479 h 108"/>
                <a:gd name="T88" fmla="*/ 6762 w 174"/>
                <a:gd name="T89" fmla="*/ 17740 h 108"/>
                <a:gd name="T90" fmla="*/ 7728 w 174"/>
                <a:gd name="T91" fmla="*/ 30551 h 108"/>
                <a:gd name="T92" fmla="*/ 21252 w 174"/>
                <a:gd name="T93" fmla="*/ 23653 h 108"/>
                <a:gd name="T94" fmla="*/ 12558 w 174"/>
                <a:gd name="T95" fmla="*/ 35479 h 108"/>
                <a:gd name="T96" fmla="*/ 7728 w 174"/>
                <a:gd name="T97" fmla="*/ 26610 h 108"/>
                <a:gd name="T98" fmla="*/ 14490 w 174"/>
                <a:gd name="T99" fmla="*/ 30551 h 108"/>
                <a:gd name="T100" fmla="*/ 10626 w 174"/>
                <a:gd name="T101" fmla="*/ 28580 h 108"/>
                <a:gd name="T102" fmla="*/ 17388 w 174"/>
                <a:gd name="T103" fmla="*/ 23653 h 108"/>
                <a:gd name="T104" fmla="*/ 21252 w 174"/>
                <a:gd name="T105" fmla="*/ 26610 h 108"/>
                <a:gd name="T106" fmla="*/ 12558 w 174"/>
                <a:gd name="T107" fmla="*/ 28580 h 108"/>
                <a:gd name="T108" fmla="*/ 17388 w 174"/>
                <a:gd name="T109" fmla="*/ 28580 h 108"/>
                <a:gd name="T110" fmla="*/ 6762 w 174"/>
                <a:gd name="T111" fmla="*/ 28580 h 108"/>
                <a:gd name="T112" fmla="*/ 14490 w 174"/>
                <a:gd name="T113" fmla="*/ 17740 h 108"/>
                <a:gd name="T114" fmla="*/ 6762 w 174"/>
                <a:gd name="T115" fmla="*/ 30551 h 108"/>
                <a:gd name="T116" fmla="*/ 21252 w 174"/>
                <a:gd name="T117" fmla="*/ 37450 h 108"/>
                <a:gd name="T118" fmla="*/ 12558 w 174"/>
                <a:gd name="T119" fmla="*/ 28580 h 108"/>
                <a:gd name="T120" fmla="*/ 29947 w 174"/>
                <a:gd name="T121" fmla="*/ 39421 h 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4" h="108">
                  <a:moveTo>
                    <a:pt x="102" y="96"/>
                  </a:moveTo>
                  <a:lnTo>
                    <a:pt x="96" y="96"/>
                  </a:lnTo>
                  <a:lnTo>
                    <a:pt x="96" y="102"/>
                  </a:lnTo>
                  <a:lnTo>
                    <a:pt x="90" y="102"/>
                  </a:lnTo>
                  <a:lnTo>
                    <a:pt x="90" y="96"/>
                  </a:lnTo>
                  <a:lnTo>
                    <a:pt x="96" y="96"/>
                  </a:lnTo>
                  <a:lnTo>
                    <a:pt x="90" y="96"/>
                  </a:lnTo>
                  <a:lnTo>
                    <a:pt x="90" y="102"/>
                  </a:lnTo>
                  <a:lnTo>
                    <a:pt x="90" y="96"/>
                  </a:lnTo>
                  <a:lnTo>
                    <a:pt x="90" y="90"/>
                  </a:lnTo>
                  <a:lnTo>
                    <a:pt x="96" y="90"/>
                  </a:lnTo>
                  <a:lnTo>
                    <a:pt x="90" y="90"/>
                  </a:lnTo>
                  <a:lnTo>
                    <a:pt x="96" y="90"/>
                  </a:lnTo>
                  <a:lnTo>
                    <a:pt x="96" y="84"/>
                  </a:lnTo>
                  <a:lnTo>
                    <a:pt x="96" y="90"/>
                  </a:lnTo>
                  <a:lnTo>
                    <a:pt x="90" y="90"/>
                  </a:lnTo>
                  <a:lnTo>
                    <a:pt x="84" y="90"/>
                  </a:lnTo>
                  <a:lnTo>
                    <a:pt x="84" y="96"/>
                  </a:lnTo>
                  <a:lnTo>
                    <a:pt x="84" y="90"/>
                  </a:lnTo>
                  <a:lnTo>
                    <a:pt x="84" y="84"/>
                  </a:lnTo>
                  <a:lnTo>
                    <a:pt x="84" y="90"/>
                  </a:lnTo>
                  <a:lnTo>
                    <a:pt x="78" y="90"/>
                  </a:lnTo>
                  <a:lnTo>
                    <a:pt x="72" y="90"/>
                  </a:lnTo>
                  <a:lnTo>
                    <a:pt x="72" y="84"/>
                  </a:lnTo>
                  <a:lnTo>
                    <a:pt x="72" y="78"/>
                  </a:lnTo>
                  <a:lnTo>
                    <a:pt x="78" y="78"/>
                  </a:lnTo>
                  <a:lnTo>
                    <a:pt x="78" y="72"/>
                  </a:lnTo>
                  <a:lnTo>
                    <a:pt x="72" y="72"/>
                  </a:lnTo>
                  <a:lnTo>
                    <a:pt x="72" y="78"/>
                  </a:lnTo>
                  <a:lnTo>
                    <a:pt x="66" y="78"/>
                  </a:lnTo>
                  <a:lnTo>
                    <a:pt x="66" y="72"/>
                  </a:lnTo>
                  <a:lnTo>
                    <a:pt x="72" y="72"/>
                  </a:lnTo>
                  <a:lnTo>
                    <a:pt x="66" y="72"/>
                  </a:lnTo>
                  <a:lnTo>
                    <a:pt x="72" y="72"/>
                  </a:lnTo>
                  <a:lnTo>
                    <a:pt x="72" y="66"/>
                  </a:lnTo>
                  <a:lnTo>
                    <a:pt x="72" y="72"/>
                  </a:lnTo>
                  <a:lnTo>
                    <a:pt x="72" y="66"/>
                  </a:lnTo>
                  <a:lnTo>
                    <a:pt x="78" y="66"/>
                  </a:lnTo>
                  <a:lnTo>
                    <a:pt x="78" y="60"/>
                  </a:lnTo>
                  <a:lnTo>
                    <a:pt x="78" y="66"/>
                  </a:lnTo>
                  <a:lnTo>
                    <a:pt x="84" y="66"/>
                  </a:lnTo>
                  <a:lnTo>
                    <a:pt x="78" y="66"/>
                  </a:lnTo>
                  <a:lnTo>
                    <a:pt x="84" y="66"/>
                  </a:lnTo>
                  <a:lnTo>
                    <a:pt x="78" y="66"/>
                  </a:lnTo>
                  <a:lnTo>
                    <a:pt x="78" y="60"/>
                  </a:lnTo>
                  <a:lnTo>
                    <a:pt x="84" y="60"/>
                  </a:lnTo>
                  <a:lnTo>
                    <a:pt x="84" y="66"/>
                  </a:lnTo>
                  <a:lnTo>
                    <a:pt x="84" y="60"/>
                  </a:lnTo>
                  <a:lnTo>
                    <a:pt x="90" y="60"/>
                  </a:lnTo>
                  <a:lnTo>
                    <a:pt x="90" y="66"/>
                  </a:lnTo>
                  <a:lnTo>
                    <a:pt x="90" y="60"/>
                  </a:lnTo>
                  <a:lnTo>
                    <a:pt x="90" y="66"/>
                  </a:lnTo>
                  <a:lnTo>
                    <a:pt x="96" y="66"/>
                  </a:lnTo>
                  <a:lnTo>
                    <a:pt x="96" y="60"/>
                  </a:lnTo>
                  <a:lnTo>
                    <a:pt x="96" y="66"/>
                  </a:lnTo>
                  <a:lnTo>
                    <a:pt x="90" y="66"/>
                  </a:lnTo>
                  <a:lnTo>
                    <a:pt x="90" y="60"/>
                  </a:lnTo>
                  <a:lnTo>
                    <a:pt x="84" y="60"/>
                  </a:lnTo>
                  <a:lnTo>
                    <a:pt x="90" y="60"/>
                  </a:lnTo>
                  <a:lnTo>
                    <a:pt x="84" y="60"/>
                  </a:lnTo>
                  <a:lnTo>
                    <a:pt x="78" y="60"/>
                  </a:lnTo>
                  <a:lnTo>
                    <a:pt x="84" y="60"/>
                  </a:lnTo>
                  <a:lnTo>
                    <a:pt x="84" y="54"/>
                  </a:lnTo>
                  <a:lnTo>
                    <a:pt x="84" y="60"/>
                  </a:lnTo>
                  <a:lnTo>
                    <a:pt x="78" y="60"/>
                  </a:lnTo>
                  <a:lnTo>
                    <a:pt x="84" y="60"/>
                  </a:lnTo>
                  <a:lnTo>
                    <a:pt x="78" y="60"/>
                  </a:lnTo>
                  <a:lnTo>
                    <a:pt x="78" y="54"/>
                  </a:lnTo>
                  <a:lnTo>
                    <a:pt x="78" y="60"/>
                  </a:lnTo>
                  <a:lnTo>
                    <a:pt x="78" y="54"/>
                  </a:lnTo>
                  <a:lnTo>
                    <a:pt x="78" y="60"/>
                  </a:lnTo>
                  <a:lnTo>
                    <a:pt x="72" y="60"/>
                  </a:lnTo>
                  <a:lnTo>
                    <a:pt x="78" y="66"/>
                  </a:lnTo>
                  <a:lnTo>
                    <a:pt x="72" y="66"/>
                  </a:lnTo>
                  <a:lnTo>
                    <a:pt x="72" y="60"/>
                  </a:lnTo>
                  <a:lnTo>
                    <a:pt x="72" y="66"/>
                  </a:lnTo>
                  <a:lnTo>
                    <a:pt x="72" y="60"/>
                  </a:lnTo>
                  <a:lnTo>
                    <a:pt x="66" y="60"/>
                  </a:lnTo>
                  <a:lnTo>
                    <a:pt x="66" y="54"/>
                  </a:lnTo>
                  <a:lnTo>
                    <a:pt x="72" y="48"/>
                  </a:lnTo>
                  <a:lnTo>
                    <a:pt x="78" y="48"/>
                  </a:lnTo>
                  <a:lnTo>
                    <a:pt x="84" y="48"/>
                  </a:lnTo>
                  <a:lnTo>
                    <a:pt x="90" y="48"/>
                  </a:lnTo>
                  <a:lnTo>
                    <a:pt x="90" y="42"/>
                  </a:lnTo>
                  <a:lnTo>
                    <a:pt x="96" y="42"/>
                  </a:lnTo>
                  <a:lnTo>
                    <a:pt x="90" y="42"/>
                  </a:lnTo>
                  <a:lnTo>
                    <a:pt x="84" y="42"/>
                  </a:lnTo>
                  <a:lnTo>
                    <a:pt x="84" y="48"/>
                  </a:lnTo>
                  <a:lnTo>
                    <a:pt x="78" y="42"/>
                  </a:lnTo>
                  <a:lnTo>
                    <a:pt x="72" y="42"/>
                  </a:lnTo>
                  <a:lnTo>
                    <a:pt x="66" y="42"/>
                  </a:lnTo>
                  <a:lnTo>
                    <a:pt x="66" y="48"/>
                  </a:lnTo>
                  <a:lnTo>
                    <a:pt x="60" y="48"/>
                  </a:lnTo>
                  <a:lnTo>
                    <a:pt x="60" y="54"/>
                  </a:lnTo>
                  <a:lnTo>
                    <a:pt x="54" y="54"/>
                  </a:lnTo>
                  <a:lnTo>
                    <a:pt x="48" y="54"/>
                  </a:lnTo>
                  <a:lnTo>
                    <a:pt x="48" y="48"/>
                  </a:lnTo>
                  <a:lnTo>
                    <a:pt x="48" y="54"/>
                  </a:lnTo>
                  <a:lnTo>
                    <a:pt x="42" y="54"/>
                  </a:lnTo>
                  <a:lnTo>
                    <a:pt x="42" y="48"/>
                  </a:lnTo>
                  <a:lnTo>
                    <a:pt x="48" y="48"/>
                  </a:lnTo>
                  <a:lnTo>
                    <a:pt x="48" y="42"/>
                  </a:lnTo>
                  <a:lnTo>
                    <a:pt x="42" y="42"/>
                  </a:lnTo>
                  <a:lnTo>
                    <a:pt x="42" y="48"/>
                  </a:lnTo>
                  <a:lnTo>
                    <a:pt x="36" y="48"/>
                  </a:lnTo>
                  <a:lnTo>
                    <a:pt x="30" y="48"/>
                  </a:lnTo>
                  <a:lnTo>
                    <a:pt x="24" y="42"/>
                  </a:lnTo>
                  <a:lnTo>
                    <a:pt x="18" y="42"/>
                  </a:lnTo>
                  <a:lnTo>
                    <a:pt x="18" y="36"/>
                  </a:lnTo>
                  <a:lnTo>
                    <a:pt x="18" y="30"/>
                  </a:lnTo>
                  <a:lnTo>
                    <a:pt x="24" y="30"/>
                  </a:lnTo>
                  <a:lnTo>
                    <a:pt x="24" y="24"/>
                  </a:lnTo>
                  <a:lnTo>
                    <a:pt x="30" y="24"/>
                  </a:lnTo>
                  <a:lnTo>
                    <a:pt x="24" y="24"/>
                  </a:lnTo>
                  <a:lnTo>
                    <a:pt x="24" y="30"/>
                  </a:lnTo>
                  <a:lnTo>
                    <a:pt x="18" y="30"/>
                  </a:lnTo>
                  <a:lnTo>
                    <a:pt x="12" y="30"/>
                  </a:lnTo>
                  <a:lnTo>
                    <a:pt x="12" y="24"/>
                  </a:lnTo>
                  <a:lnTo>
                    <a:pt x="6" y="24"/>
                  </a:lnTo>
                  <a:lnTo>
                    <a:pt x="0" y="24"/>
                  </a:lnTo>
                  <a:lnTo>
                    <a:pt x="0" y="18"/>
                  </a:lnTo>
                  <a:lnTo>
                    <a:pt x="6" y="18"/>
                  </a:lnTo>
                  <a:lnTo>
                    <a:pt x="12" y="18"/>
                  </a:lnTo>
                  <a:lnTo>
                    <a:pt x="18" y="18"/>
                  </a:lnTo>
                  <a:lnTo>
                    <a:pt x="24" y="18"/>
                  </a:lnTo>
                  <a:lnTo>
                    <a:pt x="30" y="12"/>
                  </a:lnTo>
                  <a:lnTo>
                    <a:pt x="36" y="12"/>
                  </a:lnTo>
                  <a:lnTo>
                    <a:pt x="42" y="18"/>
                  </a:lnTo>
                  <a:lnTo>
                    <a:pt x="48" y="18"/>
                  </a:lnTo>
                  <a:lnTo>
                    <a:pt x="54" y="18"/>
                  </a:lnTo>
                  <a:lnTo>
                    <a:pt x="60" y="18"/>
                  </a:lnTo>
                  <a:lnTo>
                    <a:pt x="60" y="12"/>
                  </a:lnTo>
                  <a:lnTo>
                    <a:pt x="66" y="12"/>
                  </a:lnTo>
                  <a:lnTo>
                    <a:pt x="72" y="12"/>
                  </a:lnTo>
                  <a:lnTo>
                    <a:pt x="72" y="6"/>
                  </a:lnTo>
                  <a:lnTo>
                    <a:pt x="78" y="6"/>
                  </a:lnTo>
                  <a:lnTo>
                    <a:pt x="84" y="0"/>
                  </a:lnTo>
                  <a:lnTo>
                    <a:pt x="90" y="0"/>
                  </a:lnTo>
                  <a:lnTo>
                    <a:pt x="96" y="0"/>
                  </a:lnTo>
                  <a:lnTo>
                    <a:pt x="102" y="0"/>
                  </a:lnTo>
                  <a:lnTo>
                    <a:pt x="108" y="0"/>
                  </a:lnTo>
                  <a:lnTo>
                    <a:pt x="114" y="0"/>
                  </a:lnTo>
                  <a:lnTo>
                    <a:pt x="120" y="0"/>
                  </a:lnTo>
                  <a:lnTo>
                    <a:pt x="132" y="0"/>
                  </a:lnTo>
                  <a:lnTo>
                    <a:pt x="138" y="0"/>
                  </a:lnTo>
                  <a:lnTo>
                    <a:pt x="144" y="0"/>
                  </a:lnTo>
                  <a:lnTo>
                    <a:pt x="150" y="0"/>
                  </a:lnTo>
                  <a:lnTo>
                    <a:pt x="156" y="0"/>
                  </a:lnTo>
                  <a:lnTo>
                    <a:pt x="162" y="0"/>
                  </a:lnTo>
                  <a:lnTo>
                    <a:pt x="168" y="0"/>
                  </a:lnTo>
                  <a:lnTo>
                    <a:pt x="168" y="6"/>
                  </a:lnTo>
                  <a:lnTo>
                    <a:pt x="168" y="12"/>
                  </a:lnTo>
                  <a:lnTo>
                    <a:pt x="174" y="12"/>
                  </a:lnTo>
                  <a:lnTo>
                    <a:pt x="174" y="18"/>
                  </a:lnTo>
                  <a:lnTo>
                    <a:pt x="168" y="18"/>
                  </a:lnTo>
                  <a:lnTo>
                    <a:pt x="168" y="24"/>
                  </a:lnTo>
                  <a:lnTo>
                    <a:pt x="162" y="24"/>
                  </a:lnTo>
                  <a:lnTo>
                    <a:pt x="156" y="24"/>
                  </a:lnTo>
                  <a:lnTo>
                    <a:pt x="162" y="24"/>
                  </a:lnTo>
                  <a:lnTo>
                    <a:pt x="156" y="24"/>
                  </a:lnTo>
                  <a:lnTo>
                    <a:pt x="156" y="30"/>
                  </a:lnTo>
                  <a:lnTo>
                    <a:pt x="156" y="36"/>
                  </a:lnTo>
                  <a:lnTo>
                    <a:pt x="162" y="36"/>
                  </a:lnTo>
                  <a:lnTo>
                    <a:pt x="162" y="42"/>
                  </a:lnTo>
                  <a:lnTo>
                    <a:pt x="168" y="42"/>
                  </a:lnTo>
                  <a:lnTo>
                    <a:pt x="168" y="48"/>
                  </a:lnTo>
                  <a:lnTo>
                    <a:pt x="168" y="54"/>
                  </a:lnTo>
                  <a:lnTo>
                    <a:pt x="168" y="60"/>
                  </a:lnTo>
                  <a:lnTo>
                    <a:pt x="162" y="60"/>
                  </a:lnTo>
                  <a:lnTo>
                    <a:pt x="162" y="54"/>
                  </a:lnTo>
                  <a:lnTo>
                    <a:pt x="162" y="60"/>
                  </a:lnTo>
                  <a:lnTo>
                    <a:pt x="162" y="54"/>
                  </a:lnTo>
                  <a:lnTo>
                    <a:pt x="156" y="54"/>
                  </a:lnTo>
                  <a:lnTo>
                    <a:pt x="162" y="54"/>
                  </a:lnTo>
                  <a:lnTo>
                    <a:pt x="156" y="54"/>
                  </a:lnTo>
                  <a:lnTo>
                    <a:pt x="156" y="60"/>
                  </a:lnTo>
                  <a:lnTo>
                    <a:pt x="150" y="60"/>
                  </a:lnTo>
                  <a:lnTo>
                    <a:pt x="144" y="60"/>
                  </a:lnTo>
                  <a:lnTo>
                    <a:pt x="138" y="60"/>
                  </a:lnTo>
                  <a:lnTo>
                    <a:pt x="132" y="60"/>
                  </a:lnTo>
                  <a:lnTo>
                    <a:pt x="132" y="66"/>
                  </a:lnTo>
                  <a:lnTo>
                    <a:pt x="126" y="66"/>
                  </a:lnTo>
                  <a:lnTo>
                    <a:pt x="120" y="72"/>
                  </a:lnTo>
                  <a:lnTo>
                    <a:pt x="120" y="66"/>
                  </a:lnTo>
                  <a:lnTo>
                    <a:pt x="114" y="66"/>
                  </a:lnTo>
                  <a:lnTo>
                    <a:pt x="114" y="72"/>
                  </a:lnTo>
                  <a:lnTo>
                    <a:pt x="108" y="72"/>
                  </a:lnTo>
                  <a:lnTo>
                    <a:pt x="108" y="78"/>
                  </a:lnTo>
                  <a:lnTo>
                    <a:pt x="108" y="84"/>
                  </a:lnTo>
                  <a:lnTo>
                    <a:pt x="102" y="90"/>
                  </a:lnTo>
                  <a:lnTo>
                    <a:pt x="102" y="96"/>
                  </a:lnTo>
                  <a:close/>
                  <a:moveTo>
                    <a:pt x="24" y="84"/>
                  </a:moveTo>
                  <a:lnTo>
                    <a:pt x="36" y="84"/>
                  </a:lnTo>
                  <a:lnTo>
                    <a:pt x="36" y="96"/>
                  </a:lnTo>
                  <a:lnTo>
                    <a:pt x="24" y="96"/>
                  </a:lnTo>
                  <a:lnTo>
                    <a:pt x="24" y="84"/>
                  </a:lnTo>
                  <a:close/>
                  <a:moveTo>
                    <a:pt x="30" y="48"/>
                  </a:moveTo>
                  <a:lnTo>
                    <a:pt x="42" y="48"/>
                  </a:lnTo>
                  <a:lnTo>
                    <a:pt x="42" y="54"/>
                  </a:lnTo>
                  <a:lnTo>
                    <a:pt x="30" y="54"/>
                  </a:lnTo>
                  <a:lnTo>
                    <a:pt x="30" y="48"/>
                  </a:lnTo>
                  <a:close/>
                  <a:moveTo>
                    <a:pt x="36" y="66"/>
                  </a:moveTo>
                  <a:lnTo>
                    <a:pt x="42" y="66"/>
                  </a:lnTo>
                  <a:lnTo>
                    <a:pt x="42" y="72"/>
                  </a:lnTo>
                  <a:lnTo>
                    <a:pt x="36" y="72"/>
                  </a:lnTo>
                  <a:lnTo>
                    <a:pt x="36" y="66"/>
                  </a:lnTo>
                  <a:close/>
                  <a:moveTo>
                    <a:pt x="18" y="66"/>
                  </a:moveTo>
                  <a:lnTo>
                    <a:pt x="24" y="66"/>
                  </a:lnTo>
                  <a:lnTo>
                    <a:pt x="24" y="72"/>
                  </a:lnTo>
                  <a:lnTo>
                    <a:pt x="18" y="72"/>
                  </a:lnTo>
                  <a:lnTo>
                    <a:pt x="18" y="66"/>
                  </a:lnTo>
                  <a:close/>
                  <a:moveTo>
                    <a:pt x="54" y="78"/>
                  </a:moveTo>
                  <a:lnTo>
                    <a:pt x="60" y="78"/>
                  </a:lnTo>
                  <a:lnTo>
                    <a:pt x="60" y="90"/>
                  </a:lnTo>
                  <a:lnTo>
                    <a:pt x="54" y="90"/>
                  </a:lnTo>
                  <a:lnTo>
                    <a:pt x="54" y="78"/>
                  </a:lnTo>
                  <a:close/>
                  <a:moveTo>
                    <a:pt x="42" y="84"/>
                  </a:moveTo>
                  <a:lnTo>
                    <a:pt x="48" y="84"/>
                  </a:lnTo>
                  <a:lnTo>
                    <a:pt x="48" y="96"/>
                  </a:lnTo>
                  <a:lnTo>
                    <a:pt x="42" y="96"/>
                  </a:lnTo>
                  <a:lnTo>
                    <a:pt x="42" y="84"/>
                  </a:lnTo>
                  <a:close/>
                  <a:moveTo>
                    <a:pt x="18" y="42"/>
                  </a:moveTo>
                  <a:lnTo>
                    <a:pt x="30" y="42"/>
                  </a:lnTo>
                  <a:lnTo>
                    <a:pt x="30" y="48"/>
                  </a:lnTo>
                  <a:lnTo>
                    <a:pt x="18" y="48"/>
                  </a:lnTo>
                  <a:lnTo>
                    <a:pt x="18" y="42"/>
                  </a:lnTo>
                  <a:close/>
                  <a:moveTo>
                    <a:pt x="24" y="78"/>
                  </a:moveTo>
                  <a:lnTo>
                    <a:pt x="30" y="78"/>
                  </a:lnTo>
                  <a:lnTo>
                    <a:pt x="30" y="84"/>
                  </a:lnTo>
                  <a:lnTo>
                    <a:pt x="24" y="84"/>
                  </a:lnTo>
                  <a:lnTo>
                    <a:pt x="24" y="78"/>
                  </a:lnTo>
                  <a:close/>
                  <a:moveTo>
                    <a:pt x="60" y="60"/>
                  </a:moveTo>
                  <a:lnTo>
                    <a:pt x="72" y="60"/>
                  </a:lnTo>
                  <a:lnTo>
                    <a:pt x="72" y="66"/>
                  </a:lnTo>
                  <a:lnTo>
                    <a:pt x="60" y="66"/>
                  </a:lnTo>
                  <a:lnTo>
                    <a:pt x="60" y="60"/>
                  </a:lnTo>
                  <a:close/>
                  <a:moveTo>
                    <a:pt x="36" y="84"/>
                  </a:moveTo>
                  <a:lnTo>
                    <a:pt x="42" y="84"/>
                  </a:lnTo>
                  <a:lnTo>
                    <a:pt x="42" y="96"/>
                  </a:lnTo>
                  <a:lnTo>
                    <a:pt x="36" y="96"/>
                  </a:lnTo>
                  <a:lnTo>
                    <a:pt x="36" y="84"/>
                  </a:lnTo>
                  <a:close/>
                  <a:moveTo>
                    <a:pt x="24" y="66"/>
                  </a:moveTo>
                  <a:lnTo>
                    <a:pt x="30" y="66"/>
                  </a:lnTo>
                  <a:lnTo>
                    <a:pt x="30" y="72"/>
                  </a:lnTo>
                  <a:lnTo>
                    <a:pt x="24" y="72"/>
                  </a:lnTo>
                  <a:lnTo>
                    <a:pt x="24" y="66"/>
                  </a:lnTo>
                  <a:close/>
                  <a:moveTo>
                    <a:pt x="42" y="78"/>
                  </a:moveTo>
                  <a:lnTo>
                    <a:pt x="48" y="78"/>
                  </a:lnTo>
                  <a:lnTo>
                    <a:pt x="48" y="84"/>
                  </a:lnTo>
                  <a:lnTo>
                    <a:pt x="42" y="84"/>
                  </a:lnTo>
                  <a:lnTo>
                    <a:pt x="42" y="78"/>
                  </a:lnTo>
                  <a:close/>
                  <a:moveTo>
                    <a:pt x="78" y="96"/>
                  </a:moveTo>
                  <a:lnTo>
                    <a:pt x="84" y="96"/>
                  </a:lnTo>
                  <a:lnTo>
                    <a:pt x="78" y="96"/>
                  </a:lnTo>
                  <a:close/>
                  <a:moveTo>
                    <a:pt x="30" y="78"/>
                  </a:moveTo>
                  <a:lnTo>
                    <a:pt x="36" y="78"/>
                  </a:lnTo>
                  <a:lnTo>
                    <a:pt x="30" y="78"/>
                  </a:lnTo>
                  <a:close/>
                  <a:moveTo>
                    <a:pt x="42" y="60"/>
                  </a:moveTo>
                  <a:lnTo>
                    <a:pt x="48" y="60"/>
                  </a:lnTo>
                  <a:lnTo>
                    <a:pt x="48" y="66"/>
                  </a:lnTo>
                  <a:lnTo>
                    <a:pt x="42" y="66"/>
                  </a:lnTo>
                  <a:lnTo>
                    <a:pt x="42" y="60"/>
                  </a:lnTo>
                  <a:close/>
                  <a:moveTo>
                    <a:pt x="54" y="66"/>
                  </a:moveTo>
                  <a:lnTo>
                    <a:pt x="60" y="66"/>
                  </a:lnTo>
                  <a:lnTo>
                    <a:pt x="60" y="72"/>
                  </a:lnTo>
                  <a:lnTo>
                    <a:pt x="54" y="72"/>
                  </a:lnTo>
                  <a:lnTo>
                    <a:pt x="54" y="66"/>
                  </a:lnTo>
                  <a:close/>
                  <a:moveTo>
                    <a:pt x="30" y="72"/>
                  </a:moveTo>
                  <a:lnTo>
                    <a:pt x="36" y="72"/>
                  </a:lnTo>
                  <a:lnTo>
                    <a:pt x="36" y="78"/>
                  </a:lnTo>
                  <a:lnTo>
                    <a:pt x="30" y="78"/>
                  </a:lnTo>
                  <a:lnTo>
                    <a:pt x="30" y="72"/>
                  </a:lnTo>
                  <a:close/>
                  <a:moveTo>
                    <a:pt x="48" y="78"/>
                  </a:moveTo>
                  <a:lnTo>
                    <a:pt x="54" y="78"/>
                  </a:lnTo>
                  <a:lnTo>
                    <a:pt x="48" y="78"/>
                  </a:lnTo>
                  <a:close/>
                  <a:moveTo>
                    <a:pt x="36" y="66"/>
                  </a:moveTo>
                  <a:lnTo>
                    <a:pt x="42" y="66"/>
                  </a:lnTo>
                  <a:lnTo>
                    <a:pt x="36" y="66"/>
                  </a:lnTo>
                  <a:close/>
                  <a:moveTo>
                    <a:pt x="12" y="78"/>
                  </a:moveTo>
                  <a:lnTo>
                    <a:pt x="18" y="78"/>
                  </a:lnTo>
                  <a:lnTo>
                    <a:pt x="18" y="84"/>
                  </a:lnTo>
                  <a:lnTo>
                    <a:pt x="12" y="84"/>
                  </a:lnTo>
                  <a:lnTo>
                    <a:pt x="12" y="78"/>
                  </a:lnTo>
                  <a:close/>
                  <a:moveTo>
                    <a:pt x="36" y="48"/>
                  </a:moveTo>
                  <a:lnTo>
                    <a:pt x="42" y="48"/>
                  </a:lnTo>
                  <a:lnTo>
                    <a:pt x="42" y="54"/>
                  </a:lnTo>
                  <a:lnTo>
                    <a:pt x="36" y="54"/>
                  </a:lnTo>
                  <a:lnTo>
                    <a:pt x="36" y="48"/>
                  </a:lnTo>
                  <a:close/>
                  <a:moveTo>
                    <a:pt x="18" y="78"/>
                  </a:moveTo>
                  <a:lnTo>
                    <a:pt x="18" y="84"/>
                  </a:lnTo>
                  <a:lnTo>
                    <a:pt x="19" y="84"/>
                  </a:lnTo>
                  <a:lnTo>
                    <a:pt x="18" y="78"/>
                  </a:lnTo>
                  <a:close/>
                  <a:moveTo>
                    <a:pt x="60" y="96"/>
                  </a:moveTo>
                  <a:lnTo>
                    <a:pt x="60" y="102"/>
                  </a:lnTo>
                  <a:lnTo>
                    <a:pt x="61" y="102"/>
                  </a:lnTo>
                  <a:lnTo>
                    <a:pt x="60" y="96"/>
                  </a:lnTo>
                  <a:close/>
                  <a:moveTo>
                    <a:pt x="36" y="48"/>
                  </a:moveTo>
                  <a:lnTo>
                    <a:pt x="42" y="48"/>
                  </a:lnTo>
                  <a:lnTo>
                    <a:pt x="36" y="48"/>
                  </a:lnTo>
                  <a:close/>
                  <a:moveTo>
                    <a:pt x="36" y="78"/>
                  </a:moveTo>
                  <a:lnTo>
                    <a:pt x="42" y="78"/>
                  </a:lnTo>
                  <a:lnTo>
                    <a:pt x="36" y="78"/>
                  </a:lnTo>
                  <a:close/>
                  <a:moveTo>
                    <a:pt x="84" y="102"/>
                  </a:moveTo>
                  <a:lnTo>
                    <a:pt x="84" y="108"/>
                  </a:lnTo>
                  <a:lnTo>
                    <a:pt x="85" y="108"/>
                  </a:lnTo>
                  <a:lnTo>
                    <a:pt x="84" y="102"/>
                  </a:lnTo>
                  <a:close/>
                </a:path>
              </a:pathLst>
            </a:custGeom>
            <a:solidFill>
              <a:schemeClr val="accent1">
                <a:lumMod val="60000"/>
                <a:lumOff val="40000"/>
              </a:schemeClr>
            </a:solid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81" name="Freeform 11"/>
            <p:cNvSpPr>
              <a:spLocks/>
            </p:cNvSpPr>
            <p:nvPr>
              <p:custDataLst>
                <p:tags r:id="rId11"/>
              </p:custDataLst>
            </p:nvPr>
          </p:nvSpPr>
          <p:spPr bwMode="gray">
            <a:xfrm>
              <a:off x="421265" y="2889625"/>
              <a:ext cx="183575" cy="58599"/>
            </a:xfrm>
            <a:custGeom>
              <a:avLst/>
              <a:gdLst>
                <a:gd name="T0" fmla="*/ 0 w 168"/>
                <a:gd name="T1" fmla="*/ 17177 h 48"/>
                <a:gd name="T2" fmla="*/ 0 w 168"/>
                <a:gd name="T3" fmla="*/ 12406 h 48"/>
                <a:gd name="T4" fmla="*/ 1954 w 168"/>
                <a:gd name="T5" fmla="*/ 8589 h 48"/>
                <a:gd name="T6" fmla="*/ 3908 w 168"/>
                <a:gd name="T7" fmla="*/ 10497 h 48"/>
                <a:gd name="T8" fmla="*/ 6840 w 168"/>
                <a:gd name="T9" fmla="*/ 12406 h 48"/>
                <a:gd name="T10" fmla="*/ 10748 w 168"/>
                <a:gd name="T11" fmla="*/ 10497 h 48"/>
                <a:gd name="T12" fmla="*/ 10748 w 168"/>
                <a:gd name="T13" fmla="*/ 10497 h 48"/>
                <a:gd name="T14" fmla="*/ 12702 w 168"/>
                <a:gd name="T15" fmla="*/ 8589 h 48"/>
                <a:gd name="T16" fmla="*/ 17587 w 168"/>
                <a:gd name="T17" fmla="*/ 8589 h 48"/>
                <a:gd name="T18" fmla="*/ 21495 w 168"/>
                <a:gd name="T19" fmla="*/ 8589 h 48"/>
                <a:gd name="T20" fmla="*/ 23449 w 168"/>
                <a:gd name="T21" fmla="*/ 6680 h 48"/>
                <a:gd name="T22" fmla="*/ 23449 w 168"/>
                <a:gd name="T23" fmla="*/ 6680 h 48"/>
                <a:gd name="T24" fmla="*/ 19541 w 168"/>
                <a:gd name="T25" fmla="*/ 8589 h 48"/>
                <a:gd name="T26" fmla="*/ 15633 w 168"/>
                <a:gd name="T27" fmla="*/ 8589 h 48"/>
                <a:gd name="T28" fmla="*/ 10748 w 168"/>
                <a:gd name="T29" fmla="*/ 8589 h 48"/>
                <a:gd name="T30" fmla="*/ 8794 w 168"/>
                <a:gd name="T31" fmla="*/ 10497 h 48"/>
                <a:gd name="T32" fmla="*/ 6840 w 168"/>
                <a:gd name="T33" fmla="*/ 8589 h 48"/>
                <a:gd name="T34" fmla="*/ 3908 w 168"/>
                <a:gd name="T35" fmla="*/ 6680 h 48"/>
                <a:gd name="T36" fmla="*/ 3908 w 168"/>
                <a:gd name="T37" fmla="*/ 6680 h 48"/>
                <a:gd name="T38" fmla="*/ 8794 w 168"/>
                <a:gd name="T39" fmla="*/ 6680 h 48"/>
                <a:gd name="T40" fmla="*/ 12702 w 168"/>
                <a:gd name="T41" fmla="*/ 6680 h 48"/>
                <a:gd name="T42" fmla="*/ 17587 w 168"/>
                <a:gd name="T43" fmla="*/ 6680 h 48"/>
                <a:gd name="T44" fmla="*/ 21495 w 168"/>
                <a:gd name="T45" fmla="*/ 6680 h 48"/>
                <a:gd name="T46" fmla="*/ 26380 w 168"/>
                <a:gd name="T47" fmla="*/ 6680 h 48"/>
                <a:gd name="T48" fmla="*/ 28334 w 168"/>
                <a:gd name="T49" fmla="*/ 3817 h 48"/>
                <a:gd name="T50" fmla="*/ 30289 w 168"/>
                <a:gd name="T51" fmla="*/ 1909 h 48"/>
                <a:gd name="T52" fmla="*/ 34197 w 168"/>
                <a:gd name="T53" fmla="*/ 1909 h 48"/>
                <a:gd name="T54" fmla="*/ 37127 w 168"/>
                <a:gd name="T55" fmla="*/ 1909 h 48"/>
                <a:gd name="T56" fmla="*/ 41036 w 168"/>
                <a:gd name="T57" fmla="*/ 1909 h 48"/>
                <a:gd name="T58" fmla="*/ 42990 w 168"/>
                <a:gd name="T59" fmla="*/ 3817 h 48"/>
                <a:gd name="T60" fmla="*/ 47875 w 168"/>
                <a:gd name="T61" fmla="*/ 3817 h 48"/>
                <a:gd name="T62" fmla="*/ 49829 w 168"/>
                <a:gd name="T63" fmla="*/ 8589 h 48"/>
                <a:gd name="T64" fmla="*/ 51783 w 168"/>
                <a:gd name="T65" fmla="*/ 6680 h 48"/>
                <a:gd name="T66" fmla="*/ 56668 w 168"/>
                <a:gd name="T67" fmla="*/ 6680 h 48"/>
                <a:gd name="T68" fmla="*/ 60576 w 168"/>
                <a:gd name="T69" fmla="*/ 6680 h 48"/>
                <a:gd name="T70" fmla="*/ 60576 w 168"/>
                <a:gd name="T71" fmla="*/ 10497 h 48"/>
                <a:gd name="T72" fmla="*/ 56668 w 168"/>
                <a:gd name="T73" fmla="*/ 10497 h 48"/>
                <a:gd name="T74" fmla="*/ 53737 w 168"/>
                <a:gd name="T75" fmla="*/ 12406 h 48"/>
                <a:gd name="T76" fmla="*/ 49829 w 168"/>
                <a:gd name="T77" fmla="*/ 12406 h 48"/>
                <a:gd name="T78" fmla="*/ 47875 w 168"/>
                <a:gd name="T79" fmla="*/ 10497 h 48"/>
                <a:gd name="T80" fmla="*/ 42990 w 168"/>
                <a:gd name="T81" fmla="*/ 10497 h 48"/>
                <a:gd name="T82" fmla="*/ 41036 w 168"/>
                <a:gd name="T83" fmla="*/ 8589 h 48"/>
                <a:gd name="T84" fmla="*/ 37127 w 168"/>
                <a:gd name="T85" fmla="*/ 8589 h 48"/>
                <a:gd name="T86" fmla="*/ 32243 w 168"/>
                <a:gd name="T87" fmla="*/ 6680 h 48"/>
                <a:gd name="T88" fmla="*/ 30289 w 168"/>
                <a:gd name="T89" fmla="*/ 10497 h 48"/>
                <a:gd name="T90" fmla="*/ 26380 w 168"/>
                <a:gd name="T91" fmla="*/ 10497 h 48"/>
                <a:gd name="T92" fmla="*/ 21495 w 168"/>
                <a:gd name="T93" fmla="*/ 10497 h 48"/>
                <a:gd name="T94" fmla="*/ 19541 w 168"/>
                <a:gd name="T95" fmla="*/ 12406 h 48"/>
                <a:gd name="T96" fmla="*/ 17587 w 168"/>
                <a:gd name="T97" fmla="*/ 14314 h 48"/>
                <a:gd name="T98" fmla="*/ 12702 w 168"/>
                <a:gd name="T99" fmla="*/ 14314 h 48"/>
                <a:gd name="T100" fmla="*/ 8794 w 168"/>
                <a:gd name="T101" fmla="*/ 14314 h 48"/>
                <a:gd name="T102" fmla="*/ 3908 w 168"/>
                <a:gd name="T103" fmla="*/ 14314 h 48"/>
                <a:gd name="T104" fmla="*/ 1954 w 168"/>
                <a:gd name="T105" fmla="*/ 17177 h 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8" h="48">
                  <a:moveTo>
                    <a:pt x="6" y="48"/>
                  </a:moveTo>
                  <a:lnTo>
                    <a:pt x="0" y="48"/>
                  </a:lnTo>
                  <a:lnTo>
                    <a:pt x="0" y="42"/>
                  </a:lnTo>
                  <a:lnTo>
                    <a:pt x="0" y="36"/>
                  </a:lnTo>
                  <a:lnTo>
                    <a:pt x="0" y="30"/>
                  </a:lnTo>
                  <a:lnTo>
                    <a:pt x="6" y="24"/>
                  </a:lnTo>
                  <a:lnTo>
                    <a:pt x="12" y="24"/>
                  </a:lnTo>
                  <a:lnTo>
                    <a:pt x="12" y="30"/>
                  </a:lnTo>
                  <a:lnTo>
                    <a:pt x="18" y="30"/>
                  </a:lnTo>
                  <a:lnTo>
                    <a:pt x="18" y="36"/>
                  </a:lnTo>
                  <a:lnTo>
                    <a:pt x="24" y="36"/>
                  </a:lnTo>
                  <a:lnTo>
                    <a:pt x="30" y="30"/>
                  </a:lnTo>
                  <a:lnTo>
                    <a:pt x="30" y="36"/>
                  </a:lnTo>
                  <a:lnTo>
                    <a:pt x="30" y="30"/>
                  </a:lnTo>
                  <a:lnTo>
                    <a:pt x="36" y="30"/>
                  </a:lnTo>
                  <a:lnTo>
                    <a:pt x="36" y="24"/>
                  </a:lnTo>
                  <a:lnTo>
                    <a:pt x="42" y="24"/>
                  </a:lnTo>
                  <a:lnTo>
                    <a:pt x="48" y="24"/>
                  </a:lnTo>
                  <a:lnTo>
                    <a:pt x="54" y="24"/>
                  </a:lnTo>
                  <a:lnTo>
                    <a:pt x="60" y="24"/>
                  </a:lnTo>
                  <a:lnTo>
                    <a:pt x="66" y="24"/>
                  </a:lnTo>
                  <a:lnTo>
                    <a:pt x="66" y="18"/>
                  </a:lnTo>
                  <a:lnTo>
                    <a:pt x="66" y="24"/>
                  </a:lnTo>
                  <a:lnTo>
                    <a:pt x="66" y="18"/>
                  </a:lnTo>
                  <a:lnTo>
                    <a:pt x="60" y="24"/>
                  </a:lnTo>
                  <a:lnTo>
                    <a:pt x="54" y="24"/>
                  </a:lnTo>
                  <a:lnTo>
                    <a:pt x="48" y="24"/>
                  </a:lnTo>
                  <a:lnTo>
                    <a:pt x="42" y="24"/>
                  </a:lnTo>
                  <a:lnTo>
                    <a:pt x="36" y="24"/>
                  </a:lnTo>
                  <a:lnTo>
                    <a:pt x="30" y="24"/>
                  </a:lnTo>
                  <a:lnTo>
                    <a:pt x="30" y="30"/>
                  </a:lnTo>
                  <a:lnTo>
                    <a:pt x="24" y="30"/>
                  </a:lnTo>
                  <a:lnTo>
                    <a:pt x="18" y="30"/>
                  </a:lnTo>
                  <a:lnTo>
                    <a:pt x="18" y="24"/>
                  </a:lnTo>
                  <a:lnTo>
                    <a:pt x="12" y="24"/>
                  </a:lnTo>
                  <a:lnTo>
                    <a:pt x="12" y="18"/>
                  </a:lnTo>
                  <a:lnTo>
                    <a:pt x="18" y="18"/>
                  </a:lnTo>
                  <a:lnTo>
                    <a:pt x="12" y="18"/>
                  </a:lnTo>
                  <a:lnTo>
                    <a:pt x="18" y="18"/>
                  </a:lnTo>
                  <a:lnTo>
                    <a:pt x="24" y="18"/>
                  </a:lnTo>
                  <a:lnTo>
                    <a:pt x="30" y="18"/>
                  </a:lnTo>
                  <a:lnTo>
                    <a:pt x="36" y="18"/>
                  </a:lnTo>
                  <a:lnTo>
                    <a:pt x="42" y="18"/>
                  </a:lnTo>
                  <a:lnTo>
                    <a:pt x="48" y="18"/>
                  </a:lnTo>
                  <a:lnTo>
                    <a:pt x="54" y="18"/>
                  </a:lnTo>
                  <a:lnTo>
                    <a:pt x="60" y="18"/>
                  </a:lnTo>
                  <a:lnTo>
                    <a:pt x="66" y="18"/>
                  </a:lnTo>
                  <a:lnTo>
                    <a:pt x="72" y="18"/>
                  </a:lnTo>
                  <a:lnTo>
                    <a:pt x="72" y="12"/>
                  </a:lnTo>
                  <a:lnTo>
                    <a:pt x="78" y="12"/>
                  </a:lnTo>
                  <a:lnTo>
                    <a:pt x="78" y="6"/>
                  </a:lnTo>
                  <a:lnTo>
                    <a:pt x="84" y="6"/>
                  </a:lnTo>
                  <a:lnTo>
                    <a:pt x="90" y="6"/>
                  </a:lnTo>
                  <a:lnTo>
                    <a:pt x="96" y="6"/>
                  </a:lnTo>
                  <a:lnTo>
                    <a:pt x="96" y="0"/>
                  </a:lnTo>
                  <a:lnTo>
                    <a:pt x="102" y="6"/>
                  </a:lnTo>
                  <a:lnTo>
                    <a:pt x="108" y="6"/>
                  </a:lnTo>
                  <a:lnTo>
                    <a:pt x="114" y="6"/>
                  </a:lnTo>
                  <a:lnTo>
                    <a:pt x="114" y="12"/>
                  </a:lnTo>
                  <a:lnTo>
                    <a:pt x="120" y="12"/>
                  </a:lnTo>
                  <a:lnTo>
                    <a:pt x="126" y="12"/>
                  </a:lnTo>
                  <a:lnTo>
                    <a:pt x="132" y="12"/>
                  </a:lnTo>
                  <a:lnTo>
                    <a:pt x="132" y="18"/>
                  </a:lnTo>
                  <a:lnTo>
                    <a:pt x="138" y="24"/>
                  </a:lnTo>
                  <a:lnTo>
                    <a:pt x="144" y="24"/>
                  </a:lnTo>
                  <a:lnTo>
                    <a:pt x="144" y="18"/>
                  </a:lnTo>
                  <a:lnTo>
                    <a:pt x="150" y="18"/>
                  </a:lnTo>
                  <a:lnTo>
                    <a:pt x="156" y="18"/>
                  </a:lnTo>
                  <a:lnTo>
                    <a:pt x="162" y="18"/>
                  </a:lnTo>
                  <a:lnTo>
                    <a:pt x="168" y="18"/>
                  </a:lnTo>
                  <a:lnTo>
                    <a:pt x="168" y="24"/>
                  </a:lnTo>
                  <a:lnTo>
                    <a:pt x="168" y="30"/>
                  </a:lnTo>
                  <a:lnTo>
                    <a:pt x="162" y="30"/>
                  </a:lnTo>
                  <a:lnTo>
                    <a:pt x="156" y="30"/>
                  </a:lnTo>
                  <a:lnTo>
                    <a:pt x="156" y="36"/>
                  </a:lnTo>
                  <a:lnTo>
                    <a:pt x="150" y="36"/>
                  </a:lnTo>
                  <a:lnTo>
                    <a:pt x="144" y="36"/>
                  </a:lnTo>
                  <a:lnTo>
                    <a:pt x="138" y="36"/>
                  </a:lnTo>
                  <a:lnTo>
                    <a:pt x="132" y="36"/>
                  </a:lnTo>
                  <a:lnTo>
                    <a:pt x="132" y="30"/>
                  </a:lnTo>
                  <a:lnTo>
                    <a:pt x="126" y="30"/>
                  </a:lnTo>
                  <a:lnTo>
                    <a:pt x="120" y="30"/>
                  </a:lnTo>
                  <a:lnTo>
                    <a:pt x="114" y="30"/>
                  </a:lnTo>
                  <a:lnTo>
                    <a:pt x="114" y="24"/>
                  </a:lnTo>
                  <a:lnTo>
                    <a:pt x="108" y="24"/>
                  </a:lnTo>
                  <a:lnTo>
                    <a:pt x="102" y="24"/>
                  </a:lnTo>
                  <a:lnTo>
                    <a:pt x="96" y="18"/>
                  </a:lnTo>
                  <a:lnTo>
                    <a:pt x="90" y="18"/>
                  </a:lnTo>
                  <a:lnTo>
                    <a:pt x="90" y="24"/>
                  </a:lnTo>
                  <a:lnTo>
                    <a:pt x="84" y="30"/>
                  </a:lnTo>
                  <a:lnTo>
                    <a:pt x="78" y="30"/>
                  </a:lnTo>
                  <a:lnTo>
                    <a:pt x="72" y="30"/>
                  </a:lnTo>
                  <a:lnTo>
                    <a:pt x="66" y="30"/>
                  </a:lnTo>
                  <a:lnTo>
                    <a:pt x="60" y="30"/>
                  </a:lnTo>
                  <a:lnTo>
                    <a:pt x="54" y="30"/>
                  </a:lnTo>
                  <a:lnTo>
                    <a:pt x="54" y="36"/>
                  </a:lnTo>
                  <a:lnTo>
                    <a:pt x="54" y="42"/>
                  </a:lnTo>
                  <a:lnTo>
                    <a:pt x="48" y="42"/>
                  </a:lnTo>
                  <a:lnTo>
                    <a:pt x="42" y="42"/>
                  </a:lnTo>
                  <a:lnTo>
                    <a:pt x="36" y="42"/>
                  </a:lnTo>
                  <a:lnTo>
                    <a:pt x="30" y="42"/>
                  </a:lnTo>
                  <a:lnTo>
                    <a:pt x="24" y="42"/>
                  </a:lnTo>
                  <a:lnTo>
                    <a:pt x="18" y="42"/>
                  </a:lnTo>
                  <a:lnTo>
                    <a:pt x="12" y="42"/>
                  </a:lnTo>
                  <a:lnTo>
                    <a:pt x="6" y="42"/>
                  </a:lnTo>
                  <a:lnTo>
                    <a:pt x="6" y="48"/>
                  </a:lnTo>
                  <a:close/>
                </a:path>
              </a:pathLst>
            </a:custGeom>
            <a:solidFill>
              <a:schemeClr val="accent1">
                <a:lumMod val="60000"/>
                <a:lumOff val="40000"/>
              </a:schemeClr>
            </a:solid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82" name="Freeform 12"/>
            <p:cNvSpPr>
              <a:spLocks noEditPoints="1"/>
            </p:cNvSpPr>
            <p:nvPr>
              <p:custDataLst>
                <p:tags r:id="rId12"/>
              </p:custDataLst>
            </p:nvPr>
          </p:nvSpPr>
          <p:spPr bwMode="gray">
            <a:xfrm>
              <a:off x="376762" y="2687157"/>
              <a:ext cx="378276" cy="313581"/>
            </a:xfrm>
            <a:custGeom>
              <a:avLst/>
              <a:gdLst>
                <a:gd name="T0" fmla="*/ 66972 w 348"/>
                <a:gd name="T1" fmla="*/ 82109 h 252"/>
                <a:gd name="T2" fmla="*/ 51442 w 348"/>
                <a:gd name="T3" fmla="*/ 82109 h 252"/>
                <a:gd name="T4" fmla="*/ 40766 w 348"/>
                <a:gd name="T5" fmla="*/ 86996 h 252"/>
                <a:gd name="T6" fmla="*/ 30089 w 348"/>
                <a:gd name="T7" fmla="*/ 86996 h 252"/>
                <a:gd name="T8" fmla="*/ 17471 w 348"/>
                <a:gd name="T9" fmla="*/ 87973 h 252"/>
                <a:gd name="T10" fmla="*/ 17471 w 348"/>
                <a:gd name="T11" fmla="*/ 84064 h 252"/>
                <a:gd name="T12" fmla="*/ 21354 w 348"/>
                <a:gd name="T13" fmla="*/ 84064 h 252"/>
                <a:gd name="T14" fmla="*/ 14559 w 348"/>
                <a:gd name="T15" fmla="*/ 80154 h 252"/>
                <a:gd name="T16" fmla="*/ 21354 w 348"/>
                <a:gd name="T17" fmla="*/ 73311 h 252"/>
                <a:gd name="T18" fmla="*/ 33972 w 348"/>
                <a:gd name="T19" fmla="*/ 73311 h 252"/>
                <a:gd name="T20" fmla="*/ 42707 w 348"/>
                <a:gd name="T21" fmla="*/ 69401 h 252"/>
                <a:gd name="T22" fmla="*/ 53384 w 348"/>
                <a:gd name="T23" fmla="*/ 67447 h 252"/>
                <a:gd name="T24" fmla="*/ 62119 w 348"/>
                <a:gd name="T25" fmla="*/ 71356 h 252"/>
                <a:gd name="T26" fmla="*/ 72796 w 348"/>
                <a:gd name="T27" fmla="*/ 69401 h 252"/>
                <a:gd name="T28" fmla="*/ 67943 w 348"/>
                <a:gd name="T29" fmla="*/ 64513 h 252"/>
                <a:gd name="T30" fmla="*/ 60178 w 348"/>
                <a:gd name="T31" fmla="*/ 62559 h 252"/>
                <a:gd name="T32" fmla="*/ 49502 w 348"/>
                <a:gd name="T33" fmla="*/ 58649 h 252"/>
                <a:gd name="T34" fmla="*/ 40766 w 348"/>
                <a:gd name="T35" fmla="*/ 62559 h 252"/>
                <a:gd name="T36" fmla="*/ 30089 w 348"/>
                <a:gd name="T37" fmla="*/ 64513 h 252"/>
                <a:gd name="T38" fmla="*/ 19412 w 348"/>
                <a:gd name="T39" fmla="*/ 62559 h 252"/>
                <a:gd name="T40" fmla="*/ 19412 w 348"/>
                <a:gd name="T41" fmla="*/ 58649 h 252"/>
                <a:gd name="T42" fmla="*/ 14559 w 348"/>
                <a:gd name="T43" fmla="*/ 58649 h 252"/>
                <a:gd name="T44" fmla="*/ 12618 w 348"/>
                <a:gd name="T45" fmla="*/ 51807 h 252"/>
                <a:gd name="T46" fmla="*/ 8735 w 348"/>
                <a:gd name="T47" fmla="*/ 43009 h 252"/>
                <a:gd name="T48" fmla="*/ 1942 w 348"/>
                <a:gd name="T49" fmla="*/ 39100 h 252"/>
                <a:gd name="T50" fmla="*/ 10677 w 348"/>
                <a:gd name="T51" fmla="*/ 34212 h 252"/>
                <a:gd name="T52" fmla="*/ 14559 w 348"/>
                <a:gd name="T53" fmla="*/ 26392 h 252"/>
                <a:gd name="T54" fmla="*/ 21354 w 348"/>
                <a:gd name="T55" fmla="*/ 17595 h 252"/>
                <a:gd name="T56" fmla="*/ 23295 w 348"/>
                <a:gd name="T57" fmla="*/ 8798 h 252"/>
                <a:gd name="T58" fmla="*/ 27177 w 348"/>
                <a:gd name="T59" fmla="*/ 1955 h 252"/>
                <a:gd name="T60" fmla="*/ 36883 w 348"/>
                <a:gd name="T61" fmla="*/ 3910 h 252"/>
                <a:gd name="T62" fmla="*/ 42707 w 348"/>
                <a:gd name="T63" fmla="*/ 1955 h 252"/>
                <a:gd name="T64" fmla="*/ 53384 w 348"/>
                <a:gd name="T65" fmla="*/ 0 h 252"/>
                <a:gd name="T66" fmla="*/ 64061 w 348"/>
                <a:gd name="T67" fmla="*/ 1955 h 252"/>
                <a:gd name="T68" fmla="*/ 72796 w 348"/>
                <a:gd name="T69" fmla="*/ 8798 h 252"/>
                <a:gd name="T70" fmla="*/ 76678 w 348"/>
                <a:gd name="T71" fmla="*/ 12707 h 252"/>
                <a:gd name="T72" fmla="*/ 81532 w 348"/>
                <a:gd name="T73" fmla="*/ 12707 h 252"/>
                <a:gd name="T74" fmla="*/ 86385 w 348"/>
                <a:gd name="T75" fmla="*/ 21504 h 252"/>
                <a:gd name="T76" fmla="*/ 90267 w 348"/>
                <a:gd name="T77" fmla="*/ 23460 h 252"/>
                <a:gd name="T78" fmla="*/ 92209 w 348"/>
                <a:gd name="T79" fmla="*/ 30302 h 252"/>
                <a:gd name="T80" fmla="*/ 100944 w 348"/>
                <a:gd name="T81" fmla="*/ 34212 h 252"/>
                <a:gd name="T82" fmla="*/ 106768 w 348"/>
                <a:gd name="T83" fmla="*/ 41054 h 252"/>
                <a:gd name="T84" fmla="*/ 111621 w 348"/>
                <a:gd name="T85" fmla="*/ 49851 h 252"/>
                <a:gd name="T86" fmla="*/ 109679 w 348"/>
                <a:gd name="T87" fmla="*/ 60604 h 252"/>
                <a:gd name="T88" fmla="*/ 115503 w 348"/>
                <a:gd name="T89" fmla="*/ 67447 h 252"/>
                <a:gd name="T90" fmla="*/ 122298 w 348"/>
                <a:gd name="T91" fmla="*/ 73311 h 252"/>
                <a:gd name="T92" fmla="*/ 122298 w 348"/>
                <a:gd name="T93" fmla="*/ 78198 h 252"/>
                <a:gd name="T94" fmla="*/ 122298 w 348"/>
                <a:gd name="T95" fmla="*/ 86996 h 252"/>
                <a:gd name="T96" fmla="*/ 120356 w 348"/>
                <a:gd name="T97" fmla="*/ 87973 h 252"/>
                <a:gd name="T98" fmla="*/ 106768 w 348"/>
                <a:gd name="T99" fmla="*/ 87973 h 252"/>
                <a:gd name="T100" fmla="*/ 96091 w 348"/>
                <a:gd name="T101" fmla="*/ 87973 h 252"/>
                <a:gd name="T102" fmla="*/ 87355 w 348"/>
                <a:gd name="T103" fmla="*/ 84064 h 252"/>
                <a:gd name="T104" fmla="*/ 76678 w 348"/>
                <a:gd name="T105" fmla="*/ 82109 h 252"/>
                <a:gd name="T106" fmla="*/ 17471 w 348"/>
                <a:gd name="T107" fmla="*/ 62559 h 252"/>
                <a:gd name="T108" fmla="*/ 17471 w 348"/>
                <a:gd name="T109" fmla="*/ 56694 h 2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8" h="252">
                  <a:moveTo>
                    <a:pt x="216" y="228"/>
                  </a:moveTo>
                  <a:lnTo>
                    <a:pt x="210" y="228"/>
                  </a:lnTo>
                  <a:lnTo>
                    <a:pt x="204" y="228"/>
                  </a:lnTo>
                  <a:lnTo>
                    <a:pt x="198" y="228"/>
                  </a:lnTo>
                  <a:lnTo>
                    <a:pt x="192" y="228"/>
                  </a:lnTo>
                  <a:lnTo>
                    <a:pt x="186" y="228"/>
                  </a:lnTo>
                  <a:lnTo>
                    <a:pt x="180" y="228"/>
                  </a:lnTo>
                  <a:lnTo>
                    <a:pt x="168" y="228"/>
                  </a:lnTo>
                  <a:lnTo>
                    <a:pt x="162" y="228"/>
                  </a:lnTo>
                  <a:lnTo>
                    <a:pt x="156" y="228"/>
                  </a:lnTo>
                  <a:lnTo>
                    <a:pt x="150" y="228"/>
                  </a:lnTo>
                  <a:lnTo>
                    <a:pt x="144" y="228"/>
                  </a:lnTo>
                  <a:lnTo>
                    <a:pt x="138" y="228"/>
                  </a:lnTo>
                  <a:lnTo>
                    <a:pt x="132" y="228"/>
                  </a:lnTo>
                  <a:lnTo>
                    <a:pt x="126" y="234"/>
                  </a:lnTo>
                  <a:lnTo>
                    <a:pt x="120" y="234"/>
                  </a:lnTo>
                  <a:lnTo>
                    <a:pt x="120" y="240"/>
                  </a:lnTo>
                  <a:lnTo>
                    <a:pt x="114" y="240"/>
                  </a:lnTo>
                  <a:lnTo>
                    <a:pt x="108" y="240"/>
                  </a:lnTo>
                  <a:lnTo>
                    <a:pt x="108" y="246"/>
                  </a:lnTo>
                  <a:lnTo>
                    <a:pt x="102" y="246"/>
                  </a:lnTo>
                  <a:lnTo>
                    <a:pt x="96" y="246"/>
                  </a:lnTo>
                  <a:lnTo>
                    <a:pt x="90" y="246"/>
                  </a:lnTo>
                  <a:lnTo>
                    <a:pt x="84" y="240"/>
                  </a:lnTo>
                  <a:lnTo>
                    <a:pt x="78" y="240"/>
                  </a:lnTo>
                  <a:lnTo>
                    <a:pt x="72" y="246"/>
                  </a:lnTo>
                  <a:lnTo>
                    <a:pt x="66" y="246"/>
                  </a:lnTo>
                  <a:lnTo>
                    <a:pt x="60" y="246"/>
                  </a:lnTo>
                  <a:lnTo>
                    <a:pt x="54" y="246"/>
                  </a:lnTo>
                  <a:lnTo>
                    <a:pt x="48" y="246"/>
                  </a:lnTo>
                  <a:lnTo>
                    <a:pt x="48" y="252"/>
                  </a:lnTo>
                  <a:lnTo>
                    <a:pt x="48" y="246"/>
                  </a:lnTo>
                  <a:lnTo>
                    <a:pt x="42" y="246"/>
                  </a:lnTo>
                  <a:lnTo>
                    <a:pt x="42" y="240"/>
                  </a:lnTo>
                  <a:lnTo>
                    <a:pt x="48" y="240"/>
                  </a:lnTo>
                  <a:lnTo>
                    <a:pt x="48" y="234"/>
                  </a:lnTo>
                  <a:lnTo>
                    <a:pt x="48" y="240"/>
                  </a:lnTo>
                  <a:lnTo>
                    <a:pt x="48" y="234"/>
                  </a:lnTo>
                  <a:lnTo>
                    <a:pt x="54" y="234"/>
                  </a:lnTo>
                  <a:lnTo>
                    <a:pt x="60" y="234"/>
                  </a:lnTo>
                  <a:lnTo>
                    <a:pt x="66" y="234"/>
                  </a:lnTo>
                  <a:lnTo>
                    <a:pt x="60" y="234"/>
                  </a:lnTo>
                  <a:lnTo>
                    <a:pt x="54" y="228"/>
                  </a:lnTo>
                  <a:lnTo>
                    <a:pt x="54" y="234"/>
                  </a:lnTo>
                  <a:lnTo>
                    <a:pt x="48" y="234"/>
                  </a:lnTo>
                  <a:lnTo>
                    <a:pt x="42" y="234"/>
                  </a:lnTo>
                  <a:lnTo>
                    <a:pt x="42" y="228"/>
                  </a:lnTo>
                  <a:lnTo>
                    <a:pt x="42" y="222"/>
                  </a:lnTo>
                  <a:lnTo>
                    <a:pt x="42" y="216"/>
                  </a:lnTo>
                  <a:lnTo>
                    <a:pt x="48" y="216"/>
                  </a:lnTo>
                  <a:lnTo>
                    <a:pt x="48" y="210"/>
                  </a:lnTo>
                  <a:lnTo>
                    <a:pt x="48" y="204"/>
                  </a:lnTo>
                  <a:lnTo>
                    <a:pt x="54" y="204"/>
                  </a:lnTo>
                  <a:lnTo>
                    <a:pt x="60" y="204"/>
                  </a:lnTo>
                  <a:lnTo>
                    <a:pt x="66" y="204"/>
                  </a:lnTo>
                  <a:lnTo>
                    <a:pt x="72" y="204"/>
                  </a:lnTo>
                  <a:lnTo>
                    <a:pt x="78" y="204"/>
                  </a:lnTo>
                  <a:lnTo>
                    <a:pt x="84" y="204"/>
                  </a:lnTo>
                  <a:lnTo>
                    <a:pt x="90" y="204"/>
                  </a:lnTo>
                  <a:lnTo>
                    <a:pt x="96" y="204"/>
                  </a:lnTo>
                  <a:lnTo>
                    <a:pt x="96" y="198"/>
                  </a:lnTo>
                  <a:lnTo>
                    <a:pt x="96" y="192"/>
                  </a:lnTo>
                  <a:lnTo>
                    <a:pt x="102" y="192"/>
                  </a:lnTo>
                  <a:lnTo>
                    <a:pt x="108" y="192"/>
                  </a:lnTo>
                  <a:lnTo>
                    <a:pt x="114" y="192"/>
                  </a:lnTo>
                  <a:lnTo>
                    <a:pt x="120" y="192"/>
                  </a:lnTo>
                  <a:lnTo>
                    <a:pt x="126" y="192"/>
                  </a:lnTo>
                  <a:lnTo>
                    <a:pt x="132" y="186"/>
                  </a:lnTo>
                  <a:lnTo>
                    <a:pt x="132" y="180"/>
                  </a:lnTo>
                  <a:lnTo>
                    <a:pt x="138" y="180"/>
                  </a:lnTo>
                  <a:lnTo>
                    <a:pt x="144" y="186"/>
                  </a:lnTo>
                  <a:lnTo>
                    <a:pt x="150" y="186"/>
                  </a:lnTo>
                  <a:lnTo>
                    <a:pt x="156" y="186"/>
                  </a:lnTo>
                  <a:lnTo>
                    <a:pt x="156" y="192"/>
                  </a:lnTo>
                  <a:lnTo>
                    <a:pt x="162" y="192"/>
                  </a:lnTo>
                  <a:lnTo>
                    <a:pt x="168" y="192"/>
                  </a:lnTo>
                  <a:lnTo>
                    <a:pt x="174" y="192"/>
                  </a:lnTo>
                  <a:lnTo>
                    <a:pt x="174" y="198"/>
                  </a:lnTo>
                  <a:lnTo>
                    <a:pt x="180" y="198"/>
                  </a:lnTo>
                  <a:lnTo>
                    <a:pt x="186" y="198"/>
                  </a:lnTo>
                  <a:lnTo>
                    <a:pt x="192" y="198"/>
                  </a:lnTo>
                  <a:lnTo>
                    <a:pt x="198" y="198"/>
                  </a:lnTo>
                  <a:lnTo>
                    <a:pt x="198" y="192"/>
                  </a:lnTo>
                  <a:lnTo>
                    <a:pt x="204" y="192"/>
                  </a:lnTo>
                  <a:lnTo>
                    <a:pt x="210" y="192"/>
                  </a:lnTo>
                  <a:lnTo>
                    <a:pt x="210" y="186"/>
                  </a:lnTo>
                  <a:lnTo>
                    <a:pt x="210" y="180"/>
                  </a:lnTo>
                  <a:lnTo>
                    <a:pt x="204" y="180"/>
                  </a:lnTo>
                  <a:lnTo>
                    <a:pt x="198" y="180"/>
                  </a:lnTo>
                  <a:lnTo>
                    <a:pt x="192" y="180"/>
                  </a:lnTo>
                  <a:lnTo>
                    <a:pt x="186" y="180"/>
                  </a:lnTo>
                  <a:lnTo>
                    <a:pt x="186" y="186"/>
                  </a:lnTo>
                  <a:lnTo>
                    <a:pt x="180" y="186"/>
                  </a:lnTo>
                  <a:lnTo>
                    <a:pt x="174" y="180"/>
                  </a:lnTo>
                  <a:lnTo>
                    <a:pt x="174" y="174"/>
                  </a:lnTo>
                  <a:lnTo>
                    <a:pt x="168" y="174"/>
                  </a:lnTo>
                  <a:lnTo>
                    <a:pt x="162" y="174"/>
                  </a:lnTo>
                  <a:lnTo>
                    <a:pt x="156" y="174"/>
                  </a:lnTo>
                  <a:lnTo>
                    <a:pt x="156" y="168"/>
                  </a:lnTo>
                  <a:lnTo>
                    <a:pt x="150" y="168"/>
                  </a:lnTo>
                  <a:lnTo>
                    <a:pt x="144" y="168"/>
                  </a:lnTo>
                  <a:lnTo>
                    <a:pt x="138" y="162"/>
                  </a:lnTo>
                  <a:lnTo>
                    <a:pt x="138" y="168"/>
                  </a:lnTo>
                  <a:lnTo>
                    <a:pt x="132" y="168"/>
                  </a:lnTo>
                  <a:lnTo>
                    <a:pt x="126" y="168"/>
                  </a:lnTo>
                  <a:lnTo>
                    <a:pt x="120" y="168"/>
                  </a:lnTo>
                  <a:lnTo>
                    <a:pt x="120" y="174"/>
                  </a:lnTo>
                  <a:lnTo>
                    <a:pt x="114" y="174"/>
                  </a:lnTo>
                  <a:lnTo>
                    <a:pt x="114" y="180"/>
                  </a:lnTo>
                  <a:lnTo>
                    <a:pt x="108" y="180"/>
                  </a:lnTo>
                  <a:lnTo>
                    <a:pt x="102" y="180"/>
                  </a:lnTo>
                  <a:lnTo>
                    <a:pt x="96" y="180"/>
                  </a:lnTo>
                  <a:lnTo>
                    <a:pt x="90" y="180"/>
                  </a:lnTo>
                  <a:lnTo>
                    <a:pt x="84" y="180"/>
                  </a:lnTo>
                  <a:lnTo>
                    <a:pt x="78" y="180"/>
                  </a:lnTo>
                  <a:lnTo>
                    <a:pt x="72" y="180"/>
                  </a:lnTo>
                  <a:lnTo>
                    <a:pt x="66" y="180"/>
                  </a:lnTo>
                  <a:lnTo>
                    <a:pt x="60" y="180"/>
                  </a:lnTo>
                  <a:lnTo>
                    <a:pt x="54" y="180"/>
                  </a:lnTo>
                  <a:lnTo>
                    <a:pt x="54" y="174"/>
                  </a:lnTo>
                  <a:lnTo>
                    <a:pt x="54" y="168"/>
                  </a:lnTo>
                  <a:lnTo>
                    <a:pt x="54" y="162"/>
                  </a:lnTo>
                  <a:lnTo>
                    <a:pt x="60" y="162"/>
                  </a:lnTo>
                  <a:lnTo>
                    <a:pt x="54" y="162"/>
                  </a:lnTo>
                  <a:lnTo>
                    <a:pt x="60" y="162"/>
                  </a:lnTo>
                  <a:lnTo>
                    <a:pt x="54" y="162"/>
                  </a:lnTo>
                  <a:lnTo>
                    <a:pt x="48" y="162"/>
                  </a:lnTo>
                  <a:lnTo>
                    <a:pt x="48" y="168"/>
                  </a:lnTo>
                  <a:lnTo>
                    <a:pt x="48" y="162"/>
                  </a:lnTo>
                  <a:lnTo>
                    <a:pt x="48" y="156"/>
                  </a:lnTo>
                  <a:lnTo>
                    <a:pt x="42" y="156"/>
                  </a:lnTo>
                  <a:lnTo>
                    <a:pt x="42" y="162"/>
                  </a:lnTo>
                  <a:lnTo>
                    <a:pt x="48" y="162"/>
                  </a:lnTo>
                  <a:lnTo>
                    <a:pt x="42" y="162"/>
                  </a:lnTo>
                  <a:lnTo>
                    <a:pt x="42" y="156"/>
                  </a:lnTo>
                  <a:lnTo>
                    <a:pt x="42" y="150"/>
                  </a:lnTo>
                  <a:lnTo>
                    <a:pt x="42" y="144"/>
                  </a:lnTo>
                  <a:lnTo>
                    <a:pt x="36" y="144"/>
                  </a:lnTo>
                  <a:lnTo>
                    <a:pt x="36" y="138"/>
                  </a:lnTo>
                  <a:lnTo>
                    <a:pt x="36" y="132"/>
                  </a:lnTo>
                  <a:lnTo>
                    <a:pt x="30" y="132"/>
                  </a:lnTo>
                  <a:lnTo>
                    <a:pt x="30" y="126"/>
                  </a:lnTo>
                  <a:lnTo>
                    <a:pt x="24" y="126"/>
                  </a:lnTo>
                  <a:lnTo>
                    <a:pt x="24" y="120"/>
                  </a:lnTo>
                  <a:lnTo>
                    <a:pt x="18" y="114"/>
                  </a:lnTo>
                  <a:lnTo>
                    <a:pt x="12" y="114"/>
                  </a:lnTo>
                  <a:lnTo>
                    <a:pt x="6" y="114"/>
                  </a:lnTo>
                  <a:lnTo>
                    <a:pt x="0" y="114"/>
                  </a:lnTo>
                  <a:lnTo>
                    <a:pt x="6" y="114"/>
                  </a:lnTo>
                  <a:lnTo>
                    <a:pt x="6" y="108"/>
                  </a:lnTo>
                  <a:lnTo>
                    <a:pt x="12" y="108"/>
                  </a:lnTo>
                  <a:lnTo>
                    <a:pt x="18" y="108"/>
                  </a:lnTo>
                  <a:lnTo>
                    <a:pt x="18" y="102"/>
                  </a:lnTo>
                  <a:lnTo>
                    <a:pt x="24" y="102"/>
                  </a:lnTo>
                  <a:lnTo>
                    <a:pt x="24" y="96"/>
                  </a:lnTo>
                  <a:lnTo>
                    <a:pt x="30" y="96"/>
                  </a:lnTo>
                  <a:lnTo>
                    <a:pt x="30" y="90"/>
                  </a:lnTo>
                  <a:lnTo>
                    <a:pt x="36" y="90"/>
                  </a:lnTo>
                  <a:lnTo>
                    <a:pt x="36" y="84"/>
                  </a:lnTo>
                  <a:lnTo>
                    <a:pt x="42" y="84"/>
                  </a:lnTo>
                  <a:lnTo>
                    <a:pt x="42" y="78"/>
                  </a:lnTo>
                  <a:lnTo>
                    <a:pt x="42" y="72"/>
                  </a:lnTo>
                  <a:lnTo>
                    <a:pt x="48" y="72"/>
                  </a:lnTo>
                  <a:lnTo>
                    <a:pt x="48" y="66"/>
                  </a:lnTo>
                  <a:lnTo>
                    <a:pt x="54" y="60"/>
                  </a:lnTo>
                  <a:lnTo>
                    <a:pt x="54" y="54"/>
                  </a:lnTo>
                  <a:lnTo>
                    <a:pt x="60" y="54"/>
                  </a:lnTo>
                  <a:lnTo>
                    <a:pt x="60" y="48"/>
                  </a:lnTo>
                  <a:lnTo>
                    <a:pt x="60" y="42"/>
                  </a:lnTo>
                  <a:lnTo>
                    <a:pt x="60" y="36"/>
                  </a:lnTo>
                  <a:lnTo>
                    <a:pt x="66" y="36"/>
                  </a:lnTo>
                  <a:lnTo>
                    <a:pt x="66" y="30"/>
                  </a:lnTo>
                  <a:lnTo>
                    <a:pt x="60" y="30"/>
                  </a:lnTo>
                  <a:lnTo>
                    <a:pt x="66" y="24"/>
                  </a:lnTo>
                  <a:lnTo>
                    <a:pt x="66" y="18"/>
                  </a:lnTo>
                  <a:lnTo>
                    <a:pt x="72" y="18"/>
                  </a:lnTo>
                  <a:lnTo>
                    <a:pt x="72" y="12"/>
                  </a:lnTo>
                  <a:lnTo>
                    <a:pt x="72" y="6"/>
                  </a:lnTo>
                  <a:lnTo>
                    <a:pt x="78" y="12"/>
                  </a:lnTo>
                  <a:lnTo>
                    <a:pt x="78" y="6"/>
                  </a:lnTo>
                  <a:lnTo>
                    <a:pt x="84" y="6"/>
                  </a:lnTo>
                  <a:lnTo>
                    <a:pt x="84" y="12"/>
                  </a:lnTo>
                  <a:lnTo>
                    <a:pt x="90" y="12"/>
                  </a:lnTo>
                  <a:lnTo>
                    <a:pt x="96" y="6"/>
                  </a:lnTo>
                  <a:lnTo>
                    <a:pt x="96" y="12"/>
                  </a:lnTo>
                  <a:lnTo>
                    <a:pt x="102" y="12"/>
                  </a:lnTo>
                  <a:lnTo>
                    <a:pt x="108" y="12"/>
                  </a:lnTo>
                  <a:lnTo>
                    <a:pt x="108" y="6"/>
                  </a:lnTo>
                  <a:lnTo>
                    <a:pt x="114" y="6"/>
                  </a:lnTo>
                  <a:lnTo>
                    <a:pt x="114" y="12"/>
                  </a:lnTo>
                  <a:lnTo>
                    <a:pt x="114" y="6"/>
                  </a:lnTo>
                  <a:lnTo>
                    <a:pt x="120" y="6"/>
                  </a:lnTo>
                  <a:lnTo>
                    <a:pt x="126" y="6"/>
                  </a:lnTo>
                  <a:lnTo>
                    <a:pt x="132" y="6"/>
                  </a:lnTo>
                  <a:lnTo>
                    <a:pt x="138" y="6"/>
                  </a:lnTo>
                  <a:lnTo>
                    <a:pt x="138" y="0"/>
                  </a:lnTo>
                  <a:lnTo>
                    <a:pt x="144" y="0"/>
                  </a:lnTo>
                  <a:lnTo>
                    <a:pt x="150" y="0"/>
                  </a:lnTo>
                  <a:lnTo>
                    <a:pt x="156" y="0"/>
                  </a:lnTo>
                  <a:lnTo>
                    <a:pt x="162" y="0"/>
                  </a:lnTo>
                  <a:lnTo>
                    <a:pt x="168" y="0"/>
                  </a:lnTo>
                  <a:lnTo>
                    <a:pt x="174" y="0"/>
                  </a:lnTo>
                  <a:lnTo>
                    <a:pt x="180" y="0"/>
                  </a:lnTo>
                  <a:lnTo>
                    <a:pt x="180" y="6"/>
                  </a:lnTo>
                  <a:lnTo>
                    <a:pt x="186" y="6"/>
                  </a:lnTo>
                  <a:lnTo>
                    <a:pt x="186" y="12"/>
                  </a:lnTo>
                  <a:lnTo>
                    <a:pt x="192" y="12"/>
                  </a:lnTo>
                  <a:lnTo>
                    <a:pt x="198" y="18"/>
                  </a:lnTo>
                  <a:lnTo>
                    <a:pt x="204" y="18"/>
                  </a:lnTo>
                  <a:lnTo>
                    <a:pt x="204" y="24"/>
                  </a:lnTo>
                  <a:lnTo>
                    <a:pt x="198" y="24"/>
                  </a:lnTo>
                  <a:lnTo>
                    <a:pt x="204" y="24"/>
                  </a:lnTo>
                  <a:lnTo>
                    <a:pt x="204" y="30"/>
                  </a:lnTo>
                  <a:lnTo>
                    <a:pt x="210" y="30"/>
                  </a:lnTo>
                  <a:lnTo>
                    <a:pt x="216" y="30"/>
                  </a:lnTo>
                  <a:lnTo>
                    <a:pt x="216" y="36"/>
                  </a:lnTo>
                  <a:lnTo>
                    <a:pt x="216" y="30"/>
                  </a:lnTo>
                  <a:lnTo>
                    <a:pt x="222" y="30"/>
                  </a:lnTo>
                  <a:lnTo>
                    <a:pt x="228" y="30"/>
                  </a:lnTo>
                  <a:lnTo>
                    <a:pt x="228" y="36"/>
                  </a:lnTo>
                  <a:lnTo>
                    <a:pt x="228" y="30"/>
                  </a:lnTo>
                  <a:lnTo>
                    <a:pt x="228" y="36"/>
                  </a:lnTo>
                  <a:lnTo>
                    <a:pt x="234" y="36"/>
                  </a:lnTo>
                  <a:lnTo>
                    <a:pt x="234" y="42"/>
                  </a:lnTo>
                  <a:lnTo>
                    <a:pt x="234" y="48"/>
                  </a:lnTo>
                  <a:lnTo>
                    <a:pt x="240" y="48"/>
                  </a:lnTo>
                  <a:lnTo>
                    <a:pt x="240" y="54"/>
                  </a:lnTo>
                  <a:lnTo>
                    <a:pt x="240" y="60"/>
                  </a:lnTo>
                  <a:lnTo>
                    <a:pt x="246" y="60"/>
                  </a:lnTo>
                  <a:lnTo>
                    <a:pt x="252" y="66"/>
                  </a:lnTo>
                  <a:lnTo>
                    <a:pt x="246" y="66"/>
                  </a:lnTo>
                  <a:lnTo>
                    <a:pt x="252" y="66"/>
                  </a:lnTo>
                  <a:lnTo>
                    <a:pt x="252" y="72"/>
                  </a:lnTo>
                  <a:lnTo>
                    <a:pt x="252" y="66"/>
                  </a:lnTo>
                  <a:lnTo>
                    <a:pt x="258" y="66"/>
                  </a:lnTo>
                  <a:lnTo>
                    <a:pt x="258" y="72"/>
                  </a:lnTo>
                  <a:lnTo>
                    <a:pt x="258" y="78"/>
                  </a:lnTo>
                  <a:lnTo>
                    <a:pt x="264" y="78"/>
                  </a:lnTo>
                  <a:lnTo>
                    <a:pt x="264" y="84"/>
                  </a:lnTo>
                  <a:lnTo>
                    <a:pt x="258" y="84"/>
                  </a:lnTo>
                  <a:lnTo>
                    <a:pt x="264" y="84"/>
                  </a:lnTo>
                  <a:lnTo>
                    <a:pt x="264" y="90"/>
                  </a:lnTo>
                  <a:lnTo>
                    <a:pt x="270" y="90"/>
                  </a:lnTo>
                  <a:lnTo>
                    <a:pt x="276" y="90"/>
                  </a:lnTo>
                  <a:lnTo>
                    <a:pt x="276" y="96"/>
                  </a:lnTo>
                  <a:lnTo>
                    <a:pt x="282" y="96"/>
                  </a:lnTo>
                  <a:lnTo>
                    <a:pt x="282" y="102"/>
                  </a:lnTo>
                  <a:lnTo>
                    <a:pt x="288" y="102"/>
                  </a:lnTo>
                  <a:lnTo>
                    <a:pt x="288" y="108"/>
                  </a:lnTo>
                  <a:lnTo>
                    <a:pt x="294" y="108"/>
                  </a:lnTo>
                  <a:lnTo>
                    <a:pt x="294" y="114"/>
                  </a:lnTo>
                  <a:lnTo>
                    <a:pt x="300" y="114"/>
                  </a:lnTo>
                  <a:lnTo>
                    <a:pt x="300" y="120"/>
                  </a:lnTo>
                  <a:lnTo>
                    <a:pt x="300" y="126"/>
                  </a:lnTo>
                  <a:lnTo>
                    <a:pt x="300" y="132"/>
                  </a:lnTo>
                  <a:lnTo>
                    <a:pt x="306" y="132"/>
                  </a:lnTo>
                  <a:lnTo>
                    <a:pt x="306" y="138"/>
                  </a:lnTo>
                  <a:lnTo>
                    <a:pt x="312" y="138"/>
                  </a:lnTo>
                  <a:lnTo>
                    <a:pt x="312" y="144"/>
                  </a:lnTo>
                  <a:lnTo>
                    <a:pt x="312" y="150"/>
                  </a:lnTo>
                  <a:lnTo>
                    <a:pt x="312" y="156"/>
                  </a:lnTo>
                  <a:lnTo>
                    <a:pt x="312" y="162"/>
                  </a:lnTo>
                  <a:lnTo>
                    <a:pt x="312" y="168"/>
                  </a:lnTo>
                  <a:lnTo>
                    <a:pt x="306" y="168"/>
                  </a:lnTo>
                  <a:lnTo>
                    <a:pt x="306" y="174"/>
                  </a:lnTo>
                  <a:lnTo>
                    <a:pt x="312" y="180"/>
                  </a:lnTo>
                  <a:lnTo>
                    <a:pt x="318" y="186"/>
                  </a:lnTo>
                  <a:lnTo>
                    <a:pt x="318" y="192"/>
                  </a:lnTo>
                  <a:lnTo>
                    <a:pt x="324" y="192"/>
                  </a:lnTo>
                  <a:lnTo>
                    <a:pt x="324" y="186"/>
                  </a:lnTo>
                  <a:lnTo>
                    <a:pt x="324" y="192"/>
                  </a:lnTo>
                  <a:lnTo>
                    <a:pt x="330" y="192"/>
                  </a:lnTo>
                  <a:lnTo>
                    <a:pt x="336" y="192"/>
                  </a:lnTo>
                  <a:lnTo>
                    <a:pt x="336" y="198"/>
                  </a:lnTo>
                  <a:lnTo>
                    <a:pt x="336" y="204"/>
                  </a:lnTo>
                  <a:lnTo>
                    <a:pt x="342" y="204"/>
                  </a:lnTo>
                  <a:lnTo>
                    <a:pt x="342" y="210"/>
                  </a:lnTo>
                  <a:lnTo>
                    <a:pt x="342" y="216"/>
                  </a:lnTo>
                  <a:lnTo>
                    <a:pt x="342" y="210"/>
                  </a:lnTo>
                  <a:lnTo>
                    <a:pt x="348" y="210"/>
                  </a:lnTo>
                  <a:lnTo>
                    <a:pt x="348" y="216"/>
                  </a:lnTo>
                  <a:lnTo>
                    <a:pt x="342" y="216"/>
                  </a:lnTo>
                  <a:lnTo>
                    <a:pt x="342" y="222"/>
                  </a:lnTo>
                  <a:lnTo>
                    <a:pt x="342" y="228"/>
                  </a:lnTo>
                  <a:lnTo>
                    <a:pt x="348" y="228"/>
                  </a:lnTo>
                  <a:lnTo>
                    <a:pt x="342" y="228"/>
                  </a:lnTo>
                  <a:lnTo>
                    <a:pt x="342" y="234"/>
                  </a:lnTo>
                  <a:lnTo>
                    <a:pt x="342" y="240"/>
                  </a:lnTo>
                  <a:lnTo>
                    <a:pt x="348" y="240"/>
                  </a:lnTo>
                  <a:lnTo>
                    <a:pt x="348" y="246"/>
                  </a:lnTo>
                  <a:lnTo>
                    <a:pt x="342" y="246"/>
                  </a:lnTo>
                  <a:lnTo>
                    <a:pt x="348" y="246"/>
                  </a:lnTo>
                  <a:lnTo>
                    <a:pt x="342" y="246"/>
                  </a:lnTo>
                  <a:lnTo>
                    <a:pt x="336" y="246"/>
                  </a:lnTo>
                  <a:lnTo>
                    <a:pt x="330" y="246"/>
                  </a:lnTo>
                  <a:lnTo>
                    <a:pt x="324" y="246"/>
                  </a:lnTo>
                  <a:lnTo>
                    <a:pt x="318" y="246"/>
                  </a:lnTo>
                  <a:lnTo>
                    <a:pt x="312" y="246"/>
                  </a:lnTo>
                  <a:lnTo>
                    <a:pt x="306" y="246"/>
                  </a:lnTo>
                  <a:lnTo>
                    <a:pt x="300" y="246"/>
                  </a:lnTo>
                  <a:lnTo>
                    <a:pt x="294" y="252"/>
                  </a:lnTo>
                  <a:lnTo>
                    <a:pt x="288" y="252"/>
                  </a:lnTo>
                  <a:lnTo>
                    <a:pt x="288" y="246"/>
                  </a:lnTo>
                  <a:lnTo>
                    <a:pt x="282" y="246"/>
                  </a:lnTo>
                  <a:lnTo>
                    <a:pt x="276" y="246"/>
                  </a:lnTo>
                  <a:lnTo>
                    <a:pt x="270" y="246"/>
                  </a:lnTo>
                  <a:lnTo>
                    <a:pt x="270" y="240"/>
                  </a:lnTo>
                  <a:lnTo>
                    <a:pt x="264" y="240"/>
                  </a:lnTo>
                  <a:lnTo>
                    <a:pt x="258" y="240"/>
                  </a:lnTo>
                  <a:lnTo>
                    <a:pt x="252" y="240"/>
                  </a:lnTo>
                  <a:lnTo>
                    <a:pt x="252" y="234"/>
                  </a:lnTo>
                  <a:lnTo>
                    <a:pt x="246" y="234"/>
                  </a:lnTo>
                  <a:lnTo>
                    <a:pt x="240" y="234"/>
                  </a:lnTo>
                  <a:lnTo>
                    <a:pt x="234" y="234"/>
                  </a:lnTo>
                  <a:lnTo>
                    <a:pt x="234" y="228"/>
                  </a:lnTo>
                  <a:lnTo>
                    <a:pt x="228" y="228"/>
                  </a:lnTo>
                  <a:lnTo>
                    <a:pt x="222" y="228"/>
                  </a:lnTo>
                  <a:lnTo>
                    <a:pt x="216" y="228"/>
                  </a:lnTo>
                  <a:close/>
                  <a:moveTo>
                    <a:pt x="48" y="162"/>
                  </a:moveTo>
                  <a:lnTo>
                    <a:pt x="54" y="162"/>
                  </a:lnTo>
                  <a:lnTo>
                    <a:pt x="54" y="168"/>
                  </a:lnTo>
                  <a:lnTo>
                    <a:pt x="48" y="168"/>
                  </a:lnTo>
                  <a:lnTo>
                    <a:pt x="48" y="162"/>
                  </a:lnTo>
                  <a:close/>
                  <a:moveTo>
                    <a:pt x="48" y="174"/>
                  </a:moveTo>
                  <a:lnTo>
                    <a:pt x="54" y="174"/>
                  </a:lnTo>
                  <a:lnTo>
                    <a:pt x="48" y="174"/>
                  </a:lnTo>
                  <a:close/>
                  <a:moveTo>
                    <a:pt x="48" y="156"/>
                  </a:moveTo>
                  <a:lnTo>
                    <a:pt x="48" y="162"/>
                  </a:lnTo>
                  <a:lnTo>
                    <a:pt x="49" y="162"/>
                  </a:lnTo>
                  <a:lnTo>
                    <a:pt x="48" y="156"/>
                  </a:lnTo>
                  <a:close/>
                </a:path>
              </a:pathLst>
            </a:custGeom>
            <a:solidFill>
              <a:schemeClr val="accent1">
                <a:lumMod val="60000"/>
                <a:lumOff val="40000"/>
              </a:schemeClr>
            </a:solid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83" name="Freeform 13"/>
            <p:cNvSpPr>
              <a:spLocks noEditPoints="1"/>
            </p:cNvSpPr>
            <p:nvPr>
              <p:custDataLst>
                <p:tags r:id="rId13"/>
              </p:custDataLst>
            </p:nvPr>
          </p:nvSpPr>
          <p:spPr bwMode="gray">
            <a:xfrm>
              <a:off x="408749" y="1899962"/>
              <a:ext cx="737083" cy="928071"/>
            </a:xfrm>
            <a:custGeom>
              <a:avLst/>
              <a:gdLst>
                <a:gd name="T0" fmla="*/ 83466 w 678"/>
                <a:gd name="T1" fmla="*/ 257790 h 750"/>
                <a:gd name="T2" fmla="*/ 79584 w 678"/>
                <a:gd name="T3" fmla="*/ 251975 h 750"/>
                <a:gd name="T4" fmla="*/ 72791 w 678"/>
                <a:gd name="T5" fmla="*/ 240345 h 750"/>
                <a:gd name="T6" fmla="*/ 66967 w 678"/>
                <a:gd name="T7" fmla="*/ 236469 h 750"/>
                <a:gd name="T8" fmla="*/ 56291 w 678"/>
                <a:gd name="T9" fmla="*/ 229685 h 750"/>
                <a:gd name="T10" fmla="*/ 40762 w 678"/>
                <a:gd name="T11" fmla="*/ 225808 h 750"/>
                <a:gd name="T12" fmla="*/ 27175 w 678"/>
                <a:gd name="T13" fmla="*/ 227747 h 750"/>
                <a:gd name="T14" fmla="*/ 17470 w 678"/>
                <a:gd name="T15" fmla="*/ 229685 h 750"/>
                <a:gd name="T16" fmla="*/ 10676 w 678"/>
                <a:gd name="T17" fmla="*/ 238407 h 750"/>
                <a:gd name="T18" fmla="*/ 12617 w 678"/>
                <a:gd name="T19" fmla="*/ 221931 h 750"/>
                <a:gd name="T20" fmla="*/ 19411 w 678"/>
                <a:gd name="T21" fmla="*/ 206426 h 750"/>
                <a:gd name="T22" fmla="*/ 19411 w 678"/>
                <a:gd name="T23" fmla="*/ 188012 h 750"/>
                <a:gd name="T24" fmla="*/ 12617 w 678"/>
                <a:gd name="T25" fmla="*/ 172506 h 750"/>
                <a:gd name="T26" fmla="*/ 12617 w 678"/>
                <a:gd name="T27" fmla="*/ 165722 h 750"/>
                <a:gd name="T28" fmla="*/ 14558 w 678"/>
                <a:gd name="T29" fmla="*/ 159907 h 750"/>
                <a:gd name="T30" fmla="*/ 14558 w 678"/>
                <a:gd name="T31" fmla="*/ 151185 h 750"/>
                <a:gd name="T32" fmla="*/ 10676 w 678"/>
                <a:gd name="T33" fmla="*/ 145370 h 750"/>
                <a:gd name="T34" fmla="*/ 6794 w 678"/>
                <a:gd name="T35" fmla="*/ 135679 h 750"/>
                <a:gd name="T36" fmla="*/ 0 w 678"/>
                <a:gd name="T37" fmla="*/ 138586 h 750"/>
                <a:gd name="T38" fmla="*/ 8735 w 678"/>
                <a:gd name="T39" fmla="*/ 127926 h 750"/>
                <a:gd name="T40" fmla="*/ 46586 w 678"/>
                <a:gd name="T41" fmla="*/ 127926 h 750"/>
                <a:gd name="T42" fmla="*/ 67938 w 678"/>
                <a:gd name="T43" fmla="*/ 127926 h 750"/>
                <a:gd name="T44" fmla="*/ 79584 w 678"/>
                <a:gd name="T45" fmla="*/ 117266 h 750"/>
                <a:gd name="T46" fmla="*/ 76673 w 678"/>
                <a:gd name="T47" fmla="*/ 95945 h 750"/>
                <a:gd name="T48" fmla="*/ 100936 w 678"/>
                <a:gd name="T49" fmla="*/ 83346 h 750"/>
                <a:gd name="T50" fmla="*/ 111612 w 678"/>
                <a:gd name="T51" fmla="*/ 27136 h 750"/>
                <a:gd name="T52" fmla="*/ 134905 w 678"/>
                <a:gd name="T53" fmla="*/ 27136 h 750"/>
                <a:gd name="T54" fmla="*/ 158198 w 678"/>
                <a:gd name="T55" fmla="*/ 27136 h 750"/>
                <a:gd name="T56" fmla="*/ 173727 w 678"/>
                <a:gd name="T57" fmla="*/ 1938 h 750"/>
                <a:gd name="T58" fmla="*/ 192166 w 678"/>
                <a:gd name="T59" fmla="*/ 14537 h 750"/>
                <a:gd name="T60" fmla="*/ 211577 w 678"/>
                <a:gd name="T61" fmla="*/ 30043 h 750"/>
                <a:gd name="T62" fmla="*/ 230988 w 678"/>
                <a:gd name="T63" fmla="*/ 42642 h 750"/>
                <a:gd name="T64" fmla="*/ 234871 w 678"/>
                <a:gd name="T65" fmla="*/ 49426 h 750"/>
                <a:gd name="T66" fmla="*/ 215459 w 678"/>
                <a:gd name="T67" fmla="*/ 49426 h 750"/>
                <a:gd name="T68" fmla="*/ 209636 w 678"/>
                <a:gd name="T69" fmla="*/ 70747 h 750"/>
                <a:gd name="T70" fmla="*/ 211577 w 678"/>
                <a:gd name="T71" fmla="*/ 90129 h 750"/>
                <a:gd name="T72" fmla="*/ 214489 w 678"/>
                <a:gd name="T73" fmla="*/ 106605 h 750"/>
                <a:gd name="T74" fmla="*/ 215459 w 678"/>
                <a:gd name="T75" fmla="*/ 124049 h 750"/>
                <a:gd name="T76" fmla="*/ 218371 w 678"/>
                <a:gd name="T77" fmla="*/ 142463 h 750"/>
                <a:gd name="T78" fmla="*/ 220312 w 678"/>
                <a:gd name="T79" fmla="*/ 163784 h 750"/>
                <a:gd name="T80" fmla="*/ 222253 w 678"/>
                <a:gd name="T81" fmla="*/ 181228 h 750"/>
                <a:gd name="T82" fmla="*/ 225165 w 678"/>
                <a:gd name="T83" fmla="*/ 199642 h 750"/>
                <a:gd name="T84" fmla="*/ 227106 w 678"/>
                <a:gd name="T85" fmla="*/ 219024 h 750"/>
                <a:gd name="T86" fmla="*/ 229047 w 678"/>
                <a:gd name="T87" fmla="*/ 247129 h 750"/>
                <a:gd name="T88" fmla="*/ 211577 w 678"/>
                <a:gd name="T89" fmla="*/ 249068 h 750"/>
                <a:gd name="T90" fmla="*/ 190225 w 678"/>
                <a:gd name="T91" fmla="*/ 249068 h 750"/>
                <a:gd name="T92" fmla="*/ 168874 w 678"/>
                <a:gd name="T93" fmla="*/ 249068 h 750"/>
                <a:gd name="T94" fmla="*/ 154315 w 678"/>
                <a:gd name="T95" fmla="*/ 247129 h 750"/>
                <a:gd name="T96" fmla="*/ 143639 w 678"/>
                <a:gd name="T97" fmla="*/ 251975 h 750"/>
                <a:gd name="T98" fmla="*/ 128111 w 678"/>
                <a:gd name="T99" fmla="*/ 251975 h 750"/>
                <a:gd name="T100" fmla="*/ 117435 w 678"/>
                <a:gd name="T101" fmla="*/ 253913 h 750"/>
                <a:gd name="T102" fmla="*/ 104818 w 678"/>
                <a:gd name="T103" fmla="*/ 249068 h 750"/>
                <a:gd name="T104" fmla="*/ 104818 w 678"/>
                <a:gd name="T105" fmla="*/ 262636 h 750"/>
                <a:gd name="T106" fmla="*/ 10676 w 678"/>
                <a:gd name="T107" fmla="*/ 163784 h 750"/>
                <a:gd name="T108" fmla="*/ 14558 w 678"/>
                <a:gd name="T109" fmla="*/ 161845 h 750"/>
                <a:gd name="T110" fmla="*/ 10676 w 678"/>
                <a:gd name="T111" fmla="*/ 163784 h 750"/>
                <a:gd name="T112" fmla="*/ 10676 w 678"/>
                <a:gd name="T113" fmla="*/ 145370 h 75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78" h="750">
                  <a:moveTo>
                    <a:pt x="264" y="744"/>
                  </a:moveTo>
                  <a:lnTo>
                    <a:pt x="258" y="744"/>
                  </a:lnTo>
                  <a:lnTo>
                    <a:pt x="258" y="738"/>
                  </a:lnTo>
                  <a:lnTo>
                    <a:pt x="252" y="738"/>
                  </a:lnTo>
                  <a:lnTo>
                    <a:pt x="252" y="732"/>
                  </a:lnTo>
                  <a:lnTo>
                    <a:pt x="246" y="732"/>
                  </a:lnTo>
                  <a:lnTo>
                    <a:pt x="246" y="726"/>
                  </a:lnTo>
                  <a:lnTo>
                    <a:pt x="240" y="726"/>
                  </a:lnTo>
                  <a:lnTo>
                    <a:pt x="234" y="726"/>
                  </a:lnTo>
                  <a:lnTo>
                    <a:pt x="234" y="720"/>
                  </a:lnTo>
                  <a:lnTo>
                    <a:pt x="228" y="720"/>
                  </a:lnTo>
                  <a:lnTo>
                    <a:pt x="234" y="720"/>
                  </a:lnTo>
                  <a:lnTo>
                    <a:pt x="234" y="714"/>
                  </a:lnTo>
                  <a:lnTo>
                    <a:pt x="228" y="714"/>
                  </a:lnTo>
                  <a:lnTo>
                    <a:pt x="228" y="708"/>
                  </a:lnTo>
                  <a:lnTo>
                    <a:pt x="228" y="702"/>
                  </a:lnTo>
                  <a:lnTo>
                    <a:pt x="222" y="702"/>
                  </a:lnTo>
                  <a:lnTo>
                    <a:pt x="222" y="708"/>
                  </a:lnTo>
                  <a:lnTo>
                    <a:pt x="222" y="702"/>
                  </a:lnTo>
                  <a:lnTo>
                    <a:pt x="216" y="702"/>
                  </a:lnTo>
                  <a:lnTo>
                    <a:pt x="222" y="702"/>
                  </a:lnTo>
                  <a:lnTo>
                    <a:pt x="216" y="696"/>
                  </a:lnTo>
                  <a:lnTo>
                    <a:pt x="210" y="696"/>
                  </a:lnTo>
                  <a:lnTo>
                    <a:pt x="210" y="690"/>
                  </a:lnTo>
                  <a:lnTo>
                    <a:pt x="210" y="684"/>
                  </a:lnTo>
                  <a:lnTo>
                    <a:pt x="204" y="684"/>
                  </a:lnTo>
                  <a:lnTo>
                    <a:pt x="204" y="678"/>
                  </a:lnTo>
                  <a:lnTo>
                    <a:pt x="204" y="672"/>
                  </a:lnTo>
                  <a:lnTo>
                    <a:pt x="198" y="672"/>
                  </a:lnTo>
                  <a:lnTo>
                    <a:pt x="198" y="666"/>
                  </a:lnTo>
                  <a:lnTo>
                    <a:pt x="198" y="672"/>
                  </a:lnTo>
                  <a:lnTo>
                    <a:pt x="198" y="666"/>
                  </a:lnTo>
                  <a:lnTo>
                    <a:pt x="192" y="666"/>
                  </a:lnTo>
                  <a:lnTo>
                    <a:pt x="186" y="666"/>
                  </a:lnTo>
                  <a:lnTo>
                    <a:pt x="186" y="672"/>
                  </a:lnTo>
                  <a:lnTo>
                    <a:pt x="186" y="666"/>
                  </a:lnTo>
                  <a:lnTo>
                    <a:pt x="180" y="666"/>
                  </a:lnTo>
                  <a:lnTo>
                    <a:pt x="174" y="666"/>
                  </a:lnTo>
                  <a:lnTo>
                    <a:pt x="174" y="660"/>
                  </a:lnTo>
                  <a:lnTo>
                    <a:pt x="168" y="660"/>
                  </a:lnTo>
                  <a:lnTo>
                    <a:pt x="174" y="660"/>
                  </a:lnTo>
                  <a:lnTo>
                    <a:pt x="174" y="654"/>
                  </a:lnTo>
                  <a:lnTo>
                    <a:pt x="168" y="654"/>
                  </a:lnTo>
                  <a:lnTo>
                    <a:pt x="162" y="648"/>
                  </a:lnTo>
                  <a:lnTo>
                    <a:pt x="156" y="648"/>
                  </a:lnTo>
                  <a:lnTo>
                    <a:pt x="156" y="642"/>
                  </a:lnTo>
                  <a:lnTo>
                    <a:pt x="150" y="642"/>
                  </a:lnTo>
                  <a:lnTo>
                    <a:pt x="150" y="636"/>
                  </a:lnTo>
                  <a:lnTo>
                    <a:pt x="144" y="636"/>
                  </a:lnTo>
                  <a:lnTo>
                    <a:pt x="138" y="636"/>
                  </a:lnTo>
                  <a:lnTo>
                    <a:pt x="132" y="636"/>
                  </a:lnTo>
                  <a:lnTo>
                    <a:pt x="126" y="636"/>
                  </a:lnTo>
                  <a:lnTo>
                    <a:pt x="120" y="636"/>
                  </a:lnTo>
                  <a:lnTo>
                    <a:pt x="114" y="636"/>
                  </a:lnTo>
                  <a:lnTo>
                    <a:pt x="108" y="636"/>
                  </a:lnTo>
                  <a:lnTo>
                    <a:pt x="108" y="642"/>
                  </a:lnTo>
                  <a:lnTo>
                    <a:pt x="102" y="642"/>
                  </a:lnTo>
                  <a:lnTo>
                    <a:pt x="96" y="642"/>
                  </a:lnTo>
                  <a:lnTo>
                    <a:pt x="90" y="642"/>
                  </a:lnTo>
                  <a:lnTo>
                    <a:pt x="84" y="642"/>
                  </a:lnTo>
                  <a:lnTo>
                    <a:pt x="84" y="648"/>
                  </a:lnTo>
                  <a:lnTo>
                    <a:pt x="84" y="642"/>
                  </a:lnTo>
                  <a:lnTo>
                    <a:pt x="78" y="642"/>
                  </a:lnTo>
                  <a:lnTo>
                    <a:pt x="78" y="648"/>
                  </a:lnTo>
                  <a:lnTo>
                    <a:pt x="72" y="648"/>
                  </a:lnTo>
                  <a:lnTo>
                    <a:pt x="66" y="648"/>
                  </a:lnTo>
                  <a:lnTo>
                    <a:pt x="66" y="642"/>
                  </a:lnTo>
                  <a:lnTo>
                    <a:pt x="60" y="648"/>
                  </a:lnTo>
                  <a:lnTo>
                    <a:pt x="54" y="648"/>
                  </a:lnTo>
                  <a:lnTo>
                    <a:pt x="54" y="642"/>
                  </a:lnTo>
                  <a:lnTo>
                    <a:pt x="48" y="642"/>
                  </a:lnTo>
                  <a:lnTo>
                    <a:pt x="48" y="648"/>
                  </a:lnTo>
                  <a:lnTo>
                    <a:pt x="42" y="642"/>
                  </a:lnTo>
                  <a:lnTo>
                    <a:pt x="42" y="648"/>
                  </a:lnTo>
                  <a:lnTo>
                    <a:pt x="42" y="654"/>
                  </a:lnTo>
                  <a:lnTo>
                    <a:pt x="36" y="654"/>
                  </a:lnTo>
                  <a:lnTo>
                    <a:pt x="36" y="660"/>
                  </a:lnTo>
                  <a:lnTo>
                    <a:pt x="30" y="666"/>
                  </a:lnTo>
                  <a:lnTo>
                    <a:pt x="36" y="666"/>
                  </a:lnTo>
                  <a:lnTo>
                    <a:pt x="36" y="672"/>
                  </a:lnTo>
                  <a:lnTo>
                    <a:pt x="30" y="672"/>
                  </a:lnTo>
                  <a:lnTo>
                    <a:pt x="30" y="666"/>
                  </a:lnTo>
                  <a:lnTo>
                    <a:pt x="30" y="660"/>
                  </a:lnTo>
                  <a:lnTo>
                    <a:pt x="30" y="654"/>
                  </a:lnTo>
                  <a:lnTo>
                    <a:pt x="30" y="648"/>
                  </a:lnTo>
                  <a:lnTo>
                    <a:pt x="30" y="642"/>
                  </a:lnTo>
                  <a:lnTo>
                    <a:pt x="36" y="642"/>
                  </a:lnTo>
                  <a:lnTo>
                    <a:pt x="36" y="636"/>
                  </a:lnTo>
                  <a:lnTo>
                    <a:pt x="36" y="630"/>
                  </a:lnTo>
                  <a:lnTo>
                    <a:pt x="36" y="624"/>
                  </a:lnTo>
                  <a:lnTo>
                    <a:pt x="42" y="624"/>
                  </a:lnTo>
                  <a:lnTo>
                    <a:pt x="42" y="618"/>
                  </a:lnTo>
                  <a:lnTo>
                    <a:pt x="42" y="612"/>
                  </a:lnTo>
                  <a:lnTo>
                    <a:pt x="48" y="612"/>
                  </a:lnTo>
                  <a:lnTo>
                    <a:pt x="48" y="606"/>
                  </a:lnTo>
                  <a:lnTo>
                    <a:pt x="48" y="600"/>
                  </a:lnTo>
                  <a:lnTo>
                    <a:pt x="54" y="594"/>
                  </a:lnTo>
                  <a:lnTo>
                    <a:pt x="54" y="588"/>
                  </a:lnTo>
                  <a:lnTo>
                    <a:pt x="54" y="582"/>
                  </a:lnTo>
                  <a:lnTo>
                    <a:pt x="54" y="576"/>
                  </a:lnTo>
                  <a:lnTo>
                    <a:pt x="54" y="570"/>
                  </a:lnTo>
                  <a:lnTo>
                    <a:pt x="54" y="564"/>
                  </a:lnTo>
                  <a:lnTo>
                    <a:pt x="54" y="558"/>
                  </a:lnTo>
                  <a:lnTo>
                    <a:pt x="54" y="552"/>
                  </a:lnTo>
                  <a:lnTo>
                    <a:pt x="54" y="546"/>
                  </a:lnTo>
                  <a:lnTo>
                    <a:pt x="54" y="540"/>
                  </a:lnTo>
                  <a:lnTo>
                    <a:pt x="54" y="534"/>
                  </a:lnTo>
                  <a:lnTo>
                    <a:pt x="54" y="528"/>
                  </a:lnTo>
                  <a:lnTo>
                    <a:pt x="54" y="522"/>
                  </a:lnTo>
                  <a:lnTo>
                    <a:pt x="48" y="522"/>
                  </a:lnTo>
                  <a:lnTo>
                    <a:pt x="48" y="516"/>
                  </a:lnTo>
                  <a:lnTo>
                    <a:pt x="48" y="510"/>
                  </a:lnTo>
                  <a:lnTo>
                    <a:pt x="48" y="504"/>
                  </a:lnTo>
                  <a:lnTo>
                    <a:pt x="48" y="498"/>
                  </a:lnTo>
                  <a:lnTo>
                    <a:pt x="42" y="498"/>
                  </a:lnTo>
                  <a:lnTo>
                    <a:pt x="42" y="492"/>
                  </a:lnTo>
                  <a:lnTo>
                    <a:pt x="36" y="486"/>
                  </a:lnTo>
                  <a:lnTo>
                    <a:pt x="30" y="486"/>
                  </a:lnTo>
                  <a:lnTo>
                    <a:pt x="30" y="480"/>
                  </a:lnTo>
                  <a:lnTo>
                    <a:pt x="30" y="474"/>
                  </a:lnTo>
                  <a:lnTo>
                    <a:pt x="30" y="480"/>
                  </a:lnTo>
                  <a:lnTo>
                    <a:pt x="36" y="480"/>
                  </a:lnTo>
                  <a:lnTo>
                    <a:pt x="36" y="474"/>
                  </a:lnTo>
                  <a:lnTo>
                    <a:pt x="42" y="474"/>
                  </a:lnTo>
                  <a:lnTo>
                    <a:pt x="42" y="468"/>
                  </a:lnTo>
                  <a:lnTo>
                    <a:pt x="36" y="468"/>
                  </a:lnTo>
                  <a:lnTo>
                    <a:pt x="36" y="474"/>
                  </a:lnTo>
                  <a:lnTo>
                    <a:pt x="36" y="468"/>
                  </a:lnTo>
                  <a:lnTo>
                    <a:pt x="36" y="474"/>
                  </a:lnTo>
                  <a:lnTo>
                    <a:pt x="30" y="474"/>
                  </a:lnTo>
                  <a:lnTo>
                    <a:pt x="36" y="468"/>
                  </a:lnTo>
                  <a:lnTo>
                    <a:pt x="36" y="462"/>
                  </a:lnTo>
                  <a:lnTo>
                    <a:pt x="42" y="462"/>
                  </a:lnTo>
                  <a:lnTo>
                    <a:pt x="42" y="456"/>
                  </a:lnTo>
                  <a:lnTo>
                    <a:pt x="42" y="450"/>
                  </a:lnTo>
                  <a:lnTo>
                    <a:pt x="42" y="444"/>
                  </a:lnTo>
                  <a:lnTo>
                    <a:pt x="42" y="450"/>
                  </a:lnTo>
                  <a:lnTo>
                    <a:pt x="42" y="444"/>
                  </a:lnTo>
                  <a:lnTo>
                    <a:pt x="48" y="444"/>
                  </a:lnTo>
                  <a:lnTo>
                    <a:pt x="42" y="438"/>
                  </a:lnTo>
                  <a:lnTo>
                    <a:pt x="42" y="432"/>
                  </a:lnTo>
                  <a:lnTo>
                    <a:pt x="48" y="432"/>
                  </a:lnTo>
                  <a:lnTo>
                    <a:pt x="48" y="426"/>
                  </a:lnTo>
                  <a:lnTo>
                    <a:pt x="42" y="426"/>
                  </a:lnTo>
                  <a:lnTo>
                    <a:pt x="42" y="420"/>
                  </a:lnTo>
                  <a:lnTo>
                    <a:pt x="36" y="420"/>
                  </a:lnTo>
                  <a:lnTo>
                    <a:pt x="36" y="414"/>
                  </a:lnTo>
                  <a:lnTo>
                    <a:pt x="36" y="408"/>
                  </a:lnTo>
                  <a:lnTo>
                    <a:pt x="36" y="402"/>
                  </a:lnTo>
                  <a:lnTo>
                    <a:pt x="30" y="402"/>
                  </a:lnTo>
                  <a:lnTo>
                    <a:pt x="30" y="396"/>
                  </a:lnTo>
                  <a:lnTo>
                    <a:pt x="30" y="402"/>
                  </a:lnTo>
                  <a:lnTo>
                    <a:pt x="30" y="408"/>
                  </a:lnTo>
                  <a:lnTo>
                    <a:pt x="24" y="408"/>
                  </a:lnTo>
                  <a:lnTo>
                    <a:pt x="24" y="402"/>
                  </a:lnTo>
                  <a:lnTo>
                    <a:pt x="18" y="402"/>
                  </a:lnTo>
                  <a:lnTo>
                    <a:pt x="18" y="396"/>
                  </a:lnTo>
                  <a:lnTo>
                    <a:pt x="18" y="390"/>
                  </a:lnTo>
                  <a:lnTo>
                    <a:pt x="12" y="384"/>
                  </a:lnTo>
                  <a:lnTo>
                    <a:pt x="12" y="378"/>
                  </a:lnTo>
                  <a:lnTo>
                    <a:pt x="12" y="384"/>
                  </a:lnTo>
                  <a:lnTo>
                    <a:pt x="18" y="384"/>
                  </a:lnTo>
                  <a:lnTo>
                    <a:pt x="18" y="378"/>
                  </a:lnTo>
                  <a:lnTo>
                    <a:pt x="12" y="378"/>
                  </a:lnTo>
                  <a:lnTo>
                    <a:pt x="12" y="372"/>
                  </a:lnTo>
                  <a:lnTo>
                    <a:pt x="12" y="366"/>
                  </a:lnTo>
                  <a:lnTo>
                    <a:pt x="6" y="366"/>
                  </a:lnTo>
                  <a:lnTo>
                    <a:pt x="6" y="372"/>
                  </a:lnTo>
                  <a:lnTo>
                    <a:pt x="0" y="378"/>
                  </a:lnTo>
                  <a:lnTo>
                    <a:pt x="0" y="384"/>
                  </a:lnTo>
                  <a:lnTo>
                    <a:pt x="0" y="390"/>
                  </a:lnTo>
                  <a:lnTo>
                    <a:pt x="0" y="396"/>
                  </a:lnTo>
                  <a:lnTo>
                    <a:pt x="0" y="390"/>
                  </a:lnTo>
                  <a:lnTo>
                    <a:pt x="0" y="384"/>
                  </a:lnTo>
                  <a:lnTo>
                    <a:pt x="0" y="378"/>
                  </a:lnTo>
                  <a:lnTo>
                    <a:pt x="0" y="372"/>
                  </a:lnTo>
                  <a:lnTo>
                    <a:pt x="6" y="372"/>
                  </a:lnTo>
                  <a:lnTo>
                    <a:pt x="6" y="366"/>
                  </a:lnTo>
                  <a:lnTo>
                    <a:pt x="6" y="360"/>
                  </a:lnTo>
                  <a:lnTo>
                    <a:pt x="24" y="360"/>
                  </a:lnTo>
                  <a:lnTo>
                    <a:pt x="42" y="360"/>
                  </a:lnTo>
                  <a:lnTo>
                    <a:pt x="54" y="360"/>
                  </a:lnTo>
                  <a:lnTo>
                    <a:pt x="72" y="360"/>
                  </a:lnTo>
                  <a:lnTo>
                    <a:pt x="84" y="360"/>
                  </a:lnTo>
                  <a:lnTo>
                    <a:pt x="102" y="360"/>
                  </a:lnTo>
                  <a:lnTo>
                    <a:pt x="114" y="360"/>
                  </a:lnTo>
                  <a:lnTo>
                    <a:pt x="120" y="360"/>
                  </a:lnTo>
                  <a:lnTo>
                    <a:pt x="126" y="360"/>
                  </a:lnTo>
                  <a:lnTo>
                    <a:pt x="132" y="360"/>
                  </a:lnTo>
                  <a:lnTo>
                    <a:pt x="138" y="360"/>
                  </a:lnTo>
                  <a:lnTo>
                    <a:pt x="144" y="360"/>
                  </a:lnTo>
                  <a:lnTo>
                    <a:pt x="150" y="360"/>
                  </a:lnTo>
                  <a:lnTo>
                    <a:pt x="156" y="360"/>
                  </a:lnTo>
                  <a:lnTo>
                    <a:pt x="162" y="360"/>
                  </a:lnTo>
                  <a:lnTo>
                    <a:pt x="168" y="360"/>
                  </a:lnTo>
                  <a:lnTo>
                    <a:pt x="174" y="360"/>
                  </a:lnTo>
                  <a:lnTo>
                    <a:pt x="186" y="360"/>
                  </a:lnTo>
                  <a:lnTo>
                    <a:pt x="192" y="360"/>
                  </a:lnTo>
                  <a:lnTo>
                    <a:pt x="198" y="360"/>
                  </a:lnTo>
                  <a:lnTo>
                    <a:pt x="204" y="360"/>
                  </a:lnTo>
                  <a:lnTo>
                    <a:pt x="216" y="360"/>
                  </a:lnTo>
                  <a:lnTo>
                    <a:pt x="222" y="360"/>
                  </a:lnTo>
                  <a:lnTo>
                    <a:pt x="222" y="354"/>
                  </a:lnTo>
                  <a:lnTo>
                    <a:pt x="222" y="348"/>
                  </a:lnTo>
                  <a:lnTo>
                    <a:pt x="222" y="342"/>
                  </a:lnTo>
                  <a:lnTo>
                    <a:pt x="222" y="336"/>
                  </a:lnTo>
                  <a:lnTo>
                    <a:pt x="222" y="330"/>
                  </a:lnTo>
                  <a:lnTo>
                    <a:pt x="222" y="324"/>
                  </a:lnTo>
                  <a:lnTo>
                    <a:pt x="222" y="318"/>
                  </a:lnTo>
                  <a:lnTo>
                    <a:pt x="222" y="312"/>
                  </a:lnTo>
                  <a:lnTo>
                    <a:pt x="222" y="306"/>
                  </a:lnTo>
                  <a:lnTo>
                    <a:pt x="216" y="300"/>
                  </a:lnTo>
                  <a:lnTo>
                    <a:pt x="216" y="288"/>
                  </a:lnTo>
                  <a:lnTo>
                    <a:pt x="216" y="282"/>
                  </a:lnTo>
                  <a:lnTo>
                    <a:pt x="216" y="276"/>
                  </a:lnTo>
                  <a:lnTo>
                    <a:pt x="216" y="270"/>
                  </a:lnTo>
                  <a:lnTo>
                    <a:pt x="222" y="264"/>
                  </a:lnTo>
                  <a:lnTo>
                    <a:pt x="222" y="258"/>
                  </a:lnTo>
                  <a:lnTo>
                    <a:pt x="222" y="252"/>
                  </a:lnTo>
                  <a:lnTo>
                    <a:pt x="228" y="246"/>
                  </a:lnTo>
                  <a:lnTo>
                    <a:pt x="234" y="240"/>
                  </a:lnTo>
                  <a:lnTo>
                    <a:pt x="240" y="240"/>
                  </a:lnTo>
                  <a:lnTo>
                    <a:pt x="246" y="234"/>
                  </a:lnTo>
                  <a:lnTo>
                    <a:pt x="252" y="234"/>
                  </a:lnTo>
                  <a:lnTo>
                    <a:pt x="282" y="234"/>
                  </a:lnTo>
                  <a:lnTo>
                    <a:pt x="282" y="174"/>
                  </a:lnTo>
                  <a:lnTo>
                    <a:pt x="282" y="150"/>
                  </a:lnTo>
                  <a:lnTo>
                    <a:pt x="282" y="138"/>
                  </a:lnTo>
                  <a:lnTo>
                    <a:pt x="282" y="84"/>
                  </a:lnTo>
                  <a:lnTo>
                    <a:pt x="282" y="78"/>
                  </a:lnTo>
                  <a:lnTo>
                    <a:pt x="288" y="78"/>
                  </a:lnTo>
                  <a:lnTo>
                    <a:pt x="294" y="78"/>
                  </a:lnTo>
                  <a:lnTo>
                    <a:pt x="306" y="78"/>
                  </a:lnTo>
                  <a:lnTo>
                    <a:pt x="312" y="78"/>
                  </a:lnTo>
                  <a:lnTo>
                    <a:pt x="318" y="78"/>
                  </a:lnTo>
                  <a:lnTo>
                    <a:pt x="330" y="78"/>
                  </a:lnTo>
                  <a:lnTo>
                    <a:pt x="336" y="78"/>
                  </a:lnTo>
                  <a:lnTo>
                    <a:pt x="342" y="78"/>
                  </a:lnTo>
                  <a:lnTo>
                    <a:pt x="354" y="78"/>
                  </a:lnTo>
                  <a:lnTo>
                    <a:pt x="360" y="78"/>
                  </a:lnTo>
                  <a:lnTo>
                    <a:pt x="366" y="78"/>
                  </a:lnTo>
                  <a:lnTo>
                    <a:pt x="372" y="78"/>
                  </a:lnTo>
                  <a:lnTo>
                    <a:pt x="378" y="78"/>
                  </a:lnTo>
                  <a:lnTo>
                    <a:pt x="384" y="78"/>
                  </a:lnTo>
                  <a:lnTo>
                    <a:pt x="390" y="78"/>
                  </a:lnTo>
                  <a:lnTo>
                    <a:pt x="396" y="78"/>
                  </a:lnTo>
                  <a:lnTo>
                    <a:pt x="408" y="78"/>
                  </a:lnTo>
                  <a:lnTo>
                    <a:pt x="414" y="78"/>
                  </a:lnTo>
                  <a:lnTo>
                    <a:pt x="420" y="78"/>
                  </a:lnTo>
                  <a:lnTo>
                    <a:pt x="432" y="78"/>
                  </a:lnTo>
                  <a:lnTo>
                    <a:pt x="438" y="78"/>
                  </a:lnTo>
                  <a:lnTo>
                    <a:pt x="444" y="78"/>
                  </a:lnTo>
                  <a:lnTo>
                    <a:pt x="450" y="78"/>
                  </a:lnTo>
                  <a:lnTo>
                    <a:pt x="462" y="78"/>
                  </a:lnTo>
                  <a:lnTo>
                    <a:pt x="468" y="78"/>
                  </a:lnTo>
                  <a:lnTo>
                    <a:pt x="468" y="24"/>
                  </a:lnTo>
                  <a:lnTo>
                    <a:pt x="468" y="12"/>
                  </a:lnTo>
                  <a:lnTo>
                    <a:pt x="468" y="0"/>
                  </a:lnTo>
                  <a:lnTo>
                    <a:pt x="474" y="0"/>
                  </a:lnTo>
                  <a:lnTo>
                    <a:pt x="480" y="6"/>
                  </a:lnTo>
                  <a:lnTo>
                    <a:pt x="486" y="6"/>
                  </a:lnTo>
                  <a:lnTo>
                    <a:pt x="486" y="12"/>
                  </a:lnTo>
                  <a:lnTo>
                    <a:pt x="492" y="12"/>
                  </a:lnTo>
                  <a:lnTo>
                    <a:pt x="498" y="18"/>
                  </a:lnTo>
                  <a:lnTo>
                    <a:pt x="504" y="24"/>
                  </a:lnTo>
                  <a:lnTo>
                    <a:pt x="510" y="24"/>
                  </a:lnTo>
                  <a:lnTo>
                    <a:pt x="516" y="30"/>
                  </a:lnTo>
                  <a:lnTo>
                    <a:pt x="528" y="36"/>
                  </a:lnTo>
                  <a:lnTo>
                    <a:pt x="534" y="42"/>
                  </a:lnTo>
                  <a:lnTo>
                    <a:pt x="540" y="42"/>
                  </a:lnTo>
                  <a:lnTo>
                    <a:pt x="546" y="48"/>
                  </a:lnTo>
                  <a:lnTo>
                    <a:pt x="552" y="54"/>
                  </a:lnTo>
                  <a:lnTo>
                    <a:pt x="558" y="54"/>
                  </a:lnTo>
                  <a:lnTo>
                    <a:pt x="564" y="60"/>
                  </a:lnTo>
                  <a:lnTo>
                    <a:pt x="576" y="66"/>
                  </a:lnTo>
                  <a:lnTo>
                    <a:pt x="582" y="72"/>
                  </a:lnTo>
                  <a:lnTo>
                    <a:pt x="588" y="78"/>
                  </a:lnTo>
                  <a:lnTo>
                    <a:pt x="594" y="78"/>
                  </a:lnTo>
                  <a:lnTo>
                    <a:pt x="594" y="84"/>
                  </a:lnTo>
                  <a:lnTo>
                    <a:pt x="606" y="90"/>
                  </a:lnTo>
                  <a:lnTo>
                    <a:pt x="612" y="90"/>
                  </a:lnTo>
                  <a:lnTo>
                    <a:pt x="618" y="96"/>
                  </a:lnTo>
                  <a:lnTo>
                    <a:pt x="624" y="102"/>
                  </a:lnTo>
                  <a:lnTo>
                    <a:pt x="630" y="102"/>
                  </a:lnTo>
                  <a:lnTo>
                    <a:pt x="636" y="108"/>
                  </a:lnTo>
                  <a:lnTo>
                    <a:pt x="642" y="114"/>
                  </a:lnTo>
                  <a:lnTo>
                    <a:pt x="648" y="114"/>
                  </a:lnTo>
                  <a:lnTo>
                    <a:pt x="648" y="120"/>
                  </a:lnTo>
                  <a:lnTo>
                    <a:pt x="654" y="120"/>
                  </a:lnTo>
                  <a:lnTo>
                    <a:pt x="660" y="126"/>
                  </a:lnTo>
                  <a:lnTo>
                    <a:pt x="666" y="132"/>
                  </a:lnTo>
                  <a:lnTo>
                    <a:pt x="672" y="132"/>
                  </a:lnTo>
                  <a:lnTo>
                    <a:pt x="672" y="138"/>
                  </a:lnTo>
                  <a:lnTo>
                    <a:pt x="678" y="138"/>
                  </a:lnTo>
                  <a:lnTo>
                    <a:pt x="672" y="138"/>
                  </a:lnTo>
                  <a:lnTo>
                    <a:pt x="666" y="138"/>
                  </a:lnTo>
                  <a:lnTo>
                    <a:pt x="660" y="138"/>
                  </a:lnTo>
                  <a:lnTo>
                    <a:pt x="654" y="138"/>
                  </a:lnTo>
                  <a:lnTo>
                    <a:pt x="648" y="138"/>
                  </a:lnTo>
                  <a:lnTo>
                    <a:pt x="642" y="138"/>
                  </a:lnTo>
                  <a:lnTo>
                    <a:pt x="636" y="138"/>
                  </a:lnTo>
                  <a:lnTo>
                    <a:pt x="630" y="138"/>
                  </a:lnTo>
                  <a:lnTo>
                    <a:pt x="624" y="138"/>
                  </a:lnTo>
                  <a:lnTo>
                    <a:pt x="618" y="138"/>
                  </a:lnTo>
                  <a:lnTo>
                    <a:pt x="612" y="138"/>
                  </a:lnTo>
                  <a:lnTo>
                    <a:pt x="606" y="138"/>
                  </a:lnTo>
                  <a:lnTo>
                    <a:pt x="600" y="138"/>
                  </a:lnTo>
                  <a:lnTo>
                    <a:pt x="594" y="138"/>
                  </a:lnTo>
                  <a:lnTo>
                    <a:pt x="588" y="138"/>
                  </a:lnTo>
                  <a:lnTo>
                    <a:pt x="582" y="138"/>
                  </a:lnTo>
                  <a:lnTo>
                    <a:pt x="582" y="144"/>
                  </a:lnTo>
                  <a:lnTo>
                    <a:pt x="588" y="174"/>
                  </a:lnTo>
                  <a:lnTo>
                    <a:pt x="588" y="180"/>
                  </a:lnTo>
                  <a:lnTo>
                    <a:pt x="588" y="192"/>
                  </a:lnTo>
                  <a:lnTo>
                    <a:pt x="588" y="198"/>
                  </a:lnTo>
                  <a:lnTo>
                    <a:pt x="588" y="204"/>
                  </a:lnTo>
                  <a:lnTo>
                    <a:pt x="588" y="210"/>
                  </a:lnTo>
                  <a:lnTo>
                    <a:pt x="588" y="216"/>
                  </a:lnTo>
                  <a:lnTo>
                    <a:pt x="594" y="222"/>
                  </a:lnTo>
                  <a:lnTo>
                    <a:pt x="594" y="228"/>
                  </a:lnTo>
                  <a:lnTo>
                    <a:pt x="594" y="234"/>
                  </a:lnTo>
                  <a:lnTo>
                    <a:pt x="594" y="240"/>
                  </a:lnTo>
                  <a:lnTo>
                    <a:pt x="594" y="246"/>
                  </a:lnTo>
                  <a:lnTo>
                    <a:pt x="594" y="252"/>
                  </a:lnTo>
                  <a:lnTo>
                    <a:pt x="594" y="258"/>
                  </a:lnTo>
                  <a:lnTo>
                    <a:pt x="594" y="264"/>
                  </a:lnTo>
                  <a:lnTo>
                    <a:pt x="594" y="270"/>
                  </a:lnTo>
                  <a:lnTo>
                    <a:pt x="594" y="276"/>
                  </a:lnTo>
                  <a:lnTo>
                    <a:pt x="600" y="276"/>
                  </a:lnTo>
                  <a:lnTo>
                    <a:pt x="600" y="282"/>
                  </a:lnTo>
                  <a:lnTo>
                    <a:pt x="600" y="288"/>
                  </a:lnTo>
                  <a:lnTo>
                    <a:pt x="600" y="294"/>
                  </a:lnTo>
                  <a:lnTo>
                    <a:pt x="600" y="300"/>
                  </a:lnTo>
                  <a:lnTo>
                    <a:pt x="600" y="306"/>
                  </a:lnTo>
                  <a:lnTo>
                    <a:pt x="600" y="312"/>
                  </a:lnTo>
                  <a:lnTo>
                    <a:pt x="600" y="318"/>
                  </a:lnTo>
                  <a:lnTo>
                    <a:pt x="600" y="324"/>
                  </a:lnTo>
                  <a:lnTo>
                    <a:pt x="600" y="330"/>
                  </a:lnTo>
                  <a:lnTo>
                    <a:pt x="606" y="330"/>
                  </a:lnTo>
                  <a:lnTo>
                    <a:pt x="606" y="336"/>
                  </a:lnTo>
                  <a:lnTo>
                    <a:pt x="606" y="342"/>
                  </a:lnTo>
                  <a:lnTo>
                    <a:pt x="606" y="348"/>
                  </a:lnTo>
                  <a:lnTo>
                    <a:pt x="606" y="354"/>
                  </a:lnTo>
                  <a:lnTo>
                    <a:pt x="606" y="360"/>
                  </a:lnTo>
                  <a:lnTo>
                    <a:pt x="606" y="366"/>
                  </a:lnTo>
                  <a:lnTo>
                    <a:pt x="606" y="372"/>
                  </a:lnTo>
                  <a:lnTo>
                    <a:pt x="606" y="378"/>
                  </a:lnTo>
                  <a:lnTo>
                    <a:pt x="606" y="384"/>
                  </a:lnTo>
                  <a:lnTo>
                    <a:pt x="612" y="390"/>
                  </a:lnTo>
                  <a:lnTo>
                    <a:pt x="612" y="396"/>
                  </a:lnTo>
                  <a:lnTo>
                    <a:pt x="612" y="402"/>
                  </a:lnTo>
                  <a:lnTo>
                    <a:pt x="612" y="408"/>
                  </a:lnTo>
                  <a:lnTo>
                    <a:pt x="612" y="420"/>
                  </a:lnTo>
                  <a:lnTo>
                    <a:pt x="612" y="432"/>
                  </a:lnTo>
                  <a:lnTo>
                    <a:pt x="612" y="438"/>
                  </a:lnTo>
                  <a:lnTo>
                    <a:pt x="612" y="444"/>
                  </a:lnTo>
                  <a:lnTo>
                    <a:pt x="618" y="444"/>
                  </a:lnTo>
                  <a:lnTo>
                    <a:pt x="618" y="450"/>
                  </a:lnTo>
                  <a:lnTo>
                    <a:pt x="618" y="456"/>
                  </a:lnTo>
                  <a:lnTo>
                    <a:pt x="618" y="462"/>
                  </a:lnTo>
                  <a:lnTo>
                    <a:pt x="618" y="468"/>
                  </a:lnTo>
                  <a:lnTo>
                    <a:pt x="618" y="474"/>
                  </a:lnTo>
                  <a:lnTo>
                    <a:pt x="618" y="480"/>
                  </a:lnTo>
                  <a:lnTo>
                    <a:pt x="618" y="486"/>
                  </a:lnTo>
                  <a:lnTo>
                    <a:pt x="618" y="492"/>
                  </a:lnTo>
                  <a:lnTo>
                    <a:pt x="618" y="498"/>
                  </a:lnTo>
                  <a:lnTo>
                    <a:pt x="624" y="498"/>
                  </a:lnTo>
                  <a:lnTo>
                    <a:pt x="624" y="504"/>
                  </a:lnTo>
                  <a:lnTo>
                    <a:pt x="624" y="510"/>
                  </a:lnTo>
                  <a:lnTo>
                    <a:pt x="624" y="516"/>
                  </a:lnTo>
                  <a:lnTo>
                    <a:pt x="624" y="522"/>
                  </a:lnTo>
                  <a:lnTo>
                    <a:pt x="624" y="528"/>
                  </a:lnTo>
                  <a:lnTo>
                    <a:pt x="624" y="534"/>
                  </a:lnTo>
                  <a:lnTo>
                    <a:pt x="624" y="540"/>
                  </a:lnTo>
                  <a:lnTo>
                    <a:pt x="624" y="546"/>
                  </a:lnTo>
                  <a:lnTo>
                    <a:pt x="624" y="552"/>
                  </a:lnTo>
                  <a:lnTo>
                    <a:pt x="630" y="558"/>
                  </a:lnTo>
                  <a:lnTo>
                    <a:pt x="630" y="564"/>
                  </a:lnTo>
                  <a:lnTo>
                    <a:pt x="630" y="570"/>
                  </a:lnTo>
                  <a:lnTo>
                    <a:pt x="630" y="576"/>
                  </a:lnTo>
                  <a:lnTo>
                    <a:pt x="630" y="582"/>
                  </a:lnTo>
                  <a:lnTo>
                    <a:pt x="630" y="588"/>
                  </a:lnTo>
                  <a:lnTo>
                    <a:pt x="630" y="594"/>
                  </a:lnTo>
                  <a:lnTo>
                    <a:pt x="630" y="600"/>
                  </a:lnTo>
                  <a:lnTo>
                    <a:pt x="630" y="606"/>
                  </a:lnTo>
                  <a:lnTo>
                    <a:pt x="630" y="612"/>
                  </a:lnTo>
                  <a:lnTo>
                    <a:pt x="636" y="618"/>
                  </a:lnTo>
                  <a:lnTo>
                    <a:pt x="636" y="624"/>
                  </a:lnTo>
                  <a:lnTo>
                    <a:pt x="636" y="648"/>
                  </a:lnTo>
                  <a:lnTo>
                    <a:pt x="654" y="654"/>
                  </a:lnTo>
                  <a:lnTo>
                    <a:pt x="648" y="672"/>
                  </a:lnTo>
                  <a:lnTo>
                    <a:pt x="648" y="678"/>
                  </a:lnTo>
                  <a:lnTo>
                    <a:pt x="648" y="684"/>
                  </a:lnTo>
                  <a:lnTo>
                    <a:pt x="648" y="690"/>
                  </a:lnTo>
                  <a:lnTo>
                    <a:pt x="642" y="690"/>
                  </a:lnTo>
                  <a:lnTo>
                    <a:pt x="642" y="696"/>
                  </a:lnTo>
                  <a:lnTo>
                    <a:pt x="642" y="702"/>
                  </a:lnTo>
                  <a:lnTo>
                    <a:pt x="636" y="702"/>
                  </a:lnTo>
                  <a:lnTo>
                    <a:pt x="630" y="702"/>
                  </a:lnTo>
                  <a:lnTo>
                    <a:pt x="624" y="702"/>
                  </a:lnTo>
                  <a:lnTo>
                    <a:pt x="618" y="702"/>
                  </a:lnTo>
                  <a:lnTo>
                    <a:pt x="612" y="702"/>
                  </a:lnTo>
                  <a:lnTo>
                    <a:pt x="606" y="702"/>
                  </a:lnTo>
                  <a:lnTo>
                    <a:pt x="600" y="702"/>
                  </a:lnTo>
                  <a:lnTo>
                    <a:pt x="594" y="702"/>
                  </a:lnTo>
                  <a:lnTo>
                    <a:pt x="588" y="702"/>
                  </a:lnTo>
                  <a:lnTo>
                    <a:pt x="582" y="702"/>
                  </a:lnTo>
                  <a:lnTo>
                    <a:pt x="576" y="702"/>
                  </a:lnTo>
                  <a:lnTo>
                    <a:pt x="570" y="702"/>
                  </a:lnTo>
                  <a:lnTo>
                    <a:pt x="564" y="702"/>
                  </a:lnTo>
                  <a:lnTo>
                    <a:pt x="552" y="702"/>
                  </a:lnTo>
                  <a:lnTo>
                    <a:pt x="546" y="702"/>
                  </a:lnTo>
                  <a:lnTo>
                    <a:pt x="540" y="702"/>
                  </a:lnTo>
                  <a:lnTo>
                    <a:pt x="534" y="702"/>
                  </a:lnTo>
                  <a:lnTo>
                    <a:pt x="522" y="702"/>
                  </a:lnTo>
                  <a:lnTo>
                    <a:pt x="516" y="702"/>
                  </a:lnTo>
                  <a:lnTo>
                    <a:pt x="510" y="702"/>
                  </a:lnTo>
                  <a:lnTo>
                    <a:pt x="504" y="702"/>
                  </a:lnTo>
                  <a:lnTo>
                    <a:pt x="498" y="702"/>
                  </a:lnTo>
                  <a:lnTo>
                    <a:pt x="492" y="702"/>
                  </a:lnTo>
                  <a:lnTo>
                    <a:pt x="486" y="702"/>
                  </a:lnTo>
                  <a:lnTo>
                    <a:pt x="480" y="702"/>
                  </a:lnTo>
                  <a:lnTo>
                    <a:pt x="474" y="702"/>
                  </a:lnTo>
                  <a:lnTo>
                    <a:pt x="468" y="702"/>
                  </a:lnTo>
                  <a:lnTo>
                    <a:pt x="462" y="702"/>
                  </a:lnTo>
                  <a:lnTo>
                    <a:pt x="456" y="702"/>
                  </a:lnTo>
                  <a:lnTo>
                    <a:pt x="450" y="702"/>
                  </a:lnTo>
                  <a:lnTo>
                    <a:pt x="444" y="702"/>
                  </a:lnTo>
                  <a:lnTo>
                    <a:pt x="438" y="702"/>
                  </a:lnTo>
                  <a:lnTo>
                    <a:pt x="432" y="702"/>
                  </a:lnTo>
                  <a:lnTo>
                    <a:pt x="426" y="702"/>
                  </a:lnTo>
                  <a:lnTo>
                    <a:pt x="432" y="696"/>
                  </a:lnTo>
                  <a:lnTo>
                    <a:pt x="426" y="690"/>
                  </a:lnTo>
                  <a:lnTo>
                    <a:pt x="426" y="696"/>
                  </a:lnTo>
                  <a:lnTo>
                    <a:pt x="420" y="696"/>
                  </a:lnTo>
                  <a:lnTo>
                    <a:pt x="426" y="702"/>
                  </a:lnTo>
                  <a:lnTo>
                    <a:pt x="426" y="708"/>
                  </a:lnTo>
                  <a:lnTo>
                    <a:pt x="420" y="708"/>
                  </a:lnTo>
                  <a:lnTo>
                    <a:pt x="414" y="708"/>
                  </a:lnTo>
                  <a:lnTo>
                    <a:pt x="408" y="708"/>
                  </a:lnTo>
                  <a:lnTo>
                    <a:pt x="402" y="708"/>
                  </a:lnTo>
                  <a:lnTo>
                    <a:pt x="402" y="714"/>
                  </a:lnTo>
                  <a:lnTo>
                    <a:pt x="396" y="714"/>
                  </a:lnTo>
                  <a:lnTo>
                    <a:pt x="390" y="714"/>
                  </a:lnTo>
                  <a:lnTo>
                    <a:pt x="384" y="714"/>
                  </a:lnTo>
                  <a:lnTo>
                    <a:pt x="384" y="708"/>
                  </a:lnTo>
                  <a:lnTo>
                    <a:pt x="378" y="708"/>
                  </a:lnTo>
                  <a:lnTo>
                    <a:pt x="372" y="708"/>
                  </a:lnTo>
                  <a:lnTo>
                    <a:pt x="366" y="708"/>
                  </a:lnTo>
                  <a:lnTo>
                    <a:pt x="360" y="708"/>
                  </a:lnTo>
                  <a:lnTo>
                    <a:pt x="354" y="708"/>
                  </a:lnTo>
                  <a:lnTo>
                    <a:pt x="354" y="714"/>
                  </a:lnTo>
                  <a:lnTo>
                    <a:pt x="348" y="714"/>
                  </a:lnTo>
                  <a:lnTo>
                    <a:pt x="348" y="720"/>
                  </a:lnTo>
                  <a:lnTo>
                    <a:pt x="342" y="720"/>
                  </a:lnTo>
                  <a:lnTo>
                    <a:pt x="342" y="726"/>
                  </a:lnTo>
                  <a:lnTo>
                    <a:pt x="342" y="720"/>
                  </a:lnTo>
                  <a:lnTo>
                    <a:pt x="336" y="720"/>
                  </a:lnTo>
                  <a:lnTo>
                    <a:pt x="330" y="714"/>
                  </a:lnTo>
                  <a:lnTo>
                    <a:pt x="324" y="714"/>
                  </a:lnTo>
                  <a:lnTo>
                    <a:pt x="324" y="708"/>
                  </a:lnTo>
                  <a:lnTo>
                    <a:pt x="318" y="708"/>
                  </a:lnTo>
                  <a:lnTo>
                    <a:pt x="318" y="702"/>
                  </a:lnTo>
                  <a:lnTo>
                    <a:pt x="312" y="696"/>
                  </a:lnTo>
                  <a:lnTo>
                    <a:pt x="306" y="696"/>
                  </a:lnTo>
                  <a:lnTo>
                    <a:pt x="306" y="702"/>
                  </a:lnTo>
                  <a:lnTo>
                    <a:pt x="300" y="702"/>
                  </a:lnTo>
                  <a:lnTo>
                    <a:pt x="294" y="702"/>
                  </a:lnTo>
                  <a:lnTo>
                    <a:pt x="294" y="708"/>
                  </a:lnTo>
                  <a:lnTo>
                    <a:pt x="294" y="714"/>
                  </a:lnTo>
                  <a:lnTo>
                    <a:pt x="294" y="720"/>
                  </a:lnTo>
                  <a:lnTo>
                    <a:pt x="288" y="720"/>
                  </a:lnTo>
                  <a:lnTo>
                    <a:pt x="288" y="726"/>
                  </a:lnTo>
                  <a:lnTo>
                    <a:pt x="288" y="732"/>
                  </a:lnTo>
                  <a:lnTo>
                    <a:pt x="294" y="732"/>
                  </a:lnTo>
                  <a:lnTo>
                    <a:pt x="288" y="738"/>
                  </a:lnTo>
                  <a:lnTo>
                    <a:pt x="294" y="738"/>
                  </a:lnTo>
                  <a:lnTo>
                    <a:pt x="288" y="738"/>
                  </a:lnTo>
                  <a:lnTo>
                    <a:pt x="288" y="744"/>
                  </a:lnTo>
                  <a:lnTo>
                    <a:pt x="282" y="744"/>
                  </a:lnTo>
                  <a:lnTo>
                    <a:pt x="276" y="744"/>
                  </a:lnTo>
                  <a:lnTo>
                    <a:pt x="276" y="750"/>
                  </a:lnTo>
                  <a:lnTo>
                    <a:pt x="276" y="744"/>
                  </a:lnTo>
                  <a:lnTo>
                    <a:pt x="270" y="744"/>
                  </a:lnTo>
                  <a:lnTo>
                    <a:pt x="264" y="744"/>
                  </a:lnTo>
                  <a:close/>
                  <a:moveTo>
                    <a:pt x="30" y="462"/>
                  </a:moveTo>
                  <a:lnTo>
                    <a:pt x="36" y="456"/>
                  </a:lnTo>
                  <a:lnTo>
                    <a:pt x="36" y="450"/>
                  </a:lnTo>
                  <a:lnTo>
                    <a:pt x="36" y="456"/>
                  </a:lnTo>
                  <a:lnTo>
                    <a:pt x="36" y="462"/>
                  </a:lnTo>
                  <a:lnTo>
                    <a:pt x="30" y="462"/>
                  </a:lnTo>
                  <a:lnTo>
                    <a:pt x="36" y="462"/>
                  </a:lnTo>
                  <a:lnTo>
                    <a:pt x="30" y="462"/>
                  </a:lnTo>
                  <a:close/>
                  <a:moveTo>
                    <a:pt x="36" y="456"/>
                  </a:moveTo>
                  <a:lnTo>
                    <a:pt x="42" y="456"/>
                  </a:lnTo>
                  <a:lnTo>
                    <a:pt x="42" y="468"/>
                  </a:lnTo>
                  <a:lnTo>
                    <a:pt x="36" y="468"/>
                  </a:lnTo>
                  <a:lnTo>
                    <a:pt x="36" y="456"/>
                  </a:lnTo>
                  <a:close/>
                  <a:moveTo>
                    <a:pt x="30" y="402"/>
                  </a:moveTo>
                  <a:lnTo>
                    <a:pt x="30" y="408"/>
                  </a:lnTo>
                  <a:lnTo>
                    <a:pt x="31" y="408"/>
                  </a:lnTo>
                  <a:lnTo>
                    <a:pt x="30" y="402"/>
                  </a:lnTo>
                  <a:close/>
                  <a:moveTo>
                    <a:pt x="30" y="456"/>
                  </a:moveTo>
                  <a:lnTo>
                    <a:pt x="30" y="462"/>
                  </a:lnTo>
                  <a:lnTo>
                    <a:pt x="31" y="462"/>
                  </a:lnTo>
                  <a:lnTo>
                    <a:pt x="30" y="456"/>
                  </a:lnTo>
                  <a:close/>
                  <a:moveTo>
                    <a:pt x="36" y="456"/>
                  </a:moveTo>
                  <a:lnTo>
                    <a:pt x="42" y="456"/>
                  </a:lnTo>
                  <a:lnTo>
                    <a:pt x="42" y="462"/>
                  </a:lnTo>
                  <a:lnTo>
                    <a:pt x="36" y="462"/>
                  </a:lnTo>
                  <a:lnTo>
                    <a:pt x="36" y="456"/>
                  </a:lnTo>
                  <a:close/>
                  <a:moveTo>
                    <a:pt x="30" y="402"/>
                  </a:moveTo>
                  <a:lnTo>
                    <a:pt x="30" y="408"/>
                  </a:lnTo>
                  <a:lnTo>
                    <a:pt x="31" y="408"/>
                  </a:lnTo>
                  <a:lnTo>
                    <a:pt x="30" y="402"/>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84" name="Freeform 14"/>
            <p:cNvSpPr>
              <a:spLocks/>
            </p:cNvSpPr>
            <p:nvPr>
              <p:custDataLst>
                <p:tags r:id="rId14"/>
              </p:custDataLst>
            </p:nvPr>
          </p:nvSpPr>
          <p:spPr bwMode="gray">
            <a:xfrm>
              <a:off x="696629" y="2071654"/>
              <a:ext cx="997149" cy="1076943"/>
            </a:xfrm>
            <a:custGeom>
              <a:avLst/>
              <a:gdLst>
                <a:gd name="T0" fmla="*/ 228652 w 918"/>
                <a:gd name="T1" fmla="*/ 209550 h 870"/>
                <a:gd name="T2" fmla="*/ 204430 w 918"/>
                <a:gd name="T3" fmla="*/ 222162 h 870"/>
                <a:gd name="T4" fmla="*/ 189897 w 918"/>
                <a:gd name="T5" fmla="*/ 228953 h 870"/>
                <a:gd name="T6" fmla="*/ 179240 w 918"/>
                <a:gd name="T7" fmla="*/ 239624 h 870"/>
                <a:gd name="T8" fmla="*/ 165675 w 918"/>
                <a:gd name="T9" fmla="*/ 245446 h 870"/>
                <a:gd name="T10" fmla="*/ 157925 w 918"/>
                <a:gd name="T11" fmla="*/ 252236 h 870"/>
                <a:gd name="T12" fmla="*/ 155987 w 918"/>
                <a:gd name="T13" fmla="*/ 266788 h 870"/>
                <a:gd name="T14" fmla="*/ 140485 w 918"/>
                <a:gd name="T15" fmla="*/ 273580 h 870"/>
                <a:gd name="T16" fmla="*/ 140485 w 918"/>
                <a:gd name="T17" fmla="*/ 282311 h 870"/>
                <a:gd name="T18" fmla="*/ 134672 w 918"/>
                <a:gd name="T19" fmla="*/ 296863 h 870"/>
                <a:gd name="T20" fmla="*/ 125952 w 918"/>
                <a:gd name="T21" fmla="*/ 309474 h 870"/>
                <a:gd name="T22" fmla="*/ 120139 w 918"/>
                <a:gd name="T23" fmla="*/ 298803 h 870"/>
                <a:gd name="T24" fmla="*/ 110451 w 918"/>
                <a:gd name="T25" fmla="*/ 305594 h 870"/>
                <a:gd name="T26" fmla="*/ 95917 w 918"/>
                <a:gd name="T27" fmla="*/ 303654 h 870"/>
                <a:gd name="T28" fmla="*/ 81384 w 918"/>
                <a:gd name="T29" fmla="*/ 305594 h 870"/>
                <a:gd name="T30" fmla="*/ 72665 w 918"/>
                <a:gd name="T31" fmla="*/ 292982 h 870"/>
                <a:gd name="T32" fmla="*/ 70727 w 918"/>
                <a:gd name="T33" fmla="*/ 282311 h 870"/>
                <a:gd name="T34" fmla="*/ 67821 w 918"/>
                <a:gd name="T35" fmla="*/ 268729 h 870"/>
                <a:gd name="T36" fmla="*/ 60069 w 918"/>
                <a:gd name="T37" fmla="*/ 264848 h 870"/>
                <a:gd name="T38" fmla="*/ 44568 w 918"/>
                <a:gd name="T39" fmla="*/ 268729 h 870"/>
                <a:gd name="T40" fmla="*/ 31972 w 918"/>
                <a:gd name="T41" fmla="*/ 273580 h 870"/>
                <a:gd name="T42" fmla="*/ 19377 w 918"/>
                <a:gd name="T43" fmla="*/ 273580 h 870"/>
                <a:gd name="T44" fmla="*/ 19377 w 918"/>
                <a:gd name="T45" fmla="*/ 264848 h 870"/>
                <a:gd name="T46" fmla="*/ 17439 w 918"/>
                <a:gd name="T47" fmla="*/ 254177 h 870"/>
                <a:gd name="T48" fmla="*/ 6782 w 918"/>
                <a:gd name="T49" fmla="*/ 241565 h 870"/>
                <a:gd name="T50" fmla="*/ 1938 w 918"/>
                <a:gd name="T51" fmla="*/ 222162 h 870"/>
                <a:gd name="T52" fmla="*/ 10657 w 918"/>
                <a:gd name="T53" fmla="*/ 213431 h 870"/>
                <a:gd name="T54" fmla="*/ 14533 w 918"/>
                <a:gd name="T55" fmla="*/ 198879 h 870"/>
                <a:gd name="T56" fmla="*/ 30035 w 918"/>
                <a:gd name="T57" fmla="*/ 204700 h 870"/>
                <a:gd name="T58" fmla="*/ 49412 w 918"/>
                <a:gd name="T59" fmla="*/ 202759 h 870"/>
                <a:gd name="T60" fmla="*/ 62007 w 918"/>
                <a:gd name="T61" fmla="*/ 200819 h 870"/>
                <a:gd name="T62" fmla="*/ 87198 w 918"/>
                <a:gd name="T63" fmla="*/ 200819 h 870"/>
                <a:gd name="T64" fmla="*/ 117233 w 918"/>
                <a:gd name="T65" fmla="*/ 200819 h 870"/>
                <a:gd name="T66" fmla="*/ 136610 w 918"/>
                <a:gd name="T67" fmla="*/ 194998 h 870"/>
                <a:gd name="T68" fmla="*/ 129828 w 918"/>
                <a:gd name="T69" fmla="*/ 158133 h 870"/>
                <a:gd name="T70" fmla="*/ 127890 w 918"/>
                <a:gd name="T71" fmla="*/ 131939 h 870"/>
                <a:gd name="T72" fmla="*/ 125952 w 918"/>
                <a:gd name="T73" fmla="*/ 108655 h 870"/>
                <a:gd name="T74" fmla="*/ 121108 w 918"/>
                <a:gd name="T75" fmla="*/ 81491 h 870"/>
                <a:gd name="T76" fmla="*/ 120139 w 918"/>
                <a:gd name="T77" fmla="*/ 57238 h 870"/>
                <a:gd name="T78" fmla="*/ 117233 w 918"/>
                <a:gd name="T79" fmla="*/ 33955 h 870"/>
                <a:gd name="T80" fmla="*/ 115295 w 918"/>
                <a:gd name="T81" fmla="*/ 0 h 870"/>
                <a:gd name="T82" fmla="*/ 140485 w 918"/>
                <a:gd name="T83" fmla="*/ 0 h 870"/>
                <a:gd name="T84" fmla="*/ 164707 w 918"/>
                <a:gd name="T85" fmla="*/ 12612 h 870"/>
                <a:gd name="T86" fmla="*/ 184084 w 918"/>
                <a:gd name="T87" fmla="*/ 26194 h 870"/>
                <a:gd name="T88" fmla="*/ 200555 w 918"/>
                <a:gd name="T89" fmla="*/ 36865 h 870"/>
                <a:gd name="T90" fmla="*/ 217995 w 918"/>
                <a:gd name="T91" fmla="*/ 49477 h 870"/>
                <a:gd name="T92" fmla="*/ 234465 w 918"/>
                <a:gd name="T93" fmla="*/ 62089 h 870"/>
                <a:gd name="T94" fmla="*/ 251904 w 918"/>
                <a:gd name="T95" fmla="*/ 74701 h 870"/>
                <a:gd name="T96" fmla="*/ 266437 w 918"/>
                <a:gd name="T97" fmla="*/ 91193 h 870"/>
                <a:gd name="T98" fmla="*/ 279033 w 918"/>
                <a:gd name="T99" fmla="*/ 100895 h 870"/>
                <a:gd name="T100" fmla="*/ 298410 w 918"/>
                <a:gd name="T101" fmla="*/ 106715 h 870"/>
                <a:gd name="T102" fmla="*/ 307130 w 918"/>
                <a:gd name="T103" fmla="*/ 124178 h 870"/>
                <a:gd name="T104" fmla="*/ 322631 w 918"/>
                <a:gd name="T105" fmla="*/ 128058 h 870"/>
                <a:gd name="T106" fmla="*/ 326507 w 918"/>
                <a:gd name="T107" fmla="*/ 145521 h 870"/>
                <a:gd name="T108" fmla="*/ 326507 w 918"/>
                <a:gd name="T109" fmla="*/ 170745 h 870"/>
                <a:gd name="T110" fmla="*/ 319725 w 918"/>
                <a:gd name="T111" fmla="*/ 194998 h 870"/>
                <a:gd name="T112" fmla="*/ 305192 w 918"/>
                <a:gd name="T113" fmla="*/ 204700 h 870"/>
                <a:gd name="T114" fmla="*/ 279033 w 918"/>
                <a:gd name="T115" fmla="*/ 204700 h 870"/>
                <a:gd name="T116" fmla="*/ 259656 w 918"/>
                <a:gd name="T117" fmla="*/ 211490 h 87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18" h="870">
                  <a:moveTo>
                    <a:pt x="696" y="594"/>
                  </a:moveTo>
                  <a:lnTo>
                    <a:pt x="690" y="594"/>
                  </a:lnTo>
                  <a:lnTo>
                    <a:pt x="684" y="594"/>
                  </a:lnTo>
                  <a:lnTo>
                    <a:pt x="678" y="594"/>
                  </a:lnTo>
                  <a:lnTo>
                    <a:pt x="672" y="594"/>
                  </a:lnTo>
                  <a:lnTo>
                    <a:pt x="672" y="588"/>
                  </a:lnTo>
                  <a:lnTo>
                    <a:pt x="666" y="594"/>
                  </a:lnTo>
                  <a:lnTo>
                    <a:pt x="660" y="594"/>
                  </a:lnTo>
                  <a:lnTo>
                    <a:pt x="660" y="588"/>
                  </a:lnTo>
                  <a:lnTo>
                    <a:pt x="654" y="588"/>
                  </a:lnTo>
                  <a:lnTo>
                    <a:pt x="648" y="588"/>
                  </a:lnTo>
                  <a:lnTo>
                    <a:pt x="642" y="588"/>
                  </a:lnTo>
                  <a:lnTo>
                    <a:pt x="642" y="594"/>
                  </a:lnTo>
                  <a:lnTo>
                    <a:pt x="636" y="594"/>
                  </a:lnTo>
                  <a:lnTo>
                    <a:pt x="636" y="600"/>
                  </a:lnTo>
                  <a:lnTo>
                    <a:pt x="630" y="600"/>
                  </a:lnTo>
                  <a:lnTo>
                    <a:pt x="630" y="606"/>
                  </a:lnTo>
                  <a:lnTo>
                    <a:pt x="624" y="606"/>
                  </a:lnTo>
                  <a:lnTo>
                    <a:pt x="618" y="606"/>
                  </a:lnTo>
                  <a:lnTo>
                    <a:pt x="612" y="612"/>
                  </a:lnTo>
                  <a:lnTo>
                    <a:pt x="594" y="618"/>
                  </a:lnTo>
                  <a:lnTo>
                    <a:pt x="594" y="624"/>
                  </a:lnTo>
                  <a:lnTo>
                    <a:pt x="588" y="624"/>
                  </a:lnTo>
                  <a:lnTo>
                    <a:pt x="576" y="624"/>
                  </a:lnTo>
                  <a:lnTo>
                    <a:pt x="576" y="630"/>
                  </a:lnTo>
                  <a:lnTo>
                    <a:pt x="576" y="636"/>
                  </a:lnTo>
                  <a:lnTo>
                    <a:pt x="570" y="636"/>
                  </a:lnTo>
                  <a:lnTo>
                    <a:pt x="570" y="642"/>
                  </a:lnTo>
                  <a:lnTo>
                    <a:pt x="564" y="642"/>
                  </a:lnTo>
                  <a:lnTo>
                    <a:pt x="558" y="642"/>
                  </a:lnTo>
                  <a:lnTo>
                    <a:pt x="558" y="636"/>
                  </a:lnTo>
                  <a:lnTo>
                    <a:pt x="552" y="636"/>
                  </a:lnTo>
                  <a:lnTo>
                    <a:pt x="546" y="636"/>
                  </a:lnTo>
                  <a:lnTo>
                    <a:pt x="540" y="636"/>
                  </a:lnTo>
                  <a:lnTo>
                    <a:pt x="540" y="642"/>
                  </a:lnTo>
                  <a:lnTo>
                    <a:pt x="534" y="642"/>
                  </a:lnTo>
                  <a:lnTo>
                    <a:pt x="534" y="648"/>
                  </a:lnTo>
                  <a:lnTo>
                    <a:pt x="528" y="648"/>
                  </a:lnTo>
                  <a:lnTo>
                    <a:pt x="528" y="654"/>
                  </a:lnTo>
                  <a:lnTo>
                    <a:pt x="522" y="654"/>
                  </a:lnTo>
                  <a:lnTo>
                    <a:pt x="522" y="660"/>
                  </a:lnTo>
                  <a:lnTo>
                    <a:pt x="522" y="666"/>
                  </a:lnTo>
                  <a:lnTo>
                    <a:pt x="522" y="672"/>
                  </a:lnTo>
                  <a:lnTo>
                    <a:pt x="516" y="672"/>
                  </a:lnTo>
                  <a:lnTo>
                    <a:pt x="510" y="672"/>
                  </a:lnTo>
                  <a:lnTo>
                    <a:pt x="504" y="672"/>
                  </a:lnTo>
                  <a:lnTo>
                    <a:pt x="504" y="666"/>
                  </a:lnTo>
                  <a:lnTo>
                    <a:pt x="504" y="672"/>
                  </a:lnTo>
                  <a:lnTo>
                    <a:pt x="504" y="678"/>
                  </a:lnTo>
                  <a:lnTo>
                    <a:pt x="504" y="684"/>
                  </a:lnTo>
                  <a:lnTo>
                    <a:pt x="504" y="690"/>
                  </a:lnTo>
                  <a:lnTo>
                    <a:pt x="504" y="696"/>
                  </a:lnTo>
                  <a:lnTo>
                    <a:pt x="498" y="696"/>
                  </a:lnTo>
                  <a:lnTo>
                    <a:pt x="492" y="696"/>
                  </a:lnTo>
                  <a:lnTo>
                    <a:pt x="492" y="702"/>
                  </a:lnTo>
                  <a:lnTo>
                    <a:pt x="486" y="702"/>
                  </a:lnTo>
                  <a:lnTo>
                    <a:pt x="486" y="696"/>
                  </a:lnTo>
                  <a:lnTo>
                    <a:pt x="480" y="696"/>
                  </a:lnTo>
                  <a:lnTo>
                    <a:pt x="474" y="690"/>
                  </a:lnTo>
                  <a:lnTo>
                    <a:pt x="468" y="690"/>
                  </a:lnTo>
                  <a:lnTo>
                    <a:pt x="462" y="690"/>
                  </a:lnTo>
                  <a:lnTo>
                    <a:pt x="462" y="684"/>
                  </a:lnTo>
                  <a:lnTo>
                    <a:pt x="468" y="684"/>
                  </a:lnTo>
                  <a:lnTo>
                    <a:pt x="462" y="684"/>
                  </a:lnTo>
                  <a:lnTo>
                    <a:pt x="462" y="678"/>
                  </a:lnTo>
                  <a:lnTo>
                    <a:pt x="462" y="684"/>
                  </a:lnTo>
                  <a:lnTo>
                    <a:pt x="456" y="684"/>
                  </a:lnTo>
                  <a:lnTo>
                    <a:pt x="456" y="690"/>
                  </a:lnTo>
                  <a:lnTo>
                    <a:pt x="450" y="696"/>
                  </a:lnTo>
                  <a:lnTo>
                    <a:pt x="450" y="702"/>
                  </a:lnTo>
                  <a:lnTo>
                    <a:pt x="444" y="702"/>
                  </a:lnTo>
                  <a:lnTo>
                    <a:pt x="444" y="708"/>
                  </a:lnTo>
                  <a:lnTo>
                    <a:pt x="450" y="708"/>
                  </a:lnTo>
                  <a:lnTo>
                    <a:pt x="450" y="714"/>
                  </a:lnTo>
                  <a:lnTo>
                    <a:pt x="450" y="720"/>
                  </a:lnTo>
                  <a:lnTo>
                    <a:pt x="450" y="726"/>
                  </a:lnTo>
                  <a:lnTo>
                    <a:pt x="444" y="726"/>
                  </a:lnTo>
                  <a:lnTo>
                    <a:pt x="438" y="726"/>
                  </a:lnTo>
                  <a:lnTo>
                    <a:pt x="432" y="726"/>
                  </a:lnTo>
                  <a:lnTo>
                    <a:pt x="432" y="732"/>
                  </a:lnTo>
                  <a:lnTo>
                    <a:pt x="438" y="732"/>
                  </a:lnTo>
                  <a:lnTo>
                    <a:pt x="438" y="738"/>
                  </a:lnTo>
                  <a:lnTo>
                    <a:pt x="438" y="744"/>
                  </a:lnTo>
                  <a:lnTo>
                    <a:pt x="438" y="750"/>
                  </a:lnTo>
                  <a:lnTo>
                    <a:pt x="432" y="750"/>
                  </a:lnTo>
                  <a:lnTo>
                    <a:pt x="432" y="756"/>
                  </a:lnTo>
                  <a:lnTo>
                    <a:pt x="426" y="756"/>
                  </a:lnTo>
                  <a:lnTo>
                    <a:pt x="432" y="756"/>
                  </a:lnTo>
                  <a:lnTo>
                    <a:pt x="432" y="762"/>
                  </a:lnTo>
                  <a:lnTo>
                    <a:pt x="426" y="762"/>
                  </a:lnTo>
                  <a:lnTo>
                    <a:pt x="420" y="762"/>
                  </a:lnTo>
                  <a:lnTo>
                    <a:pt x="420" y="768"/>
                  </a:lnTo>
                  <a:lnTo>
                    <a:pt x="414" y="768"/>
                  </a:lnTo>
                  <a:lnTo>
                    <a:pt x="408" y="768"/>
                  </a:lnTo>
                  <a:lnTo>
                    <a:pt x="402" y="768"/>
                  </a:lnTo>
                  <a:lnTo>
                    <a:pt x="396" y="768"/>
                  </a:lnTo>
                  <a:lnTo>
                    <a:pt x="396" y="774"/>
                  </a:lnTo>
                  <a:lnTo>
                    <a:pt x="390" y="774"/>
                  </a:lnTo>
                  <a:lnTo>
                    <a:pt x="384" y="774"/>
                  </a:lnTo>
                  <a:lnTo>
                    <a:pt x="384" y="780"/>
                  </a:lnTo>
                  <a:lnTo>
                    <a:pt x="384" y="774"/>
                  </a:lnTo>
                  <a:lnTo>
                    <a:pt x="384" y="780"/>
                  </a:lnTo>
                  <a:lnTo>
                    <a:pt x="390" y="780"/>
                  </a:lnTo>
                  <a:lnTo>
                    <a:pt x="390" y="786"/>
                  </a:lnTo>
                  <a:lnTo>
                    <a:pt x="390" y="792"/>
                  </a:lnTo>
                  <a:lnTo>
                    <a:pt x="390" y="786"/>
                  </a:lnTo>
                  <a:lnTo>
                    <a:pt x="390" y="792"/>
                  </a:lnTo>
                  <a:lnTo>
                    <a:pt x="396" y="792"/>
                  </a:lnTo>
                  <a:lnTo>
                    <a:pt x="396" y="798"/>
                  </a:lnTo>
                  <a:lnTo>
                    <a:pt x="396" y="804"/>
                  </a:lnTo>
                  <a:lnTo>
                    <a:pt x="390" y="804"/>
                  </a:lnTo>
                  <a:lnTo>
                    <a:pt x="390" y="810"/>
                  </a:lnTo>
                  <a:lnTo>
                    <a:pt x="390" y="816"/>
                  </a:lnTo>
                  <a:lnTo>
                    <a:pt x="384" y="816"/>
                  </a:lnTo>
                  <a:lnTo>
                    <a:pt x="378" y="816"/>
                  </a:lnTo>
                  <a:lnTo>
                    <a:pt x="378" y="822"/>
                  </a:lnTo>
                  <a:lnTo>
                    <a:pt x="378" y="828"/>
                  </a:lnTo>
                  <a:lnTo>
                    <a:pt x="384" y="828"/>
                  </a:lnTo>
                  <a:lnTo>
                    <a:pt x="384" y="834"/>
                  </a:lnTo>
                  <a:lnTo>
                    <a:pt x="378" y="834"/>
                  </a:lnTo>
                  <a:lnTo>
                    <a:pt x="378" y="840"/>
                  </a:lnTo>
                  <a:lnTo>
                    <a:pt x="378" y="846"/>
                  </a:lnTo>
                  <a:lnTo>
                    <a:pt x="378" y="852"/>
                  </a:lnTo>
                  <a:lnTo>
                    <a:pt x="378" y="858"/>
                  </a:lnTo>
                  <a:lnTo>
                    <a:pt x="378" y="852"/>
                  </a:lnTo>
                  <a:lnTo>
                    <a:pt x="372" y="852"/>
                  </a:lnTo>
                  <a:lnTo>
                    <a:pt x="366" y="852"/>
                  </a:lnTo>
                  <a:lnTo>
                    <a:pt x="366" y="858"/>
                  </a:lnTo>
                  <a:lnTo>
                    <a:pt x="360" y="858"/>
                  </a:lnTo>
                  <a:lnTo>
                    <a:pt x="354" y="858"/>
                  </a:lnTo>
                  <a:lnTo>
                    <a:pt x="354" y="864"/>
                  </a:lnTo>
                  <a:lnTo>
                    <a:pt x="354" y="870"/>
                  </a:lnTo>
                  <a:lnTo>
                    <a:pt x="348" y="870"/>
                  </a:lnTo>
                  <a:lnTo>
                    <a:pt x="342" y="870"/>
                  </a:lnTo>
                  <a:lnTo>
                    <a:pt x="342" y="864"/>
                  </a:lnTo>
                  <a:lnTo>
                    <a:pt x="336" y="864"/>
                  </a:lnTo>
                  <a:lnTo>
                    <a:pt x="342" y="864"/>
                  </a:lnTo>
                  <a:lnTo>
                    <a:pt x="342" y="858"/>
                  </a:lnTo>
                  <a:lnTo>
                    <a:pt x="342" y="852"/>
                  </a:lnTo>
                  <a:lnTo>
                    <a:pt x="336" y="852"/>
                  </a:lnTo>
                  <a:lnTo>
                    <a:pt x="336" y="846"/>
                  </a:lnTo>
                  <a:lnTo>
                    <a:pt x="342" y="846"/>
                  </a:lnTo>
                  <a:lnTo>
                    <a:pt x="336" y="846"/>
                  </a:lnTo>
                  <a:lnTo>
                    <a:pt x="336" y="840"/>
                  </a:lnTo>
                  <a:lnTo>
                    <a:pt x="330" y="840"/>
                  </a:lnTo>
                  <a:lnTo>
                    <a:pt x="324" y="840"/>
                  </a:lnTo>
                  <a:lnTo>
                    <a:pt x="330" y="846"/>
                  </a:lnTo>
                  <a:lnTo>
                    <a:pt x="324" y="846"/>
                  </a:lnTo>
                  <a:lnTo>
                    <a:pt x="318" y="846"/>
                  </a:lnTo>
                  <a:lnTo>
                    <a:pt x="318" y="840"/>
                  </a:lnTo>
                  <a:lnTo>
                    <a:pt x="312" y="840"/>
                  </a:lnTo>
                  <a:lnTo>
                    <a:pt x="312" y="846"/>
                  </a:lnTo>
                  <a:lnTo>
                    <a:pt x="312" y="852"/>
                  </a:lnTo>
                  <a:lnTo>
                    <a:pt x="318" y="852"/>
                  </a:lnTo>
                  <a:lnTo>
                    <a:pt x="318" y="858"/>
                  </a:lnTo>
                  <a:lnTo>
                    <a:pt x="312" y="858"/>
                  </a:lnTo>
                  <a:lnTo>
                    <a:pt x="306" y="858"/>
                  </a:lnTo>
                  <a:lnTo>
                    <a:pt x="300" y="858"/>
                  </a:lnTo>
                  <a:lnTo>
                    <a:pt x="294" y="858"/>
                  </a:lnTo>
                  <a:lnTo>
                    <a:pt x="294" y="864"/>
                  </a:lnTo>
                  <a:lnTo>
                    <a:pt x="294" y="870"/>
                  </a:lnTo>
                  <a:lnTo>
                    <a:pt x="288" y="870"/>
                  </a:lnTo>
                  <a:lnTo>
                    <a:pt x="288" y="864"/>
                  </a:lnTo>
                  <a:lnTo>
                    <a:pt x="282" y="864"/>
                  </a:lnTo>
                  <a:lnTo>
                    <a:pt x="276" y="864"/>
                  </a:lnTo>
                  <a:lnTo>
                    <a:pt x="276" y="858"/>
                  </a:lnTo>
                  <a:lnTo>
                    <a:pt x="270" y="858"/>
                  </a:lnTo>
                  <a:lnTo>
                    <a:pt x="270" y="852"/>
                  </a:lnTo>
                  <a:lnTo>
                    <a:pt x="264" y="852"/>
                  </a:lnTo>
                  <a:lnTo>
                    <a:pt x="258" y="852"/>
                  </a:lnTo>
                  <a:lnTo>
                    <a:pt x="258" y="858"/>
                  </a:lnTo>
                  <a:lnTo>
                    <a:pt x="252" y="858"/>
                  </a:lnTo>
                  <a:lnTo>
                    <a:pt x="252" y="864"/>
                  </a:lnTo>
                  <a:lnTo>
                    <a:pt x="246" y="864"/>
                  </a:lnTo>
                  <a:lnTo>
                    <a:pt x="246" y="870"/>
                  </a:lnTo>
                  <a:lnTo>
                    <a:pt x="240" y="870"/>
                  </a:lnTo>
                  <a:lnTo>
                    <a:pt x="240" y="864"/>
                  </a:lnTo>
                  <a:lnTo>
                    <a:pt x="240" y="858"/>
                  </a:lnTo>
                  <a:lnTo>
                    <a:pt x="234" y="858"/>
                  </a:lnTo>
                  <a:lnTo>
                    <a:pt x="228" y="858"/>
                  </a:lnTo>
                  <a:lnTo>
                    <a:pt x="228" y="852"/>
                  </a:lnTo>
                  <a:lnTo>
                    <a:pt x="222" y="852"/>
                  </a:lnTo>
                  <a:lnTo>
                    <a:pt x="222" y="846"/>
                  </a:lnTo>
                  <a:lnTo>
                    <a:pt x="222" y="840"/>
                  </a:lnTo>
                  <a:lnTo>
                    <a:pt x="222" y="834"/>
                  </a:lnTo>
                  <a:lnTo>
                    <a:pt x="222" y="828"/>
                  </a:lnTo>
                  <a:lnTo>
                    <a:pt x="222" y="822"/>
                  </a:lnTo>
                  <a:lnTo>
                    <a:pt x="216" y="822"/>
                  </a:lnTo>
                  <a:lnTo>
                    <a:pt x="210" y="822"/>
                  </a:lnTo>
                  <a:lnTo>
                    <a:pt x="210" y="828"/>
                  </a:lnTo>
                  <a:lnTo>
                    <a:pt x="204" y="828"/>
                  </a:lnTo>
                  <a:lnTo>
                    <a:pt x="204" y="822"/>
                  </a:lnTo>
                  <a:lnTo>
                    <a:pt x="204" y="816"/>
                  </a:lnTo>
                  <a:lnTo>
                    <a:pt x="210" y="816"/>
                  </a:lnTo>
                  <a:lnTo>
                    <a:pt x="210" y="810"/>
                  </a:lnTo>
                  <a:lnTo>
                    <a:pt x="210" y="804"/>
                  </a:lnTo>
                  <a:lnTo>
                    <a:pt x="216" y="804"/>
                  </a:lnTo>
                  <a:lnTo>
                    <a:pt x="216" y="810"/>
                  </a:lnTo>
                  <a:lnTo>
                    <a:pt x="216" y="804"/>
                  </a:lnTo>
                  <a:lnTo>
                    <a:pt x="210" y="804"/>
                  </a:lnTo>
                  <a:lnTo>
                    <a:pt x="210" y="798"/>
                  </a:lnTo>
                  <a:lnTo>
                    <a:pt x="204" y="798"/>
                  </a:lnTo>
                  <a:lnTo>
                    <a:pt x="204" y="792"/>
                  </a:lnTo>
                  <a:lnTo>
                    <a:pt x="198" y="792"/>
                  </a:lnTo>
                  <a:lnTo>
                    <a:pt x="198" y="786"/>
                  </a:lnTo>
                  <a:lnTo>
                    <a:pt x="204" y="786"/>
                  </a:lnTo>
                  <a:lnTo>
                    <a:pt x="198" y="786"/>
                  </a:lnTo>
                  <a:lnTo>
                    <a:pt x="192" y="786"/>
                  </a:lnTo>
                  <a:lnTo>
                    <a:pt x="192" y="780"/>
                  </a:lnTo>
                  <a:lnTo>
                    <a:pt x="192" y="774"/>
                  </a:lnTo>
                  <a:lnTo>
                    <a:pt x="192" y="768"/>
                  </a:lnTo>
                  <a:lnTo>
                    <a:pt x="192" y="762"/>
                  </a:lnTo>
                  <a:lnTo>
                    <a:pt x="192" y="768"/>
                  </a:lnTo>
                  <a:lnTo>
                    <a:pt x="192" y="762"/>
                  </a:lnTo>
                  <a:lnTo>
                    <a:pt x="186" y="762"/>
                  </a:lnTo>
                  <a:lnTo>
                    <a:pt x="192" y="756"/>
                  </a:lnTo>
                  <a:lnTo>
                    <a:pt x="186" y="756"/>
                  </a:lnTo>
                  <a:lnTo>
                    <a:pt x="186" y="750"/>
                  </a:lnTo>
                  <a:lnTo>
                    <a:pt x="186" y="744"/>
                  </a:lnTo>
                  <a:lnTo>
                    <a:pt x="180" y="744"/>
                  </a:lnTo>
                  <a:lnTo>
                    <a:pt x="180" y="738"/>
                  </a:lnTo>
                  <a:lnTo>
                    <a:pt x="174" y="738"/>
                  </a:lnTo>
                  <a:lnTo>
                    <a:pt x="168" y="738"/>
                  </a:lnTo>
                  <a:lnTo>
                    <a:pt x="162" y="738"/>
                  </a:lnTo>
                  <a:lnTo>
                    <a:pt x="162" y="744"/>
                  </a:lnTo>
                  <a:lnTo>
                    <a:pt x="162" y="738"/>
                  </a:lnTo>
                  <a:lnTo>
                    <a:pt x="162" y="744"/>
                  </a:lnTo>
                  <a:lnTo>
                    <a:pt x="168" y="744"/>
                  </a:lnTo>
                  <a:lnTo>
                    <a:pt x="168" y="750"/>
                  </a:lnTo>
                  <a:lnTo>
                    <a:pt x="162" y="750"/>
                  </a:lnTo>
                  <a:lnTo>
                    <a:pt x="156" y="750"/>
                  </a:lnTo>
                  <a:lnTo>
                    <a:pt x="156" y="756"/>
                  </a:lnTo>
                  <a:lnTo>
                    <a:pt x="150" y="756"/>
                  </a:lnTo>
                  <a:lnTo>
                    <a:pt x="144" y="756"/>
                  </a:lnTo>
                  <a:lnTo>
                    <a:pt x="144" y="762"/>
                  </a:lnTo>
                  <a:lnTo>
                    <a:pt x="144" y="768"/>
                  </a:lnTo>
                  <a:lnTo>
                    <a:pt x="138" y="762"/>
                  </a:lnTo>
                  <a:lnTo>
                    <a:pt x="132" y="762"/>
                  </a:lnTo>
                  <a:lnTo>
                    <a:pt x="126" y="762"/>
                  </a:lnTo>
                  <a:lnTo>
                    <a:pt x="126" y="756"/>
                  </a:lnTo>
                  <a:lnTo>
                    <a:pt x="120" y="756"/>
                  </a:lnTo>
                  <a:lnTo>
                    <a:pt x="114" y="756"/>
                  </a:lnTo>
                  <a:lnTo>
                    <a:pt x="108" y="756"/>
                  </a:lnTo>
                  <a:lnTo>
                    <a:pt x="102" y="756"/>
                  </a:lnTo>
                  <a:lnTo>
                    <a:pt x="102" y="762"/>
                  </a:lnTo>
                  <a:lnTo>
                    <a:pt x="96" y="762"/>
                  </a:lnTo>
                  <a:lnTo>
                    <a:pt x="102" y="762"/>
                  </a:lnTo>
                  <a:lnTo>
                    <a:pt x="96" y="762"/>
                  </a:lnTo>
                  <a:lnTo>
                    <a:pt x="96" y="768"/>
                  </a:lnTo>
                  <a:lnTo>
                    <a:pt x="96" y="762"/>
                  </a:lnTo>
                  <a:lnTo>
                    <a:pt x="96" y="768"/>
                  </a:lnTo>
                  <a:lnTo>
                    <a:pt x="90" y="768"/>
                  </a:lnTo>
                  <a:lnTo>
                    <a:pt x="90" y="774"/>
                  </a:lnTo>
                  <a:lnTo>
                    <a:pt x="84" y="774"/>
                  </a:lnTo>
                  <a:lnTo>
                    <a:pt x="84" y="768"/>
                  </a:lnTo>
                  <a:lnTo>
                    <a:pt x="84" y="762"/>
                  </a:lnTo>
                  <a:lnTo>
                    <a:pt x="78" y="762"/>
                  </a:lnTo>
                  <a:lnTo>
                    <a:pt x="78" y="756"/>
                  </a:lnTo>
                  <a:lnTo>
                    <a:pt x="72" y="756"/>
                  </a:lnTo>
                  <a:lnTo>
                    <a:pt x="66" y="756"/>
                  </a:lnTo>
                  <a:lnTo>
                    <a:pt x="66" y="762"/>
                  </a:lnTo>
                  <a:lnTo>
                    <a:pt x="60" y="762"/>
                  </a:lnTo>
                  <a:lnTo>
                    <a:pt x="60" y="768"/>
                  </a:lnTo>
                  <a:lnTo>
                    <a:pt x="54" y="768"/>
                  </a:lnTo>
                  <a:lnTo>
                    <a:pt x="54" y="762"/>
                  </a:lnTo>
                  <a:lnTo>
                    <a:pt x="48" y="762"/>
                  </a:lnTo>
                  <a:lnTo>
                    <a:pt x="48" y="756"/>
                  </a:lnTo>
                  <a:lnTo>
                    <a:pt x="42" y="756"/>
                  </a:lnTo>
                  <a:lnTo>
                    <a:pt x="48" y="756"/>
                  </a:lnTo>
                  <a:lnTo>
                    <a:pt x="48" y="750"/>
                  </a:lnTo>
                  <a:lnTo>
                    <a:pt x="48" y="744"/>
                  </a:lnTo>
                  <a:lnTo>
                    <a:pt x="54" y="744"/>
                  </a:lnTo>
                  <a:lnTo>
                    <a:pt x="48" y="744"/>
                  </a:lnTo>
                  <a:lnTo>
                    <a:pt x="54" y="744"/>
                  </a:lnTo>
                  <a:lnTo>
                    <a:pt x="48" y="744"/>
                  </a:lnTo>
                  <a:lnTo>
                    <a:pt x="54" y="744"/>
                  </a:lnTo>
                  <a:lnTo>
                    <a:pt x="54" y="738"/>
                  </a:lnTo>
                  <a:lnTo>
                    <a:pt x="48" y="738"/>
                  </a:lnTo>
                  <a:lnTo>
                    <a:pt x="48" y="732"/>
                  </a:lnTo>
                  <a:lnTo>
                    <a:pt x="48" y="726"/>
                  </a:lnTo>
                  <a:lnTo>
                    <a:pt x="54" y="726"/>
                  </a:lnTo>
                  <a:lnTo>
                    <a:pt x="48" y="726"/>
                  </a:lnTo>
                  <a:lnTo>
                    <a:pt x="48" y="720"/>
                  </a:lnTo>
                  <a:lnTo>
                    <a:pt x="48" y="714"/>
                  </a:lnTo>
                  <a:lnTo>
                    <a:pt x="54" y="714"/>
                  </a:lnTo>
                  <a:lnTo>
                    <a:pt x="54" y="708"/>
                  </a:lnTo>
                  <a:lnTo>
                    <a:pt x="48" y="708"/>
                  </a:lnTo>
                  <a:lnTo>
                    <a:pt x="48" y="714"/>
                  </a:lnTo>
                  <a:lnTo>
                    <a:pt x="48" y="708"/>
                  </a:lnTo>
                  <a:lnTo>
                    <a:pt x="48" y="702"/>
                  </a:lnTo>
                  <a:lnTo>
                    <a:pt x="42" y="702"/>
                  </a:lnTo>
                  <a:lnTo>
                    <a:pt x="42" y="696"/>
                  </a:lnTo>
                  <a:lnTo>
                    <a:pt x="42" y="690"/>
                  </a:lnTo>
                  <a:lnTo>
                    <a:pt x="36" y="690"/>
                  </a:lnTo>
                  <a:lnTo>
                    <a:pt x="30" y="690"/>
                  </a:lnTo>
                  <a:lnTo>
                    <a:pt x="30" y="684"/>
                  </a:lnTo>
                  <a:lnTo>
                    <a:pt x="30" y="690"/>
                  </a:lnTo>
                  <a:lnTo>
                    <a:pt x="24" y="690"/>
                  </a:lnTo>
                  <a:lnTo>
                    <a:pt x="24" y="684"/>
                  </a:lnTo>
                  <a:lnTo>
                    <a:pt x="18" y="678"/>
                  </a:lnTo>
                  <a:lnTo>
                    <a:pt x="12" y="672"/>
                  </a:lnTo>
                  <a:lnTo>
                    <a:pt x="12" y="666"/>
                  </a:lnTo>
                  <a:lnTo>
                    <a:pt x="18" y="666"/>
                  </a:lnTo>
                  <a:lnTo>
                    <a:pt x="18" y="660"/>
                  </a:lnTo>
                  <a:lnTo>
                    <a:pt x="18" y="654"/>
                  </a:lnTo>
                  <a:lnTo>
                    <a:pt x="18" y="648"/>
                  </a:lnTo>
                  <a:lnTo>
                    <a:pt x="18" y="642"/>
                  </a:lnTo>
                  <a:lnTo>
                    <a:pt x="18" y="636"/>
                  </a:lnTo>
                  <a:lnTo>
                    <a:pt x="12" y="636"/>
                  </a:lnTo>
                  <a:lnTo>
                    <a:pt x="12" y="630"/>
                  </a:lnTo>
                  <a:lnTo>
                    <a:pt x="6" y="630"/>
                  </a:lnTo>
                  <a:lnTo>
                    <a:pt x="6" y="624"/>
                  </a:lnTo>
                  <a:lnTo>
                    <a:pt x="6" y="618"/>
                  </a:lnTo>
                  <a:lnTo>
                    <a:pt x="6" y="612"/>
                  </a:lnTo>
                  <a:lnTo>
                    <a:pt x="0" y="612"/>
                  </a:lnTo>
                  <a:lnTo>
                    <a:pt x="0" y="606"/>
                  </a:lnTo>
                  <a:lnTo>
                    <a:pt x="6" y="606"/>
                  </a:lnTo>
                  <a:lnTo>
                    <a:pt x="12" y="606"/>
                  </a:lnTo>
                  <a:lnTo>
                    <a:pt x="12" y="612"/>
                  </a:lnTo>
                  <a:lnTo>
                    <a:pt x="12" y="606"/>
                  </a:lnTo>
                  <a:lnTo>
                    <a:pt x="18" y="606"/>
                  </a:lnTo>
                  <a:lnTo>
                    <a:pt x="24" y="606"/>
                  </a:lnTo>
                  <a:lnTo>
                    <a:pt x="24" y="600"/>
                  </a:lnTo>
                  <a:lnTo>
                    <a:pt x="30" y="600"/>
                  </a:lnTo>
                  <a:lnTo>
                    <a:pt x="24" y="600"/>
                  </a:lnTo>
                  <a:lnTo>
                    <a:pt x="30" y="594"/>
                  </a:lnTo>
                  <a:lnTo>
                    <a:pt x="24" y="594"/>
                  </a:lnTo>
                  <a:lnTo>
                    <a:pt x="24" y="588"/>
                  </a:lnTo>
                  <a:lnTo>
                    <a:pt x="24" y="582"/>
                  </a:lnTo>
                  <a:lnTo>
                    <a:pt x="30" y="582"/>
                  </a:lnTo>
                  <a:lnTo>
                    <a:pt x="30" y="576"/>
                  </a:lnTo>
                  <a:lnTo>
                    <a:pt x="30" y="570"/>
                  </a:lnTo>
                  <a:lnTo>
                    <a:pt x="30" y="564"/>
                  </a:lnTo>
                  <a:lnTo>
                    <a:pt x="36" y="564"/>
                  </a:lnTo>
                  <a:lnTo>
                    <a:pt x="42" y="564"/>
                  </a:lnTo>
                  <a:lnTo>
                    <a:pt x="42" y="558"/>
                  </a:lnTo>
                  <a:lnTo>
                    <a:pt x="48" y="558"/>
                  </a:lnTo>
                  <a:lnTo>
                    <a:pt x="54" y="564"/>
                  </a:lnTo>
                  <a:lnTo>
                    <a:pt x="54" y="570"/>
                  </a:lnTo>
                  <a:lnTo>
                    <a:pt x="60" y="570"/>
                  </a:lnTo>
                  <a:lnTo>
                    <a:pt x="60" y="576"/>
                  </a:lnTo>
                  <a:lnTo>
                    <a:pt x="66" y="576"/>
                  </a:lnTo>
                  <a:lnTo>
                    <a:pt x="72" y="582"/>
                  </a:lnTo>
                  <a:lnTo>
                    <a:pt x="78" y="582"/>
                  </a:lnTo>
                  <a:lnTo>
                    <a:pt x="78" y="588"/>
                  </a:lnTo>
                  <a:lnTo>
                    <a:pt x="78" y="582"/>
                  </a:lnTo>
                  <a:lnTo>
                    <a:pt x="84" y="582"/>
                  </a:lnTo>
                  <a:lnTo>
                    <a:pt x="84" y="576"/>
                  </a:lnTo>
                  <a:lnTo>
                    <a:pt x="90" y="576"/>
                  </a:lnTo>
                  <a:lnTo>
                    <a:pt x="90" y="570"/>
                  </a:lnTo>
                  <a:lnTo>
                    <a:pt x="96" y="570"/>
                  </a:lnTo>
                  <a:lnTo>
                    <a:pt x="102" y="570"/>
                  </a:lnTo>
                  <a:lnTo>
                    <a:pt x="108" y="570"/>
                  </a:lnTo>
                  <a:lnTo>
                    <a:pt x="114" y="570"/>
                  </a:lnTo>
                  <a:lnTo>
                    <a:pt x="120" y="570"/>
                  </a:lnTo>
                  <a:lnTo>
                    <a:pt x="120" y="576"/>
                  </a:lnTo>
                  <a:lnTo>
                    <a:pt x="126" y="576"/>
                  </a:lnTo>
                  <a:lnTo>
                    <a:pt x="132" y="576"/>
                  </a:lnTo>
                  <a:lnTo>
                    <a:pt x="138" y="576"/>
                  </a:lnTo>
                  <a:lnTo>
                    <a:pt x="138" y="570"/>
                  </a:lnTo>
                  <a:lnTo>
                    <a:pt x="144" y="570"/>
                  </a:lnTo>
                  <a:lnTo>
                    <a:pt x="150" y="570"/>
                  </a:lnTo>
                  <a:lnTo>
                    <a:pt x="156" y="570"/>
                  </a:lnTo>
                  <a:lnTo>
                    <a:pt x="162" y="570"/>
                  </a:lnTo>
                  <a:lnTo>
                    <a:pt x="162" y="564"/>
                  </a:lnTo>
                  <a:lnTo>
                    <a:pt x="156" y="558"/>
                  </a:lnTo>
                  <a:lnTo>
                    <a:pt x="162" y="558"/>
                  </a:lnTo>
                  <a:lnTo>
                    <a:pt x="162" y="552"/>
                  </a:lnTo>
                  <a:lnTo>
                    <a:pt x="168" y="558"/>
                  </a:lnTo>
                  <a:lnTo>
                    <a:pt x="162" y="564"/>
                  </a:lnTo>
                  <a:lnTo>
                    <a:pt x="168" y="564"/>
                  </a:lnTo>
                  <a:lnTo>
                    <a:pt x="174" y="564"/>
                  </a:lnTo>
                  <a:lnTo>
                    <a:pt x="180" y="564"/>
                  </a:lnTo>
                  <a:lnTo>
                    <a:pt x="186" y="564"/>
                  </a:lnTo>
                  <a:lnTo>
                    <a:pt x="192" y="564"/>
                  </a:lnTo>
                  <a:lnTo>
                    <a:pt x="198" y="564"/>
                  </a:lnTo>
                  <a:lnTo>
                    <a:pt x="204" y="564"/>
                  </a:lnTo>
                  <a:lnTo>
                    <a:pt x="210" y="564"/>
                  </a:lnTo>
                  <a:lnTo>
                    <a:pt x="216" y="564"/>
                  </a:lnTo>
                  <a:lnTo>
                    <a:pt x="222" y="564"/>
                  </a:lnTo>
                  <a:lnTo>
                    <a:pt x="228" y="564"/>
                  </a:lnTo>
                  <a:lnTo>
                    <a:pt x="234" y="564"/>
                  </a:lnTo>
                  <a:lnTo>
                    <a:pt x="240" y="564"/>
                  </a:lnTo>
                  <a:lnTo>
                    <a:pt x="246" y="564"/>
                  </a:lnTo>
                  <a:lnTo>
                    <a:pt x="252" y="564"/>
                  </a:lnTo>
                  <a:lnTo>
                    <a:pt x="258" y="564"/>
                  </a:lnTo>
                  <a:lnTo>
                    <a:pt x="270" y="564"/>
                  </a:lnTo>
                  <a:lnTo>
                    <a:pt x="276" y="564"/>
                  </a:lnTo>
                  <a:lnTo>
                    <a:pt x="282" y="564"/>
                  </a:lnTo>
                  <a:lnTo>
                    <a:pt x="288" y="564"/>
                  </a:lnTo>
                  <a:lnTo>
                    <a:pt x="300" y="564"/>
                  </a:lnTo>
                  <a:lnTo>
                    <a:pt x="306" y="564"/>
                  </a:lnTo>
                  <a:lnTo>
                    <a:pt x="312" y="564"/>
                  </a:lnTo>
                  <a:lnTo>
                    <a:pt x="318" y="564"/>
                  </a:lnTo>
                  <a:lnTo>
                    <a:pt x="324" y="564"/>
                  </a:lnTo>
                  <a:lnTo>
                    <a:pt x="330" y="564"/>
                  </a:lnTo>
                  <a:lnTo>
                    <a:pt x="336" y="564"/>
                  </a:lnTo>
                  <a:lnTo>
                    <a:pt x="342" y="564"/>
                  </a:lnTo>
                  <a:lnTo>
                    <a:pt x="348" y="564"/>
                  </a:lnTo>
                  <a:lnTo>
                    <a:pt x="354" y="564"/>
                  </a:lnTo>
                  <a:lnTo>
                    <a:pt x="360" y="564"/>
                  </a:lnTo>
                  <a:lnTo>
                    <a:pt x="366" y="564"/>
                  </a:lnTo>
                  <a:lnTo>
                    <a:pt x="372" y="564"/>
                  </a:lnTo>
                  <a:lnTo>
                    <a:pt x="378" y="564"/>
                  </a:lnTo>
                  <a:lnTo>
                    <a:pt x="378" y="558"/>
                  </a:lnTo>
                  <a:lnTo>
                    <a:pt x="378" y="552"/>
                  </a:lnTo>
                  <a:lnTo>
                    <a:pt x="384" y="552"/>
                  </a:lnTo>
                  <a:lnTo>
                    <a:pt x="384" y="546"/>
                  </a:lnTo>
                  <a:lnTo>
                    <a:pt x="384" y="540"/>
                  </a:lnTo>
                  <a:lnTo>
                    <a:pt x="384" y="534"/>
                  </a:lnTo>
                  <a:lnTo>
                    <a:pt x="390" y="516"/>
                  </a:lnTo>
                  <a:lnTo>
                    <a:pt x="372" y="510"/>
                  </a:lnTo>
                  <a:lnTo>
                    <a:pt x="372" y="486"/>
                  </a:lnTo>
                  <a:lnTo>
                    <a:pt x="372" y="480"/>
                  </a:lnTo>
                  <a:lnTo>
                    <a:pt x="366" y="474"/>
                  </a:lnTo>
                  <a:lnTo>
                    <a:pt x="366" y="468"/>
                  </a:lnTo>
                  <a:lnTo>
                    <a:pt x="366" y="462"/>
                  </a:lnTo>
                  <a:lnTo>
                    <a:pt x="366" y="456"/>
                  </a:lnTo>
                  <a:lnTo>
                    <a:pt x="366" y="450"/>
                  </a:lnTo>
                  <a:lnTo>
                    <a:pt x="366" y="444"/>
                  </a:lnTo>
                  <a:lnTo>
                    <a:pt x="366" y="438"/>
                  </a:lnTo>
                  <a:lnTo>
                    <a:pt x="366" y="432"/>
                  </a:lnTo>
                  <a:lnTo>
                    <a:pt x="366" y="426"/>
                  </a:lnTo>
                  <a:lnTo>
                    <a:pt x="366" y="420"/>
                  </a:lnTo>
                  <a:lnTo>
                    <a:pt x="360" y="414"/>
                  </a:lnTo>
                  <a:lnTo>
                    <a:pt x="360" y="408"/>
                  </a:lnTo>
                  <a:lnTo>
                    <a:pt x="360" y="402"/>
                  </a:lnTo>
                  <a:lnTo>
                    <a:pt x="360" y="396"/>
                  </a:lnTo>
                  <a:lnTo>
                    <a:pt x="360" y="390"/>
                  </a:lnTo>
                  <a:lnTo>
                    <a:pt x="360" y="384"/>
                  </a:lnTo>
                  <a:lnTo>
                    <a:pt x="360" y="378"/>
                  </a:lnTo>
                  <a:lnTo>
                    <a:pt x="360" y="372"/>
                  </a:lnTo>
                  <a:lnTo>
                    <a:pt x="360" y="366"/>
                  </a:lnTo>
                  <a:lnTo>
                    <a:pt x="360" y="360"/>
                  </a:lnTo>
                  <a:lnTo>
                    <a:pt x="354" y="360"/>
                  </a:lnTo>
                  <a:lnTo>
                    <a:pt x="354" y="354"/>
                  </a:lnTo>
                  <a:lnTo>
                    <a:pt x="354" y="348"/>
                  </a:lnTo>
                  <a:lnTo>
                    <a:pt x="354" y="342"/>
                  </a:lnTo>
                  <a:lnTo>
                    <a:pt x="354" y="336"/>
                  </a:lnTo>
                  <a:lnTo>
                    <a:pt x="354" y="330"/>
                  </a:lnTo>
                  <a:lnTo>
                    <a:pt x="354" y="324"/>
                  </a:lnTo>
                  <a:lnTo>
                    <a:pt x="354" y="318"/>
                  </a:lnTo>
                  <a:lnTo>
                    <a:pt x="354" y="312"/>
                  </a:lnTo>
                  <a:lnTo>
                    <a:pt x="354" y="306"/>
                  </a:lnTo>
                  <a:lnTo>
                    <a:pt x="348" y="306"/>
                  </a:lnTo>
                  <a:lnTo>
                    <a:pt x="348" y="300"/>
                  </a:lnTo>
                  <a:lnTo>
                    <a:pt x="348" y="294"/>
                  </a:lnTo>
                  <a:lnTo>
                    <a:pt x="348" y="282"/>
                  </a:lnTo>
                  <a:lnTo>
                    <a:pt x="348" y="270"/>
                  </a:lnTo>
                  <a:lnTo>
                    <a:pt x="348" y="264"/>
                  </a:lnTo>
                  <a:lnTo>
                    <a:pt x="348" y="258"/>
                  </a:lnTo>
                  <a:lnTo>
                    <a:pt x="348" y="252"/>
                  </a:lnTo>
                  <a:lnTo>
                    <a:pt x="342" y="246"/>
                  </a:lnTo>
                  <a:lnTo>
                    <a:pt x="342" y="240"/>
                  </a:lnTo>
                  <a:lnTo>
                    <a:pt x="342" y="234"/>
                  </a:lnTo>
                  <a:lnTo>
                    <a:pt x="342" y="228"/>
                  </a:lnTo>
                  <a:lnTo>
                    <a:pt x="342" y="222"/>
                  </a:lnTo>
                  <a:lnTo>
                    <a:pt x="342" y="216"/>
                  </a:lnTo>
                  <a:lnTo>
                    <a:pt x="342" y="210"/>
                  </a:lnTo>
                  <a:lnTo>
                    <a:pt x="342" y="204"/>
                  </a:lnTo>
                  <a:lnTo>
                    <a:pt x="342" y="198"/>
                  </a:lnTo>
                  <a:lnTo>
                    <a:pt x="342" y="192"/>
                  </a:lnTo>
                  <a:lnTo>
                    <a:pt x="336" y="192"/>
                  </a:lnTo>
                  <a:lnTo>
                    <a:pt x="336" y="186"/>
                  </a:lnTo>
                  <a:lnTo>
                    <a:pt x="336" y="180"/>
                  </a:lnTo>
                  <a:lnTo>
                    <a:pt x="336" y="174"/>
                  </a:lnTo>
                  <a:lnTo>
                    <a:pt x="336" y="168"/>
                  </a:lnTo>
                  <a:lnTo>
                    <a:pt x="336" y="162"/>
                  </a:lnTo>
                  <a:lnTo>
                    <a:pt x="336" y="156"/>
                  </a:lnTo>
                  <a:lnTo>
                    <a:pt x="336" y="150"/>
                  </a:lnTo>
                  <a:lnTo>
                    <a:pt x="336" y="144"/>
                  </a:lnTo>
                  <a:lnTo>
                    <a:pt x="336" y="138"/>
                  </a:lnTo>
                  <a:lnTo>
                    <a:pt x="330" y="138"/>
                  </a:lnTo>
                  <a:lnTo>
                    <a:pt x="330" y="132"/>
                  </a:lnTo>
                  <a:lnTo>
                    <a:pt x="330" y="126"/>
                  </a:lnTo>
                  <a:lnTo>
                    <a:pt x="330" y="120"/>
                  </a:lnTo>
                  <a:lnTo>
                    <a:pt x="330" y="114"/>
                  </a:lnTo>
                  <a:lnTo>
                    <a:pt x="330" y="108"/>
                  </a:lnTo>
                  <a:lnTo>
                    <a:pt x="330" y="102"/>
                  </a:lnTo>
                  <a:lnTo>
                    <a:pt x="330" y="96"/>
                  </a:lnTo>
                  <a:lnTo>
                    <a:pt x="330" y="90"/>
                  </a:lnTo>
                  <a:lnTo>
                    <a:pt x="330" y="84"/>
                  </a:lnTo>
                  <a:lnTo>
                    <a:pt x="324" y="78"/>
                  </a:lnTo>
                  <a:lnTo>
                    <a:pt x="324" y="72"/>
                  </a:lnTo>
                  <a:lnTo>
                    <a:pt x="324" y="66"/>
                  </a:lnTo>
                  <a:lnTo>
                    <a:pt x="324" y="60"/>
                  </a:lnTo>
                  <a:lnTo>
                    <a:pt x="324" y="54"/>
                  </a:lnTo>
                  <a:lnTo>
                    <a:pt x="324" y="42"/>
                  </a:lnTo>
                  <a:lnTo>
                    <a:pt x="324" y="36"/>
                  </a:lnTo>
                  <a:lnTo>
                    <a:pt x="318" y="6"/>
                  </a:lnTo>
                  <a:lnTo>
                    <a:pt x="318" y="0"/>
                  </a:lnTo>
                  <a:lnTo>
                    <a:pt x="324" y="0"/>
                  </a:lnTo>
                  <a:lnTo>
                    <a:pt x="330" y="0"/>
                  </a:lnTo>
                  <a:lnTo>
                    <a:pt x="336" y="0"/>
                  </a:lnTo>
                  <a:lnTo>
                    <a:pt x="342" y="0"/>
                  </a:lnTo>
                  <a:lnTo>
                    <a:pt x="348" y="0"/>
                  </a:lnTo>
                  <a:lnTo>
                    <a:pt x="354" y="0"/>
                  </a:lnTo>
                  <a:lnTo>
                    <a:pt x="360" y="0"/>
                  </a:lnTo>
                  <a:lnTo>
                    <a:pt x="366" y="0"/>
                  </a:lnTo>
                  <a:lnTo>
                    <a:pt x="372" y="0"/>
                  </a:lnTo>
                  <a:lnTo>
                    <a:pt x="378" y="0"/>
                  </a:lnTo>
                  <a:lnTo>
                    <a:pt x="384" y="0"/>
                  </a:lnTo>
                  <a:lnTo>
                    <a:pt x="390" y="0"/>
                  </a:lnTo>
                  <a:lnTo>
                    <a:pt x="396" y="0"/>
                  </a:lnTo>
                  <a:lnTo>
                    <a:pt x="402" y="0"/>
                  </a:lnTo>
                  <a:lnTo>
                    <a:pt x="408" y="0"/>
                  </a:lnTo>
                  <a:lnTo>
                    <a:pt x="414" y="0"/>
                  </a:lnTo>
                  <a:lnTo>
                    <a:pt x="420" y="6"/>
                  </a:lnTo>
                  <a:lnTo>
                    <a:pt x="426" y="6"/>
                  </a:lnTo>
                  <a:lnTo>
                    <a:pt x="426" y="12"/>
                  </a:lnTo>
                  <a:lnTo>
                    <a:pt x="432" y="12"/>
                  </a:lnTo>
                  <a:lnTo>
                    <a:pt x="438" y="18"/>
                  </a:lnTo>
                  <a:lnTo>
                    <a:pt x="444" y="24"/>
                  </a:lnTo>
                  <a:lnTo>
                    <a:pt x="450" y="24"/>
                  </a:lnTo>
                  <a:lnTo>
                    <a:pt x="456" y="30"/>
                  </a:lnTo>
                  <a:lnTo>
                    <a:pt x="462" y="36"/>
                  </a:lnTo>
                  <a:lnTo>
                    <a:pt x="468" y="36"/>
                  </a:lnTo>
                  <a:lnTo>
                    <a:pt x="474" y="42"/>
                  </a:lnTo>
                  <a:lnTo>
                    <a:pt x="480" y="42"/>
                  </a:lnTo>
                  <a:lnTo>
                    <a:pt x="480" y="48"/>
                  </a:lnTo>
                  <a:lnTo>
                    <a:pt x="486" y="48"/>
                  </a:lnTo>
                  <a:lnTo>
                    <a:pt x="486" y="54"/>
                  </a:lnTo>
                  <a:lnTo>
                    <a:pt x="492" y="54"/>
                  </a:lnTo>
                  <a:lnTo>
                    <a:pt x="498" y="60"/>
                  </a:lnTo>
                  <a:lnTo>
                    <a:pt x="504" y="60"/>
                  </a:lnTo>
                  <a:lnTo>
                    <a:pt x="504" y="66"/>
                  </a:lnTo>
                  <a:lnTo>
                    <a:pt x="510" y="66"/>
                  </a:lnTo>
                  <a:lnTo>
                    <a:pt x="516" y="72"/>
                  </a:lnTo>
                  <a:lnTo>
                    <a:pt x="522" y="72"/>
                  </a:lnTo>
                  <a:lnTo>
                    <a:pt x="522" y="78"/>
                  </a:lnTo>
                  <a:lnTo>
                    <a:pt x="528" y="78"/>
                  </a:lnTo>
                  <a:lnTo>
                    <a:pt x="534" y="84"/>
                  </a:lnTo>
                  <a:lnTo>
                    <a:pt x="540" y="84"/>
                  </a:lnTo>
                  <a:lnTo>
                    <a:pt x="540" y="90"/>
                  </a:lnTo>
                  <a:lnTo>
                    <a:pt x="546" y="90"/>
                  </a:lnTo>
                  <a:lnTo>
                    <a:pt x="546" y="96"/>
                  </a:lnTo>
                  <a:lnTo>
                    <a:pt x="552" y="96"/>
                  </a:lnTo>
                  <a:lnTo>
                    <a:pt x="558" y="96"/>
                  </a:lnTo>
                  <a:lnTo>
                    <a:pt x="558" y="102"/>
                  </a:lnTo>
                  <a:lnTo>
                    <a:pt x="564" y="102"/>
                  </a:lnTo>
                  <a:lnTo>
                    <a:pt x="564" y="108"/>
                  </a:lnTo>
                  <a:lnTo>
                    <a:pt x="570" y="108"/>
                  </a:lnTo>
                  <a:lnTo>
                    <a:pt x="576" y="114"/>
                  </a:lnTo>
                  <a:lnTo>
                    <a:pt x="582" y="114"/>
                  </a:lnTo>
                  <a:lnTo>
                    <a:pt x="582" y="120"/>
                  </a:lnTo>
                  <a:lnTo>
                    <a:pt x="588" y="120"/>
                  </a:lnTo>
                  <a:lnTo>
                    <a:pt x="588" y="126"/>
                  </a:lnTo>
                  <a:lnTo>
                    <a:pt x="594" y="126"/>
                  </a:lnTo>
                  <a:lnTo>
                    <a:pt x="600" y="132"/>
                  </a:lnTo>
                  <a:lnTo>
                    <a:pt x="606" y="132"/>
                  </a:lnTo>
                  <a:lnTo>
                    <a:pt x="606" y="138"/>
                  </a:lnTo>
                  <a:lnTo>
                    <a:pt x="612" y="138"/>
                  </a:lnTo>
                  <a:lnTo>
                    <a:pt x="618" y="144"/>
                  </a:lnTo>
                  <a:lnTo>
                    <a:pt x="624" y="144"/>
                  </a:lnTo>
                  <a:lnTo>
                    <a:pt x="624" y="150"/>
                  </a:lnTo>
                  <a:lnTo>
                    <a:pt x="630" y="150"/>
                  </a:lnTo>
                  <a:lnTo>
                    <a:pt x="636" y="156"/>
                  </a:lnTo>
                  <a:lnTo>
                    <a:pt x="642" y="156"/>
                  </a:lnTo>
                  <a:lnTo>
                    <a:pt x="642" y="162"/>
                  </a:lnTo>
                  <a:lnTo>
                    <a:pt x="648" y="162"/>
                  </a:lnTo>
                  <a:lnTo>
                    <a:pt x="648" y="168"/>
                  </a:lnTo>
                  <a:lnTo>
                    <a:pt x="654" y="168"/>
                  </a:lnTo>
                  <a:lnTo>
                    <a:pt x="660" y="168"/>
                  </a:lnTo>
                  <a:lnTo>
                    <a:pt x="660" y="174"/>
                  </a:lnTo>
                  <a:lnTo>
                    <a:pt x="666" y="174"/>
                  </a:lnTo>
                  <a:lnTo>
                    <a:pt x="666" y="180"/>
                  </a:lnTo>
                  <a:lnTo>
                    <a:pt x="672" y="180"/>
                  </a:lnTo>
                  <a:lnTo>
                    <a:pt x="678" y="180"/>
                  </a:lnTo>
                  <a:lnTo>
                    <a:pt x="678" y="186"/>
                  </a:lnTo>
                  <a:lnTo>
                    <a:pt x="684" y="186"/>
                  </a:lnTo>
                  <a:lnTo>
                    <a:pt x="684" y="192"/>
                  </a:lnTo>
                  <a:lnTo>
                    <a:pt x="690" y="198"/>
                  </a:lnTo>
                  <a:lnTo>
                    <a:pt x="696" y="198"/>
                  </a:lnTo>
                  <a:lnTo>
                    <a:pt x="696" y="204"/>
                  </a:lnTo>
                  <a:lnTo>
                    <a:pt x="702" y="204"/>
                  </a:lnTo>
                  <a:lnTo>
                    <a:pt x="708" y="210"/>
                  </a:lnTo>
                  <a:lnTo>
                    <a:pt x="714" y="210"/>
                  </a:lnTo>
                  <a:lnTo>
                    <a:pt x="714" y="216"/>
                  </a:lnTo>
                  <a:lnTo>
                    <a:pt x="720" y="216"/>
                  </a:lnTo>
                  <a:lnTo>
                    <a:pt x="726" y="222"/>
                  </a:lnTo>
                  <a:lnTo>
                    <a:pt x="732" y="222"/>
                  </a:lnTo>
                  <a:lnTo>
                    <a:pt x="738" y="228"/>
                  </a:lnTo>
                  <a:lnTo>
                    <a:pt x="744" y="234"/>
                  </a:lnTo>
                  <a:lnTo>
                    <a:pt x="750" y="234"/>
                  </a:lnTo>
                  <a:lnTo>
                    <a:pt x="750" y="240"/>
                  </a:lnTo>
                  <a:lnTo>
                    <a:pt x="750" y="246"/>
                  </a:lnTo>
                  <a:lnTo>
                    <a:pt x="750" y="252"/>
                  </a:lnTo>
                  <a:lnTo>
                    <a:pt x="750" y="258"/>
                  </a:lnTo>
                  <a:lnTo>
                    <a:pt x="756" y="258"/>
                  </a:lnTo>
                  <a:lnTo>
                    <a:pt x="762" y="258"/>
                  </a:lnTo>
                  <a:lnTo>
                    <a:pt x="762" y="264"/>
                  </a:lnTo>
                  <a:lnTo>
                    <a:pt x="768" y="264"/>
                  </a:lnTo>
                  <a:lnTo>
                    <a:pt x="774" y="264"/>
                  </a:lnTo>
                  <a:lnTo>
                    <a:pt x="774" y="270"/>
                  </a:lnTo>
                  <a:lnTo>
                    <a:pt x="774" y="276"/>
                  </a:lnTo>
                  <a:lnTo>
                    <a:pt x="780" y="276"/>
                  </a:lnTo>
                  <a:lnTo>
                    <a:pt x="780" y="282"/>
                  </a:lnTo>
                  <a:lnTo>
                    <a:pt x="786" y="282"/>
                  </a:lnTo>
                  <a:lnTo>
                    <a:pt x="786" y="288"/>
                  </a:lnTo>
                  <a:lnTo>
                    <a:pt x="786" y="282"/>
                  </a:lnTo>
                  <a:lnTo>
                    <a:pt x="786" y="288"/>
                  </a:lnTo>
                  <a:lnTo>
                    <a:pt x="792" y="288"/>
                  </a:lnTo>
                  <a:lnTo>
                    <a:pt x="798" y="288"/>
                  </a:lnTo>
                  <a:lnTo>
                    <a:pt x="804" y="288"/>
                  </a:lnTo>
                  <a:lnTo>
                    <a:pt x="810" y="288"/>
                  </a:lnTo>
                  <a:lnTo>
                    <a:pt x="816" y="288"/>
                  </a:lnTo>
                  <a:lnTo>
                    <a:pt x="816" y="294"/>
                  </a:lnTo>
                  <a:lnTo>
                    <a:pt x="816" y="300"/>
                  </a:lnTo>
                  <a:lnTo>
                    <a:pt x="822" y="300"/>
                  </a:lnTo>
                  <a:lnTo>
                    <a:pt x="828" y="300"/>
                  </a:lnTo>
                  <a:lnTo>
                    <a:pt x="834" y="300"/>
                  </a:lnTo>
                  <a:lnTo>
                    <a:pt x="840" y="300"/>
                  </a:lnTo>
                  <a:lnTo>
                    <a:pt x="840" y="306"/>
                  </a:lnTo>
                  <a:lnTo>
                    <a:pt x="846" y="306"/>
                  </a:lnTo>
                  <a:lnTo>
                    <a:pt x="852" y="306"/>
                  </a:lnTo>
                  <a:lnTo>
                    <a:pt x="858" y="306"/>
                  </a:lnTo>
                  <a:lnTo>
                    <a:pt x="858" y="312"/>
                  </a:lnTo>
                  <a:lnTo>
                    <a:pt x="864" y="312"/>
                  </a:lnTo>
                  <a:lnTo>
                    <a:pt x="864" y="318"/>
                  </a:lnTo>
                  <a:lnTo>
                    <a:pt x="864" y="324"/>
                  </a:lnTo>
                  <a:lnTo>
                    <a:pt x="864" y="330"/>
                  </a:lnTo>
                  <a:lnTo>
                    <a:pt x="864" y="336"/>
                  </a:lnTo>
                  <a:lnTo>
                    <a:pt x="864" y="342"/>
                  </a:lnTo>
                  <a:lnTo>
                    <a:pt x="864" y="348"/>
                  </a:lnTo>
                  <a:lnTo>
                    <a:pt x="858" y="348"/>
                  </a:lnTo>
                  <a:lnTo>
                    <a:pt x="858" y="354"/>
                  </a:lnTo>
                  <a:lnTo>
                    <a:pt x="864" y="360"/>
                  </a:lnTo>
                  <a:lnTo>
                    <a:pt x="870" y="360"/>
                  </a:lnTo>
                  <a:lnTo>
                    <a:pt x="870" y="366"/>
                  </a:lnTo>
                  <a:lnTo>
                    <a:pt x="876" y="366"/>
                  </a:lnTo>
                  <a:lnTo>
                    <a:pt x="876" y="360"/>
                  </a:lnTo>
                  <a:lnTo>
                    <a:pt x="882" y="360"/>
                  </a:lnTo>
                  <a:lnTo>
                    <a:pt x="888" y="360"/>
                  </a:lnTo>
                  <a:lnTo>
                    <a:pt x="894" y="360"/>
                  </a:lnTo>
                  <a:lnTo>
                    <a:pt x="900" y="360"/>
                  </a:lnTo>
                  <a:lnTo>
                    <a:pt x="906" y="360"/>
                  </a:lnTo>
                  <a:lnTo>
                    <a:pt x="906" y="354"/>
                  </a:lnTo>
                  <a:lnTo>
                    <a:pt x="912" y="354"/>
                  </a:lnTo>
                  <a:lnTo>
                    <a:pt x="918" y="354"/>
                  </a:lnTo>
                  <a:lnTo>
                    <a:pt x="918" y="360"/>
                  </a:lnTo>
                  <a:lnTo>
                    <a:pt x="918" y="366"/>
                  </a:lnTo>
                  <a:lnTo>
                    <a:pt x="918" y="372"/>
                  </a:lnTo>
                  <a:lnTo>
                    <a:pt x="918" y="378"/>
                  </a:lnTo>
                  <a:lnTo>
                    <a:pt x="918" y="384"/>
                  </a:lnTo>
                  <a:lnTo>
                    <a:pt x="918" y="390"/>
                  </a:lnTo>
                  <a:lnTo>
                    <a:pt x="918" y="396"/>
                  </a:lnTo>
                  <a:lnTo>
                    <a:pt x="918" y="402"/>
                  </a:lnTo>
                  <a:lnTo>
                    <a:pt x="918" y="408"/>
                  </a:lnTo>
                  <a:lnTo>
                    <a:pt x="918" y="414"/>
                  </a:lnTo>
                  <a:lnTo>
                    <a:pt x="918" y="420"/>
                  </a:lnTo>
                  <a:lnTo>
                    <a:pt x="918" y="426"/>
                  </a:lnTo>
                  <a:lnTo>
                    <a:pt x="918" y="432"/>
                  </a:lnTo>
                  <a:lnTo>
                    <a:pt x="918" y="438"/>
                  </a:lnTo>
                  <a:lnTo>
                    <a:pt x="918" y="444"/>
                  </a:lnTo>
                  <a:lnTo>
                    <a:pt x="918" y="450"/>
                  </a:lnTo>
                  <a:lnTo>
                    <a:pt x="918" y="456"/>
                  </a:lnTo>
                  <a:lnTo>
                    <a:pt x="918" y="462"/>
                  </a:lnTo>
                  <a:lnTo>
                    <a:pt x="918" y="468"/>
                  </a:lnTo>
                  <a:lnTo>
                    <a:pt x="918" y="474"/>
                  </a:lnTo>
                  <a:lnTo>
                    <a:pt x="918" y="480"/>
                  </a:lnTo>
                  <a:lnTo>
                    <a:pt x="912" y="480"/>
                  </a:lnTo>
                  <a:lnTo>
                    <a:pt x="912" y="486"/>
                  </a:lnTo>
                  <a:lnTo>
                    <a:pt x="912" y="492"/>
                  </a:lnTo>
                  <a:lnTo>
                    <a:pt x="912" y="498"/>
                  </a:lnTo>
                  <a:lnTo>
                    <a:pt x="912" y="504"/>
                  </a:lnTo>
                  <a:lnTo>
                    <a:pt x="912" y="510"/>
                  </a:lnTo>
                  <a:lnTo>
                    <a:pt x="912" y="516"/>
                  </a:lnTo>
                  <a:lnTo>
                    <a:pt x="912" y="522"/>
                  </a:lnTo>
                  <a:lnTo>
                    <a:pt x="906" y="528"/>
                  </a:lnTo>
                  <a:lnTo>
                    <a:pt x="906" y="534"/>
                  </a:lnTo>
                  <a:lnTo>
                    <a:pt x="906" y="540"/>
                  </a:lnTo>
                  <a:lnTo>
                    <a:pt x="900" y="546"/>
                  </a:lnTo>
                  <a:lnTo>
                    <a:pt x="900" y="552"/>
                  </a:lnTo>
                  <a:lnTo>
                    <a:pt x="900" y="558"/>
                  </a:lnTo>
                  <a:lnTo>
                    <a:pt x="894" y="558"/>
                  </a:lnTo>
                  <a:lnTo>
                    <a:pt x="888" y="558"/>
                  </a:lnTo>
                  <a:lnTo>
                    <a:pt x="888" y="564"/>
                  </a:lnTo>
                  <a:lnTo>
                    <a:pt x="882" y="564"/>
                  </a:lnTo>
                  <a:lnTo>
                    <a:pt x="882" y="570"/>
                  </a:lnTo>
                  <a:lnTo>
                    <a:pt x="882" y="576"/>
                  </a:lnTo>
                  <a:lnTo>
                    <a:pt x="876" y="576"/>
                  </a:lnTo>
                  <a:lnTo>
                    <a:pt x="870" y="576"/>
                  </a:lnTo>
                  <a:lnTo>
                    <a:pt x="864" y="576"/>
                  </a:lnTo>
                  <a:lnTo>
                    <a:pt x="858" y="576"/>
                  </a:lnTo>
                  <a:lnTo>
                    <a:pt x="852" y="576"/>
                  </a:lnTo>
                  <a:lnTo>
                    <a:pt x="846" y="576"/>
                  </a:lnTo>
                  <a:lnTo>
                    <a:pt x="840" y="576"/>
                  </a:lnTo>
                  <a:lnTo>
                    <a:pt x="834" y="576"/>
                  </a:lnTo>
                  <a:lnTo>
                    <a:pt x="828" y="576"/>
                  </a:lnTo>
                  <a:lnTo>
                    <a:pt x="822" y="576"/>
                  </a:lnTo>
                  <a:lnTo>
                    <a:pt x="816" y="576"/>
                  </a:lnTo>
                  <a:lnTo>
                    <a:pt x="810" y="576"/>
                  </a:lnTo>
                  <a:lnTo>
                    <a:pt x="804" y="576"/>
                  </a:lnTo>
                  <a:lnTo>
                    <a:pt x="798" y="576"/>
                  </a:lnTo>
                  <a:lnTo>
                    <a:pt x="792" y="576"/>
                  </a:lnTo>
                  <a:lnTo>
                    <a:pt x="786" y="576"/>
                  </a:lnTo>
                  <a:lnTo>
                    <a:pt x="780" y="576"/>
                  </a:lnTo>
                  <a:lnTo>
                    <a:pt x="774" y="576"/>
                  </a:lnTo>
                  <a:lnTo>
                    <a:pt x="768" y="576"/>
                  </a:lnTo>
                  <a:lnTo>
                    <a:pt x="762" y="576"/>
                  </a:lnTo>
                  <a:lnTo>
                    <a:pt x="762" y="582"/>
                  </a:lnTo>
                  <a:lnTo>
                    <a:pt x="756" y="582"/>
                  </a:lnTo>
                  <a:lnTo>
                    <a:pt x="750" y="582"/>
                  </a:lnTo>
                  <a:lnTo>
                    <a:pt x="750" y="588"/>
                  </a:lnTo>
                  <a:lnTo>
                    <a:pt x="744" y="588"/>
                  </a:lnTo>
                  <a:lnTo>
                    <a:pt x="744" y="594"/>
                  </a:lnTo>
                  <a:lnTo>
                    <a:pt x="738" y="594"/>
                  </a:lnTo>
                  <a:lnTo>
                    <a:pt x="732" y="594"/>
                  </a:lnTo>
                  <a:lnTo>
                    <a:pt x="726" y="594"/>
                  </a:lnTo>
                  <a:lnTo>
                    <a:pt x="726" y="600"/>
                  </a:lnTo>
                  <a:lnTo>
                    <a:pt x="720" y="600"/>
                  </a:lnTo>
                  <a:lnTo>
                    <a:pt x="720" y="594"/>
                  </a:lnTo>
                  <a:lnTo>
                    <a:pt x="714" y="594"/>
                  </a:lnTo>
                  <a:lnTo>
                    <a:pt x="708" y="594"/>
                  </a:lnTo>
                  <a:lnTo>
                    <a:pt x="702" y="594"/>
                  </a:lnTo>
                  <a:lnTo>
                    <a:pt x="696" y="594"/>
                  </a:lnTo>
                  <a:close/>
                </a:path>
              </a:pathLst>
            </a:custGeom>
            <a:solidFill>
              <a:schemeClr val="accent1">
                <a:lumMod val="60000"/>
                <a:lumOff val="40000"/>
              </a:schemeClr>
            </a:solid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85" name="Freeform 15"/>
            <p:cNvSpPr>
              <a:spLocks/>
            </p:cNvSpPr>
            <p:nvPr>
              <p:custDataLst>
                <p:tags r:id="rId15"/>
              </p:custDataLst>
            </p:nvPr>
          </p:nvSpPr>
          <p:spPr bwMode="gray">
            <a:xfrm>
              <a:off x="1106892" y="2798919"/>
              <a:ext cx="475627" cy="402270"/>
            </a:xfrm>
            <a:custGeom>
              <a:avLst/>
              <a:gdLst>
                <a:gd name="T0" fmla="*/ 119010 w 438"/>
                <a:gd name="T1" fmla="*/ 86927 h 324"/>
                <a:gd name="T2" fmla="*/ 108366 w 438"/>
                <a:gd name="T3" fmla="*/ 83020 h 324"/>
                <a:gd name="T4" fmla="*/ 101594 w 438"/>
                <a:gd name="T5" fmla="*/ 83996 h 324"/>
                <a:gd name="T6" fmla="*/ 95788 w 438"/>
                <a:gd name="T7" fmla="*/ 86927 h 324"/>
                <a:gd name="T8" fmla="*/ 89015 w 438"/>
                <a:gd name="T9" fmla="*/ 83996 h 324"/>
                <a:gd name="T10" fmla="*/ 76437 w 438"/>
                <a:gd name="T11" fmla="*/ 83996 h 324"/>
                <a:gd name="T12" fmla="*/ 63859 w 438"/>
                <a:gd name="T13" fmla="*/ 83996 h 324"/>
                <a:gd name="T14" fmla="*/ 53216 w 438"/>
                <a:gd name="T15" fmla="*/ 86927 h 324"/>
                <a:gd name="T16" fmla="*/ 53216 w 438"/>
                <a:gd name="T17" fmla="*/ 97670 h 324"/>
                <a:gd name="T18" fmla="*/ 53216 w 438"/>
                <a:gd name="T19" fmla="*/ 106460 h 324"/>
                <a:gd name="T20" fmla="*/ 53216 w 438"/>
                <a:gd name="T21" fmla="*/ 113297 h 324"/>
                <a:gd name="T22" fmla="*/ 51280 w 438"/>
                <a:gd name="T23" fmla="*/ 113297 h 324"/>
                <a:gd name="T24" fmla="*/ 44508 w 438"/>
                <a:gd name="T25" fmla="*/ 106460 h 324"/>
                <a:gd name="T26" fmla="*/ 36767 w 438"/>
                <a:gd name="T27" fmla="*/ 106460 h 324"/>
                <a:gd name="T28" fmla="*/ 27091 w 438"/>
                <a:gd name="T29" fmla="*/ 110368 h 324"/>
                <a:gd name="T30" fmla="*/ 23222 w 438"/>
                <a:gd name="T31" fmla="*/ 113297 h 324"/>
                <a:gd name="T32" fmla="*/ 17416 w 438"/>
                <a:gd name="T33" fmla="*/ 110368 h 324"/>
                <a:gd name="T34" fmla="*/ 14513 w 438"/>
                <a:gd name="T35" fmla="*/ 108414 h 324"/>
                <a:gd name="T36" fmla="*/ 10643 w 438"/>
                <a:gd name="T37" fmla="*/ 103531 h 324"/>
                <a:gd name="T38" fmla="*/ 8708 w 438"/>
                <a:gd name="T39" fmla="*/ 101577 h 324"/>
                <a:gd name="T40" fmla="*/ 1935 w 438"/>
                <a:gd name="T41" fmla="*/ 99624 h 324"/>
                <a:gd name="T42" fmla="*/ 0 w 438"/>
                <a:gd name="T43" fmla="*/ 88880 h 324"/>
                <a:gd name="T44" fmla="*/ 1935 w 438"/>
                <a:gd name="T45" fmla="*/ 83020 h 324"/>
                <a:gd name="T46" fmla="*/ 6773 w 438"/>
                <a:gd name="T47" fmla="*/ 73253 h 324"/>
                <a:gd name="T48" fmla="*/ 1935 w 438"/>
                <a:gd name="T49" fmla="*/ 69346 h 324"/>
                <a:gd name="T50" fmla="*/ 6773 w 438"/>
                <a:gd name="T51" fmla="*/ 64463 h 324"/>
                <a:gd name="T52" fmla="*/ 17416 w 438"/>
                <a:gd name="T53" fmla="*/ 62509 h 324"/>
                <a:gd name="T54" fmla="*/ 21286 w 438"/>
                <a:gd name="T55" fmla="*/ 58602 h 324"/>
                <a:gd name="T56" fmla="*/ 21286 w 438"/>
                <a:gd name="T57" fmla="*/ 49812 h 324"/>
                <a:gd name="T58" fmla="*/ 23222 w 438"/>
                <a:gd name="T59" fmla="*/ 42975 h 324"/>
                <a:gd name="T60" fmla="*/ 29994 w 438"/>
                <a:gd name="T61" fmla="*/ 34185 h 324"/>
                <a:gd name="T62" fmla="*/ 31929 w 438"/>
                <a:gd name="T63" fmla="*/ 37115 h 324"/>
                <a:gd name="T64" fmla="*/ 40638 w 438"/>
                <a:gd name="T65" fmla="*/ 39068 h 324"/>
                <a:gd name="T66" fmla="*/ 44508 w 438"/>
                <a:gd name="T67" fmla="*/ 30278 h 324"/>
                <a:gd name="T68" fmla="*/ 51280 w 438"/>
                <a:gd name="T69" fmla="*/ 28324 h 324"/>
                <a:gd name="T70" fmla="*/ 55151 w 438"/>
                <a:gd name="T71" fmla="*/ 19534 h 324"/>
                <a:gd name="T72" fmla="*/ 63859 w 438"/>
                <a:gd name="T73" fmla="*/ 19534 h 324"/>
                <a:gd name="T74" fmla="*/ 70632 w 438"/>
                <a:gd name="T75" fmla="*/ 12697 h 324"/>
                <a:gd name="T76" fmla="*/ 87080 w 438"/>
                <a:gd name="T77" fmla="*/ 6837 h 324"/>
                <a:gd name="T78" fmla="*/ 93853 w 438"/>
                <a:gd name="T79" fmla="*/ 0 h 324"/>
                <a:gd name="T80" fmla="*/ 104497 w 438"/>
                <a:gd name="T81" fmla="*/ 0 h 324"/>
                <a:gd name="T82" fmla="*/ 112237 w 438"/>
                <a:gd name="T83" fmla="*/ 3906 h 324"/>
                <a:gd name="T84" fmla="*/ 115139 w 438"/>
                <a:gd name="T85" fmla="*/ 15627 h 324"/>
                <a:gd name="T86" fmla="*/ 117075 w 438"/>
                <a:gd name="T87" fmla="*/ 21487 h 324"/>
                <a:gd name="T88" fmla="*/ 119010 w 438"/>
                <a:gd name="T89" fmla="*/ 28324 h 324"/>
                <a:gd name="T90" fmla="*/ 127717 w 438"/>
                <a:gd name="T91" fmla="*/ 32231 h 324"/>
                <a:gd name="T92" fmla="*/ 131588 w 438"/>
                <a:gd name="T93" fmla="*/ 37115 h 324"/>
                <a:gd name="T94" fmla="*/ 127717 w 438"/>
                <a:gd name="T95" fmla="*/ 39068 h 324"/>
                <a:gd name="T96" fmla="*/ 134491 w 438"/>
                <a:gd name="T97" fmla="*/ 47859 h 324"/>
                <a:gd name="T98" fmla="*/ 142231 w 438"/>
                <a:gd name="T99" fmla="*/ 52742 h 324"/>
                <a:gd name="T100" fmla="*/ 152875 w 438"/>
                <a:gd name="T101" fmla="*/ 52742 h 324"/>
                <a:gd name="T102" fmla="*/ 150939 w 438"/>
                <a:gd name="T103" fmla="*/ 58602 h 324"/>
                <a:gd name="T104" fmla="*/ 152875 w 438"/>
                <a:gd name="T105" fmla="*/ 69346 h 324"/>
                <a:gd name="T106" fmla="*/ 144166 w 438"/>
                <a:gd name="T107" fmla="*/ 76183 h 324"/>
                <a:gd name="T108" fmla="*/ 135459 w 438"/>
                <a:gd name="T109" fmla="*/ 76183 h 324"/>
                <a:gd name="T110" fmla="*/ 134491 w 438"/>
                <a:gd name="T111" fmla="*/ 78136 h 324"/>
                <a:gd name="T112" fmla="*/ 129653 w 438"/>
                <a:gd name="T113" fmla="*/ 83020 h 3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38" h="324">
                  <a:moveTo>
                    <a:pt x="360" y="234"/>
                  </a:moveTo>
                  <a:lnTo>
                    <a:pt x="354" y="234"/>
                  </a:lnTo>
                  <a:lnTo>
                    <a:pt x="348" y="234"/>
                  </a:lnTo>
                  <a:lnTo>
                    <a:pt x="342" y="234"/>
                  </a:lnTo>
                  <a:lnTo>
                    <a:pt x="342" y="240"/>
                  </a:lnTo>
                  <a:lnTo>
                    <a:pt x="336" y="240"/>
                  </a:lnTo>
                  <a:lnTo>
                    <a:pt x="336" y="234"/>
                  </a:lnTo>
                  <a:lnTo>
                    <a:pt x="330" y="234"/>
                  </a:lnTo>
                  <a:lnTo>
                    <a:pt x="324" y="234"/>
                  </a:lnTo>
                  <a:lnTo>
                    <a:pt x="318" y="234"/>
                  </a:lnTo>
                  <a:lnTo>
                    <a:pt x="312" y="228"/>
                  </a:lnTo>
                  <a:lnTo>
                    <a:pt x="306" y="228"/>
                  </a:lnTo>
                  <a:lnTo>
                    <a:pt x="300" y="228"/>
                  </a:lnTo>
                  <a:lnTo>
                    <a:pt x="294" y="228"/>
                  </a:lnTo>
                  <a:lnTo>
                    <a:pt x="288" y="228"/>
                  </a:lnTo>
                  <a:lnTo>
                    <a:pt x="294" y="228"/>
                  </a:lnTo>
                  <a:lnTo>
                    <a:pt x="288" y="228"/>
                  </a:lnTo>
                  <a:lnTo>
                    <a:pt x="288" y="234"/>
                  </a:lnTo>
                  <a:lnTo>
                    <a:pt x="288" y="228"/>
                  </a:lnTo>
                  <a:lnTo>
                    <a:pt x="282" y="228"/>
                  </a:lnTo>
                  <a:lnTo>
                    <a:pt x="282" y="234"/>
                  </a:lnTo>
                  <a:lnTo>
                    <a:pt x="276" y="234"/>
                  </a:lnTo>
                  <a:lnTo>
                    <a:pt x="276" y="240"/>
                  </a:lnTo>
                  <a:lnTo>
                    <a:pt x="270" y="240"/>
                  </a:lnTo>
                  <a:lnTo>
                    <a:pt x="270" y="234"/>
                  </a:lnTo>
                  <a:lnTo>
                    <a:pt x="264" y="234"/>
                  </a:lnTo>
                  <a:lnTo>
                    <a:pt x="258" y="234"/>
                  </a:lnTo>
                  <a:lnTo>
                    <a:pt x="258" y="240"/>
                  </a:lnTo>
                  <a:lnTo>
                    <a:pt x="258" y="234"/>
                  </a:lnTo>
                  <a:lnTo>
                    <a:pt x="252" y="234"/>
                  </a:lnTo>
                  <a:lnTo>
                    <a:pt x="246" y="234"/>
                  </a:lnTo>
                  <a:lnTo>
                    <a:pt x="240" y="234"/>
                  </a:lnTo>
                  <a:lnTo>
                    <a:pt x="234" y="234"/>
                  </a:lnTo>
                  <a:lnTo>
                    <a:pt x="228" y="234"/>
                  </a:lnTo>
                  <a:lnTo>
                    <a:pt x="222" y="234"/>
                  </a:lnTo>
                  <a:lnTo>
                    <a:pt x="216" y="234"/>
                  </a:lnTo>
                  <a:lnTo>
                    <a:pt x="210" y="234"/>
                  </a:lnTo>
                  <a:lnTo>
                    <a:pt x="204" y="234"/>
                  </a:lnTo>
                  <a:lnTo>
                    <a:pt x="198" y="234"/>
                  </a:lnTo>
                  <a:lnTo>
                    <a:pt x="192" y="234"/>
                  </a:lnTo>
                  <a:lnTo>
                    <a:pt x="186" y="234"/>
                  </a:lnTo>
                  <a:lnTo>
                    <a:pt x="180" y="234"/>
                  </a:lnTo>
                  <a:lnTo>
                    <a:pt x="174" y="234"/>
                  </a:lnTo>
                  <a:lnTo>
                    <a:pt x="168" y="234"/>
                  </a:lnTo>
                  <a:lnTo>
                    <a:pt x="162" y="234"/>
                  </a:lnTo>
                  <a:lnTo>
                    <a:pt x="156" y="234"/>
                  </a:lnTo>
                  <a:lnTo>
                    <a:pt x="150" y="234"/>
                  </a:lnTo>
                  <a:lnTo>
                    <a:pt x="150" y="240"/>
                  </a:lnTo>
                  <a:lnTo>
                    <a:pt x="144" y="240"/>
                  </a:lnTo>
                  <a:lnTo>
                    <a:pt x="144" y="246"/>
                  </a:lnTo>
                  <a:lnTo>
                    <a:pt x="144" y="252"/>
                  </a:lnTo>
                  <a:lnTo>
                    <a:pt x="144" y="258"/>
                  </a:lnTo>
                  <a:lnTo>
                    <a:pt x="144" y="264"/>
                  </a:lnTo>
                  <a:lnTo>
                    <a:pt x="150" y="270"/>
                  </a:lnTo>
                  <a:lnTo>
                    <a:pt x="150" y="276"/>
                  </a:lnTo>
                  <a:lnTo>
                    <a:pt x="150" y="282"/>
                  </a:lnTo>
                  <a:lnTo>
                    <a:pt x="150" y="288"/>
                  </a:lnTo>
                  <a:lnTo>
                    <a:pt x="150" y="294"/>
                  </a:lnTo>
                  <a:lnTo>
                    <a:pt x="156" y="294"/>
                  </a:lnTo>
                  <a:lnTo>
                    <a:pt x="150" y="294"/>
                  </a:lnTo>
                  <a:lnTo>
                    <a:pt x="150" y="300"/>
                  </a:lnTo>
                  <a:lnTo>
                    <a:pt x="156" y="300"/>
                  </a:lnTo>
                  <a:lnTo>
                    <a:pt x="150" y="306"/>
                  </a:lnTo>
                  <a:lnTo>
                    <a:pt x="150" y="312"/>
                  </a:lnTo>
                  <a:lnTo>
                    <a:pt x="156" y="312"/>
                  </a:lnTo>
                  <a:lnTo>
                    <a:pt x="150" y="312"/>
                  </a:lnTo>
                  <a:lnTo>
                    <a:pt x="150" y="318"/>
                  </a:lnTo>
                  <a:lnTo>
                    <a:pt x="156" y="318"/>
                  </a:lnTo>
                  <a:lnTo>
                    <a:pt x="156" y="324"/>
                  </a:lnTo>
                  <a:lnTo>
                    <a:pt x="150" y="324"/>
                  </a:lnTo>
                  <a:lnTo>
                    <a:pt x="144" y="318"/>
                  </a:lnTo>
                  <a:lnTo>
                    <a:pt x="144" y="312"/>
                  </a:lnTo>
                  <a:lnTo>
                    <a:pt x="138" y="312"/>
                  </a:lnTo>
                  <a:lnTo>
                    <a:pt x="138" y="306"/>
                  </a:lnTo>
                  <a:lnTo>
                    <a:pt x="132" y="306"/>
                  </a:lnTo>
                  <a:lnTo>
                    <a:pt x="132" y="300"/>
                  </a:lnTo>
                  <a:lnTo>
                    <a:pt x="126" y="300"/>
                  </a:lnTo>
                  <a:lnTo>
                    <a:pt x="126" y="294"/>
                  </a:lnTo>
                  <a:lnTo>
                    <a:pt x="126" y="300"/>
                  </a:lnTo>
                  <a:lnTo>
                    <a:pt x="120" y="300"/>
                  </a:lnTo>
                  <a:lnTo>
                    <a:pt x="120" y="294"/>
                  </a:lnTo>
                  <a:lnTo>
                    <a:pt x="114" y="294"/>
                  </a:lnTo>
                  <a:lnTo>
                    <a:pt x="108" y="294"/>
                  </a:lnTo>
                  <a:lnTo>
                    <a:pt x="102" y="294"/>
                  </a:lnTo>
                  <a:lnTo>
                    <a:pt x="96" y="294"/>
                  </a:lnTo>
                  <a:lnTo>
                    <a:pt x="96" y="300"/>
                  </a:lnTo>
                  <a:lnTo>
                    <a:pt x="90" y="300"/>
                  </a:lnTo>
                  <a:lnTo>
                    <a:pt x="84" y="300"/>
                  </a:lnTo>
                  <a:lnTo>
                    <a:pt x="84" y="306"/>
                  </a:lnTo>
                  <a:lnTo>
                    <a:pt x="78" y="306"/>
                  </a:lnTo>
                  <a:lnTo>
                    <a:pt x="78" y="300"/>
                  </a:lnTo>
                  <a:lnTo>
                    <a:pt x="72" y="306"/>
                  </a:lnTo>
                  <a:lnTo>
                    <a:pt x="66" y="306"/>
                  </a:lnTo>
                  <a:lnTo>
                    <a:pt x="66" y="312"/>
                  </a:lnTo>
                  <a:lnTo>
                    <a:pt x="60" y="312"/>
                  </a:lnTo>
                  <a:lnTo>
                    <a:pt x="66" y="312"/>
                  </a:lnTo>
                  <a:lnTo>
                    <a:pt x="60" y="312"/>
                  </a:lnTo>
                  <a:lnTo>
                    <a:pt x="54" y="312"/>
                  </a:lnTo>
                  <a:lnTo>
                    <a:pt x="54" y="306"/>
                  </a:lnTo>
                  <a:lnTo>
                    <a:pt x="54" y="312"/>
                  </a:lnTo>
                  <a:lnTo>
                    <a:pt x="48" y="312"/>
                  </a:lnTo>
                  <a:lnTo>
                    <a:pt x="48" y="306"/>
                  </a:lnTo>
                  <a:lnTo>
                    <a:pt x="48" y="312"/>
                  </a:lnTo>
                  <a:lnTo>
                    <a:pt x="42" y="312"/>
                  </a:lnTo>
                  <a:lnTo>
                    <a:pt x="42" y="306"/>
                  </a:lnTo>
                  <a:lnTo>
                    <a:pt x="36" y="306"/>
                  </a:lnTo>
                  <a:lnTo>
                    <a:pt x="42" y="306"/>
                  </a:lnTo>
                  <a:lnTo>
                    <a:pt x="42" y="300"/>
                  </a:lnTo>
                  <a:lnTo>
                    <a:pt x="36" y="300"/>
                  </a:lnTo>
                  <a:lnTo>
                    <a:pt x="30" y="300"/>
                  </a:lnTo>
                  <a:lnTo>
                    <a:pt x="30" y="294"/>
                  </a:lnTo>
                  <a:lnTo>
                    <a:pt x="30" y="288"/>
                  </a:lnTo>
                  <a:lnTo>
                    <a:pt x="24" y="288"/>
                  </a:lnTo>
                  <a:lnTo>
                    <a:pt x="30" y="288"/>
                  </a:lnTo>
                  <a:lnTo>
                    <a:pt x="24" y="288"/>
                  </a:lnTo>
                  <a:lnTo>
                    <a:pt x="24" y="282"/>
                  </a:lnTo>
                  <a:lnTo>
                    <a:pt x="24" y="288"/>
                  </a:lnTo>
                  <a:lnTo>
                    <a:pt x="24" y="282"/>
                  </a:lnTo>
                  <a:lnTo>
                    <a:pt x="24" y="288"/>
                  </a:lnTo>
                  <a:lnTo>
                    <a:pt x="24" y="282"/>
                  </a:lnTo>
                  <a:lnTo>
                    <a:pt x="18" y="282"/>
                  </a:lnTo>
                  <a:lnTo>
                    <a:pt x="24" y="282"/>
                  </a:lnTo>
                  <a:lnTo>
                    <a:pt x="18" y="282"/>
                  </a:lnTo>
                  <a:lnTo>
                    <a:pt x="18" y="276"/>
                  </a:lnTo>
                  <a:lnTo>
                    <a:pt x="12" y="276"/>
                  </a:lnTo>
                  <a:lnTo>
                    <a:pt x="6" y="276"/>
                  </a:lnTo>
                  <a:lnTo>
                    <a:pt x="6" y="270"/>
                  </a:lnTo>
                  <a:lnTo>
                    <a:pt x="0" y="270"/>
                  </a:lnTo>
                  <a:lnTo>
                    <a:pt x="0" y="264"/>
                  </a:lnTo>
                  <a:lnTo>
                    <a:pt x="0" y="258"/>
                  </a:lnTo>
                  <a:lnTo>
                    <a:pt x="0" y="252"/>
                  </a:lnTo>
                  <a:lnTo>
                    <a:pt x="0" y="246"/>
                  </a:lnTo>
                  <a:lnTo>
                    <a:pt x="6" y="246"/>
                  </a:lnTo>
                  <a:lnTo>
                    <a:pt x="6" y="240"/>
                  </a:lnTo>
                  <a:lnTo>
                    <a:pt x="0" y="240"/>
                  </a:lnTo>
                  <a:lnTo>
                    <a:pt x="0" y="234"/>
                  </a:lnTo>
                  <a:lnTo>
                    <a:pt x="0" y="228"/>
                  </a:lnTo>
                  <a:lnTo>
                    <a:pt x="6" y="228"/>
                  </a:lnTo>
                  <a:lnTo>
                    <a:pt x="12" y="228"/>
                  </a:lnTo>
                  <a:lnTo>
                    <a:pt x="12" y="222"/>
                  </a:lnTo>
                  <a:lnTo>
                    <a:pt x="12" y="216"/>
                  </a:lnTo>
                  <a:lnTo>
                    <a:pt x="18" y="216"/>
                  </a:lnTo>
                  <a:lnTo>
                    <a:pt x="18" y="210"/>
                  </a:lnTo>
                  <a:lnTo>
                    <a:pt x="18" y="204"/>
                  </a:lnTo>
                  <a:lnTo>
                    <a:pt x="12" y="204"/>
                  </a:lnTo>
                  <a:lnTo>
                    <a:pt x="12" y="198"/>
                  </a:lnTo>
                  <a:lnTo>
                    <a:pt x="12" y="204"/>
                  </a:lnTo>
                  <a:lnTo>
                    <a:pt x="12" y="198"/>
                  </a:lnTo>
                  <a:lnTo>
                    <a:pt x="12" y="192"/>
                  </a:lnTo>
                  <a:lnTo>
                    <a:pt x="6" y="192"/>
                  </a:lnTo>
                  <a:lnTo>
                    <a:pt x="6" y="186"/>
                  </a:lnTo>
                  <a:lnTo>
                    <a:pt x="6" y="192"/>
                  </a:lnTo>
                  <a:lnTo>
                    <a:pt x="6" y="186"/>
                  </a:lnTo>
                  <a:lnTo>
                    <a:pt x="12" y="186"/>
                  </a:lnTo>
                  <a:lnTo>
                    <a:pt x="18" y="186"/>
                  </a:lnTo>
                  <a:lnTo>
                    <a:pt x="18" y="180"/>
                  </a:lnTo>
                  <a:lnTo>
                    <a:pt x="24" y="180"/>
                  </a:lnTo>
                  <a:lnTo>
                    <a:pt x="30" y="180"/>
                  </a:lnTo>
                  <a:lnTo>
                    <a:pt x="36" y="180"/>
                  </a:lnTo>
                  <a:lnTo>
                    <a:pt x="42" y="180"/>
                  </a:lnTo>
                  <a:lnTo>
                    <a:pt x="42" y="174"/>
                  </a:lnTo>
                  <a:lnTo>
                    <a:pt x="48" y="174"/>
                  </a:lnTo>
                  <a:lnTo>
                    <a:pt x="54" y="174"/>
                  </a:lnTo>
                  <a:lnTo>
                    <a:pt x="54" y="168"/>
                  </a:lnTo>
                  <a:lnTo>
                    <a:pt x="48" y="168"/>
                  </a:lnTo>
                  <a:lnTo>
                    <a:pt x="54" y="168"/>
                  </a:lnTo>
                  <a:lnTo>
                    <a:pt x="54" y="162"/>
                  </a:lnTo>
                  <a:lnTo>
                    <a:pt x="60" y="162"/>
                  </a:lnTo>
                  <a:lnTo>
                    <a:pt x="60" y="156"/>
                  </a:lnTo>
                  <a:lnTo>
                    <a:pt x="60" y="150"/>
                  </a:lnTo>
                  <a:lnTo>
                    <a:pt x="60" y="144"/>
                  </a:lnTo>
                  <a:lnTo>
                    <a:pt x="54" y="144"/>
                  </a:lnTo>
                  <a:lnTo>
                    <a:pt x="54" y="138"/>
                  </a:lnTo>
                  <a:lnTo>
                    <a:pt x="60" y="138"/>
                  </a:lnTo>
                  <a:lnTo>
                    <a:pt x="66" y="138"/>
                  </a:lnTo>
                  <a:lnTo>
                    <a:pt x="72" y="138"/>
                  </a:lnTo>
                  <a:lnTo>
                    <a:pt x="72" y="132"/>
                  </a:lnTo>
                  <a:lnTo>
                    <a:pt x="72" y="126"/>
                  </a:lnTo>
                  <a:lnTo>
                    <a:pt x="72" y="120"/>
                  </a:lnTo>
                  <a:lnTo>
                    <a:pt x="66" y="120"/>
                  </a:lnTo>
                  <a:lnTo>
                    <a:pt x="66" y="114"/>
                  </a:lnTo>
                  <a:lnTo>
                    <a:pt x="72" y="114"/>
                  </a:lnTo>
                  <a:lnTo>
                    <a:pt x="72" y="108"/>
                  </a:lnTo>
                  <a:lnTo>
                    <a:pt x="78" y="102"/>
                  </a:lnTo>
                  <a:lnTo>
                    <a:pt x="78" y="96"/>
                  </a:lnTo>
                  <a:lnTo>
                    <a:pt x="84" y="96"/>
                  </a:lnTo>
                  <a:lnTo>
                    <a:pt x="84" y="90"/>
                  </a:lnTo>
                  <a:lnTo>
                    <a:pt x="84" y="96"/>
                  </a:lnTo>
                  <a:lnTo>
                    <a:pt x="90" y="96"/>
                  </a:lnTo>
                  <a:lnTo>
                    <a:pt x="84" y="96"/>
                  </a:lnTo>
                  <a:lnTo>
                    <a:pt x="84" y="102"/>
                  </a:lnTo>
                  <a:lnTo>
                    <a:pt x="90" y="102"/>
                  </a:lnTo>
                  <a:lnTo>
                    <a:pt x="96" y="102"/>
                  </a:lnTo>
                  <a:lnTo>
                    <a:pt x="102" y="108"/>
                  </a:lnTo>
                  <a:lnTo>
                    <a:pt x="108" y="108"/>
                  </a:lnTo>
                  <a:lnTo>
                    <a:pt x="108" y="114"/>
                  </a:lnTo>
                  <a:lnTo>
                    <a:pt x="114" y="114"/>
                  </a:lnTo>
                  <a:lnTo>
                    <a:pt x="114" y="108"/>
                  </a:lnTo>
                  <a:lnTo>
                    <a:pt x="120" y="108"/>
                  </a:lnTo>
                  <a:lnTo>
                    <a:pt x="126" y="108"/>
                  </a:lnTo>
                  <a:lnTo>
                    <a:pt x="126" y="102"/>
                  </a:lnTo>
                  <a:lnTo>
                    <a:pt x="126" y="96"/>
                  </a:lnTo>
                  <a:lnTo>
                    <a:pt x="126" y="90"/>
                  </a:lnTo>
                  <a:lnTo>
                    <a:pt x="126" y="84"/>
                  </a:lnTo>
                  <a:lnTo>
                    <a:pt x="126" y="78"/>
                  </a:lnTo>
                  <a:lnTo>
                    <a:pt x="126" y="84"/>
                  </a:lnTo>
                  <a:lnTo>
                    <a:pt x="132" y="84"/>
                  </a:lnTo>
                  <a:lnTo>
                    <a:pt x="138" y="84"/>
                  </a:lnTo>
                  <a:lnTo>
                    <a:pt x="144" y="84"/>
                  </a:lnTo>
                  <a:lnTo>
                    <a:pt x="144" y="78"/>
                  </a:lnTo>
                  <a:lnTo>
                    <a:pt x="144" y="72"/>
                  </a:lnTo>
                  <a:lnTo>
                    <a:pt x="144" y="66"/>
                  </a:lnTo>
                  <a:lnTo>
                    <a:pt x="150" y="66"/>
                  </a:lnTo>
                  <a:lnTo>
                    <a:pt x="150" y="60"/>
                  </a:lnTo>
                  <a:lnTo>
                    <a:pt x="156" y="60"/>
                  </a:lnTo>
                  <a:lnTo>
                    <a:pt x="156" y="54"/>
                  </a:lnTo>
                  <a:lnTo>
                    <a:pt x="162" y="54"/>
                  </a:lnTo>
                  <a:lnTo>
                    <a:pt x="162" y="48"/>
                  </a:lnTo>
                  <a:lnTo>
                    <a:pt x="168" y="48"/>
                  </a:lnTo>
                  <a:lnTo>
                    <a:pt x="174" y="48"/>
                  </a:lnTo>
                  <a:lnTo>
                    <a:pt x="180" y="48"/>
                  </a:lnTo>
                  <a:lnTo>
                    <a:pt x="180" y="54"/>
                  </a:lnTo>
                  <a:lnTo>
                    <a:pt x="186" y="54"/>
                  </a:lnTo>
                  <a:lnTo>
                    <a:pt x="192" y="54"/>
                  </a:lnTo>
                  <a:lnTo>
                    <a:pt x="192" y="48"/>
                  </a:lnTo>
                  <a:lnTo>
                    <a:pt x="198" y="48"/>
                  </a:lnTo>
                  <a:lnTo>
                    <a:pt x="198" y="42"/>
                  </a:lnTo>
                  <a:lnTo>
                    <a:pt x="198" y="36"/>
                  </a:lnTo>
                  <a:lnTo>
                    <a:pt x="210" y="36"/>
                  </a:lnTo>
                  <a:lnTo>
                    <a:pt x="216" y="36"/>
                  </a:lnTo>
                  <a:lnTo>
                    <a:pt x="216" y="30"/>
                  </a:lnTo>
                  <a:lnTo>
                    <a:pt x="234" y="24"/>
                  </a:lnTo>
                  <a:lnTo>
                    <a:pt x="240" y="18"/>
                  </a:lnTo>
                  <a:lnTo>
                    <a:pt x="246" y="18"/>
                  </a:lnTo>
                  <a:lnTo>
                    <a:pt x="252" y="18"/>
                  </a:lnTo>
                  <a:lnTo>
                    <a:pt x="252" y="12"/>
                  </a:lnTo>
                  <a:lnTo>
                    <a:pt x="258" y="12"/>
                  </a:lnTo>
                  <a:lnTo>
                    <a:pt x="258" y="6"/>
                  </a:lnTo>
                  <a:lnTo>
                    <a:pt x="264" y="6"/>
                  </a:lnTo>
                  <a:lnTo>
                    <a:pt x="264" y="0"/>
                  </a:lnTo>
                  <a:lnTo>
                    <a:pt x="270" y="0"/>
                  </a:lnTo>
                  <a:lnTo>
                    <a:pt x="276" y="0"/>
                  </a:lnTo>
                  <a:lnTo>
                    <a:pt x="282" y="0"/>
                  </a:lnTo>
                  <a:lnTo>
                    <a:pt x="282" y="6"/>
                  </a:lnTo>
                  <a:lnTo>
                    <a:pt x="288" y="6"/>
                  </a:lnTo>
                  <a:lnTo>
                    <a:pt x="294" y="0"/>
                  </a:lnTo>
                  <a:lnTo>
                    <a:pt x="294" y="6"/>
                  </a:lnTo>
                  <a:lnTo>
                    <a:pt x="300" y="6"/>
                  </a:lnTo>
                  <a:lnTo>
                    <a:pt x="306" y="6"/>
                  </a:lnTo>
                  <a:lnTo>
                    <a:pt x="312" y="6"/>
                  </a:lnTo>
                  <a:lnTo>
                    <a:pt x="318" y="6"/>
                  </a:lnTo>
                  <a:lnTo>
                    <a:pt x="318" y="12"/>
                  </a:lnTo>
                  <a:lnTo>
                    <a:pt x="318" y="18"/>
                  </a:lnTo>
                  <a:lnTo>
                    <a:pt x="318" y="24"/>
                  </a:lnTo>
                  <a:lnTo>
                    <a:pt x="318" y="30"/>
                  </a:lnTo>
                  <a:lnTo>
                    <a:pt x="318" y="36"/>
                  </a:lnTo>
                  <a:lnTo>
                    <a:pt x="318" y="42"/>
                  </a:lnTo>
                  <a:lnTo>
                    <a:pt x="324" y="42"/>
                  </a:lnTo>
                  <a:lnTo>
                    <a:pt x="324" y="48"/>
                  </a:lnTo>
                  <a:lnTo>
                    <a:pt x="330" y="48"/>
                  </a:lnTo>
                  <a:lnTo>
                    <a:pt x="330" y="54"/>
                  </a:lnTo>
                  <a:lnTo>
                    <a:pt x="324" y="54"/>
                  </a:lnTo>
                  <a:lnTo>
                    <a:pt x="324" y="60"/>
                  </a:lnTo>
                  <a:lnTo>
                    <a:pt x="330" y="60"/>
                  </a:lnTo>
                  <a:lnTo>
                    <a:pt x="330" y="66"/>
                  </a:lnTo>
                  <a:lnTo>
                    <a:pt x="336" y="66"/>
                  </a:lnTo>
                  <a:lnTo>
                    <a:pt x="330" y="66"/>
                  </a:lnTo>
                  <a:lnTo>
                    <a:pt x="330" y="72"/>
                  </a:lnTo>
                  <a:lnTo>
                    <a:pt x="336" y="72"/>
                  </a:lnTo>
                  <a:lnTo>
                    <a:pt x="336" y="78"/>
                  </a:lnTo>
                  <a:lnTo>
                    <a:pt x="342" y="78"/>
                  </a:lnTo>
                  <a:lnTo>
                    <a:pt x="342" y="84"/>
                  </a:lnTo>
                  <a:lnTo>
                    <a:pt x="348" y="84"/>
                  </a:lnTo>
                  <a:lnTo>
                    <a:pt x="354" y="84"/>
                  </a:lnTo>
                  <a:lnTo>
                    <a:pt x="360" y="84"/>
                  </a:lnTo>
                  <a:lnTo>
                    <a:pt x="360" y="90"/>
                  </a:lnTo>
                  <a:lnTo>
                    <a:pt x="366" y="90"/>
                  </a:lnTo>
                  <a:lnTo>
                    <a:pt x="366" y="96"/>
                  </a:lnTo>
                  <a:lnTo>
                    <a:pt x="372" y="96"/>
                  </a:lnTo>
                  <a:lnTo>
                    <a:pt x="372" y="102"/>
                  </a:lnTo>
                  <a:lnTo>
                    <a:pt x="372" y="96"/>
                  </a:lnTo>
                  <a:lnTo>
                    <a:pt x="372" y="102"/>
                  </a:lnTo>
                  <a:lnTo>
                    <a:pt x="378" y="96"/>
                  </a:lnTo>
                  <a:lnTo>
                    <a:pt x="378" y="102"/>
                  </a:lnTo>
                  <a:lnTo>
                    <a:pt x="372" y="102"/>
                  </a:lnTo>
                  <a:lnTo>
                    <a:pt x="366" y="102"/>
                  </a:lnTo>
                  <a:lnTo>
                    <a:pt x="360" y="102"/>
                  </a:lnTo>
                  <a:lnTo>
                    <a:pt x="360" y="108"/>
                  </a:lnTo>
                  <a:lnTo>
                    <a:pt x="360" y="114"/>
                  </a:lnTo>
                  <a:lnTo>
                    <a:pt x="360" y="120"/>
                  </a:lnTo>
                  <a:lnTo>
                    <a:pt x="366" y="120"/>
                  </a:lnTo>
                  <a:lnTo>
                    <a:pt x="372" y="126"/>
                  </a:lnTo>
                  <a:lnTo>
                    <a:pt x="378" y="126"/>
                  </a:lnTo>
                  <a:lnTo>
                    <a:pt x="378" y="132"/>
                  </a:lnTo>
                  <a:lnTo>
                    <a:pt x="384" y="132"/>
                  </a:lnTo>
                  <a:lnTo>
                    <a:pt x="384" y="138"/>
                  </a:lnTo>
                  <a:lnTo>
                    <a:pt x="390" y="138"/>
                  </a:lnTo>
                  <a:lnTo>
                    <a:pt x="390" y="144"/>
                  </a:lnTo>
                  <a:lnTo>
                    <a:pt x="396" y="144"/>
                  </a:lnTo>
                  <a:lnTo>
                    <a:pt x="402" y="144"/>
                  </a:lnTo>
                  <a:lnTo>
                    <a:pt x="408" y="144"/>
                  </a:lnTo>
                  <a:lnTo>
                    <a:pt x="414" y="138"/>
                  </a:lnTo>
                  <a:lnTo>
                    <a:pt x="420" y="138"/>
                  </a:lnTo>
                  <a:lnTo>
                    <a:pt x="426" y="138"/>
                  </a:lnTo>
                  <a:lnTo>
                    <a:pt x="426" y="144"/>
                  </a:lnTo>
                  <a:lnTo>
                    <a:pt x="432" y="144"/>
                  </a:lnTo>
                  <a:lnTo>
                    <a:pt x="432" y="150"/>
                  </a:lnTo>
                  <a:lnTo>
                    <a:pt x="432" y="156"/>
                  </a:lnTo>
                  <a:lnTo>
                    <a:pt x="426" y="156"/>
                  </a:lnTo>
                  <a:lnTo>
                    <a:pt x="420" y="156"/>
                  </a:lnTo>
                  <a:lnTo>
                    <a:pt x="420" y="162"/>
                  </a:lnTo>
                  <a:lnTo>
                    <a:pt x="426" y="162"/>
                  </a:lnTo>
                  <a:lnTo>
                    <a:pt x="426" y="168"/>
                  </a:lnTo>
                  <a:lnTo>
                    <a:pt x="432" y="174"/>
                  </a:lnTo>
                  <a:lnTo>
                    <a:pt x="438" y="180"/>
                  </a:lnTo>
                  <a:lnTo>
                    <a:pt x="438" y="186"/>
                  </a:lnTo>
                  <a:lnTo>
                    <a:pt x="438" y="192"/>
                  </a:lnTo>
                  <a:lnTo>
                    <a:pt x="432" y="192"/>
                  </a:lnTo>
                  <a:lnTo>
                    <a:pt x="432" y="198"/>
                  </a:lnTo>
                  <a:lnTo>
                    <a:pt x="432" y="204"/>
                  </a:lnTo>
                  <a:lnTo>
                    <a:pt x="426" y="204"/>
                  </a:lnTo>
                  <a:lnTo>
                    <a:pt x="420" y="210"/>
                  </a:lnTo>
                  <a:lnTo>
                    <a:pt x="414" y="210"/>
                  </a:lnTo>
                  <a:lnTo>
                    <a:pt x="408" y="210"/>
                  </a:lnTo>
                  <a:lnTo>
                    <a:pt x="402" y="210"/>
                  </a:lnTo>
                  <a:lnTo>
                    <a:pt x="396" y="210"/>
                  </a:lnTo>
                  <a:lnTo>
                    <a:pt x="396" y="216"/>
                  </a:lnTo>
                  <a:lnTo>
                    <a:pt x="396" y="210"/>
                  </a:lnTo>
                  <a:lnTo>
                    <a:pt x="390" y="210"/>
                  </a:lnTo>
                  <a:lnTo>
                    <a:pt x="384" y="210"/>
                  </a:lnTo>
                  <a:lnTo>
                    <a:pt x="384" y="216"/>
                  </a:lnTo>
                  <a:lnTo>
                    <a:pt x="378" y="216"/>
                  </a:lnTo>
                  <a:lnTo>
                    <a:pt x="384" y="216"/>
                  </a:lnTo>
                  <a:lnTo>
                    <a:pt x="378" y="216"/>
                  </a:lnTo>
                  <a:lnTo>
                    <a:pt x="378" y="222"/>
                  </a:lnTo>
                  <a:lnTo>
                    <a:pt x="378" y="216"/>
                  </a:lnTo>
                  <a:lnTo>
                    <a:pt x="378" y="222"/>
                  </a:lnTo>
                  <a:lnTo>
                    <a:pt x="372" y="222"/>
                  </a:lnTo>
                  <a:lnTo>
                    <a:pt x="372" y="228"/>
                  </a:lnTo>
                  <a:lnTo>
                    <a:pt x="366" y="228"/>
                  </a:lnTo>
                  <a:lnTo>
                    <a:pt x="366" y="234"/>
                  </a:lnTo>
                  <a:lnTo>
                    <a:pt x="366" y="228"/>
                  </a:lnTo>
                  <a:lnTo>
                    <a:pt x="360" y="228"/>
                  </a:lnTo>
                  <a:lnTo>
                    <a:pt x="360" y="234"/>
                  </a:lnTo>
                  <a:close/>
                </a:path>
              </a:pathLst>
            </a:custGeom>
            <a:solidFill>
              <a:schemeClr val="accent1">
                <a:lumMod val="60000"/>
                <a:lumOff val="40000"/>
              </a:schemeClr>
            </a:solid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86" name="Freeform 16"/>
            <p:cNvSpPr>
              <a:spLocks/>
            </p:cNvSpPr>
            <p:nvPr>
              <p:custDataLst>
                <p:tags r:id="rId16"/>
              </p:custDataLst>
            </p:nvPr>
          </p:nvSpPr>
          <p:spPr bwMode="gray">
            <a:xfrm>
              <a:off x="1243182" y="3083995"/>
              <a:ext cx="267019" cy="445031"/>
            </a:xfrm>
            <a:custGeom>
              <a:avLst/>
              <a:gdLst>
                <a:gd name="T0" fmla="*/ 6778 w 246"/>
                <a:gd name="T1" fmla="*/ 121066 h 360"/>
                <a:gd name="T2" fmla="*/ 8714 w 246"/>
                <a:gd name="T3" fmla="*/ 121066 h 360"/>
                <a:gd name="T4" fmla="*/ 10651 w 246"/>
                <a:gd name="T5" fmla="*/ 117192 h 360"/>
                <a:gd name="T6" fmla="*/ 10651 w 246"/>
                <a:gd name="T7" fmla="*/ 115254 h 360"/>
                <a:gd name="T8" fmla="*/ 6778 w 246"/>
                <a:gd name="T9" fmla="*/ 108475 h 360"/>
                <a:gd name="T10" fmla="*/ 3873 w 246"/>
                <a:gd name="T11" fmla="*/ 104601 h 360"/>
                <a:gd name="T12" fmla="*/ 1936 w 246"/>
                <a:gd name="T13" fmla="*/ 95884 h 360"/>
                <a:gd name="T14" fmla="*/ 0 w 246"/>
                <a:gd name="T15" fmla="*/ 87168 h 360"/>
                <a:gd name="T16" fmla="*/ 3873 w 246"/>
                <a:gd name="T17" fmla="*/ 78451 h 360"/>
                <a:gd name="T18" fmla="*/ 6778 w 246"/>
                <a:gd name="T19" fmla="*/ 72639 h 360"/>
                <a:gd name="T20" fmla="*/ 8714 w 246"/>
                <a:gd name="T21" fmla="*/ 63923 h 360"/>
                <a:gd name="T22" fmla="*/ 14523 w 246"/>
                <a:gd name="T23" fmla="*/ 60049 h 360"/>
                <a:gd name="T24" fmla="*/ 12587 w 246"/>
                <a:gd name="T25" fmla="*/ 51332 h 360"/>
                <a:gd name="T26" fmla="*/ 10651 w 246"/>
                <a:gd name="T27" fmla="*/ 42615 h 360"/>
                <a:gd name="T28" fmla="*/ 10651 w 246"/>
                <a:gd name="T29" fmla="*/ 36804 h 360"/>
                <a:gd name="T30" fmla="*/ 10651 w 246"/>
                <a:gd name="T31" fmla="*/ 30024 h 360"/>
                <a:gd name="T32" fmla="*/ 8714 w 246"/>
                <a:gd name="T33" fmla="*/ 23245 h 360"/>
                <a:gd name="T34" fmla="*/ 8714 w 246"/>
                <a:gd name="T35" fmla="*/ 17434 h 360"/>
                <a:gd name="T36" fmla="*/ 6778 w 246"/>
                <a:gd name="T37" fmla="*/ 6780 h 360"/>
                <a:gd name="T38" fmla="*/ 12587 w 246"/>
                <a:gd name="T39" fmla="*/ 1937 h 360"/>
                <a:gd name="T40" fmla="*/ 23237 w 246"/>
                <a:gd name="T41" fmla="*/ 1937 h 360"/>
                <a:gd name="T42" fmla="*/ 33887 w 246"/>
                <a:gd name="T43" fmla="*/ 1937 h 360"/>
                <a:gd name="T44" fmla="*/ 44538 w 246"/>
                <a:gd name="T45" fmla="*/ 1937 h 360"/>
                <a:gd name="T46" fmla="*/ 51316 w 246"/>
                <a:gd name="T47" fmla="*/ 1937 h 360"/>
                <a:gd name="T48" fmla="*/ 55188 w 246"/>
                <a:gd name="T49" fmla="*/ 0 h 360"/>
                <a:gd name="T50" fmla="*/ 57125 w 246"/>
                <a:gd name="T51" fmla="*/ 0 h 360"/>
                <a:gd name="T52" fmla="*/ 63902 w 246"/>
                <a:gd name="T53" fmla="*/ 3874 h 360"/>
                <a:gd name="T54" fmla="*/ 63902 w 246"/>
                <a:gd name="T55" fmla="*/ 10654 h 360"/>
                <a:gd name="T56" fmla="*/ 70679 w 246"/>
                <a:gd name="T57" fmla="*/ 14528 h 360"/>
                <a:gd name="T58" fmla="*/ 70679 w 246"/>
                <a:gd name="T59" fmla="*/ 17434 h 360"/>
                <a:gd name="T60" fmla="*/ 70679 w 246"/>
                <a:gd name="T61" fmla="*/ 23245 h 360"/>
                <a:gd name="T62" fmla="*/ 70679 w 246"/>
                <a:gd name="T63" fmla="*/ 30024 h 360"/>
                <a:gd name="T64" fmla="*/ 70679 w 246"/>
                <a:gd name="T65" fmla="*/ 31961 h 360"/>
                <a:gd name="T66" fmla="*/ 72616 w 246"/>
                <a:gd name="T67" fmla="*/ 31961 h 360"/>
                <a:gd name="T68" fmla="*/ 74552 w 246"/>
                <a:gd name="T69" fmla="*/ 36804 h 360"/>
                <a:gd name="T70" fmla="*/ 74552 w 246"/>
                <a:gd name="T71" fmla="*/ 42615 h 360"/>
                <a:gd name="T72" fmla="*/ 72616 w 246"/>
                <a:gd name="T73" fmla="*/ 51332 h 360"/>
                <a:gd name="T74" fmla="*/ 78425 w 246"/>
                <a:gd name="T75" fmla="*/ 55206 h 360"/>
                <a:gd name="T76" fmla="*/ 76489 w 246"/>
                <a:gd name="T77" fmla="*/ 63923 h 360"/>
                <a:gd name="T78" fmla="*/ 74552 w 246"/>
                <a:gd name="T79" fmla="*/ 72639 h 360"/>
                <a:gd name="T80" fmla="*/ 76489 w 246"/>
                <a:gd name="T81" fmla="*/ 81357 h 360"/>
                <a:gd name="T82" fmla="*/ 76489 w 246"/>
                <a:gd name="T83" fmla="*/ 87168 h 360"/>
                <a:gd name="T84" fmla="*/ 78425 w 246"/>
                <a:gd name="T85" fmla="*/ 91042 h 360"/>
                <a:gd name="T86" fmla="*/ 83266 w 246"/>
                <a:gd name="T87" fmla="*/ 97821 h 360"/>
                <a:gd name="T88" fmla="*/ 83266 w 246"/>
                <a:gd name="T89" fmla="*/ 104601 h 360"/>
                <a:gd name="T90" fmla="*/ 74552 w 246"/>
                <a:gd name="T91" fmla="*/ 106538 h 360"/>
                <a:gd name="T92" fmla="*/ 65839 w 246"/>
                <a:gd name="T93" fmla="*/ 108475 h 360"/>
                <a:gd name="T94" fmla="*/ 60030 w 246"/>
                <a:gd name="T95" fmla="*/ 113318 h 360"/>
                <a:gd name="T96" fmla="*/ 51316 w 246"/>
                <a:gd name="T97" fmla="*/ 115254 h 360"/>
                <a:gd name="T98" fmla="*/ 44538 w 246"/>
                <a:gd name="T99" fmla="*/ 119128 h 360"/>
                <a:gd name="T100" fmla="*/ 36792 w 246"/>
                <a:gd name="T101" fmla="*/ 121066 h 360"/>
                <a:gd name="T102" fmla="*/ 30014 w 246"/>
                <a:gd name="T103" fmla="*/ 125908 h 360"/>
                <a:gd name="T104" fmla="*/ 21301 w 246"/>
                <a:gd name="T105" fmla="*/ 127846 h 360"/>
                <a:gd name="T106" fmla="*/ 19364 w 246"/>
                <a:gd name="T107" fmla="*/ 123972 h 360"/>
                <a:gd name="T108" fmla="*/ 8714 w 246"/>
                <a:gd name="T109" fmla="*/ 121066 h 3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6" h="360">
                  <a:moveTo>
                    <a:pt x="6" y="342"/>
                  </a:moveTo>
                  <a:lnTo>
                    <a:pt x="6" y="336"/>
                  </a:lnTo>
                  <a:lnTo>
                    <a:pt x="12" y="336"/>
                  </a:lnTo>
                  <a:lnTo>
                    <a:pt x="12" y="342"/>
                  </a:lnTo>
                  <a:lnTo>
                    <a:pt x="18" y="342"/>
                  </a:lnTo>
                  <a:lnTo>
                    <a:pt x="18" y="336"/>
                  </a:lnTo>
                  <a:lnTo>
                    <a:pt x="24" y="336"/>
                  </a:lnTo>
                  <a:lnTo>
                    <a:pt x="24" y="342"/>
                  </a:lnTo>
                  <a:lnTo>
                    <a:pt x="24" y="336"/>
                  </a:lnTo>
                  <a:lnTo>
                    <a:pt x="24" y="342"/>
                  </a:lnTo>
                  <a:lnTo>
                    <a:pt x="24" y="336"/>
                  </a:lnTo>
                  <a:lnTo>
                    <a:pt x="30" y="336"/>
                  </a:lnTo>
                  <a:lnTo>
                    <a:pt x="24" y="336"/>
                  </a:lnTo>
                  <a:lnTo>
                    <a:pt x="24" y="330"/>
                  </a:lnTo>
                  <a:lnTo>
                    <a:pt x="30" y="330"/>
                  </a:lnTo>
                  <a:lnTo>
                    <a:pt x="24" y="330"/>
                  </a:lnTo>
                  <a:lnTo>
                    <a:pt x="30" y="330"/>
                  </a:lnTo>
                  <a:lnTo>
                    <a:pt x="24" y="330"/>
                  </a:lnTo>
                  <a:lnTo>
                    <a:pt x="24" y="324"/>
                  </a:lnTo>
                  <a:lnTo>
                    <a:pt x="30" y="324"/>
                  </a:lnTo>
                  <a:lnTo>
                    <a:pt x="30" y="318"/>
                  </a:lnTo>
                  <a:lnTo>
                    <a:pt x="24" y="318"/>
                  </a:lnTo>
                  <a:lnTo>
                    <a:pt x="24" y="312"/>
                  </a:lnTo>
                  <a:lnTo>
                    <a:pt x="24" y="306"/>
                  </a:lnTo>
                  <a:lnTo>
                    <a:pt x="18" y="306"/>
                  </a:lnTo>
                  <a:lnTo>
                    <a:pt x="18" y="312"/>
                  </a:lnTo>
                  <a:lnTo>
                    <a:pt x="18" y="306"/>
                  </a:lnTo>
                  <a:lnTo>
                    <a:pt x="12" y="306"/>
                  </a:lnTo>
                  <a:lnTo>
                    <a:pt x="12" y="300"/>
                  </a:lnTo>
                  <a:lnTo>
                    <a:pt x="12" y="294"/>
                  </a:lnTo>
                  <a:lnTo>
                    <a:pt x="12" y="288"/>
                  </a:lnTo>
                  <a:lnTo>
                    <a:pt x="6" y="288"/>
                  </a:lnTo>
                  <a:lnTo>
                    <a:pt x="6" y="282"/>
                  </a:lnTo>
                  <a:lnTo>
                    <a:pt x="6" y="276"/>
                  </a:lnTo>
                  <a:lnTo>
                    <a:pt x="6" y="270"/>
                  </a:lnTo>
                  <a:lnTo>
                    <a:pt x="0" y="270"/>
                  </a:lnTo>
                  <a:lnTo>
                    <a:pt x="0" y="264"/>
                  </a:lnTo>
                  <a:lnTo>
                    <a:pt x="0" y="258"/>
                  </a:lnTo>
                  <a:lnTo>
                    <a:pt x="0" y="252"/>
                  </a:lnTo>
                  <a:lnTo>
                    <a:pt x="0" y="246"/>
                  </a:lnTo>
                  <a:lnTo>
                    <a:pt x="0" y="240"/>
                  </a:lnTo>
                  <a:lnTo>
                    <a:pt x="6" y="234"/>
                  </a:lnTo>
                  <a:lnTo>
                    <a:pt x="6" y="228"/>
                  </a:lnTo>
                  <a:lnTo>
                    <a:pt x="12" y="228"/>
                  </a:lnTo>
                  <a:lnTo>
                    <a:pt x="12" y="222"/>
                  </a:lnTo>
                  <a:lnTo>
                    <a:pt x="18" y="222"/>
                  </a:lnTo>
                  <a:lnTo>
                    <a:pt x="12" y="216"/>
                  </a:lnTo>
                  <a:lnTo>
                    <a:pt x="18" y="216"/>
                  </a:lnTo>
                  <a:lnTo>
                    <a:pt x="18" y="210"/>
                  </a:lnTo>
                  <a:lnTo>
                    <a:pt x="18" y="204"/>
                  </a:lnTo>
                  <a:lnTo>
                    <a:pt x="18" y="198"/>
                  </a:lnTo>
                  <a:lnTo>
                    <a:pt x="18" y="192"/>
                  </a:lnTo>
                  <a:lnTo>
                    <a:pt x="24" y="192"/>
                  </a:lnTo>
                  <a:lnTo>
                    <a:pt x="24" y="186"/>
                  </a:lnTo>
                  <a:lnTo>
                    <a:pt x="24" y="180"/>
                  </a:lnTo>
                  <a:lnTo>
                    <a:pt x="30" y="180"/>
                  </a:lnTo>
                  <a:lnTo>
                    <a:pt x="30" y="174"/>
                  </a:lnTo>
                  <a:lnTo>
                    <a:pt x="36" y="174"/>
                  </a:lnTo>
                  <a:lnTo>
                    <a:pt x="36" y="168"/>
                  </a:lnTo>
                  <a:lnTo>
                    <a:pt x="42" y="168"/>
                  </a:lnTo>
                  <a:lnTo>
                    <a:pt x="42" y="162"/>
                  </a:lnTo>
                  <a:lnTo>
                    <a:pt x="42" y="156"/>
                  </a:lnTo>
                  <a:lnTo>
                    <a:pt x="42" y="150"/>
                  </a:lnTo>
                  <a:lnTo>
                    <a:pt x="36" y="150"/>
                  </a:lnTo>
                  <a:lnTo>
                    <a:pt x="36" y="144"/>
                  </a:lnTo>
                  <a:lnTo>
                    <a:pt x="36" y="138"/>
                  </a:lnTo>
                  <a:lnTo>
                    <a:pt x="36" y="132"/>
                  </a:lnTo>
                  <a:lnTo>
                    <a:pt x="36" y="126"/>
                  </a:lnTo>
                  <a:lnTo>
                    <a:pt x="30" y="126"/>
                  </a:lnTo>
                  <a:lnTo>
                    <a:pt x="30" y="120"/>
                  </a:lnTo>
                  <a:lnTo>
                    <a:pt x="24" y="120"/>
                  </a:lnTo>
                  <a:lnTo>
                    <a:pt x="24" y="114"/>
                  </a:lnTo>
                  <a:lnTo>
                    <a:pt x="30" y="114"/>
                  </a:lnTo>
                  <a:lnTo>
                    <a:pt x="30" y="108"/>
                  </a:lnTo>
                  <a:lnTo>
                    <a:pt x="30" y="102"/>
                  </a:lnTo>
                  <a:lnTo>
                    <a:pt x="30" y="96"/>
                  </a:lnTo>
                  <a:lnTo>
                    <a:pt x="30" y="90"/>
                  </a:lnTo>
                  <a:lnTo>
                    <a:pt x="24" y="90"/>
                  </a:lnTo>
                  <a:lnTo>
                    <a:pt x="24" y="84"/>
                  </a:lnTo>
                  <a:lnTo>
                    <a:pt x="30" y="84"/>
                  </a:lnTo>
                  <a:lnTo>
                    <a:pt x="24" y="84"/>
                  </a:lnTo>
                  <a:lnTo>
                    <a:pt x="24" y="78"/>
                  </a:lnTo>
                  <a:lnTo>
                    <a:pt x="30" y="72"/>
                  </a:lnTo>
                  <a:lnTo>
                    <a:pt x="24" y="72"/>
                  </a:lnTo>
                  <a:lnTo>
                    <a:pt x="24" y="66"/>
                  </a:lnTo>
                  <a:lnTo>
                    <a:pt x="30" y="66"/>
                  </a:lnTo>
                  <a:lnTo>
                    <a:pt x="24" y="66"/>
                  </a:lnTo>
                  <a:lnTo>
                    <a:pt x="24" y="60"/>
                  </a:lnTo>
                  <a:lnTo>
                    <a:pt x="24" y="54"/>
                  </a:lnTo>
                  <a:lnTo>
                    <a:pt x="24" y="48"/>
                  </a:lnTo>
                  <a:lnTo>
                    <a:pt x="24" y="42"/>
                  </a:lnTo>
                  <a:lnTo>
                    <a:pt x="18" y="36"/>
                  </a:lnTo>
                  <a:lnTo>
                    <a:pt x="18" y="30"/>
                  </a:lnTo>
                  <a:lnTo>
                    <a:pt x="18" y="24"/>
                  </a:lnTo>
                  <a:lnTo>
                    <a:pt x="18" y="18"/>
                  </a:lnTo>
                  <a:lnTo>
                    <a:pt x="18" y="12"/>
                  </a:lnTo>
                  <a:lnTo>
                    <a:pt x="24" y="12"/>
                  </a:lnTo>
                  <a:lnTo>
                    <a:pt x="24" y="6"/>
                  </a:lnTo>
                  <a:lnTo>
                    <a:pt x="30" y="6"/>
                  </a:lnTo>
                  <a:lnTo>
                    <a:pt x="36" y="6"/>
                  </a:lnTo>
                  <a:lnTo>
                    <a:pt x="42" y="6"/>
                  </a:lnTo>
                  <a:lnTo>
                    <a:pt x="48" y="6"/>
                  </a:lnTo>
                  <a:lnTo>
                    <a:pt x="54" y="6"/>
                  </a:lnTo>
                  <a:lnTo>
                    <a:pt x="60" y="6"/>
                  </a:lnTo>
                  <a:lnTo>
                    <a:pt x="66" y="6"/>
                  </a:lnTo>
                  <a:lnTo>
                    <a:pt x="72" y="6"/>
                  </a:lnTo>
                  <a:lnTo>
                    <a:pt x="78" y="6"/>
                  </a:lnTo>
                  <a:lnTo>
                    <a:pt x="84" y="6"/>
                  </a:lnTo>
                  <a:lnTo>
                    <a:pt x="90" y="6"/>
                  </a:lnTo>
                  <a:lnTo>
                    <a:pt x="96" y="6"/>
                  </a:lnTo>
                  <a:lnTo>
                    <a:pt x="102" y="6"/>
                  </a:lnTo>
                  <a:lnTo>
                    <a:pt x="108" y="6"/>
                  </a:lnTo>
                  <a:lnTo>
                    <a:pt x="114" y="6"/>
                  </a:lnTo>
                  <a:lnTo>
                    <a:pt x="120" y="6"/>
                  </a:lnTo>
                  <a:lnTo>
                    <a:pt x="126" y="6"/>
                  </a:lnTo>
                  <a:lnTo>
                    <a:pt x="132" y="6"/>
                  </a:lnTo>
                  <a:lnTo>
                    <a:pt x="132" y="12"/>
                  </a:lnTo>
                  <a:lnTo>
                    <a:pt x="132" y="6"/>
                  </a:lnTo>
                  <a:lnTo>
                    <a:pt x="138" y="6"/>
                  </a:lnTo>
                  <a:lnTo>
                    <a:pt x="144" y="6"/>
                  </a:lnTo>
                  <a:lnTo>
                    <a:pt x="144" y="12"/>
                  </a:lnTo>
                  <a:lnTo>
                    <a:pt x="150" y="12"/>
                  </a:lnTo>
                  <a:lnTo>
                    <a:pt x="150" y="6"/>
                  </a:lnTo>
                  <a:lnTo>
                    <a:pt x="156" y="6"/>
                  </a:lnTo>
                  <a:lnTo>
                    <a:pt x="156" y="0"/>
                  </a:lnTo>
                  <a:lnTo>
                    <a:pt x="162" y="0"/>
                  </a:lnTo>
                  <a:lnTo>
                    <a:pt x="162" y="6"/>
                  </a:lnTo>
                  <a:lnTo>
                    <a:pt x="162" y="0"/>
                  </a:lnTo>
                  <a:lnTo>
                    <a:pt x="168" y="0"/>
                  </a:lnTo>
                  <a:lnTo>
                    <a:pt x="162" y="0"/>
                  </a:lnTo>
                  <a:lnTo>
                    <a:pt x="168" y="0"/>
                  </a:lnTo>
                  <a:lnTo>
                    <a:pt x="174" y="0"/>
                  </a:lnTo>
                  <a:lnTo>
                    <a:pt x="180" y="0"/>
                  </a:lnTo>
                  <a:lnTo>
                    <a:pt x="180" y="6"/>
                  </a:lnTo>
                  <a:lnTo>
                    <a:pt x="180" y="12"/>
                  </a:lnTo>
                  <a:lnTo>
                    <a:pt x="180" y="18"/>
                  </a:lnTo>
                  <a:lnTo>
                    <a:pt x="174" y="18"/>
                  </a:lnTo>
                  <a:lnTo>
                    <a:pt x="174" y="24"/>
                  </a:lnTo>
                  <a:lnTo>
                    <a:pt x="174" y="30"/>
                  </a:lnTo>
                  <a:lnTo>
                    <a:pt x="180" y="30"/>
                  </a:lnTo>
                  <a:lnTo>
                    <a:pt x="186" y="30"/>
                  </a:lnTo>
                  <a:lnTo>
                    <a:pt x="186" y="36"/>
                  </a:lnTo>
                  <a:lnTo>
                    <a:pt x="192" y="36"/>
                  </a:lnTo>
                  <a:lnTo>
                    <a:pt x="192" y="42"/>
                  </a:lnTo>
                  <a:lnTo>
                    <a:pt x="198" y="42"/>
                  </a:lnTo>
                  <a:lnTo>
                    <a:pt x="198" y="48"/>
                  </a:lnTo>
                  <a:lnTo>
                    <a:pt x="198" y="42"/>
                  </a:lnTo>
                  <a:lnTo>
                    <a:pt x="198" y="48"/>
                  </a:lnTo>
                  <a:lnTo>
                    <a:pt x="204" y="48"/>
                  </a:lnTo>
                  <a:lnTo>
                    <a:pt x="198" y="48"/>
                  </a:lnTo>
                  <a:lnTo>
                    <a:pt x="198" y="54"/>
                  </a:lnTo>
                  <a:lnTo>
                    <a:pt x="198" y="60"/>
                  </a:lnTo>
                  <a:lnTo>
                    <a:pt x="204" y="60"/>
                  </a:lnTo>
                  <a:lnTo>
                    <a:pt x="198" y="60"/>
                  </a:lnTo>
                  <a:lnTo>
                    <a:pt x="198" y="66"/>
                  </a:lnTo>
                  <a:lnTo>
                    <a:pt x="204" y="66"/>
                  </a:lnTo>
                  <a:lnTo>
                    <a:pt x="198" y="66"/>
                  </a:lnTo>
                  <a:lnTo>
                    <a:pt x="198" y="72"/>
                  </a:lnTo>
                  <a:lnTo>
                    <a:pt x="198" y="78"/>
                  </a:lnTo>
                  <a:lnTo>
                    <a:pt x="198" y="84"/>
                  </a:lnTo>
                  <a:lnTo>
                    <a:pt x="204" y="84"/>
                  </a:lnTo>
                  <a:lnTo>
                    <a:pt x="204" y="90"/>
                  </a:lnTo>
                  <a:lnTo>
                    <a:pt x="198" y="90"/>
                  </a:lnTo>
                  <a:lnTo>
                    <a:pt x="192" y="90"/>
                  </a:lnTo>
                  <a:lnTo>
                    <a:pt x="198" y="90"/>
                  </a:lnTo>
                  <a:lnTo>
                    <a:pt x="198" y="96"/>
                  </a:lnTo>
                  <a:lnTo>
                    <a:pt x="192" y="96"/>
                  </a:lnTo>
                  <a:lnTo>
                    <a:pt x="198" y="96"/>
                  </a:lnTo>
                  <a:lnTo>
                    <a:pt x="198" y="90"/>
                  </a:lnTo>
                  <a:lnTo>
                    <a:pt x="204" y="90"/>
                  </a:lnTo>
                  <a:lnTo>
                    <a:pt x="204" y="96"/>
                  </a:lnTo>
                  <a:lnTo>
                    <a:pt x="204" y="90"/>
                  </a:lnTo>
                  <a:lnTo>
                    <a:pt x="204" y="96"/>
                  </a:lnTo>
                  <a:lnTo>
                    <a:pt x="210" y="96"/>
                  </a:lnTo>
                  <a:lnTo>
                    <a:pt x="210" y="102"/>
                  </a:lnTo>
                  <a:lnTo>
                    <a:pt x="210" y="108"/>
                  </a:lnTo>
                  <a:lnTo>
                    <a:pt x="210" y="114"/>
                  </a:lnTo>
                  <a:lnTo>
                    <a:pt x="204" y="114"/>
                  </a:lnTo>
                  <a:lnTo>
                    <a:pt x="204" y="120"/>
                  </a:lnTo>
                  <a:lnTo>
                    <a:pt x="210" y="120"/>
                  </a:lnTo>
                  <a:lnTo>
                    <a:pt x="210" y="126"/>
                  </a:lnTo>
                  <a:lnTo>
                    <a:pt x="210" y="132"/>
                  </a:lnTo>
                  <a:lnTo>
                    <a:pt x="204" y="132"/>
                  </a:lnTo>
                  <a:lnTo>
                    <a:pt x="204" y="138"/>
                  </a:lnTo>
                  <a:lnTo>
                    <a:pt x="204" y="144"/>
                  </a:lnTo>
                  <a:lnTo>
                    <a:pt x="210" y="144"/>
                  </a:lnTo>
                  <a:lnTo>
                    <a:pt x="210" y="150"/>
                  </a:lnTo>
                  <a:lnTo>
                    <a:pt x="216" y="150"/>
                  </a:lnTo>
                  <a:lnTo>
                    <a:pt x="216" y="156"/>
                  </a:lnTo>
                  <a:lnTo>
                    <a:pt x="222" y="156"/>
                  </a:lnTo>
                  <a:lnTo>
                    <a:pt x="222" y="162"/>
                  </a:lnTo>
                  <a:lnTo>
                    <a:pt x="216" y="162"/>
                  </a:lnTo>
                  <a:lnTo>
                    <a:pt x="216" y="168"/>
                  </a:lnTo>
                  <a:lnTo>
                    <a:pt x="216" y="174"/>
                  </a:lnTo>
                  <a:lnTo>
                    <a:pt x="216" y="180"/>
                  </a:lnTo>
                  <a:lnTo>
                    <a:pt x="216" y="186"/>
                  </a:lnTo>
                  <a:lnTo>
                    <a:pt x="216" y="192"/>
                  </a:lnTo>
                  <a:lnTo>
                    <a:pt x="210" y="192"/>
                  </a:lnTo>
                  <a:lnTo>
                    <a:pt x="210" y="198"/>
                  </a:lnTo>
                  <a:lnTo>
                    <a:pt x="210" y="204"/>
                  </a:lnTo>
                  <a:lnTo>
                    <a:pt x="210" y="210"/>
                  </a:lnTo>
                  <a:lnTo>
                    <a:pt x="216" y="210"/>
                  </a:lnTo>
                  <a:lnTo>
                    <a:pt x="216" y="216"/>
                  </a:lnTo>
                  <a:lnTo>
                    <a:pt x="216" y="222"/>
                  </a:lnTo>
                  <a:lnTo>
                    <a:pt x="216" y="228"/>
                  </a:lnTo>
                  <a:lnTo>
                    <a:pt x="216" y="234"/>
                  </a:lnTo>
                  <a:lnTo>
                    <a:pt x="210" y="234"/>
                  </a:lnTo>
                  <a:lnTo>
                    <a:pt x="210" y="240"/>
                  </a:lnTo>
                  <a:lnTo>
                    <a:pt x="210" y="246"/>
                  </a:lnTo>
                  <a:lnTo>
                    <a:pt x="216" y="246"/>
                  </a:lnTo>
                  <a:lnTo>
                    <a:pt x="210" y="246"/>
                  </a:lnTo>
                  <a:lnTo>
                    <a:pt x="216" y="246"/>
                  </a:lnTo>
                  <a:lnTo>
                    <a:pt x="216" y="252"/>
                  </a:lnTo>
                  <a:lnTo>
                    <a:pt x="216" y="258"/>
                  </a:lnTo>
                  <a:lnTo>
                    <a:pt x="222" y="258"/>
                  </a:lnTo>
                  <a:lnTo>
                    <a:pt x="222" y="264"/>
                  </a:lnTo>
                  <a:lnTo>
                    <a:pt x="228" y="264"/>
                  </a:lnTo>
                  <a:lnTo>
                    <a:pt x="228" y="270"/>
                  </a:lnTo>
                  <a:lnTo>
                    <a:pt x="234" y="270"/>
                  </a:lnTo>
                  <a:lnTo>
                    <a:pt x="234" y="276"/>
                  </a:lnTo>
                  <a:lnTo>
                    <a:pt x="240" y="276"/>
                  </a:lnTo>
                  <a:lnTo>
                    <a:pt x="240" y="282"/>
                  </a:lnTo>
                  <a:lnTo>
                    <a:pt x="246" y="282"/>
                  </a:lnTo>
                  <a:lnTo>
                    <a:pt x="240" y="288"/>
                  </a:lnTo>
                  <a:lnTo>
                    <a:pt x="234" y="294"/>
                  </a:lnTo>
                  <a:lnTo>
                    <a:pt x="234" y="300"/>
                  </a:lnTo>
                  <a:lnTo>
                    <a:pt x="228" y="300"/>
                  </a:lnTo>
                  <a:lnTo>
                    <a:pt x="222" y="300"/>
                  </a:lnTo>
                  <a:lnTo>
                    <a:pt x="216" y="300"/>
                  </a:lnTo>
                  <a:lnTo>
                    <a:pt x="210" y="300"/>
                  </a:lnTo>
                  <a:lnTo>
                    <a:pt x="204" y="300"/>
                  </a:lnTo>
                  <a:lnTo>
                    <a:pt x="198" y="300"/>
                  </a:lnTo>
                  <a:lnTo>
                    <a:pt x="192" y="300"/>
                  </a:lnTo>
                  <a:lnTo>
                    <a:pt x="192" y="306"/>
                  </a:lnTo>
                  <a:lnTo>
                    <a:pt x="186" y="306"/>
                  </a:lnTo>
                  <a:lnTo>
                    <a:pt x="180" y="306"/>
                  </a:lnTo>
                  <a:lnTo>
                    <a:pt x="180" y="312"/>
                  </a:lnTo>
                  <a:lnTo>
                    <a:pt x="174" y="312"/>
                  </a:lnTo>
                  <a:lnTo>
                    <a:pt x="168" y="312"/>
                  </a:lnTo>
                  <a:lnTo>
                    <a:pt x="168" y="318"/>
                  </a:lnTo>
                  <a:lnTo>
                    <a:pt x="162" y="318"/>
                  </a:lnTo>
                  <a:lnTo>
                    <a:pt x="156" y="318"/>
                  </a:lnTo>
                  <a:lnTo>
                    <a:pt x="156" y="324"/>
                  </a:lnTo>
                  <a:lnTo>
                    <a:pt x="150" y="324"/>
                  </a:lnTo>
                  <a:lnTo>
                    <a:pt x="144" y="324"/>
                  </a:lnTo>
                  <a:lnTo>
                    <a:pt x="144" y="330"/>
                  </a:lnTo>
                  <a:lnTo>
                    <a:pt x="138" y="330"/>
                  </a:lnTo>
                  <a:lnTo>
                    <a:pt x="132" y="330"/>
                  </a:lnTo>
                  <a:lnTo>
                    <a:pt x="132" y="336"/>
                  </a:lnTo>
                  <a:lnTo>
                    <a:pt x="126" y="336"/>
                  </a:lnTo>
                  <a:lnTo>
                    <a:pt x="120" y="336"/>
                  </a:lnTo>
                  <a:lnTo>
                    <a:pt x="114" y="336"/>
                  </a:lnTo>
                  <a:lnTo>
                    <a:pt x="114" y="342"/>
                  </a:lnTo>
                  <a:lnTo>
                    <a:pt x="108" y="342"/>
                  </a:lnTo>
                  <a:lnTo>
                    <a:pt x="102" y="342"/>
                  </a:lnTo>
                  <a:lnTo>
                    <a:pt x="96" y="342"/>
                  </a:lnTo>
                  <a:lnTo>
                    <a:pt x="90" y="342"/>
                  </a:lnTo>
                  <a:lnTo>
                    <a:pt x="90" y="348"/>
                  </a:lnTo>
                  <a:lnTo>
                    <a:pt x="84" y="348"/>
                  </a:lnTo>
                  <a:lnTo>
                    <a:pt x="84" y="354"/>
                  </a:lnTo>
                  <a:lnTo>
                    <a:pt x="78" y="354"/>
                  </a:lnTo>
                  <a:lnTo>
                    <a:pt x="72" y="354"/>
                  </a:lnTo>
                  <a:lnTo>
                    <a:pt x="72" y="360"/>
                  </a:lnTo>
                  <a:lnTo>
                    <a:pt x="66" y="360"/>
                  </a:lnTo>
                  <a:lnTo>
                    <a:pt x="60" y="360"/>
                  </a:lnTo>
                  <a:lnTo>
                    <a:pt x="66" y="360"/>
                  </a:lnTo>
                  <a:lnTo>
                    <a:pt x="60" y="360"/>
                  </a:lnTo>
                  <a:lnTo>
                    <a:pt x="60" y="354"/>
                  </a:lnTo>
                  <a:lnTo>
                    <a:pt x="54" y="354"/>
                  </a:lnTo>
                  <a:lnTo>
                    <a:pt x="54" y="348"/>
                  </a:lnTo>
                  <a:lnTo>
                    <a:pt x="48" y="348"/>
                  </a:lnTo>
                  <a:lnTo>
                    <a:pt x="42" y="348"/>
                  </a:lnTo>
                  <a:lnTo>
                    <a:pt x="36" y="348"/>
                  </a:lnTo>
                  <a:lnTo>
                    <a:pt x="30" y="342"/>
                  </a:lnTo>
                  <a:lnTo>
                    <a:pt x="24" y="342"/>
                  </a:lnTo>
                  <a:lnTo>
                    <a:pt x="18" y="342"/>
                  </a:lnTo>
                  <a:lnTo>
                    <a:pt x="12" y="342"/>
                  </a:lnTo>
                  <a:lnTo>
                    <a:pt x="6" y="342"/>
                  </a:lnTo>
                  <a:close/>
                </a:path>
              </a:pathLst>
            </a:custGeom>
            <a:solidFill>
              <a:schemeClr val="accent1">
                <a:lumMod val="60000"/>
                <a:lumOff val="40000"/>
              </a:schemeClr>
            </a:solid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87" name="Freeform 17"/>
            <p:cNvSpPr>
              <a:spLocks noEditPoints="1"/>
            </p:cNvSpPr>
            <p:nvPr>
              <p:custDataLst>
                <p:tags r:id="rId17"/>
              </p:custDataLst>
            </p:nvPr>
          </p:nvSpPr>
          <p:spPr bwMode="gray">
            <a:xfrm>
              <a:off x="916362" y="3111531"/>
              <a:ext cx="374105" cy="438696"/>
            </a:xfrm>
            <a:custGeom>
              <a:avLst/>
              <a:gdLst>
                <a:gd name="T0" fmla="*/ 99935 w 342"/>
                <a:gd name="T1" fmla="*/ 111985 h 354"/>
                <a:gd name="T2" fmla="*/ 87198 w 342"/>
                <a:gd name="T3" fmla="*/ 111985 h 354"/>
                <a:gd name="T4" fmla="*/ 71523 w 342"/>
                <a:gd name="T5" fmla="*/ 111985 h 354"/>
                <a:gd name="T6" fmla="*/ 58785 w 342"/>
                <a:gd name="T7" fmla="*/ 113933 h 354"/>
                <a:gd name="T8" fmla="*/ 49968 w 342"/>
                <a:gd name="T9" fmla="*/ 113933 h 354"/>
                <a:gd name="T10" fmla="*/ 43109 w 342"/>
                <a:gd name="T11" fmla="*/ 117828 h 354"/>
                <a:gd name="T12" fmla="*/ 34291 w 342"/>
                <a:gd name="T13" fmla="*/ 120750 h 354"/>
                <a:gd name="T14" fmla="*/ 23514 w 342"/>
                <a:gd name="T15" fmla="*/ 127566 h 354"/>
                <a:gd name="T16" fmla="*/ 21555 w 342"/>
                <a:gd name="T17" fmla="*/ 113933 h 354"/>
                <a:gd name="T18" fmla="*/ 23514 w 342"/>
                <a:gd name="T19" fmla="*/ 108090 h 354"/>
                <a:gd name="T20" fmla="*/ 23514 w 342"/>
                <a:gd name="T21" fmla="*/ 103222 h 354"/>
                <a:gd name="T22" fmla="*/ 21555 w 342"/>
                <a:gd name="T23" fmla="*/ 99326 h 354"/>
                <a:gd name="T24" fmla="*/ 17635 w 342"/>
                <a:gd name="T25" fmla="*/ 92510 h 354"/>
                <a:gd name="T26" fmla="*/ 12737 w 342"/>
                <a:gd name="T27" fmla="*/ 90563 h 354"/>
                <a:gd name="T28" fmla="*/ 8818 w 342"/>
                <a:gd name="T29" fmla="*/ 87641 h 354"/>
                <a:gd name="T30" fmla="*/ 0 w 342"/>
                <a:gd name="T31" fmla="*/ 83746 h 354"/>
                <a:gd name="T32" fmla="*/ 6858 w 342"/>
                <a:gd name="T33" fmla="*/ 79850 h 354"/>
                <a:gd name="T34" fmla="*/ 3919 w 342"/>
                <a:gd name="T35" fmla="*/ 69139 h 354"/>
                <a:gd name="T36" fmla="*/ 8818 w 342"/>
                <a:gd name="T37" fmla="*/ 62323 h 354"/>
                <a:gd name="T38" fmla="*/ 12737 w 342"/>
                <a:gd name="T39" fmla="*/ 51610 h 354"/>
                <a:gd name="T40" fmla="*/ 12737 w 342"/>
                <a:gd name="T41" fmla="*/ 45768 h 354"/>
                <a:gd name="T42" fmla="*/ 17635 w 342"/>
                <a:gd name="T43" fmla="*/ 47716 h 354"/>
                <a:gd name="T44" fmla="*/ 12737 w 342"/>
                <a:gd name="T45" fmla="*/ 38951 h 354"/>
                <a:gd name="T46" fmla="*/ 15676 w 342"/>
                <a:gd name="T47" fmla="*/ 32135 h 354"/>
                <a:gd name="T48" fmla="*/ 8818 w 342"/>
                <a:gd name="T49" fmla="*/ 23371 h 354"/>
                <a:gd name="T50" fmla="*/ 10777 w 342"/>
                <a:gd name="T51" fmla="*/ 19476 h 354"/>
                <a:gd name="T52" fmla="*/ 8818 w 342"/>
                <a:gd name="T53" fmla="*/ 15581 h 354"/>
                <a:gd name="T54" fmla="*/ 17635 w 342"/>
                <a:gd name="T55" fmla="*/ 8764 h 354"/>
                <a:gd name="T56" fmla="*/ 26453 w 342"/>
                <a:gd name="T57" fmla="*/ 6816 h 354"/>
                <a:gd name="T58" fmla="*/ 32332 w 342"/>
                <a:gd name="T59" fmla="*/ 6816 h 354"/>
                <a:gd name="T60" fmla="*/ 39190 w 342"/>
                <a:gd name="T61" fmla="*/ 1948 h 354"/>
                <a:gd name="T62" fmla="*/ 46049 w 342"/>
                <a:gd name="T63" fmla="*/ 0 h 354"/>
                <a:gd name="T64" fmla="*/ 49968 w 342"/>
                <a:gd name="T65" fmla="*/ 6816 h 354"/>
                <a:gd name="T66" fmla="*/ 53887 w 342"/>
                <a:gd name="T67" fmla="*/ 8764 h 354"/>
                <a:gd name="T68" fmla="*/ 62705 w 342"/>
                <a:gd name="T69" fmla="*/ 6816 h 354"/>
                <a:gd name="T70" fmla="*/ 69562 w 342"/>
                <a:gd name="T71" fmla="*/ 10711 h 354"/>
                <a:gd name="T72" fmla="*/ 73482 w 342"/>
                <a:gd name="T73" fmla="*/ 12659 h 354"/>
                <a:gd name="T74" fmla="*/ 78380 w 342"/>
                <a:gd name="T75" fmla="*/ 19476 h 354"/>
                <a:gd name="T76" fmla="*/ 83279 w 342"/>
                <a:gd name="T77" fmla="*/ 21424 h 354"/>
                <a:gd name="T78" fmla="*/ 87198 w 342"/>
                <a:gd name="T79" fmla="*/ 19476 h 354"/>
                <a:gd name="T80" fmla="*/ 97976 w 342"/>
                <a:gd name="T81" fmla="*/ 17528 h 354"/>
                <a:gd name="T82" fmla="*/ 108753 w 342"/>
                <a:gd name="T83" fmla="*/ 17528 h 354"/>
                <a:gd name="T84" fmla="*/ 114632 w 342"/>
                <a:gd name="T85" fmla="*/ 21424 h 354"/>
                <a:gd name="T86" fmla="*/ 119530 w 342"/>
                <a:gd name="T87" fmla="*/ 30188 h 354"/>
                <a:gd name="T88" fmla="*/ 121490 w 342"/>
                <a:gd name="T89" fmla="*/ 38951 h 354"/>
                <a:gd name="T90" fmla="*/ 124429 w 342"/>
                <a:gd name="T91" fmla="*/ 51610 h 354"/>
                <a:gd name="T92" fmla="*/ 117570 w 342"/>
                <a:gd name="T93" fmla="*/ 60375 h 354"/>
                <a:gd name="T94" fmla="*/ 114632 w 342"/>
                <a:gd name="T95" fmla="*/ 71086 h 354"/>
                <a:gd name="T96" fmla="*/ 108753 w 342"/>
                <a:gd name="T97" fmla="*/ 81798 h 354"/>
                <a:gd name="T98" fmla="*/ 110712 w 342"/>
                <a:gd name="T99" fmla="*/ 94458 h 354"/>
                <a:gd name="T100" fmla="*/ 114632 w 342"/>
                <a:gd name="T101" fmla="*/ 101274 h 354"/>
                <a:gd name="T102" fmla="*/ 117570 w 342"/>
                <a:gd name="T103" fmla="*/ 110038 h 354"/>
                <a:gd name="T104" fmla="*/ 117570 w 342"/>
                <a:gd name="T105" fmla="*/ 111985 h 354"/>
                <a:gd name="T106" fmla="*/ 113652 w 342"/>
                <a:gd name="T107" fmla="*/ 113933 h 3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42" h="354">
                  <a:moveTo>
                    <a:pt x="306" y="318"/>
                  </a:moveTo>
                  <a:lnTo>
                    <a:pt x="306" y="312"/>
                  </a:lnTo>
                  <a:lnTo>
                    <a:pt x="300" y="312"/>
                  </a:lnTo>
                  <a:lnTo>
                    <a:pt x="294" y="312"/>
                  </a:lnTo>
                  <a:lnTo>
                    <a:pt x="288" y="312"/>
                  </a:lnTo>
                  <a:lnTo>
                    <a:pt x="282" y="312"/>
                  </a:lnTo>
                  <a:lnTo>
                    <a:pt x="276" y="312"/>
                  </a:lnTo>
                  <a:lnTo>
                    <a:pt x="270" y="312"/>
                  </a:lnTo>
                  <a:lnTo>
                    <a:pt x="264" y="306"/>
                  </a:lnTo>
                  <a:lnTo>
                    <a:pt x="258" y="306"/>
                  </a:lnTo>
                  <a:lnTo>
                    <a:pt x="252" y="306"/>
                  </a:lnTo>
                  <a:lnTo>
                    <a:pt x="246" y="306"/>
                  </a:lnTo>
                  <a:lnTo>
                    <a:pt x="246" y="312"/>
                  </a:lnTo>
                  <a:lnTo>
                    <a:pt x="240" y="312"/>
                  </a:lnTo>
                  <a:lnTo>
                    <a:pt x="234" y="312"/>
                  </a:lnTo>
                  <a:lnTo>
                    <a:pt x="228" y="312"/>
                  </a:lnTo>
                  <a:lnTo>
                    <a:pt x="222" y="312"/>
                  </a:lnTo>
                  <a:lnTo>
                    <a:pt x="216" y="312"/>
                  </a:lnTo>
                  <a:lnTo>
                    <a:pt x="210" y="312"/>
                  </a:lnTo>
                  <a:lnTo>
                    <a:pt x="204" y="312"/>
                  </a:lnTo>
                  <a:lnTo>
                    <a:pt x="198" y="312"/>
                  </a:lnTo>
                  <a:lnTo>
                    <a:pt x="192" y="312"/>
                  </a:lnTo>
                  <a:lnTo>
                    <a:pt x="186" y="312"/>
                  </a:lnTo>
                  <a:lnTo>
                    <a:pt x="180" y="312"/>
                  </a:lnTo>
                  <a:lnTo>
                    <a:pt x="180" y="318"/>
                  </a:lnTo>
                  <a:lnTo>
                    <a:pt x="174" y="318"/>
                  </a:lnTo>
                  <a:lnTo>
                    <a:pt x="168" y="318"/>
                  </a:lnTo>
                  <a:lnTo>
                    <a:pt x="162" y="318"/>
                  </a:lnTo>
                  <a:lnTo>
                    <a:pt x="156" y="318"/>
                  </a:lnTo>
                  <a:lnTo>
                    <a:pt x="150" y="318"/>
                  </a:lnTo>
                  <a:lnTo>
                    <a:pt x="150" y="324"/>
                  </a:lnTo>
                  <a:lnTo>
                    <a:pt x="144" y="324"/>
                  </a:lnTo>
                  <a:lnTo>
                    <a:pt x="144" y="318"/>
                  </a:lnTo>
                  <a:lnTo>
                    <a:pt x="138" y="324"/>
                  </a:lnTo>
                  <a:lnTo>
                    <a:pt x="138" y="318"/>
                  </a:lnTo>
                  <a:lnTo>
                    <a:pt x="138" y="324"/>
                  </a:lnTo>
                  <a:lnTo>
                    <a:pt x="144" y="324"/>
                  </a:lnTo>
                  <a:lnTo>
                    <a:pt x="138" y="324"/>
                  </a:lnTo>
                  <a:lnTo>
                    <a:pt x="138" y="330"/>
                  </a:lnTo>
                  <a:lnTo>
                    <a:pt x="132" y="330"/>
                  </a:lnTo>
                  <a:lnTo>
                    <a:pt x="126" y="330"/>
                  </a:lnTo>
                  <a:lnTo>
                    <a:pt x="120" y="330"/>
                  </a:lnTo>
                  <a:lnTo>
                    <a:pt x="120" y="336"/>
                  </a:lnTo>
                  <a:lnTo>
                    <a:pt x="120" y="330"/>
                  </a:lnTo>
                  <a:lnTo>
                    <a:pt x="120" y="336"/>
                  </a:lnTo>
                  <a:lnTo>
                    <a:pt x="114" y="336"/>
                  </a:lnTo>
                  <a:lnTo>
                    <a:pt x="108" y="336"/>
                  </a:lnTo>
                  <a:lnTo>
                    <a:pt x="102" y="336"/>
                  </a:lnTo>
                  <a:lnTo>
                    <a:pt x="96" y="336"/>
                  </a:lnTo>
                  <a:lnTo>
                    <a:pt x="96" y="342"/>
                  </a:lnTo>
                  <a:lnTo>
                    <a:pt x="90" y="342"/>
                  </a:lnTo>
                  <a:lnTo>
                    <a:pt x="90" y="348"/>
                  </a:lnTo>
                  <a:lnTo>
                    <a:pt x="84" y="348"/>
                  </a:lnTo>
                  <a:lnTo>
                    <a:pt x="78" y="348"/>
                  </a:lnTo>
                  <a:lnTo>
                    <a:pt x="72" y="354"/>
                  </a:lnTo>
                  <a:lnTo>
                    <a:pt x="66" y="354"/>
                  </a:lnTo>
                  <a:lnTo>
                    <a:pt x="60" y="354"/>
                  </a:lnTo>
                  <a:lnTo>
                    <a:pt x="60" y="348"/>
                  </a:lnTo>
                  <a:lnTo>
                    <a:pt x="60" y="342"/>
                  </a:lnTo>
                  <a:lnTo>
                    <a:pt x="60" y="336"/>
                  </a:lnTo>
                  <a:lnTo>
                    <a:pt x="60" y="330"/>
                  </a:lnTo>
                  <a:lnTo>
                    <a:pt x="60" y="324"/>
                  </a:lnTo>
                  <a:lnTo>
                    <a:pt x="60" y="318"/>
                  </a:lnTo>
                  <a:lnTo>
                    <a:pt x="60" y="312"/>
                  </a:lnTo>
                  <a:lnTo>
                    <a:pt x="60" y="318"/>
                  </a:lnTo>
                  <a:lnTo>
                    <a:pt x="66" y="312"/>
                  </a:lnTo>
                  <a:lnTo>
                    <a:pt x="66" y="306"/>
                  </a:lnTo>
                  <a:lnTo>
                    <a:pt x="72" y="306"/>
                  </a:lnTo>
                  <a:lnTo>
                    <a:pt x="72" y="300"/>
                  </a:lnTo>
                  <a:lnTo>
                    <a:pt x="66" y="300"/>
                  </a:lnTo>
                  <a:lnTo>
                    <a:pt x="66" y="294"/>
                  </a:lnTo>
                  <a:lnTo>
                    <a:pt x="66" y="300"/>
                  </a:lnTo>
                  <a:lnTo>
                    <a:pt x="66" y="294"/>
                  </a:lnTo>
                  <a:lnTo>
                    <a:pt x="72" y="294"/>
                  </a:lnTo>
                  <a:lnTo>
                    <a:pt x="66" y="294"/>
                  </a:lnTo>
                  <a:lnTo>
                    <a:pt x="72" y="294"/>
                  </a:lnTo>
                  <a:lnTo>
                    <a:pt x="66" y="288"/>
                  </a:lnTo>
                  <a:lnTo>
                    <a:pt x="72" y="288"/>
                  </a:lnTo>
                  <a:lnTo>
                    <a:pt x="66" y="288"/>
                  </a:lnTo>
                  <a:lnTo>
                    <a:pt x="66" y="282"/>
                  </a:lnTo>
                  <a:lnTo>
                    <a:pt x="66" y="276"/>
                  </a:lnTo>
                  <a:lnTo>
                    <a:pt x="66" y="270"/>
                  </a:lnTo>
                  <a:lnTo>
                    <a:pt x="66" y="276"/>
                  </a:lnTo>
                  <a:lnTo>
                    <a:pt x="60" y="276"/>
                  </a:lnTo>
                  <a:lnTo>
                    <a:pt x="60" y="270"/>
                  </a:lnTo>
                  <a:lnTo>
                    <a:pt x="60" y="276"/>
                  </a:lnTo>
                  <a:lnTo>
                    <a:pt x="60" y="270"/>
                  </a:lnTo>
                  <a:lnTo>
                    <a:pt x="54" y="270"/>
                  </a:lnTo>
                  <a:lnTo>
                    <a:pt x="48" y="270"/>
                  </a:lnTo>
                  <a:lnTo>
                    <a:pt x="48" y="264"/>
                  </a:lnTo>
                  <a:lnTo>
                    <a:pt x="48" y="258"/>
                  </a:lnTo>
                  <a:lnTo>
                    <a:pt x="42" y="258"/>
                  </a:lnTo>
                  <a:lnTo>
                    <a:pt x="42" y="252"/>
                  </a:lnTo>
                  <a:lnTo>
                    <a:pt x="48" y="252"/>
                  </a:lnTo>
                  <a:lnTo>
                    <a:pt x="42" y="252"/>
                  </a:lnTo>
                  <a:lnTo>
                    <a:pt x="42" y="246"/>
                  </a:lnTo>
                  <a:lnTo>
                    <a:pt x="42" y="252"/>
                  </a:lnTo>
                  <a:lnTo>
                    <a:pt x="36" y="252"/>
                  </a:lnTo>
                  <a:lnTo>
                    <a:pt x="36" y="246"/>
                  </a:lnTo>
                  <a:lnTo>
                    <a:pt x="36" y="252"/>
                  </a:lnTo>
                  <a:lnTo>
                    <a:pt x="36" y="246"/>
                  </a:lnTo>
                  <a:lnTo>
                    <a:pt x="30" y="246"/>
                  </a:lnTo>
                  <a:lnTo>
                    <a:pt x="30" y="252"/>
                  </a:lnTo>
                  <a:lnTo>
                    <a:pt x="24" y="252"/>
                  </a:lnTo>
                  <a:lnTo>
                    <a:pt x="24" y="246"/>
                  </a:lnTo>
                  <a:lnTo>
                    <a:pt x="18" y="246"/>
                  </a:lnTo>
                  <a:lnTo>
                    <a:pt x="12" y="246"/>
                  </a:lnTo>
                  <a:lnTo>
                    <a:pt x="12" y="240"/>
                  </a:lnTo>
                  <a:lnTo>
                    <a:pt x="6" y="240"/>
                  </a:lnTo>
                  <a:lnTo>
                    <a:pt x="6" y="234"/>
                  </a:lnTo>
                  <a:lnTo>
                    <a:pt x="0" y="240"/>
                  </a:lnTo>
                  <a:lnTo>
                    <a:pt x="0" y="234"/>
                  </a:lnTo>
                  <a:lnTo>
                    <a:pt x="6" y="234"/>
                  </a:lnTo>
                  <a:lnTo>
                    <a:pt x="6" y="228"/>
                  </a:lnTo>
                  <a:lnTo>
                    <a:pt x="6" y="234"/>
                  </a:lnTo>
                  <a:lnTo>
                    <a:pt x="6" y="228"/>
                  </a:lnTo>
                  <a:lnTo>
                    <a:pt x="12" y="228"/>
                  </a:lnTo>
                  <a:lnTo>
                    <a:pt x="12" y="222"/>
                  </a:lnTo>
                  <a:lnTo>
                    <a:pt x="18" y="222"/>
                  </a:lnTo>
                  <a:lnTo>
                    <a:pt x="18" y="216"/>
                  </a:lnTo>
                  <a:lnTo>
                    <a:pt x="18" y="210"/>
                  </a:lnTo>
                  <a:lnTo>
                    <a:pt x="18" y="204"/>
                  </a:lnTo>
                  <a:lnTo>
                    <a:pt x="18" y="198"/>
                  </a:lnTo>
                  <a:lnTo>
                    <a:pt x="12" y="198"/>
                  </a:lnTo>
                  <a:lnTo>
                    <a:pt x="18" y="192"/>
                  </a:lnTo>
                  <a:lnTo>
                    <a:pt x="12" y="192"/>
                  </a:lnTo>
                  <a:lnTo>
                    <a:pt x="12" y="186"/>
                  </a:lnTo>
                  <a:lnTo>
                    <a:pt x="12" y="180"/>
                  </a:lnTo>
                  <a:lnTo>
                    <a:pt x="6" y="180"/>
                  </a:lnTo>
                  <a:lnTo>
                    <a:pt x="12" y="174"/>
                  </a:lnTo>
                  <a:lnTo>
                    <a:pt x="18" y="174"/>
                  </a:lnTo>
                  <a:lnTo>
                    <a:pt x="24" y="180"/>
                  </a:lnTo>
                  <a:lnTo>
                    <a:pt x="24" y="174"/>
                  </a:lnTo>
                  <a:lnTo>
                    <a:pt x="30" y="174"/>
                  </a:lnTo>
                  <a:lnTo>
                    <a:pt x="30" y="168"/>
                  </a:lnTo>
                  <a:lnTo>
                    <a:pt x="30" y="162"/>
                  </a:lnTo>
                  <a:lnTo>
                    <a:pt x="30" y="156"/>
                  </a:lnTo>
                  <a:lnTo>
                    <a:pt x="30" y="150"/>
                  </a:lnTo>
                  <a:lnTo>
                    <a:pt x="36" y="150"/>
                  </a:lnTo>
                  <a:lnTo>
                    <a:pt x="36" y="144"/>
                  </a:lnTo>
                  <a:lnTo>
                    <a:pt x="30" y="144"/>
                  </a:lnTo>
                  <a:lnTo>
                    <a:pt x="24" y="144"/>
                  </a:lnTo>
                  <a:lnTo>
                    <a:pt x="24" y="138"/>
                  </a:lnTo>
                  <a:lnTo>
                    <a:pt x="24" y="132"/>
                  </a:lnTo>
                  <a:lnTo>
                    <a:pt x="24" y="126"/>
                  </a:lnTo>
                  <a:lnTo>
                    <a:pt x="30" y="126"/>
                  </a:lnTo>
                  <a:lnTo>
                    <a:pt x="36" y="126"/>
                  </a:lnTo>
                  <a:lnTo>
                    <a:pt x="42" y="126"/>
                  </a:lnTo>
                  <a:lnTo>
                    <a:pt x="42" y="132"/>
                  </a:lnTo>
                  <a:lnTo>
                    <a:pt x="42" y="126"/>
                  </a:lnTo>
                  <a:lnTo>
                    <a:pt x="42" y="132"/>
                  </a:lnTo>
                  <a:lnTo>
                    <a:pt x="42" y="126"/>
                  </a:lnTo>
                  <a:lnTo>
                    <a:pt x="48" y="126"/>
                  </a:lnTo>
                  <a:lnTo>
                    <a:pt x="48" y="132"/>
                  </a:lnTo>
                  <a:lnTo>
                    <a:pt x="54" y="132"/>
                  </a:lnTo>
                  <a:lnTo>
                    <a:pt x="54" y="126"/>
                  </a:lnTo>
                  <a:lnTo>
                    <a:pt x="54" y="120"/>
                  </a:lnTo>
                  <a:lnTo>
                    <a:pt x="48" y="114"/>
                  </a:lnTo>
                  <a:lnTo>
                    <a:pt x="48" y="108"/>
                  </a:lnTo>
                  <a:lnTo>
                    <a:pt x="42" y="108"/>
                  </a:lnTo>
                  <a:lnTo>
                    <a:pt x="36" y="108"/>
                  </a:lnTo>
                  <a:lnTo>
                    <a:pt x="36" y="102"/>
                  </a:lnTo>
                  <a:lnTo>
                    <a:pt x="42" y="96"/>
                  </a:lnTo>
                  <a:lnTo>
                    <a:pt x="42" y="90"/>
                  </a:lnTo>
                  <a:lnTo>
                    <a:pt x="48" y="90"/>
                  </a:lnTo>
                  <a:lnTo>
                    <a:pt x="42" y="90"/>
                  </a:lnTo>
                  <a:lnTo>
                    <a:pt x="42" y="84"/>
                  </a:lnTo>
                  <a:lnTo>
                    <a:pt x="42" y="90"/>
                  </a:lnTo>
                  <a:lnTo>
                    <a:pt x="42" y="84"/>
                  </a:lnTo>
                  <a:lnTo>
                    <a:pt x="42" y="78"/>
                  </a:lnTo>
                  <a:lnTo>
                    <a:pt x="42" y="72"/>
                  </a:lnTo>
                  <a:lnTo>
                    <a:pt x="36" y="72"/>
                  </a:lnTo>
                  <a:lnTo>
                    <a:pt x="30" y="72"/>
                  </a:lnTo>
                  <a:lnTo>
                    <a:pt x="30" y="66"/>
                  </a:lnTo>
                  <a:lnTo>
                    <a:pt x="24" y="66"/>
                  </a:lnTo>
                  <a:lnTo>
                    <a:pt x="30" y="66"/>
                  </a:lnTo>
                  <a:lnTo>
                    <a:pt x="24" y="66"/>
                  </a:lnTo>
                  <a:lnTo>
                    <a:pt x="24" y="60"/>
                  </a:lnTo>
                  <a:lnTo>
                    <a:pt x="30" y="60"/>
                  </a:lnTo>
                  <a:lnTo>
                    <a:pt x="24" y="60"/>
                  </a:lnTo>
                  <a:lnTo>
                    <a:pt x="30" y="60"/>
                  </a:lnTo>
                  <a:lnTo>
                    <a:pt x="30" y="54"/>
                  </a:lnTo>
                  <a:lnTo>
                    <a:pt x="30" y="48"/>
                  </a:lnTo>
                  <a:lnTo>
                    <a:pt x="30" y="42"/>
                  </a:lnTo>
                  <a:lnTo>
                    <a:pt x="24" y="42"/>
                  </a:lnTo>
                  <a:lnTo>
                    <a:pt x="24" y="48"/>
                  </a:lnTo>
                  <a:lnTo>
                    <a:pt x="24" y="42"/>
                  </a:lnTo>
                  <a:lnTo>
                    <a:pt x="30" y="42"/>
                  </a:lnTo>
                  <a:lnTo>
                    <a:pt x="24" y="42"/>
                  </a:lnTo>
                  <a:lnTo>
                    <a:pt x="30" y="42"/>
                  </a:lnTo>
                  <a:lnTo>
                    <a:pt x="30" y="36"/>
                  </a:lnTo>
                  <a:lnTo>
                    <a:pt x="36" y="36"/>
                  </a:lnTo>
                  <a:lnTo>
                    <a:pt x="36" y="30"/>
                  </a:lnTo>
                  <a:lnTo>
                    <a:pt x="42" y="30"/>
                  </a:lnTo>
                  <a:lnTo>
                    <a:pt x="42" y="24"/>
                  </a:lnTo>
                  <a:lnTo>
                    <a:pt x="48" y="24"/>
                  </a:lnTo>
                  <a:lnTo>
                    <a:pt x="48" y="18"/>
                  </a:lnTo>
                  <a:lnTo>
                    <a:pt x="54" y="18"/>
                  </a:lnTo>
                  <a:lnTo>
                    <a:pt x="54" y="12"/>
                  </a:lnTo>
                  <a:lnTo>
                    <a:pt x="60" y="12"/>
                  </a:lnTo>
                  <a:lnTo>
                    <a:pt x="66" y="12"/>
                  </a:lnTo>
                  <a:lnTo>
                    <a:pt x="66" y="18"/>
                  </a:lnTo>
                  <a:lnTo>
                    <a:pt x="72" y="18"/>
                  </a:lnTo>
                  <a:lnTo>
                    <a:pt x="72" y="24"/>
                  </a:lnTo>
                  <a:lnTo>
                    <a:pt x="78" y="24"/>
                  </a:lnTo>
                  <a:lnTo>
                    <a:pt x="84" y="24"/>
                  </a:lnTo>
                  <a:lnTo>
                    <a:pt x="84" y="30"/>
                  </a:lnTo>
                  <a:lnTo>
                    <a:pt x="90" y="30"/>
                  </a:lnTo>
                  <a:lnTo>
                    <a:pt x="90" y="24"/>
                  </a:lnTo>
                  <a:lnTo>
                    <a:pt x="90" y="18"/>
                  </a:lnTo>
                  <a:lnTo>
                    <a:pt x="96" y="18"/>
                  </a:lnTo>
                  <a:lnTo>
                    <a:pt x="102" y="18"/>
                  </a:lnTo>
                  <a:lnTo>
                    <a:pt x="108" y="18"/>
                  </a:lnTo>
                  <a:lnTo>
                    <a:pt x="114" y="18"/>
                  </a:lnTo>
                  <a:lnTo>
                    <a:pt x="114" y="12"/>
                  </a:lnTo>
                  <a:lnTo>
                    <a:pt x="108" y="12"/>
                  </a:lnTo>
                  <a:lnTo>
                    <a:pt x="108" y="6"/>
                  </a:lnTo>
                  <a:lnTo>
                    <a:pt x="108" y="0"/>
                  </a:lnTo>
                  <a:lnTo>
                    <a:pt x="114" y="0"/>
                  </a:lnTo>
                  <a:lnTo>
                    <a:pt x="114" y="6"/>
                  </a:lnTo>
                  <a:lnTo>
                    <a:pt x="120" y="6"/>
                  </a:lnTo>
                  <a:lnTo>
                    <a:pt x="126" y="6"/>
                  </a:lnTo>
                  <a:lnTo>
                    <a:pt x="120" y="0"/>
                  </a:lnTo>
                  <a:lnTo>
                    <a:pt x="126" y="0"/>
                  </a:lnTo>
                  <a:lnTo>
                    <a:pt x="132" y="0"/>
                  </a:lnTo>
                  <a:lnTo>
                    <a:pt x="132" y="6"/>
                  </a:lnTo>
                  <a:lnTo>
                    <a:pt x="138" y="6"/>
                  </a:lnTo>
                  <a:lnTo>
                    <a:pt x="132" y="6"/>
                  </a:lnTo>
                  <a:lnTo>
                    <a:pt x="132" y="12"/>
                  </a:lnTo>
                  <a:lnTo>
                    <a:pt x="138" y="12"/>
                  </a:lnTo>
                  <a:lnTo>
                    <a:pt x="138" y="18"/>
                  </a:lnTo>
                  <a:lnTo>
                    <a:pt x="138" y="24"/>
                  </a:lnTo>
                  <a:lnTo>
                    <a:pt x="132" y="24"/>
                  </a:lnTo>
                  <a:lnTo>
                    <a:pt x="138" y="24"/>
                  </a:lnTo>
                  <a:lnTo>
                    <a:pt x="138" y="30"/>
                  </a:lnTo>
                  <a:lnTo>
                    <a:pt x="144" y="30"/>
                  </a:lnTo>
                  <a:lnTo>
                    <a:pt x="150" y="30"/>
                  </a:lnTo>
                  <a:lnTo>
                    <a:pt x="150" y="24"/>
                  </a:lnTo>
                  <a:lnTo>
                    <a:pt x="150" y="18"/>
                  </a:lnTo>
                  <a:lnTo>
                    <a:pt x="156" y="18"/>
                  </a:lnTo>
                  <a:lnTo>
                    <a:pt x="162" y="18"/>
                  </a:lnTo>
                  <a:lnTo>
                    <a:pt x="162" y="12"/>
                  </a:lnTo>
                  <a:lnTo>
                    <a:pt x="168" y="12"/>
                  </a:lnTo>
                  <a:lnTo>
                    <a:pt x="174" y="12"/>
                  </a:lnTo>
                  <a:lnTo>
                    <a:pt x="174" y="18"/>
                  </a:lnTo>
                  <a:lnTo>
                    <a:pt x="180" y="18"/>
                  </a:lnTo>
                  <a:lnTo>
                    <a:pt x="180" y="24"/>
                  </a:lnTo>
                  <a:lnTo>
                    <a:pt x="186" y="24"/>
                  </a:lnTo>
                  <a:lnTo>
                    <a:pt x="192" y="24"/>
                  </a:lnTo>
                  <a:lnTo>
                    <a:pt x="192" y="30"/>
                  </a:lnTo>
                  <a:lnTo>
                    <a:pt x="198" y="30"/>
                  </a:lnTo>
                  <a:lnTo>
                    <a:pt x="192" y="30"/>
                  </a:lnTo>
                  <a:lnTo>
                    <a:pt x="198" y="30"/>
                  </a:lnTo>
                  <a:lnTo>
                    <a:pt x="198" y="36"/>
                  </a:lnTo>
                  <a:lnTo>
                    <a:pt x="198" y="30"/>
                  </a:lnTo>
                  <a:lnTo>
                    <a:pt x="198" y="36"/>
                  </a:lnTo>
                  <a:lnTo>
                    <a:pt x="198" y="30"/>
                  </a:lnTo>
                  <a:lnTo>
                    <a:pt x="198" y="36"/>
                  </a:lnTo>
                  <a:lnTo>
                    <a:pt x="204" y="36"/>
                  </a:lnTo>
                  <a:lnTo>
                    <a:pt x="198" y="36"/>
                  </a:lnTo>
                  <a:lnTo>
                    <a:pt x="204" y="36"/>
                  </a:lnTo>
                  <a:lnTo>
                    <a:pt x="204" y="42"/>
                  </a:lnTo>
                  <a:lnTo>
                    <a:pt x="204" y="48"/>
                  </a:lnTo>
                  <a:lnTo>
                    <a:pt x="210" y="48"/>
                  </a:lnTo>
                  <a:lnTo>
                    <a:pt x="216" y="48"/>
                  </a:lnTo>
                  <a:lnTo>
                    <a:pt x="216" y="54"/>
                  </a:lnTo>
                  <a:lnTo>
                    <a:pt x="210" y="54"/>
                  </a:lnTo>
                  <a:lnTo>
                    <a:pt x="216" y="54"/>
                  </a:lnTo>
                  <a:lnTo>
                    <a:pt x="216" y="60"/>
                  </a:lnTo>
                  <a:lnTo>
                    <a:pt x="222" y="60"/>
                  </a:lnTo>
                  <a:lnTo>
                    <a:pt x="222" y="54"/>
                  </a:lnTo>
                  <a:lnTo>
                    <a:pt x="222" y="60"/>
                  </a:lnTo>
                  <a:lnTo>
                    <a:pt x="228" y="60"/>
                  </a:lnTo>
                  <a:lnTo>
                    <a:pt x="228" y="54"/>
                  </a:lnTo>
                  <a:lnTo>
                    <a:pt x="228" y="60"/>
                  </a:lnTo>
                  <a:lnTo>
                    <a:pt x="234" y="60"/>
                  </a:lnTo>
                  <a:lnTo>
                    <a:pt x="240" y="60"/>
                  </a:lnTo>
                  <a:lnTo>
                    <a:pt x="234" y="60"/>
                  </a:lnTo>
                  <a:lnTo>
                    <a:pt x="240" y="60"/>
                  </a:lnTo>
                  <a:lnTo>
                    <a:pt x="240" y="54"/>
                  </a:lnTo>
                  <a:lnTo>
                    <a:pt x="246" y="54"/>
                  </a:lnTo>
                  <a:lnTo>
                    <a:pt x="252" y="48"/>
                  </a:lnTo>
                  <a:lnTo>
                    <a:pt x="252" y="54"/>
                  </a:lnTo>
                  <a:lnTo>
                    <a:pt x="258" y="54"/>
                  </a:lnTo>
                  <a:lnTo>
                    <a:pt x="258" y="48"/>
                  </a:lnTo>
                  <a:lnTo>
                    <a:pt x="264" y="48"/>
                  </a:lnTo>
                  <a:lnTo>
                    <a:pt x="270" y="48"/>
                  </a:lnTo>
                  <a:lnTo>
                    <a:pt x="270" y="42"/>
                  </a:lnTo>
                  <a:lnTo>
                    <a:pt x="276" y="42"/>
                  </a:lnTo>
                  <a:lnTo>
                    <a:pt x="282" y="42"/>
                  </a:lnTo>
                  <a:lnTo>
                    <a:pt x="288" y="42"/>
                  </a:lnTo>
                  <a:lnTo>
                    <a:pt x="294" y="42"/>
                  </a:lnTo>
                  <a:lnTo>
                    <a:pt x="294" y="48"/>
                  </a:lnTo>
                  <a:lnTo>
                    <a:pt x="300" y="48"/>
                  </a:lnTo>
                  <a:lnTo>
                    <a:pt x="300" y="42"/>
                  </a:lnTo>
                  <a:lnTo>
                    <a:pt x="300" y="48"/>
                  </a:lnTo>
                  <a:lnTo>
                    <a:pt x="306" y="48"/>
                  </a:lnTo>
                  <a:lnTo>
                    <a:pt x="306" y="54"/>
                  </a:lnTo>
                  <a:lnTo>
                    <a:pt x="312" y="54"/>
                  </a:lnTo>
                  <a:lnTo>
                    <a:pt x="312" y="60"/>
                  </a:lnTo>
                  <a:lnTo>
                    <a:pt x="318" y="60"/>
                  </a:lnTo>
                  <a:lnTo>
                    <a:pt x="318" y="66"/>
                  </a:lnTo>
                  <a:lnTo>
                    <a:pt x="324" y="72"/>
                  </a:lnTo>
                  <a:lnTo>
                    <a:pt x="330" y="72"/>
                  </a:lnTo>
                  <a:lnTo>
                    <a:pt x="330" y="66"/>
                  </a:lnTo>
                  <a:lnTo>
                    <a:pt x="330" y="72"/>
                  </a:lnTo>
                  <a:lnTo>
                    <a:pt x="330" y="78"/>
                  </a:lnTo>
                  <a:lnTo>
                    <a:pt x="330" y="84"/>
                  </a:lnTo>
                  <a:lnTo>
                    <a:pt x="330" y="90"/>
                  </a:lnTo>
                  <a:lnTo>
                    <a:pt x="324" y="90"/>
                  </a:lnTo>
                  <a:lnTo>
                    <a:pt x="324" y="96"/>
                  </a:lnTo>
                  <a:lnTo>
                    <a:pt x="330" y="96"/>
                  </a:lnTo>
                  <a:lnTo>
                    <a:pt x="330" y="102"/>
                  </a:lnTo>
                  <a:lnTo>
                    <a:pt x="336" y="102"/>
                  </a:lnTo>
                  <a:lnTo>
                    <a:pt x="336" y="108"/>
                  </a:lnTo>
                  <a:lnTo>
                    <a:pt x="336" y="114"/>
                  </a:lnTo>
                  <a:lnTo>
                    <a:pt x="336" y="120"/>
                  </a:lnTo>
                  <a:lnTo>
                    <a:pt x="336" y="126"/>
                  </a:lnTo>
                  <a:lnTo>
                    <a:pt x="342" y="126"/>
                  </a:lnTo>
                  <a:lnTo>
                    <a:pt x="342" y="132"/>
                  </a:lnTo>
                  <a:lnTo>
                    <a:pt x="342" y="138"/>
                  </a:lnTo>
                  <a:lnTo>
                    <a:pt x="342" y="144"/>
                  </a:lnTo>
                  <a:lnTo>
                    <a:pt x="336" y="144"/>
                  </a:lnTo>
                  <a:lnTo>
                    <a:pt x="336" y="150"/>
                  </a:lnTo>
                  <a:lnTo>
                    <a:pt x="330" y="150"/>
                  </a:lnTo>
                  <a:lnTo>
                    <a:pt x="330" y="156"/>
                  </a:lnTo>
                  <a:lnTo>
                    <a:pt x="324" y="156"/>
                  </a:lnTo>
                  <a:lnTo>
                    <a:pt x="324" y="162"/>
                  </a:lnTo>
                  <a:lnTo>
                    <a:pt x="324" y="168"/>
                  </a:lnTo>
                  <a:lnTo>
                    <a:pt x="318" y="168"/>
                  </a:lnTo>
                  <a:lnTo>
                    <a:pt x="318" y="174"/>
                  </a:lnTo>
                  <a:lnTo>
                    <a:pt x="318" y="180"/>
                  </a:lnTo>
                  <a:lnTo>
                    <a:pt x="318" y="186"/>
                  </a:lnTo>
                  <a:lnTo>
                    <a:pt x="318" y="192"/>
                  </a:lnTo>
                  <a:lnTo>
                    <a:pt x="312" y="192"/>
                  </a:lnTo>
                  <a:lnTo>
                    <a:pt x="318" y="198"/>
                  </a:lnTo>
                  <a:lnTo>
                    <a:pt x="312" y="198"/>
                  </a:lnTo>
                  <a:lnTo>
                    <a:pt x="312" y="204"/>
                  </a:lnTo>
                  <a:lnTo>
                    <a:pt x="306" y="204"/>
                  </a:lnTo>
                  <a:lnTo>
                    <a:pt x="306" y="210"/>
                  </a:lnTo>
                  <a:lnTo>
                    <a:pt x="300" y="216"/>
                  </a:lnTo>
                  <a:lnTo>
                    <a:pt x="300" y="222"/>
                  </a:lnTo>
                  <a:lnTo>
                    <a:pt x="300" y="228"/>
                  </a:lnTo>
                  <a:lnTo>
                    <a:pt x="300" y="234"/>
                  </a:lnTo>
                  <a:lnTo>
                    <a:pt x="300" y="240"/>
                  </a:lnTo>
                  <a:lnTo>
                    <a:pt x="300" y="246"/>
                  </a:lnTo>
                  <a:lnTo>
                    <a:pt x="306" y="246"/>
                  </a:lnTo>
                  <a:lnTo>
                    <a:pt x="306" y="252"/>
                  </a:lnTo>
                  <a:lnTo>
                    <a:pt x="306" y="258"/>
                  </a:lnTo>
                  <a:lnTo>
                    <a:pt x="306" y="264"/>
                  </a:lnTo>
                  <a:lnTo>
                    <a:pt x="312" y="264"/>
                  </a:lnTo>
                  <a:lnTo>
                    <a:pt x="312" y="270"/>
                  </a:lnTo>
                  <a:lnTo>
                    <a:pt x="312" y="276"/>
                  </a:lnTo>
                  <a:lnTo>
                    <a:pt x="312" y="282"/>
                  </a:lnTo>
                  <a:lnTo>
                    <a:pt x="318" y="282"/>
                  </a:lnTo>
                  <a:lnTo>
                    <a:pt x="318" y="288"/>
                  </a:lnTo>
                  <a:lnTo>
                    <a:pt x="318" y="282"/>
                  </a:lnTo>
                  <a:lnTo>
                    <a:pt x="324" y="282"/>
                  </a:lnTo>
                  <a:lnTo>
                    <a:pt x="324" y="288"/>
                  </a:lnTo>
                  <a:lnTo>
                    <a:pt x="324" y="294"/>
                  </a:lnTo>
                  <a:lnTo>
                    <a:pt x="330" y="294"/>
                  </a:lnTo>
                  <a:lnTo>
                    <a:pt x="330" y="300"/>
                  </a:lnTo>
                  <a:lnTo>
                    <a:pt x="324" y="300"/>
                  </a:lnTo>
                  <a:lnTo>
                    <a:pt x="324" y="306"/>
                  </a:lnTo>
                  <a:lnTo>
                    <a:pt x="330" y="306"/>
                  </a:lnTo>
                  <a:lnTo>
                    <a:pt x="324" y="306"/>
                  </a:lnTo>
                  <a:lnTo>
                    <a:pt x="330" y="306"/>
                  </a:lnTo>
                  <a:lnTo>
                    <a:pt x="324" y="306"/>
                  </a:lnTo>
                  <a:lnTo>
                    <a:pt x="324" y="312"/>
                  </a:lnTo>
                  <a:lnTo>
                    <a:pt x="330" y="312"/>
                  </a:lnTo>
                  <a:lnTo>
                    <a:pt x="324" y="312"/>
                  </a:lnTo>
                  <a:lnTo>
                    <a:pt x="324" y="318"/>
                  </a:lnTo>
                  <a:lnTo>
                    <a:pt x="324" y="312"/>
                  </a:lnTo>
                  <a:lnTo>
                    <a:pt x="324" y="318"/>
                  </a:lnTo>
                  <a:lnTo>
                    <a:pt x="324" y="312"/>
                  </a:lnTo>
                  <a:lnTo>
                    <a:pt x="318" y="312"/>
                  </a:lnTo>
                  <a:lnTo>
                    <a:pt x="318" y="318"/>
                  </a:lnTo>
                  <a:lnTo>
                    <a:pt x="312" y="318"/>
                  </a:lnTo>
                  <a:lnTo>
                    <a:pt x="312" y="312"/>
                  </a:lnTo>
                  <a:lnTo>
                    <a:pt x="306" y="312"/>
                  </a:lnTo>
                  <a:lnTo>
                    <a:pt x="306" y="318"/>
                  </a:lnTo>
                  <a:close/>
                  <a:moveTo>
                    <a:pt x="138" y="324"/>
                  </a:moveTo>
                  <a:lnTo>
                    <a:pt x="144" y="324"/>
                  </a:lnTo>
                  <a:lnTo>
                    <a:pt x="138" y="324"/>
                  </a:lnTo>
                  <a:close/>
                </a:path>
              </a:pathLst>
            </a:custGeom>
            <a:solidFill>
              <a:schemeClr val="accent1">
                <a:lumMod val="60000"/>
                <a:lumOff val="40000"/>
              </a:schemeClr>
            </a:solid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88" name="Freeform 18"/>
            <p:cNvSpPr>
              <a:spLocks/>
            </p:cNvSpPr>
            <p:nvPr>
              <p:custDataLst>
                <p:tags r:id="rId18"/>
              </p:custDataLst>
            </p:nvPr>
          </p:nvSpPr>
          <p:spPr bwMode="gray">
            <a:xfrm>
              <a:off x="741131" y="3260547"/>
              <a:ext cx="254503" cy="289825"/>
            </a:xfrm>
            <a:custGeom>
              <a:avLst/>
              <a:gdLst>
                <a:gd name="T0" fmla="*/ 3888 w 234"/>
                <a:gd name="T1" fmla="*/ 28201 h 234"/>
                <a:gd name="T2" fmla="*/ 8748 w 234"/>
                <a:gd name="T3" fmla="*/ 23339 h 234"/>
                <a:gd name="T4" fmla="*/ 14580 w 234"/>
                <a:gd name="T5" fmla="*/ 21394 h 234"/>
                <a:gd name="T6" fmla="*/ 19439 w 234"/>
                <a:gd name="T7" fmla="*/ 17504 h 234"/>
                <a:gd name="T8" fmla="*/ 21384 w 234"/>
                <a:gd name="T9" fmla="*/ 8752 h 234"/>
                <a:gd name="T10" fmla="*/ 26244 w 234"/>
                <a:gd name="T11" fmla="*/ 3890 h 234"/>
                <a:gd name="T12" fmla="*/ 32076 w 234"/>
                <a:gd name="T13" fmla="*/ 1945 h 234"/>
                <a:gd name="T14" fmla="*/ 36936 w 234"/>
                <a:gd name="T15" fmla="*/ 1945 h 234"/>
                <a:gd name="T16" fmla="*/ 38880 w 234"/>
                <a:gd name="T17" fmla="*/ 1945 h 234"/>
                <a:gd name="T18" fmla="*/ 40824 w 234"/>
                <a:gd name="T19" fmla="*/ 8752 h 234"/>
                <a:gd name="T20" fmla="*/ 42767 w 234"/>
                <a:gd name="T21" fmla="*/ 14587 h 234"/>
                <a:gd name="T22" fmla="*/ 42767 w 234"/>
                <a:gd name="T23" fmla="*/ 23339 h 234"/>
                <a:gd name="T24" fmla="*/ 47628 w 234"/>
                <a:gd name="T25" fmla="*/ 23339 h 234"/>
                <a:gd name="T26" fmla="*/ 51515 w 234"/>
                <a:gd name="T27" fmla="*/ 28201 h 234"/>
                <a:gd name="T28" fmla="*/ 56376 w 234"/>
                <a:gd name="T29" fmla="*/ 23339 h 234"/>
                <a:gd name="T30" fmla="*/ 57347 w 234"/>
                <a:gd name="T31" fmla="*/ 17504 h 234"/>
                <a:gd name="T32" fmla="*/ 62207 w 234"/>
                <a:gd name="T33" fmla="*/ 21394 h 234"/>
                <a:gd name="T34" fmla="*/ 62207 w 234"/>
                <a:gd name="T35" fmla="*/ 28201 h 234"/>
                <a:gd name="T36" fmla="*/ 64152 w 234"/>
                <a:gd name="T37" fmla="*/ 34036 h 234"/>
                <a:gd name="T38" fmla="*/ 60263 w 234"/>
                <a:gd name="T39" fmla="*/ 38898 h 234"/>
                <a:gd name="T40" fmla="*/ 57347 w 234"/>
                <a:gd name="T41" fmla="*/ 40843 h 234"/>
                <a:gd name="T42" fmla="*/ 62207 w 234"/>
                <a:gd name="T43" fmla="*/ 42788 h 234"/>
                <a:gd name="T44" fmla="*/ 67067 w 234"/>
                <a:gd name="T45" fmla="*/ 47650 h 234"/>
                <a:gd name="T46" fmla="*/ 70956 w 234"/>
                <a:gd name="T47" fmla="*/ 47650 h 234"/>
                <a:gd name="T48" fmla="*/ 72899 w 234"/>
                <a:gd name="T49" fmla="*/ 44732 h 234"/>
                <a:gd name="T50" fmla="*/ 72899 w 234"/>
                <a:gd name="T51" fmla="*/ 49595 h 234"/>
                <a:gd name="T52" fmla="*/ 76787 w 234"/>
                <a:gd name="T53" fmla="*/ 53484 h 234"/>
                <a:gd name="T54" fmla="*/ 79703 w 234"/>
                <a:gd name="T55" fmla="*/ 56402 h 234"/>
                <a:gd name="T56" fmla="*/ 81647 w 234"/>
                <a:gd name="T57" fmla="*/ 57374 h 234"/>
                <a:gd name="T58" fmla="*/ 83591 w 234"/>
                <a:gd name="T59" fmla="*/ 62236 h 234"/>
                <a:gd name="T60" fmla="*/ 81647 w 234"/>
                <a:gd name="T61" fmla="*/ 64181 h 234"/>
                <a:gd name="T62" fmla="*/ 83591 w 234"/>
                <a:gd name="T63" fmla="*/ 67098 h 234"/>
                <a:gd name="T64" fmla="*/ 79703 w 234"/>
                <a:gd name="T65" fmla="*/ 69043 h 234"/>
                <a:gd name="T66" fmla="*/ 79703 w 234"/>
                <a:gd name="T67" fmla="*/ 76822 h 234"/>
                <a:gd name="T68" fmla="*/ 76787 w 234"/>
                <a:gd name="T69" fmla="*/ 83629 h 234"/>
                <a:gd name="T70" fmla="*/ 72899 w 234"/>
                <a:gd name="T71" fmla="*/ 83629 h 234"/>
                <a:gd name="T72" fmla="*/ 67067 w 234"/>
                <a:gd name="T73" fmla="*/ 81684 h 234"/>
                <a:gd name="T74" fmla="*/ 62207 w 234"/>
                <a:gd name="T75" fmla="*/ 76822 h 234"/>
                <a:gd name="T76" fmla="*/ 56376 w 234"/>
                <a:gd name="T77" fmla="*/ 74878 h 234"/>
                <a:gd name="T78" fmla="*/ 49571 w 234"/>
                <a:gd name="T79" fmla="*/ 72933 h 234"/>
                <a:gd name="T80" fmla="*/ 44711 w 234"/>
                <a:gd name="T81" fmla="*/ 69043 h 234"/>
                <a:gd name="T82" fmla="*/ 44711 w 234"/>
                <a:gd name="T83" fmla="*/ 69043 h 234"/>
                <a:gd name="T84" fmla="*/ 42767 w 234"/>
                <a:gd name="T85" fmla="*/ 67098 h 234"/>
                <a:gd name="T86" fmla="*/ 40824 w 234"/>
                <a:gd name="T87" fmla="*/ 64181 h 234"/>
                <a:gd name="T88" fmla="*/ 38880 w 234"/>
                <a:gd name="T89" fmla="*/ 62236 h 234"/>
                <a:gd name="T90" fmla="*/ 34020 w 234"/>
                <a:gd name="T91" fmla="*/ 57374 h 234"/>
                <a:gd name="T92" fmla="*/ 30132 w 234"/>
                <a:gd name="T93" fmla="*/ 53484 h 234"/>
                <a:gd name="T94" fmla="*/ 28187 w 234"/>
                <a:gd name="T95" fmla="*/ 53484 h 234"/>
                <a:gd name="T96" fmla="*/ 26244 w 234"/>
                <a:gd name="T97" fmla="*/ 51540 h 234"/>
                <a:gd name="T98" fmla="*/ 21384 w 234"/>
                <a:gd name="T99" fmla="*/ 47650 h 234"/>
                <a:gd name="T100" fmla="*/ 14580 w 234"/>
                <a:gd name="T101" fmla="*/ 44732 h 234"/>
                <a:gd name="T102" fmla="*/ 14580 w 234"/>
                <a:gd name="T103" fmla="*/ 44732 h 234"/>
                <a:gd name="T104" fmla="*/ 10692 w 234"/>
                <a:gd name="T105" fmla="*/ 40843 h 234"/>
                <a:gd name="T106" fmla="*/ 8748 w 234"/>
                <a:gd name="T107" fmla="*/ 38898 h 234"/>
                <a:gd name="T108" fmla="*/ 1944 w 234"/>
                <a:gd name="T109" fmla="*/ 36953 h 234"/>
                <a:gd name="T110" fmla="*/ 1944 w 234"/>
                <a:gd name="T111" fmla="*/ 34036 h 2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4" h="234">
                  <a:moveTo>
                    <a:pt x="6" y="90"/>
                  </a:moveTo>
                  <a:lnTo>
                    <a:pt x="12" y="90"/>
                  </a:lnTo>
                  <a:lnTo>
                    <a:pt x="12" y="84"/>
                  </a:lnTo>
                  <a:lnTo>
                    <a:pt x="12" y="78"/>
                  </a:lnTo>
                  <a:lnTo>
                    <a:pt x="18" y="78"/>
                  </a:lnTo>
                  <a:lnTo>
                    <a:pt x="18" y="72"/>
                  </a:lnTo>
                  <a:lnTo>
                    <a:pt x="24" y="72"/>
                  </a:lnTo>
                  <a:lnTo>
                    <a:pt x="24" y="66"/>
                  </a:lnTo>
                  <a:lnTo>
                    <a:pt x="30" y="66"/>
                  </a:lnTo>
                  <a:lnTo>
                    <a:pt x="30" y="60"/>
                  </a:lnTo>
                  <a:lnTo>
                    <a:pt x="36" y="60"/>
                  </a:lnTo>
                  <a:lnTo>
                    <a:pt x="42" y="60"/>
                  </a:lnTo>
                  <a:lnTo>
                    <a:pt x="42" y="54"/>
                  </a:lnTo>
                  <a:lnTo>
                    <a:pt x="42" y="48"/>
                  </a:lnTo>
                  <a:lnTo>
                    <a:pt x="48" y="48"/>
                  </a:lnTo>
                  <a:lnTo>
                    <a:pt x="54" y="48"/>
                  </a:lnTo>
                  <a:lnTo>
                    <a:pt x="54" y="36"/>
                  </a:lnTo>
                  <a:lnTo>
                    <a:pt x="54" y="30"/>
                  </a:lnTo>
                  <a:lnTo>
                    <a:pt x="54" y="24"/>
                  </a:lnTo>
                  <a:lnTo>
                    <a:pt x="60" y="24"/>
                  </a:lnTo>
                  <a:lnTo>
                    <a:pt x="66" y="24"/>
                  </a:lnTo>
                  <a:lnTo>
                    <a:pt x="66" y="18"/>
                  </a:lnTo>
                  <a:lnTo>
                    <a:pt x="66" y="12"/>
                  </a:lnTo>
                  <a:lnTo>
                    <a:pt x="72" y="12"/>
                  </a:lnTo>
                  <a:lnTo>
                    <a:pt x="72" y="6"/>
                  </a:lnTo>
                  <a:lnTo>
                    <a:pt x="78" y="6"/>
                  </a:lnTo>
                  <a:lnTo>
                    <a:pt x="84" y="6"/>
                  </a:lnTo>
                  <a:lnTo>
                    <a:pt x="90" y="6"/>
                  </a:lnTo>
                  <a:lnTo>
                    <a:pt x="96" y="6"/>
                  </a:lnTo>
                  <a:lnTo>
                    <a:pt x="96" y="0"/>
                  </a:lnTo>
                  <a:lnTo>
                    <a:pt x="102" y="0"/>
                  </a:lnTo>
                  <a:lnTo>
                    <a:pt x="102" y="6"/>
                  </a:lnTo>
                  <a:lnTo>
                    <a:pt x="108" y="6"/>
                  </a:lnTo>
                  <a:lnTo>
                    <a:pt x="102" y="12"/>
                  </a:lnTo>
                  <a:lnTo>
                    <a:pt x="108" y="12"/>
                  </a:lnTo>
                  <a:lnTo>
                    <a:pt x="108" y="6"/>
                  </a:lnTo>
                  <a:lnTo>
                    <a:pt x="108" y="12"/>
                  </a:lnTo>
                  <a:lnTo>
                    <a:pt x="114" y="12"/>
                  </a:lnTo>
                  <a:lnTo>
                    <a:pt x="114" y="18"/>
                  </a:lnTo>
                  <a:lnTo>
                    <a:pt x="114" y="24"/>
                  </a:lnTo>
                  <a:lnTo>
                    <a:pt x="114" y="30"/>
                  </a:lnTo>
                  <a:lnTo>
                    <a:pt x="120" y="30"/>
                  </a:lnTo>
                  <a:lnTo>
                    <a:pt x="120" y="36"/>
                  </a:lnTo>
                  <a:lnTo>
                    <a:pt x="120" y="42"/>
                  </a:lnTo>
                  <a:lnTo>
                    <a:pt x="120" y="48"/>
                  </a:lnTo>
                  <a:lnTo>
                    <a:pt x="120" y="54"/>
                  </a:lnTo>
                  <a:lnTo>
                    <a:pt x="120" y="60"/>
                  </a:lnTo>
                  <a:lnTo>
                    <a:pt x="120" y="66"/>
                  </a:lnTo>
                  <a:lnTo>
                    <a:pt x="114" y="66"/>
                  </a:lnTo>
                  <a:lnTo>
                    <a:pt x="120" y="66"/>
                  </a:lnTo>
                  <a:lnTo>
                    <a:pt x="126" y="66"/>
                  </a:lnTo>
                  <a:lnTo>
                    <a:pt x="132" y="66"/>
                  </a:lnTo>
                  <a:lnTo>
                    <a:pt x="132" y="72"/>
                  </a:lnTo>
                  <a:lnTo>
                    <a:pt x="138" y="72"/>
                  </a:lnTo>
                  <a:lnTo>
                    <a:pt x="138" y="78"/>
                  </a:lnTo>
                  <a:lnTo>
                    <a:pt x="144" y="78"/>
                  </a:lnTo>
                  <a:lnTo>
                    <a:pt x="144" y="72"/>
                  </a:lnTo>
                  <a:lnTo>
                    <a:pt x="150" y="72"/>
                  </a:lnTo>
                  <a:lnTo>
                    <a:pt x="150" y="66"/>
                  </a:lnTo>
                  <a:lnTo>
                    <a:pt x="156" y="66"/>
                  </a:lnTo>
                  <a:lnTo>
                    <a:pt x="156" y="60"/>
                  </a:lnTo>
                  <a:lnTo>
                    <a:pt x="156" y="54"/>
                  </a:lnTo>
                  <a:lnTo>
                    <a:pt x="162" y="54"/>
                  </a:lnTo>
                  <a:lnTo>
                    <a:pt x="162" y="48"/>
                  </a:lnTo>
                  <a:lnTo>
                    <a:pt x="168" y="48"/>
                  </a:lnTo>
                  <a:lnTo>
                    <a:pt x="168" y="54"/>
                  </a:lnTo>
                  <a:lnTo>
                    <a:pt x="168" y="60"/>
                  </a:lnTo>
                  <a:lnTo>
                    <a:pt x="174" y="60"/>
                  </a:lnTo>
                  <a:lnTo>
                    <a:pt x="174" y="66"/>
                  </a:lnTo>
                  <a:lnTo>
                    <a:pt x="174" y="72"/>
                  </a:lnTo>
                  <a:lnTo>
                    <a:pt x="180" y="72"/>
                  </a:lnTo>
                  <a:lnTo>
                    <a:pt x="174" y="78"/>
                  </a:lnTo>
                  <a:lnTo>
                    <a:pt x="180" y="78"/>
                  </a:lnTo>
                  <a:lnTo>
                    <a:pt x="180" y="84"/>
                  </a:lnTo>
                  <a:lnTo>
                    <a:pt x="180" y="90"/>
                  </a:lnTo>
                  <a:lnTo>
                    <a:pt x="180" y="96"/>
                  </a:lnTo>
                  <a:lnTo>
                    <a:pt x="180" y="102"/>
                  </a:lnTo>
                  <a:lnTo>
                    <a:pt x="174" y="102"/>
                  </a:lnTo>
                  <a:lnTo>
                    <a:pt x="174" y="108"/>
                  </a:lnTo>
                  <a:lnTo>
                    <a:pt x="168" y="108"/>
                  </a:lnTo>
                  <a:lnTo>
                    <a:pt x="168" y="114"/>
                  </a:lnTo>
                  <a:lnTo>
                    <a:pt x="168" y="108"/>
                  </a:lnTo>
                  <a:lnTo>
                    <a:pt x="168" y="114"/>
                  </a:lnTo>
                  <a:lnTo>
                    <a:pt x="162" y="114"/>
                  </a:lnTo>
                  <a:lnTo>
                    <a:pt x="162" y="120"/>
                  </a:lnTo>
                  <a:lnTo>
                    <a:pt x="168" y="114"/>
                  </a:lnTo>
                  <a:lnTo>
                    <a:pt x="168" y="120"/>
                  </a:lnTo>
                  <a:lnTo>
                    <a:pt x="174" y="120"/>
                  </a:lnTo>
                  <a:lnTo>
                    <a:pt x="174" y="126"/>
                  </a:lnTo>
                  <a:lnTo>
                    <a:pt x="180" y="126"/>
                  </a:lnTo>
                  <a:lnTo>
                    <a:pt x="186" y="126"/>
                  </a:lnTo>
                  <a:lnTo>
                    <a:pt x="186" y="132"/>
                  </a:lnTo>
                  <a:lnTo>
                    <a:pt x="192" y="132"/>
                  </a:lnTo>
                  <a:lnTo>
                    <a:pt x="192" y="126"/>
                  </a:lnTo>
                  <a:lnTo>
                    <a:pt x="198" y="126"/>
                  </a:lnTo>
                  <a:lnTo>
                    <a:pt x="198" y="132"/>
                  </a:lnTo>
                  <a:lnTo>
                    <a:pt x="198" y="126"/>
                  </a:lnTo>
                  <a:lnTo>
                    <a:pt x="198" y="132"/>
                  </a:lnTo>
                  <a:lnTo>
                    <a:pt x="204" y="132"/>
                  </a:lnTo>
                  <a:lnTo>
                    <a:pt x="204" y="126"/>
                  </a:lnTo>
                  <a:lnTo>
                    <a:pt x="204" y="132"/>
                  </a:lnTo>
                  <a:lnTo>
                    <a:pt x="210" y="132"/>
                  </a:lnTo>
                  <a:lnTo>
                    <a:pt x="204" y="132"/>
                  </a:lnTo>
                  <a:lnTo>
                    <a:pt x="204" y="138"/>
                  </a:lnTo>
                  <a:lnTo>
                    <a:pt x="210" y="138"/>
                  </a:lnTo>
                  <a:lnTo>
                    <a:pt x="210" y="144"/>
                  </a:lnTo>
                  <a:lnTo>
                    <a:pt x="210" y="150"/>
                  </a:lnTo>
                  <a:lnTo>
                    <a:pt x="216" y="150"/>
                  </a:lnTo>
                  <a:lnTo>
                    <a:pt x="222" y="150"/>
                  </a:lnTo>
                  <a:lnTo>
                    <a:pt x="222" y="156"/>
                  </a:lnTo>
                  <a:lnTo>
                    <a:pt x="222" y="150"/>
                  </a:lnTo>
                  <a:lnTo>
                    <a:pt x="222" y="156"/>
                  </a:lnTo>
                  <a:lnTo>
                    <a:pt x="228" y="156"/>
                  </a:lnTo>
                  <a:lnTo>
                    <a:pt x="228" y="150"/>
                  </a:lnTo>
                  <a:lnTo>
                    <a:pt x="228" y="156"/>
                  </a:lnTo>
                  <a:lnTo>
                    <a:pt x="228" y="162"/>
                  </a:lnTo>
                  <a:lnTo>
                    <a:pt x="228" y="168"/>
                  </a:lnTo>
                  <a:lnTo>
                    <a:pt x="234" y="168"/>
                  </a:lnTo>
                  <a:lnTo>
                    <a:pt x="228" y="168"/>
                  </a:lnTo>
                  <a:lnTo>
                    <a:pt x="234" y="174"/>
                  </a:lnTo>
                  <a:lnTo>
                    <a:pt x="228" y="174"/>
                  </a:lnTo>
                  <a:lnTo>
                    <a:pt x="234" y="174"/>
                  </a:lnTo>
                  <a:lnTo>
                    <a:pt x="228" y="174"/>
                  </a:lnTo>
                  <a:lnTo>
                    <a:pt x="228" y="180"/>
                  </a:lnTo>
                  <a:lnTo>
                    <a:pt x="228" y="174"/>
                  </a:lnTo>
                  <a:lnTo>
                    <a:pt x="228" y="180"/>
                  </a:lnTo>
                  <a:lnTo>
                    <a:pt x="234" y="180"/>
                  </a:lnTo>
                  <a:lnTo>
                    <a:pt x="234" y="186"/>
                  </a:lnTo>
                  <a:lnTo>
                    <a:pt x="228" y="186"/>
                  </a:lnTo>
                  <a:lnTo>
                    <a:pt x="228" y="192"/>
                  </a:lnTo>
                  <a:lnTo>
                    <a:pt x="222" y="198"/>
                  </a:lnTo>
                  <a:lnTo>
                    <a:pt x="222" y="192"/>
                  </a:lnTo>
                  <a:lnTo>
                    <a:pt x="222" y="198"/>
                  </a:lnTo>
                  <a:lnTo>
                    <a:pt x="222" y="204"/>
                  </a:lnTo>
                  <a:lnTo>
                    <a:pt x="222" y="210"/>
                  </a:lnTo>
                  <a:lnTo>
                    <a:pt x="222" y="216"/>
                  </a:lnTo>
                  <a:lnTo>
                    <a:pt x="222" y="222"/>
                  </a:lnTo>
                  <a:lnTo>
                    <a:pt x="222" y="228"/>
                  </a:lnTo>
                  <a:lnTo>
                    <a:pt x="222" y="234"/>
                  </a:lnTo>
                  <a:lnTo>
                    <a:pt x="216" y="234"/>
                  </a:lnTo>
                  <a:lnTo>
                    <a:pt x="210" y="234"/>
                  </a:lnTo>
                  <a:lnTo>
                    <a:pt x="204" y="234"/>
                  </a:lnTo>
                  <a:lnTo>
                    <a:pt x="210" y="234"/>
                  </a:lnTo>
                  <a:lnTo>
                    <a:pt x="204" y="234"/>
                  </a:lnTo>
                  <a:lnTo>
                    <a:pt x="204" y="228"/>
                  </a:lnTo>
                  <a:lnTo>
                    <a:pt x="198" y="228"/>
                  </a:lnTo>
                  <a:lnTo>
                    <a:pt x="192" y="228"/>
                  </a:lnTo>
                  <a:lnTo>
                    <a:pt x="186" y="228"/>
                  </a:lnTo>
                  <a:lnTo>
                    <a:pt x="186" y="222"/>
                  </a:lnTo>
                  <a:lnTo>
                    <a:pt x="180" y="222"/>
                  </a:lnTo>
                  <a:lnTo>
                    <a:pt x="174" y="222"/>
                  </a:lnTo>
                  <a:lnTo>
                    <a:pt x="174" y="216"/>
                  </a:lnTo>
                  <a:lnTo>
                    <a:pt x="168" y="216"/>
                  </a:lnTo>
                  <a:lnTo>
                    <a:pt x="162" y="216"/>
                  </a:lnTo>
                  <a:lnTo>
                    <a:pt x="162" y="210"/>
                  </a:lnTo>
                  <a:lnTo>
                    <a:pt x="156" y="210"/>
                  </a:lnTo>
                  <a:lnTo>
                    <a:pt x="150" y="210"/>
                  </a:lnTo>
                  <a:lnTo>
                    <a:pt x="150" y="204"/>
                  </a:lnTo>
                  <a:lnTo>
                    <a:pt x="144" y="204"/>
                  </a:lnTo>
                  <a:lnTo>
                    <a:pt x="138" y="204"/>
                  </a:lnTo>
                  <a:lnTo>
                    <a:pt x="138" y="198"/>
                  </a:lnTo>
                  <a:lnTo>
                    <a:pt x="132" y="198"/>
                  </a:lnTo>
                  <a:lnTo>
                    <a:pt x="132" y="192"/>
                  </a:lnTo>
                  <a:lnTo>
                    <a:pt x="126" y="192"/>
                  </a:lnTo>
                  <a:lnTo>
                    <a:pt x="120" y="192"/>
                  </a:lnTo>
                  <a:lnTo>
                    <a:pt x="120" y="186"/>
                  </a:lnTo>
                  <a:lnTo>
                    <a:pt x="126" y="186"/>
                  </a:lnTo>
                  <a:lnTo>
                    <a:pt x="126" y="192"/>
                  </a:lnTo>
                  <a:lnTo>
                    <a:pt x="126" y="186"/>
                  </a:lnTo>
                  <a:lnTo>
                    <a:pt x="120" y="186"/>
                  </a:lnTo>
                  <a:lnTo>
                    <a:pt x="126" y="186"/>
                  </a:lnTo>
                  <a:lnTo>
                    <a:pt x="120" y="186"/>
                  </a:lnTo>
                  <a:lnTo>
                    <a:pt x="126" y="186"/>
                  </a:lnTo>
                  <a:lnTo>
                    <a:pt x="120" y="186"/>
                  </a:lnTo>
                  <a:lnTo>
                    <a:pt x="114" y="186"/>
                  </a:lnTo>
                  <a:lnTo>
                    <a:pt x="114" y="180"/>
                  </a:lnTo>
                  <a:lnTo>
                    <a:pt x="108" y="180"/>
                  </a:lnTo>
                  <a:lnTo>
                    <a:pt x="108" y="174"/>
                  </a:lnTo>
                  <a:lnTo>
                    <a:pt x="114" y="174"/>
                  </a:lnTo>
                  <a:lnTo>
                    <a:pt x="108" y="174"/>
                  </a:lnTo>
                  <a:lnTo>
                    <a:pt x="102" y="174"/>
                  </a:lnTo>
                  <a:lnTo>
                    <a:pt x="102" y="168"/>
                  </a:lnTo>
                  <a:lnTo>
                    <a:pt x="96" y="168"/>
                  </a:lnTo>
                  <a:lnTo>
                    <a:pt x="96" y="162"/>
                  </a:lnTo>
                  <a:lnTo>
                    <a:pt x="90" y="162"/>
                  </a:lnTo>
                  <a:lnTo>
                    <a:pt x="90" y="156"/>
                  </a:lnTo>
                  <a:lnTo>
                    <a:pt x="84" y="156"/>
                  </a:lnTo>
                  <a:lnTo>
                    <a:pt x="84" y="150"/>
                  </a:lnTo>
                  <a:lnTo>
                    <a:pt x="78" y="144"/>
                  </a:lnTo>
                  <a:lnTo>
                    <a:pt x="84" y="144"/>
                  </a:lnTo>
                  <a:lnTo>
                    <a:pt x="78" y="144"/>
                  </a:lnTo>
                  <a:lnTo>
                    <a:pt x="78" y="150"/>
                  </a:lnTo>
                  <a:lnTo>
                    <a:pt x="84" y="150"/>
                  </a:lnTo>
                  <a:lnTo>
                    <a:pt x="78" y="150"/>
                  </a:lnTo>
                  <a:lnTo>
                    <a:pt x="78" y="144"/>
                  </a:lnTo>
                  <a:lnTo>
                    <a:pt x="72" y="144"/>
                  </a:lnTo>
                  <a:lnTo>
                    <a:pt x="72" y="138"/>
                  </a:lnTo>
                  <a:lnTo>
                    <a:pt x="66" y="138"/>
                  </a:lnTo>
                  <a:lnTo>
                    <a:pt x="60" y="138"/>
                  </a:lnTo>
                  <a:lnTo>
                    <a:pt x="60" y="132"/>
                  </a:lnTo>
                  <a:lnTo>
                    <a:pt x="54" y="132"/>
                  </a:lnTo>
                  <a:lnTo>
                    <a:pt x="48" y="132"/>
                  </a:lnTo>
                  <a:lnTo>
                    <a:pt x="42" y="132"/>
                  </a:lnTo>
                  <a:lnTo>
                    <a:pt x="42" y="126"/>
                  </a:lnTo>
                  <a:lnTo>
                    <a:pt x="42" y="120"/>
                  </a:lnTo>
                  <a:lnTo>
                    <a:pt x="48" y="120"/>
                  </a:lnTo>
                  <a:lnTo>
                    <a:pt x="42" y="120"/>
                  </a:lnTo>
                  <a:lnTo>
                    <a:pt x="42" y="126"/>
                  </a:lnTo>
                  <a:lnTo>
                    <a:pt x="42" y="120"/>
                  </a:lnTo>
                  <a:lnTo>
                    <a:pt x="36" y="120"/>
                  </a:lnTo>
                  <a:lnTo>
                    <a:pt x="36" y="114"/>
                  </a:lnTo>
                  <a:lnTo>
                    <a:pt x="30" y="114"/>
                  </a:lnTo>
                  <a:lnTo>
                    <a:pt x="24" y="114"/>
                  </a:lnTo>
                  <a:lnTo>
                    <a:pt x="24" y="108"/>
                  </a:lnTo>
                  <a:lnTo>
                    <a:pt x="24" y="114"/>
                  </a:lnTo>
                  <a:lnTo>
                    <a:pt x="24" y="108"/>
                  </a:lnTo>
                  <a:lnTo>
                    <a:pt x="18" y="108"/>
                  </a:lnTo>
                  <a:lnTo>
                    <a:pt x="12" y="108"/>
                  </a:lnTo>
                  <a:lnTo>
                    <a:pt x="12" y="102"/>
                  </a:lnTo>
                  <a:lnTo>
                    <a:pt x="6" y="102"/>
                  </a:lnTo>
                  <a:lnTo>
                    <a:pt x="12" y="102"/>
                  </a:lnTo>
                  <a:lnTo>
                    <a:pt x="6" y="96"/>
                  </a:lnTo>
                  <a:lnTo>
                    <a:pt x="12" y="102"/>
                  </a:lnTo>
                  <a:lnTo>
                    <a:pt x="6" y="96"/>
                  </a:lnTo>
                  <a:lnTo>
                    <a:pt x="0" y="90"/>
                  </a:lnTo>
                  <a:lnTo>
                    <a:pt x="6" y="90"/>
                  </a:lnTo>
                  <a:close/>
                </a:path>
              </a:pathLst>
            </a:custGeom>
            <a:solidFill>
              <a:schemeClr val="accent1">
                <a:lumMod val="60000"/>
                <a:lumOff val="40000"/>
              </a:schemeClr>
            </a:solid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89" name="Freeform 19"/>
            <p:cNvSpPr>
              <a:spLocks noEditPoints="1"/>
            </p:cNvSpPr>
            <p:nvPr>
              <p:custDataLst>
                <p:tags r:id="rId19"/>
              </p:custDataLst>
            </p:nvPr>
          </p:nvSpPr>
          <p:spPr bwMode="gray">
            <a:xfrm>
              <a:off x="525569" y="2970612"/>
              <a:ext cx="450594" cy="384849"/>
            </a:xfrm>
            <a:custGeom>
              <a:avLst/>
              <a:gdLst>
                <a:gd name="T0" fmla="*/ 36928 w 414"/>
                <a:gd name="T1" fmla="*/ 72506 h 312"/>
                <a:gd name="T2" fmla="*/ 34013 w 414"/>
                <a:gd name="T3" fmla="*/ 67672 h 312"/>
                <a:gd name="T4" fmla="*/ 27210 w 414"/>
                <a:gd name="T5" fmla="*/ 63805 h 312"/>
                <a:gd name="T6" fmla="*/ 27210 w 414"/>
                <a:gd name="T7" fmla="*/ 59938 h 312"/>
                <a:gd name="T8" fmla="*/ 23323 w 414"/>
                <a:gd name="T9" fmla="*/ 57038 h 312"/>
                <a:gd name="T10" fmla="*/ 19436 w 414"/>
                <a:gd name="T11" fmla="*/ 53171 h 312"/>
                <a:gd name="T12" fmla="*/ 12633 w 414"/>
                <a:gd name="T13" fmla="*/ 49304 h 312"/>
                <a:gd name="T14" fmla="*/ 8746 w 414"/>
                <a:gd name="T15" fmla="*/ 40604 h 312"/>
                <a:gd name="T16" fmla="*/ 8746 w 414"/>
                <a:gd name="T17" fmla="*/ 40604 h 312"/>
                <a:gd name="T18" fmla="*/ 6802 w 414"/>
                <a:gd name="T19" fmla="*/ 36737 h 312"/>
                <a:gd name="T20" fmla="*/ 6802 w 414"/>
                <a:gd name="T21" fmla="*/ 26102 h 312"/>
                <a:gd name="T22" fmla="*/ 17492 w 414"/>
                <a:gd name="T23" fmla="*/ 21269 h 312"/>
                <a:gd name="T24" fmla="*/ 26239 w 414"/>
                <a:gd name="T25" fmla="*/ 21269 h 312"/>
                <a:gd name="T26" fmla="*/ 26239 w 414"/>
                <a:gd name="T27" fmla="*/ 12567 h 312"/>
                <a:gd name="T28" fmla="*/ 27210 w 414"/>
                <a:gd name="T29" fmla="*/ 6767 h 312"/>
                <a:gd name="T30" fmla="*/ 34013 w 414"/>
                <a:gd name="T31" fmla="*/ 0 h 312"/>
                <a:gd name="T32" fmla="*/ 47618 w 414"/>
                <a:gd name="T33" fmla="*/ 3867 h 312"/>
                <a:gd name="T34" fmla="*/ 60251 w 414"/>
                <a:gd name="T35" fmla="*/ 6767 h 312"/>
                <a:gd name="T36" fmla="*/ 72884 w 414"/>
                <a:gd name="T37" fmla="*/ 6767 h 312"/>
                <a:gd name="T38" fmla="*/ 76772 w 414"/>
                <a:gd name="T39" fmla="*/ 14501 h 312"/>
                <a:gd name="T40" fmla="*/ 86489 w 414"/>
                <a:gd name="T41" fmla="*/ 14501 h 312"/>
                <a:gd name="T42" fmla="*/ 92320 w 414"/>
                <a:gd name="T43" fmla="*/ 12567 h 312"/>
                <a:gd name="T44" fmla="*/ 101066 w 414"/>
                <a:gd name="T45" fmla="*/ 12567 h 312"/>
                <a:gd name="T46" fmla="*/ 111756 w 414"/>
                <a:gd name="T47" fmla="*/ 8700 h 312"/>
                <a:gd name="T48" fmla="*/ 115643 w 414"/>
                <a:gd name="T49" fmla="*/ 3867 h 312"/>
                <a:gd name="T50" fmla="*/ 122445 w 414"/>
                <a:gd name="T51" fmla="*/ 12567 h 312"/>
                <a:gd name="T52" fmla="*/ 126333 w 414"/>
                <a:gd name="T53" fmla="*/ 21269 h 312"/>
                <a:gd name="T54" fmla="*/ 133135 w 414"/>
                <a:gd name="T55" fmla="*/ 27069 h 312"/>
                <a:gd name="T56" fmla="*/ 128276 w 414"/>
                <a:gd name="T57" fmla="*/ 36737 h 312"/>
                <a:gd name="T58" fmla="*/ 135078 w 414"/>
                <a:gd name="T59" fmla="*/ 42537 h 312"/>
                <a:gd name="T60" fmla="*/ 141881 w 414"/>
                <a:gd name="T61" fmla="*/ 53171 h 312"/>
                <a:gd name="T62" fmla="*/ 138965 w 414"/>
                <a:gd name="T63" fmla="*/ 56071 h 312"/>
                <a:gd name="T64" fmla="*/ 138965 w 414"/>
                <a:gd name="T65" fmla="*/ 63805 h 312"/>
                <a:gd name="T66" fmla="*/ 143825 w 414"/>
                <a:gd name="T67" fmla="*/ 72506 h 312"/>
                <a:gd name="T68" fmla="*/ 143825 w 414"/>
                <a:gd name="T69" fmla="*/ 78307 h 312"/>
                <a:gd name="T70" fmla="*/ 143825 w 414"/>
                <a:gd name="T71" fmla="*/ 85073 h 312"/>
                <a:gd name="T72" fmla="*/ 137022 w 414"/>
                <a:gd name="T73" fmla="*/ 87007 h 312"/>
                <a:gd name="T74" fmla="*/ 138965 w 414"/>
                <a:gd name="T75" fmla="*/ 97642 h 312"/>
                <a:gd name="T76" fmla="*/ 131191 w 414"/>
                <a:gd name="T77" fmla="*/ 101509 h 312"/>
                <a:gd name="T78" fmla="*/ 124389 w 414"/>
                <a:gd name="T79" fmla="*/ 108275 h 312"/>
                <a:gd name="T80" fmla="*/ 113699 w 414"/>
                <a:gd name="T81" fmla="*/ 106342 h 312"/>
                <a:gd name="T82" fmla="*/ 113699 w 414"/>
                <a:gd name="T83" fmla="*/ 93775 h 312"/>
                <a:gd name="T84" fmla="*/ 106897 w 414"/>
                <a:gd name="T85" fmla="*/ 87007 h 312"/>
                <a:gd name="T86" fmla="*/ 98151 w 414"/>
                <a:gd name="T87" fmla="*/ 85073 h 312"/>
                <a:gd name="T88" fmla="*/ 87461 w 414"/>
                <a:gd name="T89" fmla="*/ 87007 h 312"/>
                <a:gd name="T90" fmla="*/ 92320 w 414"/>
                <a:gd name="T91" fmla="*/ 81206 h 312"/>
                <a:gd name="T92" fmla="*/ 87461 w 414"/>
                <a:gd name="T93" fmla="*/ 72506 h 312"/>
                <a:gd name="T94" fmla="*/ 86489 w 414"/>
                <a:gd name="T95" fmla="*/ 63805 h 312"/>
                <a:gd name="T96" fmla="*/ 74828 w 414"/>
                <a:gd name="T97" fmla="*/ 56071 h 312"/>
                <a:gd name="T98" fmla="*/ 57335 w 414"/>
                <a:gd name="T99" fmla="*/ 57038 h 312"/>
                <a:gd name="T100" fmla="*/ 49561 w 414"/>
                <a:gd name="T101" fmla="*/ 61872 h 312"/>
                <a:gd name="T102" fmla="*/ 42759 w 414"/>
                <a:gd name="T103" fmla="*/ 70572 h 312"/>
                <a:gd name="T104" fmla="*/ 0 w 414"/>
                <a:gd name="T105" fmla="*/ 33836 h 312"/>
                <a:gd name="T106" fmla="*/ 1943 w 414"/>
                <a:gd name="T107" fmla="*/ 36737 h 312"/>
                <a:gd name="T108" fmla="*/ 26239 w 414"/>
                <a:gd name="T109" fmla="*/ 65739 h 312"/>
                <a:gd name="T110" fmla="*/ 26239 w 414"/>
                <a:gd name="T111" fmla="*/ 63805 h 312"/>
                <a:gd name="T112" fmla="*/ 3887 w 414"/>
                <a:gd name="T113" fmla="*/ 36737 h 312"/>
                <a:gd name="T114" fmla="*/ 27210 w 414"/>
                <a:gd name="T115" fmla="*/ 56071 h 312"/>
                <a:gd name="T116" fmla="*/ 34013 w 414"/>
                <a:gd name="T117" fmla="*/ 72506 h 3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14" h="312">
                  <a:moveTo>
                    <a:pt x="102" y="210"/>
                  </a:moveTo>
                  <a:lnTo>
                    <a:pt x="96" y="210"/>
                  </a:lnTo>
                  <a:lnTo>
                    <a:pt x="96" y="204"/>
                  </a:lnTo>
                  <a:lnTo>
                    <a:pt x="102" y="204"/>
                  </a:lnTo>
                  <a:lnTo>
                    <a:pt x="102" y="198"/>
                  </a:lnTo>
                  <a:lnTo>
                    <a:pt x="102" y="204"/>
                  </a:lnTo>
                  <a:lnTo>
                    <a:pt x="102" y="198"/>
                  </a:lnTo>
                  <a:lnTo>
                    <a:pt x="102" y="204"/>
                  </a:lnTo>
                  <a:lnTo>
                    <a:pt x="96" y="198"/>
                  </a:lnTo>
                  <a:lnTo>
                    <a:pt x="102" y="198"/>
                  </a:lnTo>
                  <a:lnTo>
                    <a:pt x="96" y="198"/>
                  </a:lnTo>
                  <a:lnTo>
                    <a:pt x="102" y="198"/>
                  </a:lnTo>
                  <a:lnTo>
                    <a:pt x="96" y="198"/>
                  </a:lnTo>
                  <a:lnTo>
                    <a:pt x="96" y="192"/>
                  </a:lnTo>
                  <a:lnTo>
                    <a:pt x="96" y="198"/>
                  </a:lnTo>
                  <a:lnTo>
                    <a:pt x="96" y="192"/>
                  </a:lnTo>
                  <a:lnTo>
                    <a:pt x="96" y="198"/>
                  </a:lnTo>
                  <a:lnTo>
                    <a:pt x="96" y="192"/>
                  </a:lnTo>
                  <a:lnTo>
                    <a:pt x="90" y="192"/>
                  </a:lnTo>
                  <a:lnTo>
                    <a:pt x="96" y="186"/>
                  </a:lnTo>
                  <a:lnTo>
                    <a:pt x="90" y="186"/>
                  </a:lnTo>
                  <a:lnTo>
                    <a:pt x="90" y="180"/>
                  </a:lnTo>
                  <a:lnTo>
                    <a:pt x="84" y="180"/>
                  </a:lnTo>
                  <a:lnTo>
                    <a:pt x="78" y="180"/>
                  </a:lnTo>
                  <a:lnTo>
                    <a:pt x="78" y="174"/>
                  </a:lnTo>
                  <a:lnTo>
                    <a:pt x="84" y="174"/>
                  </a:lnTo>
                  <a:lnTo>
                    <a:pt x="84" y="168"/>
                  </a:lnTo>
                  <a:lnTo>
                    <a:pt x="84" y="162"/>
                  </a:lnTo>
                  <a:lnTo>
                    <a:pt x="78" y="162"/>
                  </a:lnTo>
                  <a:lnTo>
                    <a:pt x="78" y="168"/>
                  </a:lnTo>
                  <a:lnTo>
                    <a:pt x="84" y="168"/>
                  </a:lnTo>
                  <a:lnTo>
                    <a:pt x="78" y="168"/>
                  </a:lnTo>
                  <a:lnTo>
                    <a:pt x="72" y="168"/>
                  </a:lnTo>
                  <a:lnTo>
                    <a:pt x="78" y="162"/>
                  </a:lnTo>
                  <a:lnTo>
                    <a:pt x="72" y="162"/>
                  </a:lnTo>
                  <a:lnTo>
                    <a:pt x="78" y="162"/>
                  </a:lnTo>
                  <a:lnTo>
                    <a:pt x="78" y="156"/>
                  </a:lnTo>
                  <a:lnTo>
                    <a:pt x="78" y="162"/>
                  </a:lnTo>
                  <a:lnTo>
                    <a:pt x="72" y="162"/>
                  </a:lnTo>
                  <a:lnTo>
                    <a:pt x="66" y="162"/>
                  </a:lnTo>
                  <a:lnTo>
                    <a:pt x="66" y="156"/>
                  </a:lnTo>
                  <a:lnTo>
                    <a:pt x="60" y="156"/>
                  </a:lnTo>
                  <a:lnTo>
                    <a:pt x="60" y="150"/>
                  </a:lnTo>
                  <a:lnTo>
                    <a:pt x="60" y="144"/>
                  </a:lnTo>
                  <a:lnTo>
                    <a:pt x="54" y="144"/>
                  </a:lnTo>
                  <a:lnTo>
                    <a:pt x="54" y="150"/>
                  </a:lnTo>
                  <a:lnTo>
                    <a:pt x="48" y="150"/>
                  </a:lnTo>
                  <a:lnTo>
                    <a:pt x="54" y="150"/>
                  </a:lnTo>
                  <a:lnTo>
                    <a:pt x="48" y="144"/>
                  </a:lnTo>
                  <a:lnTo>
                    <a:pt x="48" y="150"/>
                  </a:lnTo>
                  <a:lnTo>
                    <a:pt x="48" y="144"/>
                  </a:lnTo>
                  <a:lnTo>
                    <a:pt x="42" y="144"/>
                  </a:lnTo>
                  <a:lnTo>
                    <a:pt x="42" y="138"/>
                  </a:lnTo>
                  <a:lnTo>
                    <a:pt x="36" y="138"/>
                  </a:lnTo>
                  <a:lnTo>
                    <a:pt x="36" y="144"/>
                  </a:lnTo>
                  <a:lnTo>
                    <a:pt x="36" y="138"/>
                  </a:lnTo>
                  <a:lnTo>
                    <a:pt x="36" y="132"/>
                  </a:lnTo>
                  <a:lnTo>
                    <a:pt x="30" y="132"/>
                  </a:lnTo>
                  <a:lnTo>
                    <a:pt x="30" y="126"/>
                  </a:lnTo>
                  <a:lnTo>
                    <a:pt x="24" y="126"/>
                  </a:lnTo>
                  <a:lnTo>
                    <a:pt x="24" y="120"/>
                  </a:lnTo>
                  <a:lnTo>
                    <a:pt x="30" y="120"/>
                  </a:lnTo>
                  <a:lnTo>
                    <a:pt x="24" y="120"/>
                  </a:lnTo>
                  <a:lnTo>
                    <a:pt x="24" y="114"/>
                  </a:lnTo>
                  <a:lnTo>
                    <a:pt x="30" y="114"/>
                  </a:lnTo>
                  <a:lnTo>
                    <a:pt x="30" y="108"/>
                  </a:lnTo>
                  <a:lnTo>
                    <a:pt x="30" y="114"/>
                  </a:lnTo>
                  <a:lnTo>
                    <a:pt x="24" y="114"/>
                  </a:lnTo>
                  <a:lnTo>
                    <a:pt x="24" y="120"/>
                  </a:lnTo>
                  <a:lnTo>
                    <a:pt x="24" y="114"/>
                  </a:lnTo>
                  <a:lnTo>
                    <a:pt x="18" y="114"/>
                  </a:lnTo>
                  <a:lnTo>
                    <a:pt x="24" y="114"/>
                  </a:lnTo>
                  <a:lnTo>
                    <a:pt x="24" y="108"/>
                  </a:lnTo>
                  <a:lnTo>
                    <a:pt x="18" y="114"/>
                  </a:lnTo>
                  <a:lnTo>
                    <a:pt x="18" y="108"/>
                  </a:lnTo>
                  <a:lnTo>
                    <a:pt x="18" y="102"/>
                  </a:lnTo>
                  <a:lnTo>
                    <a:pt x="18" y="96"/>
                  </a:lnTo>
                  <a:lnTo>
                    <a:pt x="24" y="96"/>
                  </a:lnTo>
                  <a:lnTo>
                    <a:pt x="18" y="96"/>
                  </a:lnTo>
                  <a:lnTo>
                    <a:pt x="18" y="102"/>
                  </a:lnTo>
                  <a:lnTo>
                    <a:pt x="18" y="96"/>
                  </a:lnTo>
                  <a:lnTo>
                    <a:pt x="12" y="96"/>
                  </a:lnTo>
                  <a:lnTo>
                    <a:pt x="12" y="102"/>
                  </a:lnTo>
                  <a:lnTo>
                    <a:pt x="12" y="96"/>
                  </a:lnTo>
                  <a:lnTo>
                    <a:pt x="12" y="90"/>
                  </a:lnTo>
                  <a:lnTo>
                    <a:pt x="18" y="84"/>
                  </a:lnTo>
                  <a:lnTo>
                    <a:pt x="18" y="78"/>
                  </a:lnTo>
                  <a:lnTo>
                    <a:pt x="18" y="72"/>
                  </a:lnTo>
                  <a:lnTo>
                    <a:pt x="24" y="72"/>
                  </a:lnTo>
                  <a:lnTo>
                    <a:pt x="24" y="66"/>
                  </a:lnTo>
                  <a:lnTo>
                    <a:pt x="30" y="66"/>
                  </a:lnTo>
                  <a:lnTo>
                    <a:pt x="30" y="72"/>
                  </a:lnTo>
                  <a:lnTo>
                    <a:pt x="36" y="66"/>
                  </a:lnTo>
                  <a:lnTo>
                    <a:pt x="42" y="66"/>
                  </a:lnTo>
                  <a:lnTo>
                    <a:pt x="42" y="60"/>
                  </a:lnTo>
                  <a:lnTo>
                    <a:pt x="48" y="60"/>
                  </a:lnTo>
                  <a:lnTo>
                    <a:pt x="54" y="60"/>
                  </a:lnTo>
                  <a:lnTo>
                    <a:pt x="60" y="60"/>
                  </a:lnTo>
                  <a:lnTo>
                    <a:pt x="66" y="60"/>
                  </a:lnTo>
                  <a:lnTo>
                    <a:pt x="66" y="54"/>
                  </a:lnTo>
                  <a:lnTo>
                    <a:pt x="72" y="54"/>
                  </a:lnTo>
                  <a:lnTo>
                    <a:pt x="66" y="54"/>
                  </a:lnTo>
                  <a:lnTo>
                    <a:pt x="72" y="54"/>
                  </a:lnTo>
                  <a:lnTo>
                    <a:pt x="72" y="60"/>
                  </a:lnTo>
                  <a:lnTo>
                    <a:pt x="72" y="54"/>
                  </a:lnTo>
                  <a:lnTo>
                    <a:pt x="72" y="60"/>
                  </a:lnTo>
                  <a:lnTo>
                    <a:pt x="78" y="60"/>
                  </a:lnTo>
                  <a:lnTo>
                    <a:pt x="78" y="54"/>
                  </a:lnTo>
                  <a:lnTo>
                    <a:pt x="78" y="48"/>
                  </a:lnTo>
                  <a:lnTo>
                    <a:pt x="78" y="42"/>
                  </a:lnTo>
                  <a:lnTo>
                    <a:pt x="72" y="42"/>
                  </a:lnTo>
                  <a:lnTo>
                    <a:pt x="72" y="36"/>
                  </a:lnTo>
                  <a:lnTo>
                    <a:pt x="66" y="36"/>
                  </a:lnTo>
                  <a:lnTo>
                    <a:pt x="66" y="30"/>
                  </a:lnTo>
                  <a:lnTo>
                    <a:pt x="66" y="24"/>
                  </a:lnTo>
                  <a:lnTo>
                    <a:pt x="72" y="24"/>
                  </a:lnTo>
                  <a:lnTo>
                    <a:pt x="66" y="24"/>
                  </a:lnTo>
                  <a:lnTo>
                    <a:pt x="72" y="24"/>
                  </a:lnTo>
                  <a:lnTo>
                    <a:pt x="78" y="24"/>
                  </a:lnTo>
                  <a:lnTo>
                    <a:pt x="78" y="18"/>
                  </a:lnTo>
                  <a:lnTo>
                    <a:pt x="84" y="18"/>
                  </a:lnTo>
                  <a:lnTo>
                    <a:pt x="84" y="12"/>
                  </a:lnTo>
                  <a:lnTo>
                    <a:pt x="78" y="12"/>
                  </a:lnTo>
                  <a:lnTo>
                    <a:pt x="78" y="6"/>
                  </a:lnTo>
                  <a:lnTo>
                    <a:pt x="78" y="0"/>
                  </a:lnTo>
                  <a:lnTo>
                    <a:pt x="84" y="0"/>
                  </a:lnTo>
                  <a:lnTo>
                    <a:pt x="90" y="0"/>
                  </a:lnTo>
                  <a:lnTo>
                    <a:pt x="96" y="0"/>
                  </a:lnTo>
                  <a:lnTo>
                    <a:pt x="96" y="6"/>
                  </a:lnTo>
                  <a:lnTo>
                    <a:pt x="102" y="6"/>
                  </a:lnTo>
                  <a:lnTo>
                    <a:pt x="108" y="6"/>
                  </a:lnTo>
                  <a:lnTo>
                    <a:pt x="114" y="6"/>
                  </a:lnTo>
                  <a:lnTo>
                    <a:pt x="114" y="12"/>
                  </a:lnTo>
                  <a:lnTo>
                    <a:pt x="120" y="12"/>
                  </a:lnTo>
                  <a:lnTo>
                    <a:pt x="126" y="12"/>
                  </a:lnTo>
                  <a:lnTo>
                    <a:pt x="132" y="12"/>
                  </a:lnTo>
                  <a:lnTo>
                    <a:pt x="132" y="18"/>
                  </a:lnTo>
                  <a:lnTo>
                    <a:pt x="138" y="18"/>
                  </a:lnTo>
                  <a:lnTo>
                    <a:pt x="144" y="18"/>
                  </a:lnTo>
                  <a:lnTo>
                    <a:pt x="150" y="18"/>
                  </a:lnTo>
                  <a:lnTo>
                    <a:pt x="150" y="24"/>
                  </a:lnTo>
                  <a:lnTo>
                    <a:pt x="156" y="24"/>
                  </a:lnTo>
                  <a:lnTo>
                    <a:pt x="162" y="18"/>
                  </a:lnTo>
                  <a:lnTo>
                    <a:pt x="168" y="18"/>
                  </a:lnTo>
                  <a:lnTo>
                    <a:pt x="174" y="18"/>
                  </a:lnTo>
                  <a:lnTo>
                    <a:pt x="180" y="18"/>
                  </a:lnTo>
                  <a:lnTo>
                    <a:pt x="186" y="18"/>
                  </a:lnTo>
                  <a:lnTo>
                    <a:pt x="192" y="18"/>
                  </a:lnTo>
                  <a:lnTo>
                    <a:pt x="198" y="18"/>
                  </a:lnTo>
                  <a:lnTo>
                    <a:pt x="204" y="18"/>
                  </a:lnTo>
                  <a:lnTo>
                    <a:pt x="210" y="18"/>
                  </a:lnTo>
                  <a:lnTo>
                    <a:pt x="204" y="18"/>
                  </a:lnTo>
                  <a:lnTo>
                    <a:pt x="204" y="24"/>
                  </a:lnTo>
                  <a:lnTo>
                    <a:pt x="204" y="30"/>
                  </a:lnTo>
                  <a:lnTo>
                    <a:pt x="198" y="30"/>
                  </a:lnTo>
                  <a:lnTo>
                    <a:pt x="204" y="30"/>
                  </a:lnTo>
                  <a:lnTo>
                    <a:pt x="204" y="36"/>
                  </a:lnTo>
                  <a:lnTo>
                    <a:pt x="210" y="36"/>
                  </a:lnTo>
                  <a:lnTo>
                    <a:pt x="210" y="42"/>
                  </a:lnTo>
                  <a:lnTo>
                    <a:pt x="216" y="42"/>
                  </a:lnTo>
                  <a:lnTo>
                    <a:pt x="216" y="36"/>
                  </a:lnTo>
                  <a:lnTo>
                    <a:pt x="222" y="36"/>
                  </a:lnTo>
                  <a:lnTo>
                    <a:pt x="222" y="30"/>
                  </a:lnTo>
                  <a:lnTo>
                    <a:pt x="228" y="30"/>
                  </a:lnTo>
                  <a:lnTo>
                    <a:pt x="234" y="30"/>
                  </a:lnTo>
                  <a:lnTo>
                    <a:pt x="234" y="36"/>
                  </a:lnTo>
                  <a:lnTo>
                    <a:pt x="240" y="36"/>
                  </a:lnTo>
                  <a:lnTo>
                    <a:pt x="240" y="42"/>
                  </a:lnTo>
                  <a:lnTo>
                    <a:pt x="240" y="48"/>
                  </a:lnTo>
                  <a:lnTo>
                    <a:pt x="246" y="48"/>
                  </a:lnTo>
                  <a:lnTo>
                    <a:pt x="246" y="42"/>
                  </a:lnTo>
                  <a:lnTo>
                    <a:pt x="252" y="42"/>
                  </a:lnTo>
                  <a:lnTo>
                    <a:pt x="252" y="36"/>
                  </a:lnTo>
                  <a:lnTo>
                    <a:pt x="252" y="42"/>
                  </a:lnTo>
                  <a:lnTo>
                    <a:pt x="252" y="36"/>
                  </a:lnTo>
                  <a:lnTo>
                    <a:pt x="258" y="36"/>
                  </a:lnTo>
                  <a:lnTo>
                    <a:pt x="252" y="36"/>
                  </a:lnTo>
                  <a:lnTo>
                    <a:pt x="258" y="36"/>
                  </a:lnTo>
                  <a:lnTo>
                    <a:pt x="258" y="30"/>
                  </a:lnTo>
                  <a:lnTo>
                    <a:pt x="264" y="30"/>
                  </a:lnTo>
                  <a:lnTo>
                    <a:pt x="270" y="30"/>
                  </a:lnTo>
                  <a:lnTo>
                    <a:pt x="276" y="30"/>
                  </a:lnTo>
                  <a:lnTo>
                    <a:pt x="282" y="30"/>
                  </a:lnTo>
                  <a:lnTo>
                    <a:pt x="282" y="36"/>
                  </a:lnTo>
                  <a:lnTo>
                    <a:pt x="288" y="36"/>
                  </a:lnTo>
                  <a:lnTo>
                    <a:pt x="294" y="36"/>
                  </a:lnTo>
                  <a:lnTo>
                    <a:pt x="300" y="42"/>
                  </a:lnTo>
                  <a:lnTo>
                    <a:pt x="300" y="36"/>
                  </a:lnTo>
                  <a:lnTo>
                    <a:pt x="300" y="30"/>
                  </a:lnTo>
                  <a:lnTo>
                    <a:pt x="306" y="30"/>
                  </a:lnTo>
                  <a:lnTo>
                    <a:pt x="312" y="30"/>
                  </a:lnTo>
                  <a:lnTo>
                    <a:pt x="312" y="24"/>
                  </a:lnTo>
                  <a:lnTo>
                    <a:pt x="318" y="24"/>
                  </a:lnTo>
                  <a:lnTo>
                    <a:pt x="324" y="24"/>
                  </a:lnTo>
                  <a:lnTo>
                    <a:pt x="324" y="18"/>
                  </a:lnTo>
                  <a:lnTo>
                    <a:pt x="318" y="18"/>
                  </a:lnTo>
                  <a:lnTo>
                    <a:pt x="318" y="12"/>
                  </a:lnTo>
                  <a:lnTo>
                    <a:pt x="318" y="18"/>
                  </a:lnTo>
                  <a:lnTo>
                    <a:pt x="318" y="12"/>
                  </a:lnTo>
                  <a:lnTo>
                    <a:pt x="324" y="12"/>
                  </a:lnTo>
                  <a:lnTo>
                    <a:pt x="330" y="12"/>
                  </a:lnTo>
                  <a:lnTo>
                    <a:pt x="336" y="12"/>
                  </a:lnTo>
                  <a:lnTo>
                    <a:pt x="336" y="18"/>
                  </a:lnTo>
                  <a:lnTo>
                    <a:pt x="342" y="18"/>
                  </a:lnTo>
                  <a:lnTo>
                    <a:pt x="342" y="24"/>
                  </a:lnTo>
                  <a:lnTo>
                    <a:pt x="342" y="30"/>
                  </a:lnTo>
                  <a:lnTo>
                    <a:pt x="348" y="30"/>
                  </a:lnTo>
                  <a:lnTo>
                    <a:pt x="342" y="36"/>
                  </a:lnTo>
                  <a:lnTo>
                    <a:pt x="348" y="36"/>
                  </a:lnTo>
                  <a:lnTo>
                    <a:pt x="348" y="42"/>
                  </a:lnTo>
                  <a:lnTo>
                    <a:pt x="348" y="36"/>
                  </a:lnTo>
                  <a:lnTo>
                    <a:pt x="348" y="42"/>
                  </a:lnTo>
                  <a:lnTo>
                    <a:pt x="348" y="48"/>
                  </a:lnTo>
                  <a:lnTo>
                    <a:pt x="348" y="54"/>
                  </a:lnTo>
                  <a:lnTo>
                    <a:pt x="348" y="60"/>
                  </a:lnTo>
                  <a:lnTo>
                    <a:pt x="354" y="60"/>
                  </a:lnTo>
                  <a:lnTo>
                    <a:pt x="360" y="60"/>
                  </a:lnTo>
                  <a:lnTo>
                    <a:pt x="354" y="60"/>
                  </a:lnTo>
                  <a:lnTo>
                    <a:pt x="354" y="66"/>
                  </a:lnTo>
                  <a:lnTo>
                    <a:pt x="360" y="66"/>
                  </a:lnTo>
                  <a:lnTo>
                    <a:pt x="360" y="72"/>
                  </a:lnTo>
                  <a:lnTo>
                    <a:pt x="366" y="72"/>
                  </a:lnTo>
                  <a:lnTo>
                    <a:pt x="366" y="78"/>
                  </a:lnTo>
                  <a:lnTo>
                    <a:pt x="372" y="78"/>
                  </a:lnTo>
                  <a:lnTo>
                    <a:pt x="372" y="84"/>
                  </a:lnTo>
                  <a:lnTo>
                    <a:pt x="372" y="78"/>
                  </a:lnTo>
                  <a:lnTo>
                    <a:pt x="366" y="78"/>
                  </a:lnTo>
                  <a:lnTo>
                    <a:pt x="366" y="84"/>
                  </a:lnTo>
                  <a:lnTo>
                    <a:pt x="366" y="90"/>
                  </a:lnTo>
                  <a:lnTo>
                    <a:pt x="360" y="90"/>
                  </a:lnTo>
                  <a:lnTo>
                    <a:pt x="360" y="96"/>
                  </a:lnTo>
                  <a:lnTo>
                    <a:pt x="360" y="102"/>
                  </a:lnTo>
                  <a:lnTo>
                    <a:pt x="366" y="102"/>
                  </a:lnTo>
                  <a:lnTo>
                    <a:pt x="366" y="96"/>
                  </a:lnTo>
                  <a:lnTo>
                    <a:pt x="372" y="96"/>
                  </a:lnTo>
                  <a:lnTo>
                    <a:pt x="378" y="96"/>
                  </a:lnTo>
                  <a:lnTo>
                    <a:pt x="378" y="102"/>
                  </a:lnTo>
                  <a:lnTo>
                    <a:pt x="378" y="108"/>
                  </a:lnTo>
                  <a:lnTo>
                    <a:pt x="378" y="114"/>
                  </a:lnTo>
                  <a:lnTo>
                    <a:pt x="378" y="120"/>
                  </a:lnTo>
                  <a:lnTo>
                    <a:pt x="378" y="126"/>
                  </a:lnTo>
                  <a:lnTo>
                    <a:pt x="384" y="126"/>
                  </a:lnTo>
                  <a:lnTo>
                    <a:pt x="384" y="132"/>
                  </a:lnTo>
                  <a:lnTo>
                    <a:pt x="390" y="132"/>
                  </a:lnTo>
                  <a:lnTo>
                    <a:pt x="396" y="132"/>
                  </a:lnTo>
                  <a:lnTo>
                    <a:pt x="396" y="138"/>
                  </a:lnTo>
                  <a:lnTo>
                    <a:pt x="396" y="144"/>
                  </a:lnTo>
                  <a:lnTo>
                    <a:pt x="396" y="150"/>
                  </a:lnTo>
                  <a:lnTo>
                    <a:pt x="390" y="150"/>
                  </a:lnTo>
                  <a:lnTo>
                    <a:pt x="390" y="156"/>
                  </a:lnTo>
                  <a:lnTo>
                    <a:pt x="384" y="156"/>
                  </a:lnTo>
                  <a:lnTo>
                    <a:pt x="390" y="156"/>
                  </a:lnTo>
                  <a:lnTo>
                    <a:pt x="384" y="156"/>
                  </a:lnTo>
                  <a:lnTo>
                    <a:pt x="384" y="162"/>
                  </a:lnTo>
                  <a:lnTo>
                    <a:pt x="384" y="156"/>
                  </a:lnTo>
                  <a:lnTo>
                    <a:pt x="390" y="156"/>
                  </a:lnTo>
                  <a:lnTo>
                    <a:pt x="390" y="162"/>
                  </a:lnTo>
                  <a:lnTo>
                    <a:pt x="390" y="168"/>
                  </a:lnTo>
                  <a:lnTo>
                    <a:pt x="390" y="174"/>
                  </a:lnTo>
                  <a:lnTo>
                    <a:pt x="384" y="174"/>
                  </a:lnTo>
                  <a:lnTo>
                    <a:pt x="390" y="174"/>
                  </a:lnTo>
                  <a:lnTo>
                    <a:pt x="384" y="174"/>
                  </a:lnTo>
                  <a:lnTo>
                    <a:pt x="384" y="180"/>
                  </a:lnTo>
                  <a:lnTo>
                    <a:pt x="390" y="180"/>
                  </a:lnTo>
                  <a:lnTo>
                    <a:pt x="384" y="180"/>
                  </a:lnTo>
                  <a:lnTo>
                    <a:pt x="390" y="180"/>
                  </a:lnTo>
                  <a:lnTo>
                    <a:pt x="390" y="186"/>
                  </a:lnTo>
                  <a:lnTo>
                    <a:pt x="396" y="186"/>
                  </a:lnTo>
                  <a:lnTo>
                    <a:pt x="402" y="186"/>
                  </a:lnTo>
                  <a:lnTo>
                    <a:pt x="402" y="192"/>
                  </a:lnTo>
                  <a:lnTo>
                    <a:pt x="402" y="198"/>
                  </a:lnTo>
                  <a:lnTo>
                    <a:pt x="402" y="204"/>
                  </a:lnTo>
                  <a:lnTo>
                    <a:pt x="402" y="198"/>
                  </a:lnTo>
                  <a:lnTo>
                    <a:pt x="402" y="204"/>
                  </a:lnTo>
                  <a:lnTo>
                    <a:pt x="408" y="204"/>
                  </a:lnTo>
                  <a:lnTo>
                    <a:pt x="402" y="204"/>
                  </a:lnTo>
                  <a:lnTo>
                    <a:pt x="402" y="210"/>
                  </a:lnTo>
                  <a:lnTo>
                    <a:pt x="396" y="216"/>
                  </a:lnTo>
                  <a:lnTo>
                    <a:pt x="396" y="222"/>
                  </a:lnTo>
                  <a:lnTo>
                    <a:pt x="402" y="222"/>
                  </a:lnTo>
                  <a:lnTo>
                    <a:pt x="408" y="222"/>
                  </a:lnTo>
                  <a:lnTo>
                    <a:pt x="408" y="228"/>
                  </a:lnTo>
                  <a:lnTo>
                    <a:pt x="414" y="234"/>
                  </a:lnTo>
                  <a:lnTo>
                    <a:pt x="414" y="240"/>
                  </a:lnTo>
                  <a:lnTo>
                    <a:pt x="414" y="246"/>
                  </a:lnTo>
                  <a:lnTo>
                    <a:pt x="408" y="246"/>
                  </a:lnTo>
                  <a:lnTo>
                    <a:pt x="408" y="240"/>
                  </a:lnTo>
                  <a:lnTo>
                    <a:pt x="402" y="240"/>
                  </a:lnTo>
                  <a:lnTo>
                    <a:pt x="402" y="246"/>
                  </a:lnTo>
                  <a:lnTo>
                    <a:pt x="402" y="240"/>
                  </a:lnTo>
                  <a:lnTo>
                    <a:pt x="402" y="246"/>
                  </a:lnTo>
                  <a:lnTo>
                    <a:pt x="402" y="240"/>
                  </a:lnTo>
                  <a:lnTo>
                    <a:pt x="396" y="240"/>
                  </a:lnTo>
                  <a:lnTo>
                    <a:pt x="390" y="240"/>
                  </a:lnTo>
                  <a:lnTo>
                    <a:pt x="384" y="240"/>
                  </a:lnTo>
                  <a:lnTo>
                    <a:pt x="384" y="246"/>
                  </a:lnTo>
                  <a:lnTo>
                    <a:pt x="384" y="252"/>
                  </a:lnTo>
                  <a:lnTo>
                    <a:pt x="384" y="258"/>
                  </a:lnTo>
                  <a:lnTo>
                    <a:pt x="390" y="258"/>
                  </a:lnTo>
                  <a:lnTo>
                    <a:pt x="396" y="258"/>
                  </a:lnTo>
                  <a:lnTo>
                    <a:pt x="396" y="264"/>
                  </a:lnTo>
                  <a:lnTo>
                    <a:pt x="390" y="264"/>
                  </a:lnTo>
                  <a:lnTo>
                    <a:pt x="390" y="270"/>
                  </a:lnTo>
                  <a:lnTo>
                    <a:pt x="390" y="276"/>
                  </a:lnTo>
                  <a:lnTo>
                    <a:pt x="390" y="282"/>
                  </a:lnTo>
                  <a:lnTo>
                    <a:pt x="390" y="288"/>
                  </a:lnTo>
                  <a:lnTo>
                    <a:pt x="384" y="288"/>
                  </a:lnTo>
                  <a:lnTo>
                    <a:pt x="384" y="294"/>
                  </a:lnTo>
                  <a:lnTo>
                    <a:pt x="378" y="288"/>
                  </a:lnTo>
                  <a:lnTo>
                    <a:pt x="372" y="288"/>
                  </a:lnTo>
                  <a:lnTo>
                    <a:pt x="366" y="294"/>
                  </a:lnTo>
                  <a:lnTo>
                    <a:pt x="366" y="288"/>
                  </a:lnTo>
                  <a:lnTo>
                    <a:pt x="366" y="282"/>
                  </a:lnTo>
                  <a:lnTo>
                    <a:pt x="360" y="282"/>
                  </a:lnTo>
                  <a:lnTo>
                    <a:pt x="360" y="288"/>
                  </a:lnTo>
                  <a:lnTo>
                    <a:pt x="354" y="288"/>
                  </a:lnTo>
                  <a:lnTo>
                    <a:pt x="354" y="294"/>
                  </a:lnTo>
                  <a:lnTo>
                    <a:pt x="354" y="300"/>
                  </a:lnTo>
                  <a:lnTo>
                    <a:pt x="348" y="300"/>
                  </a:lnTo>
                  <a:lnTo>
                    <a:pt x="348" y="306"/>
                  </a:lnTo>
                  <a:lnTo>
                    <a:pt x="342" y="306"/>
                  </a:lnTo>
                  <a:lnTo>
                    <a:pt x="342" y="312"/>
                  </a:lnTo>
                  <a:lnTo>
                    <a:pt x="336" y="312"/>
                  </a:lnTo>
                  <a:lnTo>
                    <a:pt x="336" y="306"/>
                  </a:lnTo>
                  <a:lnTo>
                    <a:pt x="330" y="306"/>
                  </a:lnTo>
                  <a:lnTo>
                    <a:pt x="330" y="300"/>
                  </a:lnTo>
                  <a:lnTo>
                    <a:pt x="324" y="300"/>
                  </a:lnTo>
                  <a:lnTo>
                    <a:pt x="318" y="300"/>
                  </a:lnTo>
                  <a:lnTo>
                    <a:pt x="312" y="300"/>
                  </a:lnTo>
                  <a:lnTo>
                    <a:pt x="318" y="300"/>
                  </a:lnTo>
                  <a:lnTo>
                    <a:pt x="318" y="294"/>
                  </a:lnTo>
                  <a:lnTo>
                    <a:pt x="318" y="288"/>
                  </a:lnTo>
                  <a:lnTo>
                    <a:pt x="318" y="282"/>
                  </a:lnTo>
                  <a:lnTo>
                    <a:pt x="318" y="276"/>
                  </a:lnTo>
                  <a:lnTo>
                    <a:pt x="318" y="270"/>
                  </a:lnTo>
                  <a:lnTo>
                    <a:pt x="318" y="264"/>
                  </a:lnTo>
                  <a:lnTo>
                    <a:pt x="312" y="264"/>
                  </a:lnTo>
                  <a:lnTo>
                    <a:pt x="312" y="258"/>
                  </a:lnTo>
                  <a:lnTo>
                    <a:pt x="312" y="252"/>
                  </a:lnTo>
                  <a:lnTo>
                    <a:pt x="312" y="246"/>
                  </a:lnTo>
                  <a:lnTo>
                    <a:pt x="306" y="246"/>
                  </a:lnTo>
                  <a:lnTo>
                    <a:pt x="306" y="240"/>
                  </a:lnTo>
                  <a:lnTo>
                    <a:pt x="306" y="246"/>
                  </a:lnTo>
                  <a:lnTo>
                    <a:pt x="300" y="246"/>
                  </a:lnTo>
                  <a:lnTo>
                    <a:pt x="306" y="240"/>
                  </a:lnTo>
                  <a:lnTo>
                    <a:pt x="300" y="240"/>
                  </a:lnTo>
                  <a:lnTo>
                    <a:pt x="300" y="234"/>
                  </a:lnTo>
                  <a:lnTo>
                    <a:pt x="294" y="234"/>
                  </a:lnTo>
                  <a:lnTo>
                    <a:pt x="294" y="240"/>
                  </a:lnTo>
                  <a:lnTo>
                    <a:pt x="288" y="240"/>
                  </a:lnTo>
                  <a:lnTo>
                    <a:pt x="282" y="240"/>
                  </a:lnTo>
                  <a:lnTo>
                    <a:pt x="276" y="240"/>
                  </a:lnTo>
                  <a:lnTo>
                    <a:pt x="270" y="240"/>
                  </a:lnTo>
                  <a:lnTo>
                    <a:pt x="264" y="240"/>
                  </a:lnTo>
                  <a:lnTo>
                    <a:pt x="258" y="240"/>
                  </a:lnTo>
                  <a:lnTo>
                    <a:pt x="258" y="246"/>
                  </a:lnTo>
                  <a:lnTo>
                    <a:pt x="252" y="246"/>
                  </a:lnTo>
                  <a:lnTo>
                    <a:pt x="252" y="252"/>
                  </a:lnTo>
                  <a:lnTo>
                    <a:pt x="252" y="246"/>
                  </a:lnTo>
                  <a:lnTo>
                    <a:pt x="246" y="246"/>
                  </a:lnTo>
                  <a:lnTo>
                    <a:pt x="246" y="252"/>
                  </a:lnTo>
                  <a:lnTo>
                    <a:pt x="246" y="246"/>
                  </a:lnTo>
                  <a:lnTo>
                    <a:pt x="246" y="240"/>
                  </a:lnTo>
                  <a:lnTo>
                    <a:pt x="252" y="234"/>
                  </a:lnTo>
                  <a:lnTo>
                    <a:pt x="258" y="234"/>
                  </a:lnTo>
                  <a:lnTo>
                    <a:pt x="258" y="228"/>
                  </a:lnTo>
                  <a:lnTo>
                    <a:pt x="252" y="228"/>
                  </a:lnTo>
                  <a:lnTo>
                    <a:pt x="258" y="228"/>
                  </a:lnTo>
                  <a:lnTo>
                    <a:pt x="252" y="228"/>
                  </a:lnTo>
                  <a:lnTo>
                    <a:pt x="252" y="222"/>
                  </a:lnTo>
                  <a:lnTo>
                    <a:pt x="252" y="216"/>
                  </a:lnTo>
                  <a:lnTo>
                    <a:pt x="252" y="210"/>
                  </a:lnTo>
                  <a:lnTo>
                    <a:pt x="252" y="204"/>
                  </a:lnTo>
                  <a:lnTo>
                    <a:pt x="246" y="204"/>
                  </a:lnTo>
                  <a:lnTo>
                    <a:pt x="240" y="204"/>
                  </a:lnTo>
                  <a:lnTo>
                    <a:pt x="246" y="204"/>
                  </a:lnTo>
                  <a:lnTo>
                    <a:pt x="246" y="198"/>
                  </a:lnTo>
                  <a:lnTo>
                    <a:pt x="246" y="192"/>
                  </a:lnTo>
                  <a:lnTo>
                    <a:pt x="246" y="186"/>
                  </a:lnTo>
                  <a:lnTo>
                    <a:pt x="240" y="192"/>
                  </a:lnTo>
                  <a:lnTo>
                    <a:pt x="240" y="186"/>
                  </a:lnTo>
                  <a:lnTo>
                    <a:pt x="234" y="186"/>
                  </a:lnTo>
                  <a:lnTo>
                    <a:pt x="234" y="180"/>
                  </a:lnTo>
                  <a:lnTo>
                    <a:pt x="240" y="180"/>
                  </a:lnTo>
                  <a:lnTo>
                    <a:pt x="234" y="180"/>
                  </a:lnTo>
                  <a:lnTo>
                    <a:pt x="234" y="174"/>
                  </a:lnTo>
                  <a:lnTo>
                    <a:pt x="228" y="174"/>
                  </a:lnTo>
                  <a:lnTo>
                    <a:pt x="228" y="168"/>
                  </a:lnTo>
                  <a:lnTo>
                    <a:pt x="228" y="162"/>
                  </a:lnTo>
                  <a:lnTo>
                    <a:pt x="222" y="162"/>
                  </a:lnTo>
                  <a:lnTo>
                    <a:pt x="216" y="156"/>
                  </a:lnTo>
                  <a:lnTo>
                    <a:pt x="210" y="156"/>
                  </a:lnTo>
                  <a:lnTo>
                    <a:pt x="204" y="156"/>
                  </a:lnTo>
                  <a:lnTo>
                    <a:pt x="198" y="156"/>
                  </a:lnTo>
                  <a:lnTo>
                    <a:pt x="192" y="156"/>
                  </a:lnTo>
                  <a:lnTo>
                    <a:pt x="186" y="156"/>
                  </a:lnTo>
                  <a:lnTo>
                    <a:pt x="180" y="156"/>
                  </a:lnTo>
                  <a:lnTo>
                    <a:pt x="174" y="156"/>
                  </a:lnTo>
                  <a:lnTo>
                    <a:pt x="168" y="162"/>
                  </a:lnTo>
                  <a:lnTo>
                    <a:pt x="162" y="162"/>
                  </a:lnTo>
                  <a:lnTo>
                    <a:pt x="162" y="156"/>
                  </a:lnTo>
                  <a:lnTo>
                    <a:pt x="156" y="156"/>
                  </a:lnTo>
                  <a:lnTo>
                    <a:pt x="156" y="162"/>
                  </a:lnTo>
                  <a:lnTo>
                    <a:pt x="150" y="162"/>
                  </a:lnTo>
                  <a:lnTo>
                    <a:pt x="144" y="162"/>
                  </a:lnTo>
                  <a:lnTo>
                    <a:pt x="144" y="168"/>
                  </a:lnTo>
                  <a:lnTo>
                    <a:pt x="138" y="168"/>
                  </a:lnTo>
                  <a:lnTo>
                    <a:pt x="138" y="174"/>
                  </a:lnTo>
                  <a:lnTo>
                    <a:pt x="138" y="180"/>
                  </a:lnTo>
                  <a:lnTo>
                    <a:pt x="138" y="186"/>
                  </a:lnTo>
                  <a:lnTo>
                    <a:pt x="132" y="186"/>
                  </a:lnTo>
                  <a:lnTo>
                    <a:pt x="132" y="192"/>
                  </a:lnTo>
                  <a:lnTo>
                    <a:pt x="126" y="192"/>
                  </a:lnTo>
                  <a:lnTo>
                    <a:pt x="120" y="198"/>
                  </a:lnTo>
                  <a:lnTo>
                    <a:pt x="120" y="192"/>
                  </a:lnTo>
                  <a:lnTo>
                    <a:pt x="120" y="198"/>
                  </a:lnTo>
                  <a:lnTo>
                    <a:pt x="120" y="204"/>
                  </a:lnTo>
                  <a:lnTo>
                    <a:pt x="114" y="204"/>
                  </a:lnTo>
                  <a:lnTo>
                    <a:pt x="114" y="210"/>
                  </a:lnTo>
                  <a:lnTo>
                    <a:pt x="108" y="210"/>
                  </a:lnTo>
                  <a:lnTo>
                    <a:pt x="108" y="204"/>
                  </a:lnTo>
                  <a:lnTo>
                    <a:pt x="102" y="204"/>
                  </a:lnTo>
                  <a:lnTo>
                    <a:pt x="102" y="210"/>
                  </a:lnTo>
                  <a:close/>
                  <a:moveTo>
                    <a:pt x="0" y="96"/>
                  </a:moveTo>
                  <a:lnTo>
                    <a:pt x="12" y="96"/>
                  </a:lnTo>
                  <a:lnTo>
                    <a:pt x="12" y="108"/>
                  </a:lnTo>
                  <a:lnTo>
                    <a:pt x="0" y="108"/>
                  </a:lnTo>
                  <a:lnTo>
                    <a:pt x="0" y="96"/>
                  </a:lnTo>
                  <a:close/>
                  <a:moveTo>
                    <a:pt x="6" y="96"/>
                  </a:moveTo>
                  <a:lnTo>
                    <a:pt x="12" y="96"/>
                  </a:lnTo>
                  <a:lnTo>
                    <a:pt x="12" y="102"/>
                  </a:lnTo>
                  <a:lnTo>
                    <a:pt x="6" y="102"/>
                  </a:lnTo>
                  <a:lnTo>
                    <a:pt x="6" y="96"/>
                  </a:lnTo>
                  <a:close/>
                  <a:moveTo>
                    <a:pt x="6" y="102"/>
                  </a:moveTo>
                  <a:lnTo>
                    <a:pt x="12" y="102"/>
                  </a:lnTo>
                  <a:lnTo>
                    <a:pt x="12" y="108"/>
                  </a:lnTo>
                  <a:lnTo>
                    <a:pt x="6" y="108"/>
                  </a:lnTo>
                  <a:lnTo>
                    <a:pt x="6" y="102"/>
                  </a:lnTo>
                  <a:close/>
                  <a:moveTo>
                    <a:pt x="72" y="180"/>
                  </a:moveTo>
                  <a:lnTo>
                    <a:pt x="72" y="186"/>
                  </a:lnTo>
                  <a:lnTo>
                    <a:pt x="73" y="186"/>
                  </a:lnTo>
                  <a:lnTo>
                    <a:pt x="72" y="180"/>
                  </a:lnTo>
                  <a:close/>
                  <a:moveTo>
                    <a:pt x="72" y="162"/>
                  </a:moveTo>
                  <a:lnTo>
                    <a:pt x="78" y="162"/>
                  </a:lnTo>
                  <a:lnTo>
                    <a:pt x="78" y="168"/>
                  </a:lnTo>
                  <a:lnTo>
                    <a:pt x="72" y="168"/>
                  </a:lnTo>
                  <a:lnTo>
                    <a:pt x="72" y="162"/>
                  </a:lnTo>
                  <a:close/>
                  <a:moveTo>
                    <a:pt x="72" y="180"/>
                  </a:moveTo>
                  <a:lnTo>
                    <a:pt x="78" y="180"/>
                  </a:lnTo>
                  <a:lnTo>
                    <a:pt x="78" y="186"/>
                  </a:lnTo>
                  <a:lnTo>
                    <a:pt x="72" y="186"/>
                  </a:lnTo>
                  <a:lnTo>
                    <a:pt x="72" y="180"/>
                  </a:lnTo>
                  <a:close/>
                  <a:moveTo>
                    <a:pt x="12" y="102"/>
                  </a:moveTo>
                  <a:lnTo>
                    <a:pt x="12" y="108"/>
                  </a:lnTo>
                  <a:lnTo>
                    <a:pt x="13" y="108"/>
                  </a:lnTo>
                  <a:lnTo>
                    <a:pt x="12" y="102"/>
                  </a:lnTo>
                  <a:close/>
                  <a:moveTo>
                    <a:pt x="60" y="144"/>
                  </a:moveTo>
                  <a:lnTo>
                    <a:pt x="60" y="150"/>
                  </a:lnTo>
                  <a:lnTo>
                    <a:pt x="61" y="150"/>
                  </a:lnTo>
                  <a:lnTo>
                    <a:pt x="60" y="144"/>
                  </a:lnTo>
                  <a:close/>
                  <a:moveTo>
                    <a:pt x="78" y="156"/>
                  </a:moveTo>
                  <a:lnTo>
                    <a:pt x="78" y="162"/>
                  </a:lnTo>
                  <a:lnTo>
                    <a:pt x="79" y="162"/>
                  </a:lnTo>
                  <a:lnTo>
                    <a:pt x="78" y="156"/>
                  </a:lnTo>
                  <a:close/>
                  <a:moveTo>
                    <a:pt x="90" y="192"/>
                  </a:moveTo>
                  <a:lnTo>
                    <a:pt x="96" y="192"/>
                  </a:lnTo>
                  <a:lnTo>
                    <a:pt x="96" y="198"/>
                  </a:lnTo>
                  <a:lnTo>
                    <a:pt x="90" y="198"/>
                  </a:lnTo>
                  <a:lnTo>
                    <a:pt x="90" y="192"/>
                  </a:lnTo>
                  <a:close/>
                  <a:moveTo>
                    <a:pt x="96" y="204"/>
                  </a:moveTo>
                  <a:lnTo>
                    <a:pt x="102" y="204"/>
                  </a:lnTo>
                  <a:lnTo>
                    <a:pt x="96" y="204"/>
                  </a:lnTo>
                  <a:close/>
                </a:path>
              </a:pathLst>
            </a:custGeom>
            <a:solidFill>
              <a:schemeClr val="accent1">
                <a:lumMod val="60000"/>
                <a:lumOff val="40000"/>
              </a:schemeClr>
            </a:solid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90" name="Freeform 20"/>
            <p:cNvSpPr>
              <a:spLocks noEditPoints="1"/>
            </p:cNvSpPr>
            <p:nvPr>
              <p:custDataLst>
                <p:tags r:id="rId20"/>
              </p:custDataLst>
            </p:nvPr>
          </p:nvSpPr>
          <p:spPr bwMode="gray">
            <a:xfrm>
              <a:off x="636827" y="3164982"/>
              <a:ext cx="183575" cy="207470"/>
            </a:xfrm>
            <a:custGeom>
              <a:avLst/>
              <a:gdLst>
                <a:gd name="T0" fmla="*/ 58622 w 168"/>
                <a:gd name="T1" fmla="*/ 33619 h 168"/>
                <a:gd name="T2" fmla="*/ 53737 w 168"/>
                <a:gd name="T3" fmla="*/ 37462 h 168"/>
                <a:gd name="T4" fmla="*/ 49829 w 168"/>
                <a:gd name="T5" fmla="*/ 44186 h 168"/>
                <a:gd name="T6" fmla="*/ 45921 w 168"/>
                <a:gd name="T7" fmla="*/ 48028 h 168"/>
                <a:gd name="T8" fmla="*/ 41036 w 168"/>
                <a:gd name="T9" fmla="*/ 51871 h 168"/>
                <a:gd name="T10" fmla="*/ 39081 w 168"/>
                <a:gd name="T11" fmla="*/ 58594 h 168"/>
                <a:gd name="T12" fmla="*/ 32243 w 168"/>
                <a:gd name="T13" fmla="*/ 55712 h 168"/>
                <a:gd name="T14" fmla="*/ 23449 w 168"/>
                <a:gd name="T15" fmla="*/ 54753 h 168"/>
                <a:gd name="T16" fmla="*/ 17587 w 168"/>
                <a:gd name="T17" fmla="*/ 51871 h 168"/>
                <a:gd name="T18" fmla="*/ 19541 w 168"/>
                <a:gd name="T19" fmla="*/ 49949 h 168"/>
                <a:gd name="T20" fmla="*/ 17587 w 168"/>
                <a:gd name="T21" fmla="*/ 48028 h 168"/>
                <a:gd name="T22" fmla="*/ 15633 w 168"/>
                <a:gd name="T23" fmla="*/ 45147 h 168"/>
                <a:gd name="T24" fmla="*/ 15633 w 168"/>
                <a:gd name="T25" fmla="*/ 45147 h 168"/>
                <a:gd name="T26" fmla="*/ 12702 w 168"/>
                <a:gd name="T27" fmla="*/ 44186 h 168"/>
                <a:gd name="T28" fmla="*/ 10748 w 168"/>
                <a:gd name="T29" fmla="*/ 41304 h 168"/>
                <a:gd name="T30" fmla="*/ 8794 w 168"/>
                <a:gd name="T31" fmla="*/ 39383 h 168"/>
                <a:gd name="T32" fmla="*/ 3908 w 168"/>
                <a:gd name="T33" fmla="*/ 35541 h 168"/>
                <a:gd name="T34" fmla="*/ 1954 w 168"/>
                <a:gd name="T35" fmla="*/ 35541 h 168"/>
                <a:gd name="T36" fmla="*/ 0 w 168"/>
                <a:gd name="T37" fmla="*/ 29778 h 168"/>
                <a:gd name="T38" fmla="*/ 1954 w 168"/>
                <a:gd name="T39" fmla="*/ 29778 h 168"/>
                <a:gd name="T40" fmla="*/ 3908 w 168"/>
                <a:gd name="T41" fmla="*/ 26896 h 168"/>
                <a:gd name="T42" fmla="*/ 0 w 168"/>
                <a:gd name="T43" fmla="*/ 26896 h 168"/>
                <a:gd name="T44" fmla="*/ 1954 w 168"/>
                <a:gd name="T45" fmla="*/ 23054 h 168"/>
                <a:gd name="T46" fmla="*/ 0 w 168"/>
                <a:gd name="T47" fmla="*/ 21132 h 168"/>
                <a:gd name="T48" fmla="*/ 1954 w 168"/>
                <a:gd name="T49" fmla="*/ 18251 h 168"/>
                <a:gd name="T50" fmla="*/ 6840 w 168"/>
                <a:gd name="T51" fmla="*/ 14408 h 168"/>
                <a:gd name="T52" fmla="*/ 10748 w 168"/>
                <a:gd name="T53" fmla="*/ 12487 h 168"/>
                <a:gd name="T54" fmla="*/ 12702 w 168"/>
                <a:gd name="T55" fmla="*/ 6724 h 168"/>
                <a:gd name="T56" fmla="*/ 17587 w 168"/>
                <a:gd name="T57" fmla="*/ 1921 h 168"/>
                <a:gd name="T58" fmla="*/ 21495 w 168"/>
                <a:gd name="T59" fmla="*/ 1921 h 168"/>
                <a:gd name="T60" fmla="*/ 30289 w 168"/>
                <a:gd name="T61" fmla="*/ 0 h 168"/>
                <a:gd name="T62" fmla="*/ 39081 w 168"/>
                <a:gd name="T63" fmla="*/ 0 h 168"/>
                <a:gd name="T64" fmla="*/ 45921 w 168"/>
                <a:gd name="T65" fmla="*/ 3842 h 168"/>
                <a:gd name="T66" fmla="*/ 49829 w 168"/>
                <a:gd name="T67" fmla="*/ 7685 h 168"/>
                <a:gd name="T68" fmla="*/ 49829 w 168"/>
                <a:gd name="T69" fmla="*/ 12487 h 168"/>
                <a:gd name="T70" fmla="*/ 51783 w 168"/>
                <a:gd name="T71" fmla="*/ 16330 h 168"/>
                <a:gd name="T72" fmla="*/ 53737 w 168"/>
                <a:gd name="T73" fmla="*/ 18251 h 168"/>
                <a:gd name="T74" fmla="*/ 56668 w 168"/>
                <a:gd name="T75" fmla="*/ 24975 h 168"/>
                <a:gd name="T76" fmla="*/ 53737 w 168"/>
                <a:gd name="T77" fmla="*/ 26896 h 168"/>
                <a:gd name="T78" fmla="*/ 51783 w 168"/>
                <a:gd name="T79" fmla="*/ 30738 h 168"/>
                <a:gd name="T80" fmla="*/ 56668 w 168"/>
                <a:gd name="T81" fmla="*/ 30738 h 168"/>
                <a:gd name="T82" fmla="*/ 6840 w 168"/>
                <a:gd name="T83" fmla="*/ 45147 h 168"/>
                <a:gd name="T84" fmla="*/ 15633 w 168"/>
                <a:gd name="T85" fmla="*/ 45147 h 168"/>
                <a:gd name="T86" fmla="*/ 15633 w 168"/>
                <a:gd name="T87" fmla="*/ 49949 h 168"/>
                <a:gd name="T88" fmla="*/ 8794 w 168"/>
                <a:gd name="T89" fmla="*/ 48028 h 168"/>
                <a:gd name="T90" fmla="*/ 1954 w 168"/>
                <a:gd name="T91" fmla="*/ 21132 h 168"/>
                <a:gd name="T92" fmla="*/ 3908 w 168"/>
                <a:gd name="T93" fmla="*/ 45147 h 168"/>
                <a:gd name="T94" fmla="*/ 0 w 168"/>
                <a:gd name="T95" fmla="*/ 37462 h 168"/>
                <a:gd name="T96" fmla="*/ 3908 w 168"/>
                <a:gd name="T97" fmla="*/ 26896 h 168"/>
                <a:gd name="T98" fmla="*/ 3908 w 168"/>
                <a:gd name="T99" fmla="*/ 45147 h 168"/>
                <a:gd name="T100" fmla="*/ 3908 w 168"/>
                <a:gd name="T101" fmla="*/ 45147 h 1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8" h="168">
                  <a:moveTo>
                    <a:pt x="168" y="84"/>
                  </a:moveTo>
                  <a:lnTo>
                    <a:pt x="168" y="90"/>
                  </a:lnTo>
                  <a:lnTo>
                    <a:pt x="162" y="90"/>
                  </a:lnTo>
                  <a:lnTo>
                    <a:pt x="162" y="96"/>
                  </a:lnTo>
                  <a:lnTo>
                    <a:pt x="162" y="102"/>
                  </a:lnTo>
                  <a:lnTo>
                    <a:pt x="156" y="102"/>
                  </a:lnTo>
                  <a:lnTo>
                    <a:pt x="150" y="102"/>
                  </a:lnTo>
                  <a:lnTo>
                    <a:pt x="150" y="108"/>
                  </a:lnTo>
                  <a:lnTo>
                    <a:pt x="150" y="114"/>
                  </a:lnTo>
                  <a:lnTo>
                    <a:pt x="150" y="126"/>
                  </a:lnTo>
                  <a:lnTo>
                    <a:pt x="144" y="126"/>
                  </a:lnTo>
                  <a:lnTo>
                    <a:pt x="138" y="126"/>
                  </a:lnTo>
                  <a:lnTo>
                    <a:pt x="138" y="132"/>
                  </a:lnTo>
                  <a:lnTo>
                    <a:pt x="138" y="138"/>
                  </a:lnTo>
                  <a:lnTo>
                    <a:pt x="132" y="138"/>
                  </a:lnTo>
                  <a:lnTo>
                    <a:pt x="126" y="138"/>
                  </a:lnTo>
                  <a:lnTo>
                    <a:pt x="126" y="144"/>
                  </a:lnTo>
                  <a:lnTo>
                    <a:pt x="120" y="144"/>
                  </a:lnTo>
                  <a:lnTo>
                    <a:pt x="120" y="150"/>
                  </a:lnTo>
                  <a:lnTo>
                    <a:pt x="114" y="150"/>
                  </a:lnTo>
                  <a:lnTo>
                    <a:pt x="114" y="156"/>
                  </a:lnTo>
                  <a:lnTo>
                    <a:pt x="108" y="156"/>
                  </a:lnTo>
                  <a:lnTo>
                    <a:pt x="108" y="162"/>
                  </a:lnTo>
                  <a:lnTo>
                    <a:pt x="108" y="168"/>
                  </a:lnTo>
                  <a:lnTo>
                    <a:pt x="102" y="168"/>
                  </a:lnTo>
                  <a:lnTo>
                    <a:pt x="96" y="168"/>
                  </a:lnTo>
                  <a:lnTo>
                    <a:pt x="90" y="168"/>
                  </a:lnTo>
                  <a:lnTo>
                    <a:pt x="90" y="162"/>
                  </a:lnTo>
                  <a:lnTo>
                    <a:pt x="84" y="162"/>
                  </a:lnTo>
                  <a:lnTo>
                    <a:pt x="78" y="156"/>
                  </a:lnTo>
                  <a:lnTo>
                    <a:pt x="72" y="156"/>
                  </a:lnTo>
                  <a:lnTo>
                    <a:pt x="66" y="156"/>
                  </a:lnTo>
                  <a:lnTo>
                    <a:pt x="66" y="150"/>
                  </a:lnTo>
                  <a:lnTo>
                    <a:pt x="60" y="150"/>
                  </a:lnTo>
                  <a:lnTo>
                    <a:pt x="54" y="150"/>
                  </a:lnTo>
                  <a:lnTo>
                    <a:pt x="48" y="150"/>
                  </a:lnTo>
                  <a:lnTo>
                    <a:pt x="48" y="144"/>
                  </a:lnTo>
                  <a:lnTo>
                    <a:pt x="42" y="144"/>
                  </a:lnTo>
                  <a:lnTo>
                    <a:pt x="48" y="144"/>
                  </a:lnTo>
                  <a:lnTo>
                    <a:pt x="54" y="144"/>
                  </a:lnTo>
                  <a:lnTo>
                    <a:pt x="48" y="144"/>
                  </a:lnTo>
                  <a:lnTo>
                    <a:pt x="42" y="144"/>
                  </a:lnTo>
                  <a:lnTo>
                    <a:pt x="42" y="138"/>
                  </a:lnTo>
                  <a:lnTo>
                    <a:pt x="48" y="138"/>
                  </a:lnTo>
                  <a:lnTo>
                    <a:pt x="54" y="138"/>
                  </a:lnTo>
                  <a:lnTo>
                    <a:pt x="48" y="138"/>
                  </a:lnTo>
                  <a:lnTo>
                    <a:pt x="42" y="138"/>
                  </a:lnTo>
                  <a:lnTo>
                    <a:pt x="42" y="132"/>
                  </a:lnTo>
                  <a:lnTo>
                    <a:pt x="48" y="132"/>
                  </a:lnTo>
                  <a:lnTo>
                    <a:pt x="48" y="126"/>
                  </a:lnTo>
                  <a:lnTo>
                    <a:pt x="48" y="132"/>
                  </a:lnTo>
                  <a:lnTo>
                    <a:pt x="42" y="132"/>
                  </a:lnTo>
                  <a:lnTo>
                    <a:pt x="42" y="126"/>
                  </a:lnTo>
                  <a:lnTo>
                    <a:pt x="42" y="120"/>
                  </a:lnTo>
                  <a:lnTo>
                    <a:pt x="42" y="126"/>
                  </a:lnTo>
                  <a:lnTo>
                    <a:pt x="36" y="126"/>
                  </a:lnTo>
                  <a:lnTo>
                    <a:pt x="30" y="126"/>
                  </a:lnTo>
                  <a:lnTo>
                    <a:pt x="24" y="126"/>
                  </a:lnTo>
                  <a:lnTo>
                    <a:pt x="24" y="120"/>
                  </a:lnTo>
                  <a:lnTo>
                    <a:pt x="30" y="120"/>
                  </a:lnTo>
                  <a:lnTo>
                    <a:pt x="24" y="120"/>
                  </a:lnTo>
                  <a:lnTo>
                    <a:pt x="18" y="120"/>
                  </a:lnTo>
                  <a:lnTo>
                    <a:pt x="18" y="114"/>
                  </a:lnTo>
                  <a:lnTo>
                    <a:pt x="24" y="114"/>
                  </a:lnTo>
                  <a:lnTo>
                    <a:pt x="24" y="108"/>
                  </a:lnTo>
                  <a:lnTo>
                    <a:pt x="18" y="108"/>
                  </a:lnTo>
                  <a:lnTo>
                    <a:pt x="18" y="102"/>
                  </a:lnTo>
                  <a:lnTo>
                    <a:pt x="12" y="102"/>
                  </a:lnTo>
                  <a:lnTo>
                    <a:pt x="12" y="96"/>
                  </a:lnTo>
                  <a:lnTo>
                    <a:pt x="18" y="96"/>
                  </a:lnTo>
                  <a:lnTo>
                    <a:pt x="12" y="96"/>
                  </a:lnTo>
                  <a:lnTo>
                    <a:pt x="6" y="102"/>
                  </a:lnTo>
                  <a:lnTo>
                    <a:pt x="6" y="96"/>
                  </a:lnTo>
                  <a:lnTo>
                    <a:pt x="6" y="90"/>
                  </a:lnTo>
                  <a:lnTo>
                    <a:pt x="0" y="90"/>
                  </a:lnTo>
                  <a:lnTo>
                    <a:pt x="0" y="84"/>
                  </a:lnTo>
                  <a:lnTo>
                    <a:pt x="6" y="84"/>
                  </a:lnTo>
                  <a:lnTo>
                    <a:pt x="6" y="90"/>
                  </a:lnTo>
                  <a:lnTo>
                    <a:pt x="12" y="90"/>
                  </a:lnTo>
                  <a:lnTo>
                    <a:pt x="6" y="84"/>
                  </a:lnTo>
                  <a:lnTo>
                    <a:pt x="12" y="84"/>
                  </a:lnTo>
                  <a:lnTo>
                    <a:pt x="12" y="78"/>
                  </a:lnTo>
                  <a:lnTo>
                    <a:pt x="18" y="78"/>
                  </a:lnTo>
                  <a:lnTo>
                    <a:pt x="12" y="78"/>
                  </a:lnTo>
                  <a:lnTo>
                    <a:pt x="6" y="78"/>
                  </a:lnTo>
                  <a:lnTo>
                    <a:pt x="6" y="84"/>
                  </a:lnTo>
                  <a:lnTo>
                    <a:pt x="6" y="78"/>
                  </a:lnTo>
                  <a:lnTo>
                    <a:pt x="0" y="78"/>
                  </a:lnTo>
                  <a:lnTo>
                    <a:pt x="0" y="72"/>
                  </a:lnTo>
                  <a:lnTo>
                    <a:pt x="0" y="66"/>
                  </a:lnTo>
                  <a:lnTo>
                    <a:pt x="6" y="60"/>
                  </a:lnTo>
                  <a:lnTo>
                    <a:pt x="6" y="66"/>
                  </a:lnTo>
                  <a:lnTo>
                    <a:pt x="6" y="60"/>
                  </a:lnTo>
                  <a:lnTo>
                    <a:pt x="0" y="60"/>
                  </a:lnTo>
                  <a:lnTo>
                    <a:pt x="0" y="54"/>
                  </a:lnTo>
                  <a:lnTo>
                    <a:pt x="0" y="60"/>
                  </a:lnTo>
                  <a:lnTo>
                    <a:pt x="0" y="54"/>
                  </a:lnTo>
                  <a:lnTo>
                    <a:pt x="0" y="48"/>
                  </a:lnTo>
                  <a:lnTo>
                    <a:pt x="6" y="48"/>
                  </a:lnTo>
                  <a:lnTo>
                    <a:pt x="6" y="54"/>
                  </a:lnTo>
                  <a:lnTo>
                    <a:pt x="12" y="54"/>
                  </a:lnTo>
                  <a:lnTo>
                    <a:pt x="12" y="48"/>
                  </a:lnTo>
                  <a:lnTo>
                    <a:pt x="18" y="48"/>
                  </a:lnTo>
                  <a:lnTo>
                    <a:pt x="18" y="42"/>
                  </a:lnTo>
                  <a:lnTo>
                    <a:pt x="18" y="36"/>
                  </a:lnTo>
                  <a:lnTo>
                    <a:pt x="18" y="42"/>
                  </a:lnTo>
                  <a:lnTo>
                    <a:pt x="24" y="36"/>
                  </a:lnTo>
                  <a:lnTo>
                    <a:pt x="30" y="36"/>
                  </a:lnTo>
                  <a:lnTo>
                    <a:pt x="30" y="30"/>
                  </a:lnTo>
                  <a:lnTo>
                    <a:pt x="36" y="30"/>
                  </a:lnTo>
                  <a:lnTo>
                    <a:pt x="36" y="24"/>
                  </a:lnTo>
                  <a:lnTo>
                    <a:pt x="36" y="18"/>
                  </a:lnTo>
                  <a:lnTo>
                    <a:pt x="36" y="12"/>
                  </a:lnTo>
                  <a:lnTo>
                    <a:pt x="42" y="12"/>
                  </a:lnTo>
                  <a:lnTo>
                    <a:pt x="42" y="6"/>
                  </a:lnTo>
                  <a:lnTo>
                    <a:pt x="48" y="6"/>
                  </a:lnTo>
                  <a:lnTo>
                    <a:pt x="54" y="6"/>
                  </a:lnTo>
                  <a:lnTo>
                    <a:pt x="54" y="0"/>
                  </a:lnTo>
                  <a:lnTo>
                    <a:pt x="60" y="0"/>
                  </a:lnTo>
                  <a:lnTo>
                    <a:pt x="60" y="6"/>
                  </a:lnTo>
                  <a:lnTo>
                    <a:pt x="66" y="6"/>
                  </a:lnTo>
                  <a:lnTo>
                    <a:pt x="72" y="0"/>
                  </a:lnTo>
                  <a:lnTo>
                    <a:pt x="78" y="0"/>
                  </a:lnTo>
                  <a:lnTo>
                    <a:pt x="84" y="0"/>
                  </a:lnTo>
                  <a:lnTo>
                    <a:pt x="90" y="0"/>
                  </a:lnTo>
                  <a:lnTo>
                    <a:pt x="96" y="0"/>
                  </a:lnTo>
                  <a:lnTo>
                    <a:pt x="102" y="0"/>
                  </a:lnTo>
                  <a:lnTo>
                    <a:pt x="108" y="0"/>
                  </a:lnTo>
                  <a:lnTo>
                    <a:pt x="114" y="0"/>
                  </a:lnTo>
                  <a:lnTo>
                    <a:pt x="120" y="6"/>
                  </a:lnTo>
                  <a:lnTo>
                    <a:pt x="126" y="6"/>
                  </a:lnTo>
                  <a:lnTo>
                    <a:pt x="126" y="12"/>
                  </a:lnTo>
                  <a:lnTo>
                    <a:pt x="126" y="18"/>
                  </a:lnTo>
                  <a:lnTo>
                    <a:pt x="132" y="18"/>
                  </a:lnTo>
                  <a:lnTo>
                    <a:pt x="132" y="24"/>
                  </a:lnTo>
                  <a:lnTo>
                    <a:pt x="138" y="24"/>
                  </a:lnTo>
                  <a:lnTo>
                    <a:pt x="132" y="24"/>
                  </a:lnTo>
                  <a:lnTo>
                    <a:pt x="132" y="30"/>
                  </a:lnTo>
                  <a:lnTo>
                    <a:pt x="138" y="30"/>
                  </a:lnTo>
                  <a:lnTo>
                    <a:pt x="138" y="36"/>
                  </a:lnTo>
                  <a:lnTo>
                    <a:pt x="144" y="30"/>
                  </a:lnTo>
                  <a:lnTo>
                    <a:pt x="144" y="36"/>
                  </a:lnTo>
                  <a:lnTo>
                    <a:pt x="144" y="42"/>
                  </a:lnTo>
                  <a:lnTo>
                    <a:pt x="144" y="48"/>
                  </a:lnTo>
                  <a:lnTo>
                    <a:pt x="138" y="48"/>
                  </a:lnTo>
                  <a:lnTo>
                    <a:pt x="144" y="48"/>
                  </a:lnTo>
                  <a:lnTo>
                    <a:pt x="150" y="48"/>
                  </a:lnTo>
                  <a:lnTo>
                    <a:pt x="150" y="54"/>
                  </a:lnTo>
                  <a:lnTo>
                    <a:pt x="150" y="60"/>
                  </a:lnTo>
                  <a:lnTo>
                    <a:pt x="150" y="66"/>
                  </a:lnTo>
                  <a:lnTo>
                    <a:pt x="150" y="72"/>
                  </a:lnTo>
                  <a:lnTo>
                    <a:pt x="156" y="72"/>
                  </a:lnTo>
                  <a:lnTo>
                    <a:pt x="150" y="72"/>
                  </a:lnTo>
                  <a:lnTo>
                    <a:pt x="156" y="72"/>
                  </a:lnTo>
                  <a:lnTo>
                    <a:pt x="156" y="78"/>
                  </a:lnTo>
                  <a:lnTo>
                    <a:pt x="150" y="78"/>
                  </a:lnTo>
                  <a:lnTo>
                    <a:pt x="144" y="84"/>
                  </a:lnTo>
                  <a:lnTo>
                    <a:pt x="144" y="90"/>
                  </a:lnTo>
                  <a:lnTo>
                    <a:pt x="144" y="96"/>
                  </a:lnTo>
                  <a:lnTo>
                    <a:pt x="144" y="90"/>
                  </a:lnTo>
                  <a:lnTo>
                    <a:pt x="150" y="90"/>
                  </a:lnTo>
                  <a:lnTo>
                    <a:pt x="150" y="96"/>
                  </a:lnTo>
                  <a:lnTo>
                    <a:pt x="150" y="90"/>
                  </a:lnTo>
                  <a:lnTo>
                    <a:pt x="156" y="90"/>
                  </a:lnTo>
                  <a:lnTo>
                    <a:pt x="156" y="84"/>
                  </a:lnTo>
                  <a:lnTo>
                    <a:pt x="162" y="84"/>
                  </a:lnTo>
                  <a:lnTo>
                    <a:pt x="168" y="84"/>
                  </a:lnTo>
                  <a:close/>
                  <a:moveTo>
                    <a:pt x="18" y="132"/>
                  </a:moveTo>
                  <a:lnTo>
                    <a:pt x="24" y="132"/>
                  </a:lnTo>
                  <a:lnTo>
                    <a:pt x="30" y="132"/>
                  </a:lnTo>
                  <a:lnTo>
                    <a:pt x="36" y="132"/>
                  </a:lnTo>
                  <a:lnTo>
                    <a:pt x="42" y="132"/>
                  </a:lnTo>
                  <a:lnTo>
                    <a:pt x="42" y="138"/>
                  </a:lnTo>
                  <a:lnTo>
                    <a:pt x="42" y="144"/>
                  </a:lnTo>
                  <a:lnTo>
                    <a:pt x="36" y="144"/>
                  </a:lnTo>
                  <a:lnTo>
                    <a:pt x="42" y="144"/>
                  </a:lnTo>
                  <a:lnTo>
                    <a:pt x="36" y="144"/>
                  </a:lnTo>
                  <a:lnTo>
                    <a:pt x="36" y="138"/>
                  </a:lnTo>
                  <a:lnTo>
                    <a:pt x="30" y="138"/>
                  </a:lnTo>
                  <a:lnTo>
                    <a:pt x="24" y="138"/>
                  </a:lnTo>
                  <a:lnTo>
                    <a:pt x="18" y="138"/>
                  </a:lnTo>
                  <a:lnTo>
                    <a:pt x="18" y="132"/>
                  </a:lnTo>
                  <a:close/>
                  <a:moveTo>
                    <a:pt x="0" y="60"/>
                  </a:moveTo>
                  <a:lnTo>
                    <a:pt x="6" y="60"/>
                  </a:lnTo>
                  <a:lnTo>
                    <a:pt x="0" y="60"/>
                  </a:lnTo>
                  <a:close/>
                  <a:moveTo>
                    <a:pt x="12" y="132"/>
                  </a:moveTo>
                  <a:lnTo>
                    <a:pt x="18" y="132"/>
                  </a:lnTo>
                  <a:lnTo>
                    <a:pt x="12" y="132"/>
                  </a:lnTo>
                  <a:close/>
                  <a:moveTo>
                    <a:pt x="0" y="102"/>
                  </a:moveTo>
                  <a:lnTo>
                    <a:pt x="6" y="102"/>
                  </a:lnTo>
                  <a:lnTo>
                    <a:pt x="6" y="108"/>
                  </a:lnTo>
                  <a:lnTo>
                    <a:pt x="0" y="108"/>
                  </a:lnTo>
                  <a:lnTo>
                    <a:pt x="0" y="102"/>
                  </a:lnTo>
                  <a:close/>
                  <a:moveTo>
                    <a:pt x="12" y="78"/>
                  </a:moveTo>
                  <a:lnTo>
                    <a:pt x="18" y="78"/>
                  </a:lnTo>
                  <a:lnTo>
                    <a:pt x="12" y="78"/>
                  </a:lnTo>
                  <a:close/>
                  <a:moveTo>
                    <a:pt x="42" y="138"/>
                  </a:moveTo>
                  <a:lnTo>
                    <a:pt x="48" y="138"/>
                  </a:lnTo>
                  <a:lnTo>
                    <a:pt x="42" y="138"/>
                  </a:lnTo>
                  <a:close/>
                  <a:moveTo>
                    <a:pt x="12" y="132"/>
                  </a:moveTo>
                  <a:lnTo>
                    <a:pt x="18" y="132"/>
                  </a:lnTo>
                  <a:lnTo>
                    <a:pt x="12" y="132"/>
                  </a:lnTo>
                  <a:close/>
                  <a:moveTo>
                    <a:pt x="12" y="126"/>
                  </a:moveTo>
                  <a:lnTo>
                    <a:pt x="12" y="132"/>
                  </a:lnTo>
                  <a:lnTo>
                    <a:pt x="13" y="132"/>
                  </a:lnTo>
                  <a:lnTo>
                    <a:pt x="12" y="126"/>
                  </a:lnTo>
                  <a:close/>
                </a:path>
              </a:pathLst>
            </a:custGeom>
            <a:solidFill>
              <a:schemeClr val="accent1">
                <a:lumMod val="60000"/>
                <a:lumOff val="40000"/>
              </a:schemeClr>
            </a:solid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91" name="Freeform 21"/>
            <p:cNvSpPr>
              <a:spLocks noEditPoints="1"/>
            </p:cNvSpPr>
            <p:nvPr>
              <p:custDataLst>
                <p:tags r:id="rId21"/>
              </p:custDataLst>
            </p:nvPr>
          </p:nvSpPr>
          <p:spPr bwMode="gray">
            <a:xfrm>
              <a:off x="1953842" y="3521326"/>
              <a:ext cx="13908" cy="22172"/>
            </a:xfrm>
            <a:custGeom>
              <a:avLst/>
              <a:gdLst>
                <a:gd name="T0" fmla="*/ 3413 w 12"/>
                <a:gd name="T1" fmla="*/ 0 h 18"/>
                <a:gd name="T2" fmla="*/ 3413 w 12"/>
                <a:gd name="T3" fmla="*/ 1948 h 18"/>
                <a:gd name="T4" fmla="*/ 3413 w 12"/>
                <a:gd name="T5" fmla="*/ 3896 h 18"/>
                <a:gd name="T6" fmla="*/ 3413 w 12"/>
                <a:gd name="T7" fmla="*/ 6818 h 18"/>
                <a:gd name="T8" fmla="*/ 5689 w 12"/>
                <a:gd name="T9" fmla="*/ 6818 h 18"/>
                <a:gd name="T10" fmla="*/ 3413 w 12"/>
                <a:gd name="T11" fmla="*/ 6818 h 18"/>
                <a:gd name="T12" fmla="*/ 3413 w 12"/>
                <a:gd name="T13" fmla="*/ 3896 h 18"/>
                <a:gd name="T14" fmla="*/ 3413 w 12"/>
                <a:gd name="T15" fmla="*/ 6818 h 18"/>
                <a:gd name="T16" fmla="*/ 5689 w 12"/>
                <a:gd name="T17" fmla="*/ 6818 h 18"/>
                <a:gd name="T18" fmla="*/ 3413 w 12"/>
                <a:gd name="T19" fmla="*/ 6818 h 18"/>
                <a:gd name="T20" fmla="*/ 0 w 12"/>
                <a:gd name="T21" fmla="*/ 6818 h 18"/>
                <a:gd name="T22" fmla="*/ 3413 w 12"/>
                <a:gd name="T23" fmla="*/ 6818 h 18"/>
                <a:gd name="T24" fmla="*/ 0 w 12"/>
                <a:gd name="T25" fmla="*/ 6818 h 18"/>
                <a:gd name="T26" fmla="*/ 3413 w 12"/>
                <a:gd name="T27" fmla="*/ 6818 h 18"/>
                <a:gd name="T28" fmla="*/ 0 w 12"/>
                <a:gd name="T29" fmla="*/ 6818 h 18"/>
                <a:gd name="T30" fmla="*/ 0 w 12"/>
                <a:gd name="T31" fmla="*/ 3896 h 18"/>
                <a:gd name="T32" fmla="*/ 3413 w 12"/>
                <a:gd name="T33" fmla="*/ 3896 h 18"/>
                <a:gd name="T34" fmla="*/ 3413 w 12"/>
                <a:gd name="T35" fmla="*/ 1948 h 18"/>
                <a:gd name="T36" fmla="*/ 0 w 12"/>
                <a:gd name="T37" fmla="*/ 1948 h 18"/>
                <a:gd name="T38" fmla="*/ 3413 w 12"/>
                <a:gd name="T39" fmla="*/ 1948 h 18"/>
                <a:gd name="T40" fmla="*/ 0 w 12"/>
                <a:gd name="T41" fmla="*/ 1948 h 18"/>
                <a:gd name="T42" fmla="*/ 3413 w 12"/>
                <a:gd name="T43" fmla="*/ 1948 h 18"/>
                <a:gd name="T44" fmla="*/ 0 w 12"/>
                <a:gd name="T45" fmla="*/ 1948 h 18"/>
                <a:gd name="T46" fmla="*/ 0 w 12"/>
                <a:gd name="T47" fmla="*/ 0 h 18"/>
                <a:gd name="T48" fmla="*/ 3413 w 12"/>
                <a:gd name="T49" fmla="*/ 0 h 18"/>
                <a:gd name="T50" fmla="*/ 0 w 12"/>
                <a:gd name="T51" fmla="*/ 1948 h 18"/>
                <a:gd name="T52" fmla="*/ 3413 w 12"/>
                <a:gd name="T53" fmla="*/ 1948 h 18"/>
                <a:gd name="T54" fmla="*/ 3413 w 12"/>
                <a:gd name="T55" fmla="*/ 3896 h 18"/>
                <a:gd name="T56" fmla="*/ 0 w 12"/>
                <a:gd name="T57" fmla="*/ 3896 h 18"/>
                <a:gd name="T58" fmla="*/ 0 w 12"/>
                <a:gd name="T59" fmla="*/ 1948 h 18"/>
                <a:gd name="T60" fmla="*/ 0 w 12"/>
                <a:gd name="T61" fmla="*/ 1948 h 18"/>
                <a:gd name="T62" fmla="*/ 3413 w 12"/>
                <a:gd name="T63" fmla="*/ 1948 h 18"/>
                <a:gd name="T64" fmla="*/ 0 w 12"/>
                <a:gd name="T65" fmla="*/ 1948 h 18"/>
                <a:gd name="T66" fmla="*/ 0 w 12"/>
                <a:gd name="T67" fmla="*/ 1948 h 18"/>
                <a:gd name="T68" fmla="*/ 0 w 12"/>
                <a:gd name="T69" fmla="*/ 3896 h 18"/>
                <a:gd name="T70" fmla="*/ 1138 w 12"/>
                <a:gd name="T71" fmla="*/ 3896 h 18"/>
                <a:gd name="T72" fmla="*/ 0 w 12"/>
                <a:gd name="T73" fmla="*/ 1948 h 18"/>
                <a:gd name="T74" fmla="*/ 0 w 12"/>
                <a:gd name="T75" fmla="*/ 0 h 18"/>
                <a:gd name="T76" fmla="*/ 3413 w 12"/>
                <a:gd name="T77" fmla="*/ 0 h 18"/>
                <a:gd name="T78" fmla="*/ 3413 w 12"/>
                <a:gd name="T79" fmla="*/ 1948 h 18"/>
                <a:gd name="T80" fmla="*/ 0 w 12"/>
                <a:gd name="T81" fmla="*/ 1948 h 18"/>
                <a:gd name="T82" fmla="*/ 0 w 12"/>
                <a:gd name="T83" fmla="*/ 0 h 18"/>
                <a:gd name="T84" fmla="*/ 0 w 12"/>
                <a:gd name="T85" fmla="*/ 0 h 18"/>
                <a:gd name="T86" fmla="*/ 3413 w 12"/>
                <a:gd name="T87" fmla="*/ 0 h 18"/>
                <a:gd name="T88" fmla="*/ 0 w 12"/>
                <a:gd name="T89" fmla="*/ 0 h 18"/>
                <a:gd name="T90" fmla="*/ 0 w 12"/>
                <a:gd name="T91" fmla="*/ 1948 h 18"/>
                <a:gd name="T92" fmla="*/ 3413 w 12"/>
                <a:gd name="T93" fmla="*/ 1948 h 18"/>
                <a:gd name="T94" fmla="*/ 0 w 12"/>
                <a:gd name="T95" fmla="*/ 1948 h 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 h="18">
                  <a:moveTo>
                    <a:pt x="6" y="0"/>
                  </a:moveTo>
                  <a:lnTo>
                    <a:pt x="6" y="6"/>
                  </a:lnTo>
                  <a:lnTo>
                    <a:pt x="6" y="12"/>
                  </a:lnTo>
                  <a:lnTo>
                    <a:pt x="6" y="18"/>
                  </a:lnTo>
                  <a:lnTo>
                    <a:pt x="12" y="18"/>
                  </a:lnTo>
                  <a:lnTo>
                    <a:pt x="6" y="18"/>
                  </a:lnTo>
                  <a:lnTo>
                    <a:pt x="6" y="12"/>
                  </a:lnTo>
                  <a:lnTo>
                    <a:pt x="6" y="18"/>
                  </a:lnTo>
                  <a:lnTo>
                    <a:pt x="12" y="18"/>
                  </a:lnTo>
                  <a:lnTo>
                    <a:pt x="6" y="18"/>
                  </a:lnTo>
                  <a:lnTo>
                    <a:pt x="0" y="18"/>
                  </a:lnTo>
                  <a:lnTo>
                    <a:pt x="6" y="18"/>
                  </a:lnTo>
                  <a:lnTo>
                    <a:pt x="0" y="18"/>
                  </a:lnTo>
                  <a:lnTo>
                    <a:pt x="6" y="18"/>
                  </a:lnTo>
                  <a:lnTo>
                    <a:pt x="0" y="18"/>
                  </a:lnTo>
                  <a:lnTo>
                    <a:pt x="0" y="12"/>
                  </a:lnTo>
                  <a:lnTo>
                    <a:pt x="6" y="12"/>
                  </a:lnTo>
                  <a:lnTo>
                    <a:pt x="6" y="6"/>
                  </a:lnTo>
                  <a:lnTo>
                    <a:pt x="0" y="6"/>
                  </a:lnTo>
                  <a:lnTo>
                    <a:pt x="6" y="6"/>
                  </a:lnTo>
                  <a:lnTo>
                    <a:pt x="0" y="6"/>
                  </a:lnTo>
                  <a:lnTo>
                    <a:pt x="6" y="6"/>
                  </a:lnTo>
                  <a:lnTo>
                    <a:pt x="0" y="6"/>
                  </a:lnTo>
                  <a:lnTo>
                    <a:pt x="0" y="0"/>
                  </a:lnTo>
                  <a:lnTo>
                    <a:pt x="6" y="0"/>
                  </a:lnTo>
                  <a:close/>
                  <a:moveTo>
                    <a:pt x="0" y="6"/>
                  </a:moveTo>
                  <a:lnTo>
                    <a:pt x="6" y="6"/>
                  </a:lnTo>
                  <a:lnTo>
                    <a:pt x="6" y="12"/>
                  </a:lnTo>
                  <a:lnTo>
                    <a:pt x="0" y="12"/>
                  </a:lnTo>
                  <a:lnTo>
                    <a:pt x="0" y="6"/>
                  </a:lnTo>
                  <a:close/>
                  <a:moveTo>
                    <a:pt x="0" y="6"/>
                  </a:moveTo>
                  <a:lnTo>
                    <a:pt x="6" y="6"/>
                  </a:lnTo>
                  <a:lnTo>
                    <a:pt x="0" y="6"/>
                  </a:lnTo>
                  <a:close/>
                  <a:moveTo>
                    <a:pt x="0" y="6"/>
                  </a:moveTo>
                  <a:lnTo>
                    <a:pt x="0" y="12"/>
                  </a:lnTo>
                  <a:lnTo>
                    <a:pt x="1" y="12"/>
                  </a:lnTo>
                  <a:lnTo>
                    <a:pt x="0" y="6"/>
                  </a:lnTo>
                  <a:close/>
                  <a:moveTo>
                    <a:pt x="0" y="0"/>
                  </a:moveTo>
                  <a:lnTo>
                    <a:pt x="6" y="0"/>
                  </a:lnTo>
                  <a:lnTo>
                    <a:pt x="6" y="6"/>
                  </a:lnTo>
                  <a:lnTo>
                    <a:pt x="0" y="6"/>
                  </a:lnTo>
                  <a:lnTo>
                    <a:pt x="0" y="0"/>
                  </a:lnTo>
                  <a:close/>
                  <a:moveTo>
                    <a:pt x="0" y="0"/>
                  </a:moveTo>
                  <a:lnTo>
                    <a:pt x="6" y="0"/>
                  </a:lnTo>
                  <a:lnTo>
                    <a:pt x="0" y="0"/>
                  </a:lnTo>
                  <a:close/>
                  <a:moveTo>
                    <a:pt x="0" y="6"/>
                  </a:moveTo>
                  <a:lnTo>
                    <a:pt x="6" y="6"/>
                  </a:lnTo>
                  <a:lnTo>
                    <a:pt x="0" y="6"/>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92" name="Freeform 22"/>
            <p:cNvSpPr>
              <a:spLocks noEditPoints="1"/>
            </p:cNvSpPr>
            <p:nvPr>
              <p:custDataLst>
                <p:tags r:id="rId22"/>
              </p:custDataLst>
            </p:nvPr>
          </p:nvSpPr>
          <p:spPr bwMode="gray">
            <a:xfrm>
              <a:off x="1948279" y="3594215"/>
              <a:ext cx="176622" cy="202719"/>
            </a:xfrm>
            <a:custGeom>
              <a:avLst/>
              <a:gdLst>
                <a:gd name="T0" fmla="*/ 23312 w 162"/>
                <a:gd name="T1" fmla="*/ 55406 h 162"/>
                <a:gd name="T2" fmla="*/ 21369 w 162"/>
                <a:gd name="T3" fmla="*/ 53427 h 162"/>
                <a:gd name="T4" fmla="*/ 19426 w 162"/>
                <a:gd name="T5" fmla="*/ 55406 h 162"/>
                <a:gd name="T6" fmla="*/ 19426 w 162"/>
                <a:gd name="T7" fmla="*/ 50459 h 162"/>
                <a:gd name="T8" fmla="*/ 21369 w 162"/>
                <a:gd name="T9" fmla="*/ 49470 h 162"/>
                <a:gd name="T10" fmla="*/ 23312 w 162"/>
                <a:gd name="T11" fmla="*/ 46501 h 162"/>
                <a:gd name="T12" fmla="*/ 23312 w 162"/>
                <a:gd name="T13" fmla="*/ 46501 h 162"/>
                <a:gd name="T14" fmla="*/ 23312 w 162"/>
                <a:gd name="T15" fmla="*/ 42543 h 162"/>
                <a:gd name="T16" fmla="*/ 26226 w 162"/>
                <a:gd name="T17" fmla="*/ 39576 h 162"/>
                <a:gd name="T18" fmla="*/ 27196 w 162"/>
                <a:gd name="T19" fmla="*/ 37597 h 162"/>
                <a:gd name="T20" fmla="*/ 27196 w 162"/>
                <a:gd name="T21" fmla="*/ 33640 h 162"/>
                <a:gd name="T22" fmla="*/ 27196 w 162"/>
                <a:gd name="T23" fmla="*/ 28693 h 162"/>
                <a:gd name="T24" fmla="*/ 30110 w 162"/>
                <a:gd name="T25" fmla="*/ 30671 h 162"/>
                <a:gd name="T26" fmla="*/ 30110 w 162"/>
                <a:gd name="T27" fmla="*/ 30671 h 162"/>
                <a:gd name="T28" fmla="*/ 32053 w 162"/>
                <a:gd name="T29" fmla="*/ 33640 h 162"/>
                <a:gd name="T30" fmla="*/ 36909 w 162"/>
                <a:gd name="T31" fmla="*/ 33640 h 162"/>
                <a:gd name="T32" fmla="*/ 40794 w 162"/>
                <a:gd name="T33" fmla="*/ 33640 h 162"/>
                <a:gd name="T34" fmla="*/ 44680 w 162"/>
                <a:gd name="T35" fmla="*/ 33640 h 162"/>
                <a:gd name="T36" fmla="*/ 48565 w 162"/>
                <a:gd name="T37" fmla="*/ 33640 h 162"/>
                <a:gd name="T38" fmla="*/ 53422 w 162"/>
                <a:gd name="T39" fmla="*/ 33640 h 162"/>
                <a:gd name="T40" fmla="*/ 57307 w 162"/>
                <a:gd name="T41" fmla="*/ 33640 h 162"/>
                <a:gd name="T42" fmla="*/ 57307 w 162"/>
                <a:gd name="T43" fmla="*/ 37597 h 162"/>
                <a:gd name="T44" fmla="*/ 57307 w 162"/>
                <a:gd name="T45" fmla="*/ 42543 h 162"/>
                <a:gd name="T46" fmla="*/ 57307 w 162"/>
                <a:gd name="T47" fmla="*/ 46501 h 162"/>
                <a:gd name="T48" fmla="*/ 57307 w 162"/>
                <a:gd name="T49" fmla="*/ 50459 h 162"/>
                <a:gd name="T50" fmla="*/ 57307 w 162"/>
                <a:gd name="T51" fmla="*/ 55406 h 162"/>
                <a:gd name="T52" fmla="*/ 55364 w 162"/>
                <a:gd name="T53" fmla="*/ 57384 h 162"/>
                <a:gd name="T54" fmla="*/ 51479 w 162"/>
                <a:gd name="T55" fmla="*/ 57384 h 162"/>
                <a:gd name="T56" fmla="*/ 46622 w 162"/>
                <a:gd name="T57" fmla="*/ 57384 h 162"/>
                <a:gd name="T58" fmla="*/ 42737 w 162"/>
                <a:gd name="T59" fmla="*/ 57384 h 162"/>
                <a:gd name="T60" fmla="*/ 37880 w 162"/>
                <a:gd name="T61" fmla="*/ 57384 h 162"/>
                <a:gd name="T62" fmla="*/ 33995 w 162"/>
                <a:gd name="T63" fmla="*/ 57384 h 162"/>
                <a:gd name="T64" fmla="*/ 30110 w 162"/>
                <a:gd name="T65" fmla="*/ 57384 h 162"/>
                <a:gd name="T66" fmla="*/ 27196 w 162"/>
                <a:gd name="T67" fmla="*/ 55406 h 162"/>
                <a:gd name="T68" fmla="*/ 3885 w 162"/>
                <a:gd name="T69" fmla="*/ 1978 h 162"/>
                <a:gd name="T70" fmla="*/ 8742 w 162"/>
                <a:gd name="T71" fmla="*/ 0 h 162"/>
                <a:gd name="T72" fmla="*/ 10684 w 162"/>
                <a:gd name="T73" fmla="*/ 1978 h 162"/>
                <a:gd name="T74" fmla="*/ 8742 w 162"/>
                <a:gd name="T75" fmla="*/ 3958 h 162"/>
                <a:gd name="T76" fmla="*/ 6799 w 162"/>
                <a:gd name="T77" fmla="*/ 6925 h 162"/>
                <a:gd name="T78" fmla="*/ 6799 w 162"/>
                <a:gd name="T79" fmla="*/ 10883 h 162"/>
                <a:gd name="T80" fmla="*/ 1943 w 162"/>
                <a:gd name="T81" fmla="*/ 10883 h 162"/>
                <a:gd name="T82" fmla="*/ 0 w 162"/>
                <a:gd name="T83" fmla="*/ 6925 h 162"/>
                <a:gd name="T84" fmla="*/ 3885 w 162"/>
                <a:gd name="T85" fmla="*/ 6925 h 162"/>
                <a:gd name="T86" fmla="*/ 3885 w 162"/>
                <a:gd name="T87" fmla="*/ 1978 h 162"/>
                <a:gd name="T88" fmla="*/ 19426 w 162"/>
                <a:gd name="T89" fmla="*/ 57384 h 162"/>
                <a:gd name="T90" fmla="*/ 17484 w 162"/>
                <a:gd name="T91" fmla="*/ 60353 h 1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2" h="162">
                  <a:moveTo>
                    <a:pt x="72" y="150"/>
                  </a:moveTo>
                  <a:lnTo>
                    <a:pt x="66" y="150"/>
                  </a:lnTo>
                  <a:lnTo>
                    <a:pt x="66" y="144"/>
                  </a:lnTo>
                  <a:lnTo>
                    <a:pt x="60" y="144"/>
                  </a:lnTo>
                  <a:lnTo>
                    <a:pt x="60" y="150"/>
                  </a:lnTo>
                  <a:lnTo>
                    <a:pt x="54" y="150"/>
                  </a:lnTo>
                  <a:lnTo>
                    <a:pt x="54" y="144"/>
                  </a:lnTo>
                  <a:lnTo>
                    <a:pt x="54" y="138"/>
                  </a:lnTo>
                  <a:lnTo>
                    <a:pt x="60" y="138"/>
                  </a:lnTo>
                  <a:lnTo>
                    <a:pt x="60" y="132"/>
                  </a:lnTo>
                  <a:lnTo>
                    <a:pt x="60" y="126"/>
                  </a:lnTo>
                  <a:lnTo>
                    <a:pt x="66" y="126"/>
                  </a:lnTo>
                  <a:lnTo>
                    <a:pt x="66" y="132"/>
                  </a:lnTo>
                  <a:lnTo>
                    <a:pt x="66" y="126"/>
                  </a:lnTo>
                  <a:lnTo>
                    <a:pt x="66" y="120"/>
                  </a:lnTo>
                  <a:lnTo>
                    <a:pt x="66" y="114"/>
                  </a:lnTo>
                  <a:lnTo>
                    <a:pt x="72" y="114"/>
                  </a:lnTo>
                  <a:lnTo>
                    <a:pt x="72" y="108"/>
                  </a:lnTo>
                  <a:lnTo>
                    <a:pt x="78" y="108"/>
                  </a:lnTo>
                  <a:lnTo>
                    <a:pt x="78" y="102"/>
                  </a:lnTo>
                  <a:lnTo>
                    <a:pt x="78" y="96"/>
                  </a:lnTo>
                  <a:lnTo>
                    <a:pt x="78" y="90"/>
                  </a:lnTo>
                  <a:lnTo>
                    <a:pt x="78" y="84"/>
                  </a:lnTo>
                  <a:lnTo>
                    <a:pt x="78" y="78"/>
                  </a:lnTo>
                  <a:lnTo>
                    <a:pt x="78" y="84"/>
                  </a:lnTo>
                  <a:lnTo>
                    <a:pt x="84" y="84"/>
                  </a:lnTo>
                  <a:lnTo>
                    <a:pt x="84" y="90"/>
                  </a:lnTo>
                  <a:lnTo>
                    <a:pt x="84" y="84"/>
                  </a:lnTo>
                  <a:lnTo>
                    <a:pt x="84" y="90"/>
                  </a:lnTo>
                  <a:lnTo>
                    <a:pt x="90" y="90"/>
                  </a:lnTo>
                  <a:lnTo>
                    <a:pt x="96" y="90"/>
                  </a:lnTo>
                  <a:lnTo>
                    <a:pt x="102" y="90"/>
                  </a:lnTo>
                  <a:lnTo>
                    <a:pt x="108" y="90"/>
                  </a:lnTo>
                  <a:lnTo>
                    <a:pt x="114" y="90"/>
                  </a:lnTo>
                  <a:lnTo>
                    <a:pt x="120" y="90"/>
                  </a:lnTo>
                  <a:lnTo>
                    <a:pt x="126" y="90"/>
                  </a:lnTo>
                  <a:lnTo>
                    <a:pt x="132" y="90"/>
                  </a:lnTo>
                  <a:lnTo>
                    <a:pt x="138" y="90"/>
                  </a:lnTo>
                  <a:lnTo>
                    <a:pt x="144" y="90"/>
                  </a:lnTo>
                  <a:lnTo>
                    <a:pt x="150" y="90"/>
                  </a:lnTo>
                  <a:lnTo>
                    <a:pt x="156" y="90"/>
                  </a:lnTo>
                  <a:lnTo>
                    <a:pt x="162" y="90"/>
                  </a:lnTo>
                  <a:lnTo>
                    <a:pt x="162" y="96"/>
                  </a:lnTo>
                  <a:lnTo>
                    <a:pt x="162" y="102"/>
                  </a:lnTo>
                  <a:lnTo>
                    <a:pt x="162" y="108"/>
                  </a:lnTo>
                  <a:lnTo>
                    <a:pt x="162" y="114"/>
                  </a:lnTo>
                  <a:lnTo>
                    <a:pt x="162" y="120"/>
                  </a:lnTo>
                  <a:lnTo>
                    <a:pt x="162" y="126"/>
                  </a:lnTo>
                  <a:lnTo>
                    <a:pt x="162" y="132"/>
                  </a:lnTo>
                  <a:lnTo>
                    <a:pt x="162" y="138"/>
                  </a:lnTo>
                  <a:lnTo>
                    <a:pt x="162" y="144"/>
                  </a:lnTo>
                  <a:lnTo>
                    <a:pt x="162" y="150"/>
                  </a:lnTo>
                  <a:lnTo>
                    <a:pt x="162" y="156"/>
                  </a:lnTo>
                  <a:lnTo>
                    <a:pt x="156" y="156"/>
                  </a:lnTo>
                  <a:lnTo>
                    <a:pt x="150" y="156"/>
                  </a:lnTo>
                  <a:lnTo>
                    <a:pt x="144" y="156"/>
                  </a:lnTo>
                  <a:lnTo>
                    <a:pt x="138" y="156"/>
                  </a:lnTo>
                  <a:lnTo>
                    <a:pt x="132" y="156"/>
                  </a:lnTo>
                  <a:lnTo>
                    <a:pt x="126" y="156"/>
                  </a:lnTo>
                  <a:lnTo>
                    <a:pt x="120" y="156"/>
                  </a:lnTo>
                  <a:lnTo>
                    <a:pt x="114" y="156"/>
                  </a:lnTo>
                  <a:lnTo>
                    <a:pt x="108" y="156"/>
                  </a:lnTo>
                  <a:lnTo>
                    <a:pt x="102" y="156"/>
                  </a:lnTo>
                  <a:lnTo>
                    <a:pt x="96" y="156"/>
                  </a:lnTo>
                  <a:lnTo>
                    <a:pt x="90" y="156"/>
                  </a:lnTo>
                  <a:lnTo>
                    <a:pt x="84" y="156"/>
                  </a:lnTo>
                  <a:lnTo>
                    <a:pt x="78" y="156"/>
                  </a:lnTo>
                  <a:lnTo>
                    <a:pt x="78" y="150"/>
                  </a:lnTo>
                  <a:lnTo>
                    <a:pt x="72" y="150"/>
                  </a:lnTo>
                  <a:close/>
                  <a:moveTo>
                    <a:pt x="12" y="6"/>
                  </a:moveTo>
                  <a:lnTo>
                    <a:pt x="18" y="0"/>
                  </a:lnTo>
                  <a:lnTo>
                    <a:pt x="24" y="0"/>
                  </a:lnTo>
                  <a:lnTo>
                    <a:pt x="30" y="0"/>
                  </a:lnTo>
                  <a:lnTo>
                    <a:pt x="30" y="6"/>
                  </a:lnTo>
                  <a:lnTo>
                    <a:pt x="30" y="12"/>
                  </a:lnTo>
                  <a:lnTo>
                    <a:pt x="24" y="12"/>
                  </a:lnTo>
                  <a:lnTo>
                    <a:pt x="24" y="18"/>
                  </a:lnTo>
                  <a:lnTo>
                    <a:pt x="18" y="18"/>
                  </a:lnTo>
                  <a:lnTo>
                    <a:pt x="18" y="24"/>
                  </a:lnTo>
                  <a:lnTo>
                    <a:pt x="18" y="30"/>
                  </a:lnTo>
                  <a:lnTo>
                    <a:pt x="12" y="30"/>
                  </a:lnTo>
                  <a:lnTo>
                    <a:pt x="6" y="30"/>
                  </a:lnTo>
                  <a:lnTo>
                    <a:pt x="0" y="24"/>
                  </a:lnTo>
                  <a:lnTo>
                    <a:pt x="0" y="18"/>
                  </a:lnTo>
                  <a:lnTo>
                    <a:pt x="6" y="18"/>
                  </a:lnTo>
                  <a:lnTo>
                    <a:pt x="12" y="18"/>
                  </a:lnTo>
                  <a:lnTo>
                    <a:pt x="12" y="12"/>
                  </a:lnTo>
                  <a:lnTo>
                    <a:pt x="12" y="6"/>
                  </a:lnTo>
                  <a:close/>
                  <a:moveTo>
                    <a:pt x="48" y="156"/>
                  </a:moveTo>
                  <a:lnTo>
                    <a:pt x="54" y="156"/>
                  </a:lnTo>
                  <a:lnTo>
                    <a:pt x="54" y="162"/>
                  </a:lnTo>
                  <a:lnTo>
                    <a:pt x="48" y="162"/>
                  </a:lnTo>
                  <a:lnTo>
                    <a:pt x="48" y="156"/>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93" name="Freeform 23"/>
            <p:cNvSpPr>
              <a:spLocks noEditPoints="1"/>
            </p:cNvSpPr>
            <p:nvPr>
              <p:custDataLst>
                <p:tags r:id="rId23"/>
              </p:custDataLst>
            </p:nvPr>
          </p:nvSpPr>
          <p:spPr bwMode="gray">
            <a:xfrm>
              <a:off x="1830068" y="3738371"/>
              <a:ext cx="59802" cy="117197"/>
            </a:xfrm>
            <a:custGeom>
              <a:avLst/>
              <a:gdLst>
                <a:gd name="T0" fmla="*/ 1993 w 54"/>
                <a:gd name="T1" fmla="*/ 26719 h 96"/>
                <a:gd name="T2" fmla="*/ 1993 w 54"/>
                <a:gd name="T3" fmla="*/ 25765 h 96"/>
                <a:gd name="T4" fmla="*/ 3987 w 54"/>
                <a:gd name="T5" fmla="*/ 25765 h 96"/>
                <a:gd name="T6" fmla="*/ 3987 w 54"/>
                <a:gd name="T7" fmla="*/ 26719 h 96"/>
                <a:gd name="T8" fmla="*/ 6976 w 54"/>
                <a:gd name="T9" fmla="*/ 26719 h 96"/>
                <a:gd name="T10" fmla="*/ 6976 w 54"/>
                <a:gd name="T11" fmla="*/ 29582 h 96"/>
                <a:gd name="T12" fmla="*/ 3987 w 54"/>
                <a:gd name="T13" fmla="*/ 29582 h 96"/>
                <a:gd name="T14" fmla="*/ 3987 w 54"/>
                <a:gd name="T15" fmla="*/ 31491 h 96"/>
                <a:gd name="T16" fmla="*/ 1993 w 54"/>
                <a:gd name="T17" fmla="*/ 31491 h 96"/>
                <a:gd name="T18" fmla="*/ 1993 w 54"/>
                <a:gd name="T19" fmla="*/ 33399 h 96"/>
                <a:gd name="T20" fmla="*/ 1993 w 54"/>
                <a:gd name="T21" fmla="*/ 31491 h 96"/>
                <a:gd name="T22" fmla="*/ 1993 w 54"/>
                <a:gd name="T23" fmla="*/ 33399 h 96"/>
                <a:gd name="T24" fmla="*/ 1993 w 54"/>
                <a:gd name="T25" fmla="*/ 31491 h 96"/>
                <a:gd name="T26" fmla="*/ 0 w 54"/>
                <a:gd name="T27" fmla="*/ 31491 h 96"/>
                <a:gd name="T28" fmla="*/ 0 w 54"/>
                <a:gd name="T29" fmla="*/ 29582 h 96"/>
                <a:gd name="T30" fmla="*/ 0 w 54"/>
                <a:gd name="T31" fmla="*/ 26719 h 96"/>
                <a:gd name="T32" fmla="*/ 1993 w 54"/>
                <a:gd name="T33" fmla="*/ 26719 h 96"/>
                <a:gd name="T34" fmla="*/ 17940 w 54"/>
                <a:gd name="T35" fmla="*/ 0 h 96"/>
                <a:gd name="T36" fmla="*/ 19934 w 54"/>
                <a:gd name="T37" fmla="*/ 0 h 96"/>
                <a:gd name="T38" fmla="*/ 19934 w 54"/>
                <a:gd name="T39" fmla="*/ 3817 h 96"/>
                <a:gd name="T40" fmla="*/ 17940 w 54"/>
                <a:gd name="T41" fmla="*/ 3817 h 96"/>
                <a:gd name="T42" fmla="*/ 17940 w 54"/>
                <a:gd name="T43" fmla="*/ 0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4" h="96">
                  <a:moveTo>
                    <a:pt x="6" y="78"/>
                  </a:moveTo>
                  <a:lnTo>
                    <a:pt x="6" y="72"/>
                  </a:lnTo>
                  <a:lnTo>
                    <a:pt x="12" y="72"/>
                  </a:lnTo>
                  <a:lnTo>
                    <a:pt x="12" y="78"/>
                  </a:lnTo>
                  <a:lnTo>
                    <a:pt x="18" y="78"/>
                  </a:lnTo>
                  <a:lnTo>
                    <a:pt x="18" y="84"/>
                  </a:lnTo>
                  <a:lnTo>
                    <a:pt x="12" y="84"/>
                  </a:lnTo>
                  <a:lnTo>
                    <a:pt x="12" y="90"/>
                  </a:lnTo>
                  <a:lnTo>
                    <a:pt x="6" y="90"/>
                  </a:lnTo>
                  <a:lnTo>
                    <a:pt x="6" y="96"/>
                  </a:lnTo>
                  <a:lnTo>
                    <a:pt x="6" y="90"/>
                  </a:lnTo>
                  <a:lnTo>
                    <a:pt x="6" y="96"/>
                  </a:lnTo>
                  <a:lnTo>
                    <a:pt x="6" y="90"/>
                  </a:lnTo>
                  <a:lnTo>
                    <a:pt x="0" y="90"/>
                  </a:lnTo>
                  <a:lnTo>
                    <a:pt x="0" y="84"/>
                  </a:lnTo>
                  <a:lnTo>
                    <a:pt x="0" y="78"/>
                  </a:lnTo>
                  <a:lnTo>
                    <a:pt x="6" y="78"/>
                  </a:lnTo>
                  <a:close/>
                  <a:moveTo>
                    <a:pt x="48" y="0"/>
                  </a:moveTo>
                  <a:lnTo>
                    <a:pt x="54" y="0"/>
                  </a:lnTo>
                  <a:lnTo>
                    <a:pt x="54" y="12"/>
                  </a:lnTo>
                  <a:lnTo>
                    <a:pt x="48" y="12"/>
                  </a:lnTo>
                  <a:lnTo>
                    <a:pt x="48" y="0"/>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94" name="Freeform 24"/>
            <p:cNvSpPr>
              <a:spLocks noEditPoints="1"/>
            </p:cNvSpPr>
            <p:nvPr>
              <p:custDataLst>
                <p:tags r:id="rId24"/>
              </p:custDataLst>
            </p:nvPr>
          </p:nvSpPr>
          <p:spPr bwMode="gray">
            <a:xfrm>
              <a:off x="1960796" y="2947936"/>
              <a:ext cx="456157" cy="795037"/>
            </a:xfrm>
            <a:custGeom>
              <a:avLst/>
              <a:gdLst>
                <a:gd name="T0" fmla="*/ 146063 w 420"/>
                <a:gd name="T1" fmla="*/ 226200 h 642"/>
                <a:gd name="T2" fmla="*/ 135423 w 420"/>
                <a:gd name="T3" fmla="*/ 222316 h 642"/>
                <a:gd name="T4" fmla="*/ 127684 w 420"/>
                <a:gd name="T5" fmla="*/ 220375 h 642"/>
                <a:gd name="T6" fmla="*/ 120913 w 420"/>
                <a:gd name="T7" fmla="*/ 220375 h 642"/>
                <a:gd name="T8" fmla="*/ 105436 w 420"/>
                <a:gd name="T9" fmla="*/ 218433 h 642"/>
                <a:gd name="T10" fmla="*/ 93828 w 420"/>
                <a:gd name="T11" fmla="*/ 215521 h 642"/>
                <a:gd name="T12" fmla="*/ 78351 w 420"/>
                <a:gd name="T13" fmla="*/ 215521 h 642"/>
                <a:gd name="T14" fmla="*/ 61908 w 420"/>
                <a:gd name="T15" fmla="*/ 214550 h 642"/>
                <a:gd name="T16" fmla="*/ 53202 w 420"/>
                <a:gd name="T17" fmla="*/ 215521 h 642"/>
                <a:gd name="T18" fmla="*/ 35790 w 420"/>
                <a:gd name="T19" fmla="*/ 218433 h 642"/>
                <a:gd name="T20" fmla="*/ 23215 w 420"/>
                <a:gd name="T21" fmla="*/ 215521 h 642"/>
                <a:gd name="T22" fmla="*/ 27084 w 420"/>
                <a:gd name="T23" fmla="*/ 200959 h 642"/>
                <a:gd name="T24" fmla="*/ 19346 w 420"/>
                <a:gd name="T25" fmla="*/ 190280 h 642"/>
                <a:gd name="T26" fmla="*/ 19346 w 420"/>
                <a:gd name="T27" fmla="*/ 184455 h 642"/>
                <a:gd name="T28" fmla="*/ 17411 w 420"/>
                <a:gd name="T29" fmla="*/ 181543 h 642"/>
                <a:gd name="T30" fmla="*/ 8706 w 420"/>
                <a:gd name="T31" fmla="*/ 179601 h 642"/>
                <a:gd name="T32" fmla="*/ 3869 w 420"/>
                <a:gd name="T33" fmla="*/ 172805 h 642"/>
                <a:gd name="T34" fmla="*/ 0 w 420"/>
                <a:gd name="T35" fmla="*/ 162126 h 642"/>
                <a:gd name="T36" fmla="*/ 3869 w 420"/>
                <a:gd name="T37" fmla="*/ 151447 h 642"/>
                <a:gd name="T38" fmla="*/ 10640 w 420"/>
                <a:gd name="T39" fmla="*/ 138826 h 642"/>
                <a:gd name="T40" fmla="*/ 21281 w 420"/>
                <a:gd name="T41" fmla="*/ 131060 h 642"/>
                <a:gd name="T42" fmla="*/ 29986 w 420"/>
                <a:gd name="T43" fmla="*/ 120381 h 642"/>
                <a:gd name="T44" fmla="*/ 37725 w 420"/>
                <a:gd name="T45" fmla="*/ 124265 h 642"/>
                <a:gd name="T46" fmla="*/ 42561 w 420"/>
                <a:gd name="T47" fmla="*/ 121352 h 642"/>
                <a:gd name="T48" fmla="*/ 46431 w 420"/>
                <a:gd name="T49" fmla="*/ 126206 h 642"/>
                <a:gd name="T50" fmla="*/ 57071 w 420"/>
                <a:gd name="T51" fmla="*/ 128148 h 642"/>
                <a:gd name="T52" fmla="*/ 61908 w 420"/>
                <a:gd name="T53" fmla="*/ 121352 h 642"/>
                <a:gd name="T54" fmla="*/ 67712 w 420"/>
                <a:gd name="T55" fmla="*/ 108731 h 642"/>
                <a:gd name="T56" fmla="*/ 71581 w 420"/>
                <a:gd name="T57" fmla="*/ 94169 h 642"/>
                <a:gd name="T58" fmla="*/ 80287 w 420"/>
                <a:gd name="T59" fmla="*/ 87373 h 642"/>
                <a:gd name="T60" fmla="*/ 83188 w 420"/>
                <a:gd name="T61" fmla="*/ 74753 h 642"/>
                <a:gd name="T62" fmla="*/ 90926 w 420"/>
                <a:gd name="T63" fmla="*/ 64074 h 642"/>
                <a:gd name="T64" fmla="*/ 97698 w 420"/>
                <a:gd name="T65" fmla="*/ 51453 h 642"/>
                <a:gd name="T66" fmla="*/ 104469 w 420"/>
                <a:gd name="T67" fmla="*/ 37862 h 642"/>
                <a:gd name="T68" fmla="*/ 117044 w 420"/>
                <a:gd name="T69" fmla="*/ 32037 h 642"/>
                <a:gd name="T70" fmla="*/ 118978 w 420"/>
                <a:gd name="T71" fmla="*/ 19416 h 642"/>
                <a:gd name="T72" fmla="*/ 110273 w 420"/>
                <a:gd name="T73" fmla="*/ 12620 h 642"/>
                <a:gd name="T74" fmla="*/ 115109 w 420"/>
                <a:gd name="T75" fmla="*/ 0 h 642"/>
                <a:gd name="T76" fmla="*/ 120913 w 420"/>
                <a:gd name="T77" fmla="*/ 8737 h 642"/>
                <a:gd name="T78" fmla="*/ 122848 w 420"/>
                <a:gd name="T79" fmla="*/ 17475 h 642"/>
                <a:gd name="T80" fmla="*/ 127684 w 420"/>
                <a:gd name="T81" fmla="*/ 30095 h 642"/>
                <a:gd name="T82" fmla="*/ 124782 w 420"/>
                <a:gd name="T83" fmla="*/ 37862 h 642"/>
                <a:gd name="T84" fmla="*/ 131554 w 420"/>
                <a:gd name="T85" fmla="*/ 51453 h 642"/>
                <a:gd name="T86" fmla="*/ 138325 w 420"/>
                <a:gd name="T87" fmla="*/ 62132 h 642"/>
                <a:gd name="T88" fmla="*/ 118978 w 420"/>
                <a:gd name="T89" fmla="*/ 62132 h 642"/>
                <a:gd name="T90" fmla="*/ 105436 w 420"/>
                <a:gd name="T91" fmla="*/ 67957 h 642"/>
                <a:gd name="T92" fmla="*/ 117044 w 420"/>
                <a:gd name="T93" fmla="*/ 79607 h 642"/>
                <a:gd name="T94" fmla="*/ 124782 w 420"/>
                <a:gd name="T95" fmla="*/ 85431 h 642"/>
                <a:gd name="T96" fmla="*/ 133488 w 420"/>
                <a:gd name="T97" fmla="*/ 98053 h 642"/>
                <a:gd name="T98" fmla="*/ 133488 w 420"/>
                <a:gd name="T99" fmla="*/ 113586 h 642"/>
                <a:gd name="T100" fmla="*/ 124782 w 420"/>
                <a:gd name="T101" fmla="*/ 126206 h 642"/>
                <a:gd name="T102" fmla="*/ 118978 w 420"/>
                <a:gd name="T103" fmla="*/ 136885 h 642"/>
                <a:gd name="T104" fmla="*/ 118978 w 420"/>
                <a:gd name="T105" fmla="*/ 147564 h 642"/>
                <a:gd name="T106" fmla="*/ 118978 w 420"/>
                <a:gd name="T107" fmla="*/ 158243 h 642"/>
                <a:gd name="T108" fmla="*/ 122848 w 420"/>
                <a:gd name="T109" fmla="*/ 170864 h 642"/>
                <a:gd name="T110" fmla="*/ 127684 w 420"/>
                <a:gd name="T111" fmla="*/ 184455 h 642"/>
                <a:gd name="T112" fmla="*/ 138325 w 420"/>
                <a:gd name="T113" fmla="*/ 196105 h 642"/>
                <a:gd name="T114" fmla="*/ 146063 w 420"/>
                <a:gd name="T115" fmla="*/ 207754 h 6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20" h="642">
                  <a:moveTo>
                    <a:pt x="420" y="606"/>
                  </a:moveTo>
                  <a:lnTo>
                    <a:pt x="420" y="612"/>
                  </a:lnTo>
                  <a:lnTo>
                    <a:pt x="414" y="612"/>
                  </a:lnTo>
                  <a:lnTo>
                    <a:pt x="414" y="618"/>
                  </a:lnTo>
                  <a:lnTo>
                    <a:pt x="414" y="624"/>
                  </a:lnTo>
                  <a:lnTo>
                    <a:pt x="420" y="624"/>
                  </a:lnTo>
                  <a:lnTo>
                    <a:pt x="420" y="630"/>
                  </a:lnTo>
                  <a:lnTo>
                    <a:pt x="420" y="636"/>
                  </a:lnTo>
                  <a:lnTo>
                    <a:pt x="414" y="636"/>
                  </a:lnTo>
                  <a:lnTo>
                    <a:pt x="414" y="642"/>
                  </a:lnTo>
                  <a:lnTo>
                    <a:pt x="414" y="636"/>
                  </a:lnTo>
                  <a:lnTo>
                    <a:pt x="408" y="636"/>
                  </a:lnTo>
                  <a:lnTo>
                    <a:pt x="408" y="630"/>
                  </a:lnTo>
                  <a:lnTo>
                    <a:pt x="402" y="630"/>
                  </a:lnTo>
                  <a:lnTo>
                    <a:pt x="402" y="624"/>
                  </a:lnTo>
                  <a:lnTo>
                    <a:pt x="396" y="624"/>
                  </a:lnTo>
                  <a:lnTo>
                    <a:pt x="390" y="624"/>
                  </a:lnTo>
                  <a:lnTo>
                    <a:pt x="384" y="624"/>
                  </a:lnTo>
                  <a:lnTo>
                    <a:pt x="378" y="624"/>
                  </a:lnTo>
                  <a:lnTo>
                    <a:pt x="372" y="624"/>
                  </a:lnTo>
                  <a:lnTo>
                    <a:pt x="372" y="618"/>
                  </a:lnTo>
                  <a:lnTo>
                    <a:pt x="366" y="618"/>
                  </a:lnTo>
                  <a:lnTo>
                    <a:pt x="372" y="618"/>
                  </a:lnTo>
                  <a:lnTo>
                    <a:pt x="366" y="618"/>
                  </a:lnTo>
                  <a:lnTo>
                    <a:pt x="360" y="618"/>
                  </a:lnTo>
                  <a:lnTo>
                    <a:pt x="360" y="624"/>
                  </a:lnTo>
                  <a:lnTo>
                    <a:pt x="360" y="618"/>
                  </a:lnTo>
                  <a:lnTo>
                    <a:pt x="360" y="624"/>
                  </a:lnTo>
                  <a:lnTo>
                    <a:pt x="360" y="618"/>
                  </a:lnTo>
                  <a:lnTo>
                    <a:pt x="354" y="618"/>
                  </a:lnTo>
                  <a:lnTo>
                    <a:pt x="348" y="618"/>
                  </a:lnTo>
                  <a:lnTo>
                    <a:pt x="348" y="612"/>
                  </a:lnTo>
                  <a:lnTo>
                    <a:pt x="348" y="618"/>
                  </a:lnTo>
                  <a:lnTo>
                    <a:pt x="342" y="618"/>
                  </a:lnTo>
                  <a:lnTo>
                    <a:pt x="342" y="612"/>
                  </a:lnTo>
                  <a:lnTo>
                    <a:pt x="342" y="618"/>
                  </a:lnTo>
                  <a:lnTo>
                    <a:pt x="342" y="612"/>
                  </a:lnTo>
                  <a:lnTo>
                    <a:pt x="336" y="612"/>
                  </a:lnTo>
                  <a:lnTo>
                    <a:pt x="330" y="606"/>
                  </a:lnTo>
                  <a:lnTo>
                    <a:pt x="330" y="612"/>
                  </a:lnTo>
                  <a:lnTo>
                    <a:pt x="324" y="612"/>
                  </a:lnTo>
                  <a:lnTo>
                    <a:pt x="318" y="612"/>
                  </a:lnTo>
                  <a:lnTo>
                    <a:pt x="312" y="612"/>
                  </a:lnTo>
                  <a:lnTo>
                    <a:pt x="306" y="612"/>
                  </a:lnTo>
                  <a:lnTo>
                    <a:pt x="300" y="612"/>
                  </a:lnTo>
                  <a:lnTo>
                    <a:pt x="294" y="612"/>
                  </a:lnTo>
                  <a:lnTo>
                    <a:pt x="288" y="612"/>
                  </a:lnTo>
                  <a:lnTo>
                    <a:pt x="282" y="612"/>
                  </a:lnTo>
                  <a:lnTo>
                    <a:pt x="276" y="612"/>
                  </a:lnTo>
                  <a:lnTo>
                    <a:pt x="270" y="612"/>
                  </a:lnTo>
                  <a:lnTo>
                    <a:pt x="264" y="612"/>
                  </a:lnTo>
                  <a:lnTo>
                    <a:pt x="258" y="612"/>
                  </a:lnTo>
                  <a:lnTo>
                    <a:pt x="258" y="606"/>
                  </a:lnTo>
                  <a:lnTo>
                    <a:pt x="264" y="606"/>
                  </a:lnTo>
                  <a:lnTo>
                    <a:pt x="258" y="606"/>
                  </a:lnTo>
                  <a:lnTo>
                    <a:pt x="252" y="606"/>
                  </a:lnTo>
                  <a:lnTo>
                    <a:pt x="258" y="606"/>
                  </a:lnTo>
                  <a:lnTo>
                    <a:pt x="252" y="606"/>
                  </a:lnTo>
                  <a:lnTo>
                    <a:pt x="246" y="606"/>
                  </a:lnTo>
                  <a:lnTo>
                    <a:pt x="240" y="606"/>
                  </a:lnTo>
                  <a:lnTo>
                    <a:pt x="234" y="606"/>
                  </a:lnTo>
                  <a:lnTo>
                    <a:pt x="228" y="606"/>
                  </a:lnTo>
                  <a:lnTo>
                    <a:pt x="222" y="606"/>
                  </a:lnTo>
                  <a:lnTo>
                    <a:pt x="216" y="606"/>
                  </a:lnTo>
                  <a:lnTo>
                    <a:pt x="210" y="606"/>
                  </a:lnTo>
                  <a:lnTo>
                    <a:pt x="204" y="606"/>
                  </a:lnTo>
                  <a:lnTo>
                    <a:pt x="198" y="606"/>
                  </a:lnTo>
                  <a:lnTo>
                    <a:pt x="192" y="606"/>
                  </a:lnTo>
                  <a:lnTo>
                    <a:pt x="186" y="606"/>
                  </a:lnTo>
                  <a:lnTo>
                    <a:pt x="180" y="606"/>
                  </a:lnTo>
                  <a:lnTo>
                    <a:pt x="174" y="606"/>
                  </a:lnTo>
                  <a:lnTo>
                    <a:pt x="174" y="600"/>
                  </a:lnTo>
                  <a:lnTo>
                    <a:pt x="168" y="600"/>
                  </a:lnTo>
                  <a:lnTo>
                    <a:pt x="168" y="606"/>
                  </a:lnTo>
                  <a:lnTo>
                    <a:pt x="168" y="600"/>
                  </a:lnTo>
                  <a:lnTo>
                    <a:pt x="168" y="606"/>
                  </a:lnTo>
                  <a:lnTo>
                    <a:pt x="168" y="600"/>
                  </a:lnTo>
                  <a:lnTo>
                    <a:pt x="162" y="600"/>
                  </a:lnTo>
                  <a:lnTo>
                    <a:pt x="162" y="606"/>
                  </a:lnTo>
                  <a:lnTo>
                    <a:pt x="156" y="606"/>
                  </a:lnTo>
                  <a:lnTo>
                    <a:pt x="150" y="606"/>
                  </a:lnTo>
                  <a:lnTo>
                    <a:pt x="150" y="612"/>
                  </a:lnTo>
                  <a:lnTo>
                    <a:pt x="144" y="612"/>
                  </a:lnTo>
                  <a:lnTo>
                    <a:pt x="138" y="612"/>
                  </a:lnTo>
                  <a:lnTo>
                    <a:pt x="132" y="612"/>
                  </a:lnTo>
                  <a:lnTo>
                    <a:pt x="126" y="612"/>
                  </a:lnTo>
                  <a:lnTo>
                    <a:pt x="120" y="612"/>
                  </a:lnTo>
                  <a:lnTo>
                    <a:pt x="114" y="612"/>
                  </a:lnTo>
                  <a:lnTo>
                    <a:pt x="108" y="612"/>
                  </a:lnTo>
                  <a:lnTo>
                    <a:pt x="102" y="612"/>
                  </a:lnTo>
                  <a:lnTo>
                    <a:pt x="96" y="612"/>
                  </a:lnTo>
                  <a:lnTo>
                    <a:pt x="90" y="612"/>
                  </a:lnTo>
                  <a:lnTo>
                    <a:pt x="84" y="612"/>
                  </a:lnTo>
                  <a:lnTo>
                    <a:pt x="78" y="612"/>
                  </a:lnTo>
                  <a:lnTo>
                    <a:pt x="72" y="612"/>
                  </a:lnTo>
                  <a:lnTo>
                    <a:pt x="72" y="606"/>
                  </a:lnTo>
                  <a:lnTo>
                    <a:pt x="72" y="612"/>
                  </a:lnTo>
                  <a:lnTo>
                    <a:pt x="72" y="606"/>
                  </a:lnTo>
                  <a:lnTo>
                    <a:pt x="66" y="606"/>
                  </a:lnTo>
                  <a:lnTo>
                    <a:pt x="66" y="600"/>
                  </a:lnTo>
                  <a:lnTo>
                    <a:pt x="66" y="594"/>
                  </a:lnTo>
                  <a:lnTo>
                    <a:pt x="66" y="588"/>
                  </a:lnTo>
                  <a:lnTo>
                    <a:pt x="66" y="582"/>
                  </a:lnTo>
                  <a:lnTo>
                    <a:pt x="72" y="582"/>
                  </a:lnTo>
                  <a:lnTo>
                    <a:pt x="72" y="576"/>
                  </a:lnTo>
                  <a:lnTo>
                    <a:pt x="72" y="570"/>
                  </a:lnTo>
                  <a:lnTo>
                    <a:pt x="72" y="564"/>
                  </a:lnTo>
                  <a:lnTo>
                    <a:pt x="78" y="564"/>
                  </a:lnTo>
                  <a:lnTo>
                    <a:pt x="78" y="558"/>
                  </a:lnTo>
                  <a:lnTo>
                    <a:pt x="72" y="558"/>
                  </a:lnTo>
                  <a:lnTo>
                    <a:pt x="72" y="552"/>
                  </a:lnTo>
                  <a:lnTo>
                    <a:pt x="72" y="546"/>
                  </a:lnTo>
                  <a:lnTo>
                    <a:pt x="66" y="546"/>
                  </a:lnTo>
                  <a:lnTo>
                    <a:pt x="66" y="540"/>
                  </a:lnTo>
                  <a:lnTo>
                    <a:pt x="60" y="540"/>
                  </a:lnTo>
                  <a:lnTo>
                    <a:pt x="60" y="534"/>
                  </a:lnTo>
                  <a:lnTo>
                    <a:pt x="54" y="534"/>
                  </a:lnTo>
                  <a:lnTo>
                    <a:pt x="60" y="534"/>
                  </a:lnTo>
                  <a:lnTo>
                    <a:pt x="54" y="534"/>
                  </a:lnTo>
                  <a:lnTo>
                    <a:pt x="54" y="528"/>
                  </a:lnTo>
                  <a:lnTo>
                    <a:pt x="60" y="528"/>
                  </a:lnTo>
                  <a:lnTo>
                    <a:pt x="54" y="528"/>
                  </a:lnTo>
                  <a:lnTo>
                    <a:pt x="54" y="522"/>
                  </a:lnTo>
                  <a:lnTo>
                    <a:pt x="54" y="516"/>
                  </a:lnTo>
                  <a:lnTo>
                    <a:pt x="54" y="522"/>
                  </a:lnTo>
                  <a:lnTo>
                    <a:pt x="54" y="516"/>
                  </a:lnTo>
                  <a:lnTo>
                    <a:pt x="60" y="516"/>
                  </a:lnTo>
                  <a:lnTo>
                    <a:pt x="60" y="510"/>
                  </a:lnTo>
                  <a:lnTo>
                    <a:pt x="54" y="510"/>
                  </a:lnTo>
                  <a:lnTo>
                    <a:pt x="60" y="510"/>
                  </a:lnTo>
                  <a:lnTo>
                    <a:pt x="60" y="504"/>
                  </a:lnTo>
                  <a:lnTo>
                    <a:pt x="54" y="510"/>
                  </a:lnTo>
                  <a:lnTo>
                    <a:pt x="54" y="504"/>
                  </a:lnTo>
                  <a:lnTo>
                    <a:pt x="54" y="510"/>
                  </a:lnTo>
                  <a:lnTo>
                    <a:pt x="48" y="510"/>
                  </a:lnTo>
                  <a:lnTo>
                    <a:pt x="54" y="510"/>
                  </a:lnTo>
                  <a:lnTo>
                    <a:pt x="48" y="510"/>
                  </a:lnTo>
                  <a:lnTo>
                    <a:pt x="48" y="516"/>
                  </a:lnTo>
                  <a:lnTo>
                    <a:pt x="42" y="516"/>
                  </a:lnTo>
                  <a:lnTo>
                    <a:pt x="36" y="510"/>
                  </a:lnTo>
                  <a:lnTo>
                    <a:pt x="30" y="510"/>
                  </a:lnTo>
                  <a:lnTo>
                    <a:pt x="24" y="504"/>
                  </a:lnTo>
                  <a:lnTo>
                    <a:pt x="18" y="504"/>
                  </a:lnTo>
                  <a:lnTo>
                    <a:pt x="24" y="504"/>
                  </a:lnTo>
                  <a:lnTo>
                    <a:pt x="18" y="504"/>
                  </a:lnTo>
                  <a:lnTo>
                    <a:pt x="18" y="498"/>
                  </a:lnTo>
                  <a:lnTo>
                    <a:pt x="24" y="498"/>
                  </a:lnTo>
                  <a:lnTo>
                    <a:pt x="18" y="498"/>
                  </a:lnTo>
                  <a:lnTo>
                    <a:pt x="18" y="492"/>
                  </a:lnTo>
                  <a:lnTo>
                    <a:pt x="18" y="486"/>
                  </a:lnTo>
                  <a:lnTo>
                    <a:pt x="12" y="486"/>
                  </a:lnTo>
                  <a:lnTo>
                    <a:pt x="18" y="486"/>
                  </a:lnTo>
                  <a:lnTo>
                    <a:pt x="12" y="486"/>
                  </a:lnTo>
                  <a:lnTo>
                    <a:pt x="18" y="486"/>
                  </a:lnTo>
                  <a:lnTo>
                    <a:pt x="18" y="480"/>
                  </a:lnTo>
                  <a:lnTo>
                    <a:pt x="12" y="480"/>
                  </a:lnTo>
                  <a:lnTo>
                    <a:pt x="6" y="480"/>
                  </a:lnTo>
                  <a:lnTo>
                    <a:pt x="6" y="474"/>
                  </a:lnTo>
                  <a:lnTo>
                    <a:pt x="0" y="474"/>
                  </a:lnTo>
                  <a:lnTo>
                    <a:pt x="0" y="468"/>
                  </a:lnTo>
                  <a:lnTo>
                    <a:pt x="0" y="462"/>
                  </a:lnTo>
                  <a:lnTo>
                    <a:pt x="0" y="456"/>
                  </a:lnTo>
                  <a:lnTo>
                    <a:pt x="6" y="456"/>
                  </a:lnTo>
                  <a:lnTo>
                    <a:pt x="0" y="456"/>
                  </a:lnTo>
                  <a:lnTo>
                    <a:pt x="6" y="456"/>
                  </a:lnTo>
                  <a:lnTo>
                    <a:pt x="6" y="450"/>
                  </a:lnTo>
                  <a:lnTo>
                    <a:pt x="6" y="444"/>
                  </a:lnTo>
                  <a:lnTo>
                    <a:pt x="12" y="444"/>
                  </a:lnTo>
                  <a:lnTo>
                    <a:pt x="12" y="438"/>
                  </a:lnTo>
                  <a:lnTo>
                    <a:pt x="12" y="432"/>
                  </a:lnTo>
                  <a:lnTo>
                    <a:pt x="12" y="426"/>
                  </a:lnTo>
                  <a:lnTo>
                    <a:pt x="18" y="420"/>
                  </a:lnTo>
                  <a:lnTo>
                    <a:pt x="12" y="420"/>
                  </a:lnTo>
                  <a:lnTo>
                    <a:pt x="12" y="414"/>
                  </a:lnTo>
                  <a:lnTo>
                    <a:pt x="12" y="408"/>
                  </a:lnTo>
                  <a:lnTo>
                    <a:pt x="18" y="402"/>
                  </a:lnTo>
                  <a:lnTo>
                    <a:pt x="24" y="402"/>
                  </a:lnTo>
                  <a:lnTo>
                    <a:pt x="24" y="396"/>
                  </a:lnTo>
                  <a:lnTo>
                    <a:pt x="30" y="396"/>
                  </a:lnTo>
                  <a:lnTo>
                    <a:pt x="30" y="390"/>
                  </a:lnTo>
                  <a:lnTo>
                    <a:pt x="36" y="390"/>
                  </a:lnTo>
                  <a:lnTo>
                    <a:pt x="36" y="384"/>
                  </a:lnTo>
                  <a:lnTo>
                    <a:pt x="42" y="384"/>
                  </a:lnTo>
                  <a:lnTo>
                    <a:pt x="42" y="378"/>
                  </a:lnTo>
                  <a:lnTo>
                    <a:pt x="48" y="378"/>
                  </a:lnTo>
                  <a:lnTo>
                    <a:pt x="48" y="372"/>
                  </a:lnTo>
                  <a:lnTo>
                    <a:pt x="54" y="372"/>
                  </a:lnTo>
                  <a:lnTo>
                    <a:pt x="54" y="366"/>
                  </a:lnTo>
                  <a:lnTo>
                    <a:pt x="60" y="366"/>
                  </a:lnTo>
                  <a:lnTo>
                    <a:pt x="60" y="360"/>
                  </a:lnTo>
                  <a:lnTo>
                    <a:pt x="66" y="360"/>
                  </a:lnTo>
                  <a:lnTo>
                    <a:pt x="66" y="354"/>
                  </a:lnTo>
                  <a:lnTo>
                    <a:pt x="72" y="354"/>
                  </a:lnTo>
                  <a:lnTo>
                    <a:pt x="72" y="348"/>
                  </a:lnTo>
                  <a:lnTo>
                    <a:pt x="78" y="348"/>
                  </a:lnTo>
                  <a:lnTo>
                    <a:pt x="78" y="342"/>
                  </a:lnTo>
                  <a:lnTo>
                    <a:pt x="84" y="342"/>
                  </a:lnTo>
                  <a:lnTo>
                    <a:pt x="84" y="336"/>
                  </a:lnTo>
                  <a:lnTo>
                    <a:pt x="84" y="342"/>
                  </a:lnTo>
                  <a:lnTo>
                    <a:pt x="90" y="342"/>
                  </a:lnTo>
                  <a:lnTo>
                    <a:pt x="84" y="342"/>
                  </a:lnTo>
                  <a:lnTo>
                    <a:pt x="90" y="342"/>
                  </a:lnTo>
                  <a:lnTo>
                    <a:pt x="84" y="342"/>
                  </a:lnTo>
                  <a:lnTo>
                    <a:pt x="90" y="348"/>
                  </a:lnTo>
                  <a:lnTo>
                    <a:pt x="96" y="348"/>
                  </a:lnTo>
                  <a:lnTo>
                    <a:pt x="102" y="348"/>
                  </a:lnTo>
                  <a:lnTo>
                    <a:pt x="108" y="348"/>
                  </a:lnTo>
                  <a:lnTo>
                    <a:pt x="108" y="342"/>
                  </a:lnTo>
                  <a:lnTo>
                    <a:pt x="108" y="336"/>
                  </a:lnTo>
                  <a:lnTo>
                    <a:pt x="108" y="330"/>
                  </a:lnTo>
                  <a:lnTo>
                    <a:pt x="108" y="336"/>
                  </a:lnTo>
                  <a:lnTo>
                    <a:pt x="114" y="336"/>
                  </a:lnTo>
                  <a:lnTo>
                    <a:pt x="108" y="336"/>
                  </a:lnTo>
                  <a:lnTo>
                    <a:pt x="114" y="336"/>
                  </a:lnTo>
                  <a:lnTo>
                    <a:pt x="114" y="342"/>
                  </a:lnTo>
                  <a:lnTo>
                    <a:pt x="120" y="342"/>
                  </a:lnTo>
                  <a:lnTo>
                    <a:pt x="126" y="342"/>
                  </a:lnTo>
                  <a:lnTo>
                    <a:pt x="120" y="348"/>
                  </a:lnTo>
                  <a:lnTo>
                    <a:pt x="126" y="348"/>
                  </a:lnTo>
                  <a:lnTo>
                    <a:pt x="120" y="348"/>
                  </a:lnTo>
                  <a:lnTo>
                    <a:pt x="126" y="348"/>
                  </a:lnTo>
                  <a:lnTo>
                    <a:pt x="126" y="354"/>
                  </a:lnTo>
                  <a:lnTo>
                    <a:pt x="126" y="360"/>
                  </a:lnTo>
                  <a:lnTo>
                    <a:pt x="132" y="360"/>
                  </a:lnTo>
                  <a:lnTo>
                    <a:pt x="132" y="354"/>
                  </a:lnTo>
                  <a:lnTo>
                    <a:pt x="138" y="354"/>
                  </a:lnTo>
                  <a:lnTo>
                    <a:pt x="138" y="360"/>
                  </a:lnTo>
                  <a:lnTo>
                    <a:pt x="138" y="366"/>
                  </a:lnTo>
                  <a:lnTo>
                    <a:pt x="144" y="366"/>
                  </a:lnTo>
                  <a:lnTo>
                    <a:pt x="150" y="366"/>
                  </a:lnTo>
                  <a:lnTo>
                    <a:pt x="156" y="366"/>
                  </a:lnTo>
                  <a:lnTo>
                    <a:pt x="156" y="360"/>
                  </a:lnTo>
                  <a:lnTo>
                    <a:pt x="162" y="366"/>
                  </a:lnTo>
                  <a:lnTo>
                    <a:pt x="162" y="360"/>
                  </a:lnTo>
                  <a:lnTo>
                    <a:pt x="162" y="354"/>
                  </a:lnTo>
                  <a:lnTo>
                    <a:pt x="168" y="354"/>
                  </a:lnTo>
                  <a:lnTo>
                    <a:pt x="162" y="354"/>
                  </a:lnTo>
                  <a:lnTo>
                    <a:pt x="168" y="354"/>
                  </a:lnTo>
                  <a:lnTo>
                    <a:pt x="168" y="348"/>
                  </a:lnTo>
                  <a:lnTo>
                    <a:pt x="162" y="348"/>
                  </a:lnTo>
                  <a:lnTo>
                    <a:pt x="168" y="348"/>
                  </a:lnTo>
                  <a:lnTo>
                    <a:pt x="168" y="342"/>
                  </a:lnTo>
                  <a:lnTo>
                    <a:pt x="174" y="342"/>
                  </a:lnTo>
                  <a:lnTo>
                    <a:pt x="174" y="336"/>
                  </a:lnTo>
                  <a:lnTo>
                    <a:pt x="180" y="336"/>
                  </a:lnTo>
                  <a:lnTo>
                    <a:pt x="180" y="330"/>
                  </a:lnTo>
                  <a:lnTo>
                    <a:pt x="180" y="324"/>
                  </a:lnTo>
                  <a:lnTo>
                    <a:pt x="180" y="318"/>
                  </a:lnTo>
                  <a:lnTo>
                    <a:pt x="186" y="318"/>
                  </a:lnTo>
                  <a:lnTo>
                    <a:pt x="186" y="312"/>
                  </a:lnTo>
                  <a:lnTo>
                    <a:pt x="192" y="312"/>
                  </a:lnTo>
                  <a:lnTo>
                    <a:pt x="192" y="306"/>
                  </a:lnTo>
                  <a:lnTo>
                    <a:pt x="192" y="300"/>
                  </a:lnTo>
                  <a:lnTo>
                    <a:pt x="192" y="294"/>
                  </a:lnTo>
                  <a:lnTo>
                    <a:pt x="198" y="294"/>
                  </a:lnTo>
                  <a:lnTo>
                    <a:pt x="198" y="288"/>
                  </a:lnTo>
                  <a:lnTo>
                    <a:pt x="198" y="282"/>
                  </a:lnTo>
                  <a:lnTo>
                    <a:pt x="198" y="276"/>
                  </a:lnTo>
                  <a:lnTo>
                    <a:pt x="204" y="276"/>
                  </a:lnTo>
                  <a:lnTo>
                    <a:pt x="204" y="270"/>
                  </a:lnTo>
                  <a:lnTo>
                    <a:pt x="204" y="264"/>
                  </a:lnTo>
                  <a:lnTo>
                    <a:pt x="198" y="264"/>
                  </a:lnTo>
                  <a:lnTo>
                    <a:pt x="204" y="264"/>
                  </a:lnTo>
                  <a:lnTo>
                    <a:pt x="204" y="258"/>
                  </a:lnTo>
                  <a:lnTo>
                    <a:pt x="210" y="258"/>
                  </a:lnTo>
                  <a:lnTo>
                    <a:pt x="210" y="252"/>
                  </a:lnTo>
                  <a:lnTo>
                    <a:pt x="216" y="252"/>
                  </a:lnTo>
                  <a:lnTo>
                    <a:pt x="222" y="252"/>
                  </a:lnTo>
                  <a:lnTo>
                    <a:pt x="222" y="246"/>
                  </a:lnTo>
                  <a:lnTo>
                    <a:pt x="228" y="246"/>
                  </a:lnTo>
                  <a:lnTo>
                    <a:pt x="228" y="240"/>
                  </a:lnTo>
                  <a:lnTo>
                    <a:pt x="234" y="240"/>
                  </a:lnTo>
                  <a:lnTo>
                    <a:pt x="234" y="234"/>
                  </a:lnTo>
                  <a:lnTo>
                    <a:pt x="234" y="228"/>
                  </a:lnTo>
                  <a:lnTo>
                    <a:pt x="240" y="228"/>
                  </a:lnTo>
                  <a:lnTo>
                    <a:pt x="240" y="222"/>
                  </a:lnTo>
                  <a:lnTo>
                    <a:pt x="240" y="216"/>
                  </a:lnTo>
                  <a:lnTo>
                    <a:pt x="240" y="210"/>
                  </a:lnTo>
                  <a:lnTo>
                    <a:pt x="234" y="210"/>
                  </a:lnTo>
                  <a:lnTo>
                    <a:pt x="234" y="204"/>
                  </a:lnTo>
                  <a:lnTo>
                    <a:pt x="240" y="204"/>
                  </a:lnTo>
                  <a:lnTo>
                    <a:pt x="246" y="204"/>
                  </a:lnTo>
                  <a:lnTo>
                    <a:pt x="246" y="198"/>
                  </a:lnTo>
                  <a:lnTo>
                    <a:pt x="252" y="198"/>
                  </a:lnTo>
                  <a:lnTo>
                    <a:pt x="258" y="198"/>
                  </a:lnTo>
                  <a:lnTo>
                    <a:pt x="258" y="192"/>
                  </a:lnTo>
                  <a:lnTo>
                    <a:pt x="258" y="186"/>
                  </a:lnTo>
                  <a:lnTo>
                    <a:pt x="258" y="180"/>
                  </a:lnTo>
                  <a:lnTo>
                    <a:pt x="258" y="174"/>
                  </a:lnTo>
                  <a:lnTo>
                    <a:pt x="258" y="168"/>
                  </a:lnTo>
                  <a:lnTo>
                    <a:pt x="264" y="168"/>
                  </a:lnTo>
                  <a:lnTo>
                    <a:pt x="264" y="162"/>
                  </a:lnTo>
                  <a:lnTo>
                    <a:pt x="270" y="162"/>
                  </a:lnTo>
                  <a:lnTo>
                    <a:pt x="270" y="156"/>
                  </a:lnTo>
                  <a:lnTo>
                    <a:pt x="270" y="150"/>
                  </a:lnTo>
                  <a:lnTo>
                    <a:pt x="276" y="150"/>
                  </a:lnTo>
                  <a:lnTo>
                    <a:pt x="276" y="144"/>
                  </a:lnTo>
                  <a:lnTo>
                    <a:pt x="276" y="138"/>
                  </a:lnTo>
                  <a:lnTo>
                    <a:pt x="276" y="132"/>
                  </a:lnTo>
                  <a:lnTo>
                    <a:pt x="276" y="126"/>
                  </a:lnTo>
                  <a:lnTo>
                    <a:pt x="282" y="126"/>
                  </a:lnTo>
                  <a:lnTo>
                    <a:pt x="282" y="120"/>
                  </a:lnTo>
                  <a:lnTo>
                    <a:pt x="282" y="114"/>
                  </a:lnTo>
                  <a:lnTo>
                    <a:pt x="288" y="114"/>
                  </a:lnTo>
                  <a:lnTo>
                    <a:pt x="288" y="108"/>
                  </a:lnTo>
                  <a:lnTo>
                    <a:pt x="294" y="108"/>
                  </a:lnTo>
                  <a:lnTo>
                    <a:pt x="294" y="102"/>
                  </a:lnTo>
                  <a:lnTo>
                    <a:pt x="300" y="102"/>
                  </a:lnTo>
                  <a:lnTo>
                    <a:pt x="300" y="96"/>
                  </a:lnTo>
                  <a:lnTo>
                    <a:pt x="306" y="102"/>
                  </a:lnTo>
                  <a:lnTo>
                    <a:pt x="312" y="102"/>
                  </a:lnTo>
                  <a:lnTo>
                    <a:pt x="312" y="96"/>
                  </a:lnTo>
                  <a:lnTo>
                    <a:pt x="318" y="96"/>
                  </a:lnTo>
                  <a:lnTo>
                    <a:pt x="324" y="90"/>
                  </a:lnTo>
                  <a:lnTo>
                    <a:pt x="330" y="90"/>
                  </a:lnTo>
                  <a:lnTo>
                    <a:pt x="330" y="84"/>
                  </a:lnTo>
                  <a:lnTo>
                    <a:pt x="336" y="84"/>
                  </a:lnTo>
                  <a:lnTo>
                    <a:pt x="336" y="78"/>
                  </a:lnTo>
                  <a:lnTo>
                    <a:pt x="330" y="78"/>
                  </a:lnTo>
                  <a:lnTo>
                    <a:pt x="330" y="72"/>
                  </a:lnTo>
                  <a:lnTo>
                    <a:pt x="336" y="72"/>
                  </a:lnTo>
                  <a:lnTo>
                    <a:pt x="336" y="66"/>
                  </a:lnTo>
                  <a:lnTo>
                    <a:pt x="336" y="60"/>
                  </a:lnTo>
                  <a:lnTo>
                    <a:pt x="336" y="54"/>
                  </a:lnTo>
                  <a:lnTo>
                    <a:pt x="336" y="48"/>
                  </a:lnTo>
                  <a:lnTo>
                    <a:pt x="330" y="48"/>
                  </a:lnTo>
                  <a:lnTo>
                    <a:pt x="336" y="48"/>
                  </a:lnTo>
                  <a:lnTo>
                    <a:pt x="330" y="48"/>
                  </a:lnTo>
                  <a:lnTo>
                    <a:pt x="330" y="42"/>
                  </a:lnTo>
                  <a:lnTo>
                    <a:pt x="324" y="42"/>
                  </a:lnTo>
                  <a:lnTo>
                    <a:pt x="324" y="36"/>
                  </a:lnTo>
                  <a:lnTo>
                    <a:pt x="318" y="36"/>
                  </a:lnTo>
                  <a:lnTo>
                    <a:pt x="312" y="36"/>
                  </a:lnTo>
                  <a:lnTo>
                    <a:pt x="312" y="30"/>
                  </a:lnTo>
                  <a:lnTo>
                    <a:pt x="312" y="24"/>
                  </a:lnTo>
                  <a:lnTo>
                    <a:pt x="306" y="18"/>
                  </a:lnTo>
                  <a:lnTo>
                    <a:pt x="306" y="12"/>
                  </a:lnTo>
                  <a:lnTo>
                    <a:pt x="306" y="6"/>
                  </a:lnTo>
                  <a:lnTo>
                    <a:pt x="306" y="0"/>
                  </a:lnTo>
                  <a:lnTo>
                    <a:pt x="312" y="0"/>
                  </a:lnTo>
                  <a:lnTo>
                    <a:pt x="318" y="0"/>
                  </a:lnTo>
                  <a:lnTo>
                    <a:pt x="324" y="0"/>
                  </a:lnTo>
                  <a:lnTo>
                    <a:pt x="330" y="0"/>
                  </a:lnTo>
                  <a:lnTo>
                    <a:pt x="330" y="6"/>
                  </a:lnTo>
                  <a:lnTo>
                    <a:pt x="330" y="12"/>
                  </a:lnTo>
                  <a:lnTo>
                    <a:pt x="330" y="18"/>
                  </a:lnTo>
                  <a:lnTo>
                    <a:pt x="336" y="18"/>
                  </a:lnTo>
                  <a:lnTo>
                    <a:pt x="336" y="12"/>
                  </a:lnTo>
                  <a:lnTo>
                    <a:pt x="336" y="18"/>
                  </a:lnTo>
                  <a:lnTo>
                    <a:pt x="342" y="18"/>
                  </a:lnTo>
                  <a:lnTo>
                    <a:pt x="342" y="24"/>
                  </a:lnTo>
                  <a:lnTo>
                    <a:pt x="342" y="18"/>
                  </a:lnTo>
                  <a:lnTo>
                    <a:pt x="342" y="24"/>
                  </a:lnTo>
                  <a:lnTo>
                    <a:pt x="348" y="24"/>
                  </a:lnTo>
                  <a:lnTo>
                    <a:pt x="348" y="30"/>
                  </a:lnTo>
                  <a:lnTo>
                    <a:pt x="348" y="36"/>
                  </a:lnTo>
                  <a:lnTo>
                    <a:pt x="348" y="30"/>
                  </a:lnTo>
                  <a:lnTo>
                    <a:pt x="348" y="36"/>
                  </a:lnTo>
                  <a:lnTo>
                    <a:pt x="348" y="42"/>
                  </a:lnTo>
                  <a:lnTo>
                    <a:pt x="348" y="48"/>
                  </a:lnTo>
                  <a:lnTo>
                    <a:pt x="354" y="54"/>
                  </a:lnTo>
                  <a:lnTo>
                    <a:pt x="360" y="54"/>
                  </a:lnTo>
                  <a:lnTo>
                    <a:pt x="360" y="60"/>
                  </a:lnTo>
                  <a:lnTo>
                    <a:pt x="360" y="66"/>
                  </a:lnTo>
                  <a:lnTo>
                    <a:pt x="360" y="72"/>
                  </a:lnTo>
                  <a:lnTo>
                    <a:pt x="360" y="78"/>
                  </a:lnTo>
                  <a:lnTo>
                    <a:pt x="360" y="84"/>
                  </a:lnTo>
                  <a:lnTo>
                    <a:pt x="366" y="84"/>
                  </a:lnTo>
                  <a:lnTo>
                    <a:pt x="360" y="84"/>
                  </a:lnTo>
                  <a:lnTo>
                    <a:pt x="360" y="90"/>
                  </a:lnTo>
                  <a:lnTo>
                    <a:pt x="360" y="96"/>
                  </a:lnTo>
                  <a:lnTo>
                    <a:pt x="360" y="102"/>
                  </a:lnTo>
                  <a:lnTo>
                    <a:pt x="354" y="102"/>
                  </a:lnTo>
                  <a:lnTo>
                    <a:pt x="360" y="102"/>
                  </a:lnTo>
                  <a:lnTo>
                    <a:pt x="354" y="102"/>
                  </a:lnTo>
                  <a:lnTo>
                    <a:pt x="360" y="102"/>
                  </a:lnTo>
                  <a:lnTo>
                    <a:pt x="360" y="108"/>
                  </a:lnTo>
                  <a:lnTo>
                    <a:pt x="354" y="108"/>
                  </a:lnTo>
                  <a:lnTo>
                    <a:pt x="360" y="108"/>
                  </a:lnTo>
                  <a:lnTo>
                    <a:pt x="360" y="114"/>
                  </a:lnTo>
                  <a:lnTo>
                    <a:pt x="360" y="120"/>
                  </a:lnTo>
                  <a:lnTo>
                    <a:pt x="360" y="126"/>
                  </a:lnTo>
                  <a:lnTo>
                    <a:pt x="360" y="132"/>
                  </a:lnTo>
                  <a:lnTo>
                    <a:pt x="366" y="132"/>
                  </a:lnTo>
                  <a:lnTo>
                    <a:pt x="366" y="138"/>
                  </a:lnTo>
                  <a:lnTo>
                    <a:pt x="366" y="144"/>
                  </a:lnTo>
                  <a:lnTo>
                    <a:pt x="372" y="144"/>
                  </a:lnTo>
                  <a:lnTo>
                    <a:pt x="372" y="150"/>
                  </a:lnTo>
                  <a:lnTo>
                    <a:pt x="372" y="156"/>
                  </a:lnTo>
                  <a:lnTo>
                    <a:pt x="378" y="156"/>
                  </a:lnTo>
                  <a:lnTo>
                    <a:pt x="378" y="162"/>
                  </a:lnTo>
                  <a:lnTo>
                    <a:pt x="384" y="162"/>
                  </a:lnTo>
                  <a:lnTo>
                    <a:pt x="384" y="168"/>
                  </a:lnTo>
                  <a:lnTo>
                    <a:pt x="390" y="168"/>
                  </a:lnTo>
                  <a:lnTo>
                    <a:pt x="396" y="174"/>
                  </a:lnTo>
                  <a:lnTo>
                    <a:pt x="390" y="174"/>
                  </a:lnTo>
                  <a:lnTo>
                    <a:pt x="384" y="174"/>
                  </a:lnTo>
                  <a:lnTo>
                    <a:pt x="378" y="174"/>
                  </a:lnTo>
                  <a:lnTo>
                    <a:pt x="372" y="174"/>
                  </a:lnTo>
                  <a:lnTo>
                    <a:pt x="366" y="174"/>
                  </a:lnTo>
                  <a:lnTo>
                    <a:pt x="360" y="174"/>
                  </a:lnTo>
                  <a:lnTo>
                    <a:pt x="354" y="174"/>
                  </a:lnTo>
                  <a:lnTo>
                    <a:pt x="348" y="174"/>
                  </a:lnTo>
                  <a:lnTo>
                    <a:pt x="342" y="174"/>
                  </a:lnTo>
                  <a:lnTo>
                    <a:pt x="336" y="174"/>
                  </a:lnTo>
                  <a:lnTo>
                    <a:pt x="330" y="174"/>
                  </a:lnTo>
                  <a:lnTo>
                    <a:pt x="324" y="174"/>
                  </a:lnTo>
                  <a:lnTo>
                    <a:pt x="318" y="174"/>
                  </a:lnTo>
                  <a:lnTo>
                    <a:pt x="312" y="174"/>
                  </a:lnTo>
                  <a:lnTo>
                    <a:pt x="312" y="180"/>
                  </a:lnTo>
                  <a:lnTo>
                    <a:pt x="306" y="180"/>
                  </a:lnTo>
                  <a:lnTo>
                    <a:pt x="306" y="186"/>
                  </a:lnTo>
                  <a:lnTo>
                    <a:pt x="300" y="186"/>
                  </a:lnTo>
                  <a:lnTo>
                    <a:pt x="300" y="192"/>
                  </a:lnTo>
                  <a:lnTo>
                    <a:pt x="306" y="198"/>
                  </a:lnTo>
                  <a:lnTo>
                    <a:pt x="312" y="204"/>
                  </a:lnTo>
                  <a:lnTo>
                    <a:pt x="318" y="210"/>
                  </a:lnTo>
                  <a:lnTo>
                    <a:pt x="324" y="210"/>
                  </a:lnTo>
                  <a:lnTo>
                    <a:pt x="324" y="216"/>
                  </a:lnTo>
                  <a:lnTo>
                    <a:pt x="318" y="216"/>
                  </a:lnTo>
                  <a:lnTo>
                    <a:pt x="324" y="216"/>
                  </a:lnTo>
                  <a:lnTo>
                    <a:pt x="324" y="222"/>
                  </a:lnTo>
                  <a:lnTo>
                    <a:pt x="330" y="222"/>
                  </a:lnTo>
                  <a:lnTo>
                    <a:pt x="324" y="222"/>
                  </a:lnTo>
                  <a:lnTo>
                    <a:pt x="330" y="228"/>
                  </a:lnTo>
                  <a:lnTo>
                    <a:pt x="336" y="234"/>
                  </a:lnTo>
                  <a:lnTo>
                    <a:pt x="342" y="234"/>
                  </a:lnTo>
                  <a:lnTo>
                    <a:pt x="342" y="240"/>
                  </a:lnTo>
                  <a:lnTo>
                    <a:pt x="348" y="240"/>
                  </a:lnTo>
                  <a:lnTo>
                    <a:pt x="354" y="240"/>
                  </a:lnTo>
                  <a:lnTo>
                    <a:pt x="348" y="240"/>
                  </a:lnTo>
                  <a:lnTo>
                    <a:pt x="354" y="240"/>
                  </a:lnTo>
                  <a:lnTo>
                    <a:pt x="354" y="246"/>
                  </a:lnTo>
                  <a:lnTo>
                    <a:pt x="360" y="246"/>
                  </a:lnTo>
                  <a:lnTo>
                    <a:pt x="366" y="246"/>
                  </a:lnTo>
                  <a:lnTo>
                    <a:pt x="366" y="252"/>
                  </a:lnTo>
                  <a:lnTo>
                    <a:pt x="366" y="258"/>
                  </a:lnTo>
                  <a:lnTo>
                    <a:pt x="372" y="258"/>
                  </a:lnTo>
                  <a:lnTo>
                    <a:pt x="372" y="264"/>
                  </a:lnTo>
                  <a:lnTo>
                    <a:pt x="372" y="270"/>
                  </a:lnTo>
                  <a:lnTo>
                    <a:pt x="378" y="276"/>
                  </a:lnTo>
                  <a:lnTo>
                    <a:pt x="378" y="282"/>
                  </a:lnTo>
                  <a:lnTo>
                    <a:pt x="378" y="288"/>
                  </a:lnTo>
                  <a:lnTo>
                    <a:pt x="384" y="294"/>
                  </a:lnTo>
                  <a:lnTo>
                    <a:pt x="390" y="300"/>
                  </a:lnTo>
                  <a:lnTo>
                    <a:pt x="390" y="306"/>
                  </a:lnTo>
                  <a:lnTo>
                    <a:pt x="384" y="306"/>
                  </a:lnTo>
                  <a:lnTo>
                    <a:pt x="384" y="312"/>
                  </a:lnTo>
                  <a:lnTo>
                    <a:pt x="384" y="318"/>
                  </a:lnTo>
                  <a:lnTo>
                    <a:pt x="378" y="318"/>
                  </a:lnTo>
                  <a:lnTo>
                    <a:pt x="372" y="324"/>
                  </a:lnTo>
                  <a:lnTo>
                    <a:pt x="366" y="324"/>
                  </a:lnTo>
                  <a:lnTo>
                    <a:pt x="366" y="330"/>
                  </a:lnTo>
                  <a:lnTo>
                    <a:pt x="366" y="336"/>
                  </a:lnTo>
                  <a:lnTo>
                    <a:pt x="366" y="342"/>
                  </a:lnTo>
                  <a:lnTo>
                    <a:pt x="360" y="342"/>
                  </a:lnTo>
                  <a:lnTo>
                    <a:pt x="360" y="348"/>
                  </a:lnTo>
                  <a:lnTo>
                    <a:pt x="360" y="354"/>
                  </a:lnTo>
                  <a:lnTo>
                    <a:pt x="354" y="354"/>
                  </a:lnTo>
                  <a:lnTo>
                    <a:pt x="354" y="360"/>
                  </a:lnTo>
                  <a:lnTo>
                    <a:pt x="348" y="366"/>
                  </a:lnTo>
                  <a:lnTo>
                    <a:pt x="348" y="372"/>
                  </a:lnTo>
                  <a:lnTo>
                    <a:pt x="342" y="372"/>
                  </a:lnTo>
                  <a:lnTo>
                    <a:pt x="342" y="378"/>
                  </a:lnTo>
                  <a:lnTo>
                    <a:pt x="348" y="378"/>
                  </a:lnTo>
                  <a:lnTo>
                    <a:pt x="342" y="378"/>
                  </a:lnTo>
                  <a:lnTo>
                    <a:pt x="342" y="384"/>
                  </a:lnTo>
                  <a:lnTo>
                    <a:pt x="336" y="384"/>
                  </a:lnTo>
                  <a:lnTo>
                    <a:pt x="330" y="384"/>
                  </a:lnTo>
                  <a:lnTo>
                    <a:pt x="330" y="390"/>
                  </a:lnTo>
                  <a:lnTo>
                    <a:pt x="324" y="390"/>
                  </a:lnTo>
                  <a:lnTo>
                    <a:pt x="324" y="396"/>
                  </a:lnTo>
                  <a:lnTo>
                    <a:pt x="324" y="402"/>
                  </a:lnTo>
                  <a:lnTo>
                    <a:pt x="330" y="402"/>
                  </a:lnTo>
                  <a:lnTo>
                    <a:pt x="336" y="402"/>
                  </a:lnTo>
                  <a:lnTo>
                    <a:pt x="336" y="408"/>
                  </a:lnTo>
                  <a:lnTo>
                    <a:pt x="336" y="414"/>
                  </a:lnTo>
                  <a:lnTo>
                    <a:pt x="336" y="420"/>
                  </a:lnTo>
                  <a:lnTo>
                    <a:pt x="330" y="420"/>
                  </a:lnTo>
                  <a:lnTo>
                    <a:pt x="336" y="420"/>
                  </a:lnTo>
                  <a:lnTo>
                    <a:pt x="336" y="426"/>
                  </a:lnTo>
                  <a:lnTo>
                    <a:pt x="336" y="432"/>
                  </a:lnTo>
                  <a:lnTo>
                    <a:pt x="330" y="432"/>
                  </a:lnTo>
                  <a:lnTo>
                    <a:pt x="330" y="438"/>
                  </a:lnTo>
                  <a:lnTo>
                    <a:pt x="336" y="438"/>
                  </a:lnTo>
                  <a:lnTo>
                    <a:pt x="336" y="444"/>
                  </a:lnTo>
                  <a:lnTo>
                    <a:pt x="336" y="450"/>
                  </a:lnTo>
                  <a:lnTo>
                    <a:pt x="336" y="456"/>
                  </a:lnTo>
                  <a:lnTo>
                    <a:pt x="342" y="462"/>
                  </a:lnTo>
                  <a:lnTo>
                    <a:pt x="342" y="468"/>
                  </a:lnTo>
                  <a:lnTo>
                    <a:pt x="336" y="468"/>
                  </a:lnTo>
                  <a:lnTo>
                    <a:pt x="342" y="468"/>
                  </a:lnTo>
                  <a:lnTo>
                    <a:pt x="342" y="474"/>
                  </a:lnTo>
                  <a:lnTo>
                    <a:pt x="342" y="480"/>
                  </a:lnTo>
                  <a:lnTo>
                    <a:pt x="348" y="480"/>
                  </a:lnTo>
                  <a:lnTo>
                    <a:pt x="348" y="486"/>
                  </a:lnTo>
                  <a:lnTo>
                    <a:pt x="354" y="486"/>
                  </a:lnTo>
                  <a:lnTo>
                    <a:pt x="360" y="486"/>
                  </a:lnTo>
                  <a:lnTo>
                    <a:pt x="360" y="492"/>
                  </a:lnTo>
                  <a:lnTo>
                    <a:pt x="360" y="498"/>
                  </a:lnTo>
                  <a:lnTo>
                    <a:pt x="360" y="504"/>
                  </a:lnTo>
                  <a:lnTo>
                    <a:pt x="366" y="504"/>
                  </a:lnTo>
                  <a:lnTo>
                    <a:pt x="360" y="510"/>
                  </a:lnTo>
                  <a:lnTo>
                    <a:pt x="360" y="516"/>
                  </a:lnTo>
                  <a:lnTo>
                    <a:pt x="366" y="516"/>
                  </a:lnTo>
                  <a:lnTo>
                    <a:pt x="366" y="522"/>
                  </a:lnTo>
                  <a:lnTo>
                    <a:pt x="372" y="522"/>
                  </a:lnTo>
                  <a:lnTo>
                    <a:pt x="372" y="528"/>
                  </a:lnTo>
                  <a:lnTo>
                    <a:pt x="378" y="534"/>
                  </a:lnTo>
                  <a:lnTo>
                    <a:pt x="384" y="540"/>
                  </a:lnTo>
                  <a:lnTo>
                    <a:pt x="384" y="546"/>
                  </a:lnTo>
                  <a:lnTo>
                    <a:pt x="390" y="546"/>
                  </a:lnTo>
                  <a:lnTo>
                    <a:pt x="390" y="552"/>
                  </a:lnTo>
                  <a:lnTo>
                    <a:pt x="396" y="552"/>
                  </a:lnTo>
                  <a:lnTo>
                    <a:pt x="396" y="558"/>
                  </a:lnTo>
                  <a:lnTo>
                    <a:pt x="402" y="558"/>
                  </a:lnTo>
                  <a:lnTo>
                    <a:pt x="408" y="558"/>
                  </a:lnTo>
                  <a:lnTo>
                    <a:pt x="408" y="564"/>
                  </a:lnTo>
                  <a:lnTo>
                    <a:pt x="414" y="564"/>
                  </a:lnTo>
                  <a:lnTo>
                    <a:pt x="414" y="570"/>
                  </a:lnTo>
                  <a:lnTo>
                    <a:pt x="414" y="576"/>
                  </a:lnTo>
                  <a:lnTo>
                    <a:pt x="414" y="582"/>
                  </a:lnTo>
                  <a:lnTo>
                    <a:pt x="414" y="588"/>
                  </a:lnTo>
                  <a:lnTo>
                    <a:pt x="414" y="594"/>
                  </a:lnTo>
                  <a:lnTo>
                    <a:pt x="420" y="594"/>
                  </a:lnTo>
                  <a:lnTo>
                    <a:pt x="420" y="600"/>
                  </a:lnTo>
                  <a:lnTo>
                    <a:pt x="420" y="606"/>
                  </a:lnTo>
                  <a:close/>
                  <a:moveTo>
                    <a:pt x="54" y="528"/>
                  </a:moveTo>
                  <a:lnTo>
                    <a:pt x="60" y="528"/>
                  </a:lnTo>
                  <a:lnTo>
                    <a:pt x="54" y="528"/>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95" name="Freeform 25"/>
            <p:cNvSpPr>
              <a:spLocks/>
            </p:cNvSpPr>
            <p:nvPr>
              <p:custDataLst>
                <p:tags r:id="rId25"/>
              </p:custDataLst>
            </p:nvPr>
          </p:nvSpPr>
          <p:spPr bwMode="gray">
            <a:xfrm>
              <a:off x="2312649" y="3088854"/>
              <a:ext cx="789931" cy="609740"/>
            </a:xfrm>
            <a:custGeom>
              <a:avLst/>
              <a:gdLst>
                <a:gd name="T0" fmla="*/ 76720 w 726"/>
                <a:gd name="T1" fmla="*/ 147619 h 492"/>
                <a:gd name="T2" fmla="*/ 67980 w 726"/>
                <a:gd name="T3" fmla="*/ 149562 h 492"/>
                <a:gd name="T4" fmla="*/ 53412 w 726"/>
                <a:gd name="T5" fmla="*/ 149562 h 492"/>
                <a:gd name="T6" fmla="*/ 40788 w 726"/>
                <a:gd name="T7" fmla="*/ 156360 h 492"/>
                <a:gd name="T8" fmla="*/ 37874 w 726"/>
                <a:gd name="T9" fmla="*/ 170927 h 492"/>
                <a:gd name="T10" fmla="*/ 32047 w 726"/>
                <a:gd name="T11" fmla="*/ 166072 h 492"/>
                <a:gd name="T12" fmla="*/ 23308 w 726"/>
                <a:gd name="T13" fmla="*/ 156360 h 492"/>
                <a:gd name="T14" fmla="*/ 12625 w 726"/>
                <a:gd name="T15" fmla="*/ 142764 h 492"/>
                <a:gd name="T16" fmla="*/ 8741 w 726"/>
                <a:gd name="T17" fmla="*/ 130139 h 492"/>
                <a:gd name="T18" fmla="*/ 3884 w 726"/>
                <a:gd name="T19" fmla="*/ 117513 h 492"/>
                <a:gd name="T20" fmla="*/ 3884 w 726"/>
                <a:gd name="T21" fmla="*/ 106830 h 492"/>
                <a:gd name="T22" fmla="*/ 3884 w 726"/>
                <a:gd name="T23" fmla="*/ 96147 h 492"/>
                <a:gd name="T24" fmla="*/ 10682 w 726"/>
                <a:gd name="T25" fmla="*/ 85464 h 492"/>
                <a:gd name="T26" fmla="*/ 19423 w 726"/>
                <a:gd name="T27" fmla="*/ 72839 h 492"/>
                <a:gd name="T28" fmla="*/ 27192 w 726"/>
                <a:gd name="T29" fmla="*/ 70896 h 492"/>
                <a:gd name="T30" fmla="*/ 37874 w 726"/>
                <a:gd name="T31" fmla="*/ 66040 h 492"/>
                <a:gd name="T32" fmla="*/ 49528 w 726"/>
                <a:gd name="T33" fmla="*/ 67983 h 492"/>
                <a:gd name="T34" fmla="*/ 60210 w 726"/>
                <a:gd name="T35" fmla="*/ 64098 h 492"/>
                <a:gd name="T36" fmla="*/ 67980 w 726"/>
                <a:gd name="T37" fmla="*/ 62156 h 492"/>
                <a:gd name="T38" fmla="*/ 83518 w 726"/>
                <a:gd name="T39" fmla="*/ 57300 h 492"/>
                <a:gd name="T40" fmla="*/ 90316 w 726"/>
                <a:gd name="T41" fmla="*/ 49530 h 492"/>
                <a:gd name="T42" fmla="*/ 87402 w 726"/>
                <a:gd name="T43" fmla="*/ 42732 h 492"/>
                <a:gd name="T44" fmla="*/ 104883 w 726"/>
                <a:gd name="T45" fmla="*/ 40790 h 492"/>
                <a:gd name="T46" fmla="*/ 117508 w 726"/>
                <a:gd name="T47" fmla="*/ 37876 h 492"/>
                <a:gd name="T48" fmla="*/ 124306 w 726"/>
                <a:gd name="T49" fmla="*/ 33991 h 492"/>
                <a:gd name="T50" fmla="*/ 132075 w 726"/>
                <a:gd name="T51" fmla="*/ 26222 h 492"/>
                <a:gd name="T52" fmla="*/ 143729 w 726"/>
                <a:gd name="T53" fmla="*/ 17482 h 492"/>
                <a:gd name="T54" fmla="*/ 145671 w 726"/>
                <a:gd name="T55" fmla="*/ 8741 h 492"/>
                <a:gd name="T56" fmla="*/ 150527 w 726"/>
                <a:gd name="T57" fmla="*/ 3884 h 492"/>
                <a:gd name="T58" fmla="*/ 160238 w 726"/>
                <a:gd name="T59" fmla="*/ 0 h 492"/>
                <a:gd name="T60" fmla="*/ 170920 w 726"/>
                <a:gd name="T61" fmla="*/ 8741 h 492"/>
                <a:gd name="T62" fmla="*/ 181604 w 726"/>
                <a:gd name="T63" fmla="*/ 21366 h 492"/>
                <a:gd name="T64" fmla="*/ 184516 w 726"/>
                <a:gd name="T65" fmla="*/ 32049 h 492"/>
                <a:gd name="T66" fmla="*/ 179661 w 726"/>
                <a:gd name="T67" fmla="*/ 40790 h 492"/>
                <a:gd name="T68" fmla="*/ 186459 w 726"/>
                <a:gd name="T69" fmla="*/ 46616 h 492"/>
                <a:gd name="T70" fmla="*/ 195199 w 726"/>
                <a:gd name="T71" fmla="*/ 55357 h 492"/>
                <a:gd name="T72" fmla="*/ 205882 w 726"/>
                <a:gd name="T73" fmla="*/ 57300 h 492"/>
                <a:gd name="T74" fmla="*/ 214622 w 726"/>
                <a:gd name="T75" fmla="*/ 64098 h 492"/>
                <a:gd name="T76" fmla="*/ 218506 w 726"/>
                <a:gd name="T77" fmla="*/ 74781 h 492"/>
                <a:gd name="T78" fmla="*/ 231131 w 726"/>
                <a:gd name="T79" fmla="*/ 81579 h 492"/>
                <a:gd name="T80" fmla="*/ 235016 w 726"/>
                <a:gd name="T81" fmla="*/ 91291 h 492"/>
                <a:gd name="T82" fmla="*/ 241814 w 726"/>
                <a:gd name="T83" fmla="*/ 101003 h 492"/>
                <a:gd name="T84" fmla="*/ 252496 w 726"/>
                <a:gd name="T85" fmla="*/ 104887 h 492"/>
                <a:gd name="T86" fmla="*/ 256381 w 726"/>
                <a:gd name="T87" fmla="*/ 120427 h 492"/>
                <a:gd name="T88" fmla="*/ 244727 w 726"/>
                <a:gd name="T89" fmla="*/ 117513 h 492"/>
                <a:gd name="T90" fmla="*/ 233073 w 726"/>
                <a:gd name="T91" fmla="*/ 117513 h 492"/>
                <a:gd name="T92" fmla="*/ 231131 w 726"/>
                <a:gd name="T93" fmla="*/ 117513 h 492"/>
                <a:gd name="T94" fmla="*/ 226275 w 726"/>
                <a:gd name="T95" fmla="*/ 115570 h 492"/>
                <a:gd name="T96" fmla="*/ 215593 w 726"/>
                <a:gd name="T97" fmla="*/ 115570 h 492"/>
                <a:gd name="T98" fmla="*/ 207824 w 726"/>
                <a:gd name="T99" fmla="*/ 121398 h 492"/>
                <a:gd name="T100" fmla="*/ 197141 w 726"/>
                <a:gd name="T101" fmla="*/ 117513 h 492"/>
                <a:gd name="T102" fmla="*/ 188402 w 726"/>
                <a:gd name="T103" fmla="*/ 124311 h 492"/>
                <a:gd name="T104" fmla="*/ 175776 w 726"/>
                <a:gd name="T105" fmla="*/ 128196 h 492"/>
                <a:gd name="T106" fmla="*/ 167036 w 726"/>
                <a:gd name="T107" fmla="*/ 126253 h 492"/>
                <a:gd name="T108" fmla="*/ 158296 w 726"/>
                <a:gd name="T109" fmla="*/ 138879 h 492"/>
                <a:gd name="T110" fmla="*/ 143729 w 726"/>
                <a:gd name="T111" fmla="*/ 134994 h 492"/>
                <a:gd name="T112" fmla="*/ 126249 w 726"/>
                <a:gd name="T113" fmla="*/ 132081 h 492"/>
                <a:gd name="T114" fmla="*/ 113623 w 726"/>
                <a:gd name="T115" fmla="*/ 124311 h 492"/>
                <a:gd name="T116" fmla="*/ 98085 w 726"/>
                <a:gd name="T117" fmla="*/ 117513 h 492"/>
                <a:gd name="T118" fmla="*/ 87402 w 726"/>
                <a:gd name="T119" fmla="*/ 128196 h 492"/>
                <a:gd name="T120" fmla="*/ 83518 w 726"/>
                <a:gd name="T121" fmla="*/ 138879 h 4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492">
                  <a:moveTo>
                    <a:pt x="234" y="426"/>
                  </a:moveTo>
                  <a:lnTo>
                    <a:pt x="234" y="420"/>
                  </a:lnTo>
                  <a:lnTo>
                    <a:pt x="228" y="420"/>
                  </a:lnTo>
                  <a:lnTo>
                    <a:pt x="228" y="414"/>
                  </a:lnTo>
                  <a:lnTo>
                    <a:pt x="222" y="414"/>
                  </a:lnTo>
                  <a:lnTo>
                    <a:pt x="222" y="420"/>
                  </a:lnTo>
                  <a:lnTo>
                    <a:pt x="222" y="414"/>
                  </a:lnTo>
                  <a:lnTo>
                    <a:pt x="222" y="420"/>
                  </a:lnTo>
                  <a:lnTo>
                    <a:pt x="216" y="414"/>
                  </a:lnTo>
                  <a:lnTo>
                    <a:pt x="216" y="420"/>
                  </a:lnTo>
                  <a:lnTo>
                    <a:pt x="210" y="420"/>
                  </a:lnTo>
                  <a:lnTo>
                    <a:pt x="210" y="426"/>
                  </a:lnTo>
                  <a:lnTo>
                    <a:pt x="210" y="420"/>
                  </a:lnTo>
                  <a:lnTo>
                    <a:pt x="204" y="420"/>
                  </a:lnTo>
                  <a:lnTo>
                    <a:pt x="198" y="420"/>
                  </a:lnTo>
                  <a:lnTo>
                    <a:pt x="198" y="414"/>
                  </a:lnTo>
                  <a:lnTo>
                    <a:pt x="192" y="414"/>
                  </a:lnTo>
                  <a:lnTo>
                    <a:pt x="192" y="420"/>
                  </a:lnTo>
                  <a:lnTo>
                    <a:pt x="192" y="414"/>
                  </a:lnTo>
                  <a:lnTo>
                    <a:pt x="186" y="414"/>
                  </a:lnTo>
                  <a:lnTo>
                    <a:pt x="180" y="414"/>
                  </a:lnTo>
                  <a:lnTo>
                    <a:pt x="174" y="414"/>
                  </a:lnTo>
                  <a:lnTo>
                    <a:pt x="168" y="414"/>
                  </a:lnTo>
                  <a:lnTo>
                    <a:pt x="162" y="414"/>
                  </a:lnTo>
                  <a:lnTo>
                    <a:pt x="156" y="414"/>
                  </a:lnTo>
                  <a:lnTo>
                    <a:pt x="156" y="420"/>
                  </a:lnTo>
                  <a:lnTo>
                    <a:pt x="150" y="420"/>
                  </a:lnTo>
                  <a:lnTo>
                    <a:pt x="144" y="420"/>
                  </a:lnTo>
                  <a:lnTo>
                    <a:pt x="138" y="420"/>
                  </a:lnTo>
                  <a:lnTo>
                    <a:pt x="132" y="420"/>
                  </a:lnTo>
                  <a:lnTo>
                    <a:pt x="126" y="420"/>
                  </a:lnTo>
                  <a:lnTo>
                    <a:pt x="120" y="420"/>
                  </a:lnTo>
                  <a:lnTo>
                    <a:pt x="120" y="426"/>
                  </a:lnTo>
                  <a:lnTo>
                    <a:pt x="120" y="432"/>
                  </a:lnTo>
                  <a:lnTo>
                    <a:pt x="120" y="438"/>
                  </a:lnTo>
                  <a:lnTo>
                    <a:pt x="114" y="438"/>
                  </a:lnTo>
                  <a:lnTo>
                    <a:pt x="114" y="444"/>
                  </a:lnTo>
                  <a:lnTo>
                    <a:pt x="120" y="444"/>
                  </a:lnTo>
                  <a:lnTo>
                    <a:pt x="114" y="450"/>
                  </a:lnTo>
                  <a:lnTo>
                    <a:pt x="114" y="456"/>
                  </a:lnTo>
                  <a:lnTo>
                    <a:pt x="114" y="462"/>
                  </a:lnTo>
                  <a:lnTo>
                    <a:pt x="114" y="468"/>
                  </a:lnTo>
                  <a:lnTo>
                    <a:pt x="108" y="468"/>
                  </a:lnTo>
                  <a:lnTo>
                    <a:pt x="108" y="474"/>
                  </a:lnTo>
                  <a:lnTo>
                    <a:pt x="108" y="480"/>
                  </a:lnTo>
                  <a:lnTo>
                    <a:pt x="102" y="480"/>
                  </a:lnTo>
                  <a:lnTo>
                    <a:pt x="102" y="486"/>
                  </a:lnTo>
                  <a:lnTo>
                    <a:pt x="102" y="492"/>
                  </a:lnTo>
                  <a:lnTo>
                    <a:pt x="96" y="492"/>
                  </a:lnTo>
                  <a:lnTo>
                    <a:pt x="96" y="486"/>
                  </a:lnTo>
                  <a:lnTo>
                    <a:pt x="96" y="480"/>
                  </a:lnTo>
                  <a:lnTo>
                    <a:pt x="90" y="480"/>
                  </a:lnTo>
                  <a:lnTo>
                    <a:pt x="90" y="474"/>
                  </a:lnTo>
                  <a:lnTo>
                    <a:pt x="90" y="468"/>
                  </a:lnTo>
                  <a:lnTo>
                    <a:pt x="90" y="462"/>
                  </a:lnTo>
                  <a:lnTo>
                    <a:pt x="90" y="456"/>
                  </a:lnTo>
                  <a:lnTo>
                    <a:pt x="90" y="450"/>
                  </a:lnTo>
                  <a:lnTo>
                    <a:pt x="84" y="450"/>
                  </a:lnTo>
                  <a:lnTo>
                    <a:pt x="84" y="444"/>
                  </a:lnTo>
                  <a:lnTo>
                    <a:pt x="78" y="444"/>
                  </a:lnTo>
                  <a:lnTo>
                    <a:pt x="72" y="444"/>
                  </a:lnTo>
                  <a:lnTo>
                    <a:pt x="72" y="438"/>
                  </a:lnTo>
                  <a:lnTo>
                    <a:pt x="66" y="438"/>
                  </a:lnTo>
                  <a:lnTo>
                    <a:pt x="66" y="432"/>
                  </a:lnTo>
                  <a:lnTo>
                    <a:pt x="60" y="432"/>
                  </a:lnTo>
                  <a:lnTo>
                    <a:pt x="60" y="426"/>
                  </a:lnTo>
                  <a:lnTo>
                    <a:pt x="54" y="420"/>
                  </a:lnTo>
                  <a:lnTo>
                    <a:pt x="48" y="414"/>
                  </a:lnTo>
                  <a:lnTo>
                    <a:pt x="48" y="408"/>
                  </a:lnTo>
                  <a:lnTo>
                    <a:pt x="42" y="408"/>
                  </a:lnTo>
                  <a:lnTo>
                    <a:pt x="42" y="402"/>
                  </a:lnTo>
                  <a:lnTo>
                    <a:pt x="36" y="402"/>
                  </a:lnTo>
                  <a:lnTo>
                    <a:pt x="36" y="396"/>
                  </a:lnTo>
                  <a:lnTo>
                    <a:pt x="42" y="390"/>
                  </a:lnTo>
                  <a:lnTo>
                    <a:pt x="36" y="390"/>
                  </a:lnTo>
                  <a:lnTo>
                    <a:pt x="36" y="384"/>
                  </a:lnTo>
                  <a:lnTo>
                    <a:pt x="36" y="378"/>
                  </a:lnTo>
                  <a:lnTo>
                    <a:pt x="36" y="372"/>
                  </a:lnTo>
                  <a:lnTo>
                    <a:pt x="30" y="372"/>
                  </a:lnTo>
                  <a:lnTo>
                    <a:pt x="24" y="372"/>
                  </a:lnTo>
                  <a:lnTo>
                    <a:pt x="24" y="366"/>
                  </a:lnTo>
                  <a:lnTo>
                    <a:pt x="18" y="366"/>
                  </a:lnTo>
                  <a:lnTo>
                    <a:pt x="18" y="360"/>
                  </a:lnTo>
                  <a:lnTo>
                    <a:pt x="18" y="354"/>
                  </a:lnTo>
                  <a:lnTo>
                    <a:pt x="12" y="354"/>
                  </a:lnTo>
                  <a:lnTo>
                    <a:pt x="18" y="354"/>
                  </a:lnTo>
                  <a:lnTo>
                    <a:pt x="18" y="348"/>
                  </a:lnTo>
                  <a:lnTo>
                    <a:pt x="12" y="342"/>
                  </a:lnTo>
                  <a:lnTo>
                    <a:pt x="12" y="336"/>
                  </a:lnTo>
                  <a:lnTo>
                    <a:pt x="12" y="330"/>
                  </a:lnTo>
                  <a:lnTo>
                    <a:pt x="12" y="324"/>
                  </a:lnTo>
                  <a:lnTo>
                    <a:pt x="6" y="324"/>
                  </a:lnTo>
                  <a:lnTo>
                    <a:pt x="6" y="318"/>
                  </a:lnTo>
                  <a:lnTo>
                    <a:pt x="12" y="318"/>
                  </a:lnTo>
                  <a:lnTo>
                    <a:pt x="12" y="312"/>
                  </a:lnTo>
                  <a:lnTo>
                    <a:pt x="12" y="306"/>
                  </a:lnTo>
                  <a:lnTo>
                    <a:pt x="6" y="306"/>
                  </a:lnTo>
                  <a:lnTo>
                    <a:pt x="12" y="306"/>
                  </a:lnTo>
                  <a:lnTo>
                    <a:pt x="12" y="300"/>
                  </a:lnTo>
                  <a:lnTo>
                    <a:pt x="12" y="294"/>
                  </a:lnTo>
                  <a:lnTo>
                    <a:pt x="12" y="288"/>
                  </a:lnTo>
                  <a:lnTo>
                    <a:pt x="6" y="288"/>
                  </a:lnTo>
                  <a:lnTo>
                    <a:pt x="0" y="288"/>
                  </a:lnTo>
                  <a:lnTo>
                    <a:pt x="0" y="282"/>
                  </a:lnTo>
                  <a:lnTo>
                    <a:pt x="0" y="276"/>
                  </a:lnTo>
                  <a:lnTo>
                    <a:pt x="6" y="276"/>
                  </a:lnTo>
                  <a:lnTo>
                    <a:pt x="6" y="270"/>
                  </a:lnTo>
                  <a:lnTo>
                    <a:pt x="12" y="270"/>
                  </a:lnTo>
                  <a:lnTo>
                    <a:pt x="18" y="270"/>
                  </a:lnTo>
                  <a:lnTo>
                    <a:pt x="18" y="264"/>
                  </a:lnTo>
                  <a:lnTo>
                    <a:pt x="24" y="264"/>
                  </a:lnTo>
                  <a:lnTo>
                    <a:pt x="18" y="264"/>
                  </a:lnTo>
                  <a:lnTo>
                    <a:pt x="18" y="258"/>
                  </a:lnTo>
                  <a:lnTo>
                    <a:pt x="24" y="258"/>
                  </a:lnTo>
                  <a:lnTo>
                    <a:pt x="24" y="252"/>
                  </a:lnTo>
                  <a:lnTo>
                    <a:pt x="30" y="246"/>
                  </a:lnTo>
                  <a:lnTo>
                    <a:pt x="30" y="240"/>
                  </a:lnTo>
                  <a:lnTo>
                    <a:pt x="36" y="240"/>
                  </a:lnTo>
                  <a:lnTo>
                    <a:pt x="36" y="234"/>
                  </a:lnTo>
                  <a:lnTo>
                    <a:pt x="36" y="228"/>
                  </a:lnTo>
                  <a:lnTo>
                    <a:pt x="42" y="228"/>
                  </a:lnTo>
                  <a:lnTo>
                    <a:pt x="42" y="222"/>
                  </a:lnTo>
                  <a:lnTo>
                    <a:pt x="42" y="216"/>
                  </a:lnTo>
                  <a:lnTo>
                    <a:pt x="42" y="210"/>
                  </a:lnTo>
                  <a:lnTo>
                    <a:pt x="48" y="210"/>
                  </a:lnTo>
                  <a:lnTo>
                    <a:pt x="54" y="204"/>
                  </a:lnTo>
                  <a:lnTo>
                    <a:pt x="60" y="204"/>
                  </a:lnTo>
                  <a:lnTo>
                    <a:pt x="60" y="198"/>
                  </a:lnTo>
                  <a:lnTo>
                    <a:pt x="66" y="198"/>
                  </a:lnTo>
                  <a:lnTo>
                    <a:pt x="72" y="198"/>
                  </a:lnTo>
                  <a:lnTo>
                    <a:pt x="72" y="204"/>
                  </a:lnTo>
                  <a:lnTo>
                    <a:pt x="72" y="198"/>
                  </a:lnTo>
                  <a:lnTo>
                    <a:pt x="78" y="198"/>
                  </a:lnTo>
                  <a:lnTo>
                    <a:pt x="78" y="204"/>
                  </a:lnTo>
                  <a:lnTo>
                    <a:pt x="78" y="198"/>
                  </a:lnTo>
                  <a:lnTo>
                    <a:pt x="84" y="198"/>
                  </a:lnTo>
                  <a:lnTo>
                    <a:pt x="90" y="198"/>
                  </a:lnTo>
                  <a:lnTo>
                    <a:pt x="90" y="192"/>
                  </a:lnTo>
                  <a:lnTo>
                    <a:pt x="96" y="192"/>
                  </a:lnTo>
                  <a:lnTo>
                    <a:pt x="102" y="192"/>
                  </a:lnTo>
                  <a:lnTo>
                    <a:pt x="108" y="192"/>
                  </a:lnTo>
                  <a:lnTo>
                    <a:pt x="108" y="186"/>
                  </a:lnTo>
                  <a:lnTo>
                    <a:pt x="114" y="186"/>
                  </a:lnTo>
                  <a:lnTo>
                    <a:pt x="108" y="186"/>
                  </a:lnTo>
                  <a:lnTo>
                    <a:pt x="114" y="180"/>
                  </a:lnTo>
                  <a:lnTo>
                    <a:pt x="120" y="180"/>
                  </a:lnTo>
                  <a:lnTo>
                    <a:pt x="120" y="186"/>
                  </a:lnTo>
                  <a:lnTo>
                    <a:pt x="126" y="186"/>
                  </a:lnTo>
                  <a:lnTo>
                    <a:pt x="126" y="192"/>
                  </a:lnTo>
                  <a:lnTo>
                    <a:pt x="132" y="192"/>
                  </a:lnTo>
                  <a:lnTo>
                    <a:pt x="132" y="198"/>
                  </a:lnTo>
                  <a:lnTo>
                    <a:pt x="138" y="198"/>
                  </a:lnTo>
                  <a:lnTo>
                    <a:pt x="138" y="192"/>
                  </a:lnTo>
                  <a:lnTo>
                    <a:pt x="144" y="192"/>
                  </a:lnTo>
                  <a:lnTo>
                    <a:pt x="150" y="192"/>
                  </a:lnTo>
                  <a:lnTo>
                    <a:pt x="150" y="186"/>
                  </a:lnTo>
                  <a:lnTo>
                    <a:pt x="150" y="192"/>
                  </a:lnTo>
                  <a:lnTo>
                    <a:pt x="150" y="186"/>
                  </a:lnTo>
                  <a:lnTo>
                    <a:pt x="156" y="186"/>
                  </a:lnTo>
                  <a:lnTo>
                    <a:pt x="156" y="180"/>
                  </a:lnTo>
                  <a:lnTo>
                    <a:pt x="162" y="180"/>
                  </a:lnTo>
                  <a:lnTo>
                    <a:pt x="168" y="180"/>
                  </a:lnTo>
                  <a:lnTo>
                    <a:pt x="168" y="174"/>
                  </a:lnTo>
                  <a:lnTo>
                    <a:pt x="168" y="180"/>
                  </a:lnTo>
                  <a:lnTo>
                    <a:pt x="174" y="180"/>
                  </a:lnTo>
                  <a:lnTo>
                    <a:pt x="174" y="174"/>
                  </a:lnTo>
                  <a:lnTo>
                    <a:pt x="174" y="180"/>
                  </a:lnTo>
                  <a:lnTo>
                    <a:pt x="174" y="174"/>
                  </a:lnTo>
                  <a:lnTo>
                    <a:pt x="180" y="174"/>
                  </a:lnTo>
                  <a:lnTo>
                    <a:pt x="186" y="174"/>
                  </a:lnTo>
                  <a:lnTo>
                    <a:pt x="192" y="174"/>
                  </a:lnTo>
                  <a:lnTo>
                    <a:pt x="198" y="174"/>
                  </a:lnTo>
                  <a:lnTo>
                    <a:pt x="198" y="168"/>
                  </a:lnTo>
                  <a:lnTo>
                    <a:pt x="204" y="168"/>
                  </a:lnTo>
                  <a:lnTo>
                    <a:pt x="210" y="168"/>
                  </a:lnTo>
                  <a:lnTo>
                    <a:pt x="216" y="168"/>
                  </a:lnTo>
                  <a:lnTo>
                    <a:pt x="222" y="168"/>
                  </a:lnTo>
                  <a:lnTo>
                    <a:pt x="228" y="168"/>
                  </a:lnTo>
                  <a:lnTo>
                    <a:pt x="234" y="168"/>
                  </a:lnTo>
                  <a:lnTo>
                    <a:pt x="234" y="162"/>
                  </a:lnTo>
                  <a:lnTo>
                    <a:pt x="234" y="156"/>
                  </a:lnTo>
                  <a:lnTo>
                    <a:pt x="240" y="156"/>
                  </a:lnTo>
                  <a:lnTo>
                    <a:pt x="246" y="156"/>
                  </a:lnTo>
                  <a:lnTo>
                    <a:pt x="246" y="150"/>
                  </a:lnTo>
                  <a:lnTo>
                    <a:pt x="252" y="150"/>
                  </a:lnTo>
                  <a:lnTo>
                    <a:pt x="246" y="150"/>
                  </a:lnTo>
                  <a:lnTo>
                    <a:pt x="252" y="150"/>
                  </a:lnTo>
                  <a:lnTo>
                    <a:pt x="252" y="144"/>
                  </a:lnTo>
                  <a:lnTo>
                    <a:pt x="252" y="138"/>
                  </a:lnTo>
                  <a:lnTo>
                    <a:pt x="258" y="144"/>
                  </a:lnTo>
                  <a:lnTo>
                    <a:pt x="258" y="138"/>
                  </a:lnTo>
                  <a:lnTo>
                    <a:pt x="258" y="132"/>
                  </a:lnTo>
                  <a:lnTo>
                    <a:pt x="258" y="126"/>
                  </a:lnTo>
                  <a:lnTo>
                    <a:pt x="252" y="126"/>
                  </a:lnTo>
                  <a:lnTo>
                    <a:pt x="246" y="126"/>
                  </a:lnTo>
                  <a:lnTo>
                    <a:pt x="246" y="120"/>
                  </a:lnTo>
                  <a:lnTo>
                    <a:pt x="246" y="126"/>
                  </a:lnTo>
                  <a:lnTo>
                    <a:pt x="246" y="120"/>
                  </a:lnTo>
                  <a:lnTo>
                    <a:pt x="252" y="120"/>
                  </a:lnTo>
                  <a:lnTo>
                    <a:pt x="252" y="114"/>
                  </a:lnTo>
                  <a:lnTo>
                    <a:pt x="258" y="114"/>
                  </a:lnTo>
                  <a:lnTo>
                    <a:pt x="264" y="114"/>
                  </a:lnTo>
                  <a:lnTo>
                    <a:pt x="270" y="114"/>
                  </a:lnTo>
                  <a:lnTo>
                    <a:pt x="276" y="114"/>
                  </a:lnTo>
                  <a:lnTo>
                    <a:pt x="282" y="114"/>
                  </a:lnTo>
                  <a:lnTo>
                    <a:pt x="288" y="114"/>
                  </a:lnTo>
                  <a:lnTo>
                    <a:pt x="294" y="114"/>
                  </a:lnTo>
                  <a:lnTo>
                    <a:pt x="300" y="114"/>
                  </a:lnTo>
                  <a:lnTo>
                    <a:pt x="300" y="108"/>
                  </a:lnTo>
                  <a:lnTo>
                    <a:pt x="300" y="114"/>
                  </a:lnTo>
                  <a:lnTo>
                    <a:pt x="300" y="108"/>
                  </a:lnTo>
                  <a:lnTo>
                    <a:pt x="306" y="108"/>
                  </a:lnTo>
                  <a:lnTo>
                    <a:pt x="312" y="108"/>
                  </a:lnTo>
                  <a:lnTo>
                    <a:pt x="318" y="108"/>
                  </a:lnTo>
                  <a:lnTo>
                    <a:pt x="324" y="108"/>
                  </a:lnTo>
                  <a:lnTo>
                    <a:pt x="330" y="108"/>
                  </a:lnTo>
                  <a:lnTo>
                    <a:pt x="336" y="108"/>
                  </a:lnTo>
                  <a:lnTo>
                    <a:pt x="336" y="102"/>
                  </a:lnTo>
                  <a:lnTo>
                    <a:pt x="336" y="96"/>
                  </a:lnTo>
                  <a:lnTo>
                    <a:pt x="342" y="96"/>
                  </a:lnTo>
                  <a:lnTo>
                    <a:pt x="336" y="96"/>
                  </a:lnTo>
                  <a:lnTo>
                    <a:pt x="342" y="96"/>
                  </a:lnTo>
                  <a:lnTo>
                    <a:pt x="348" y="96"/>
                  </a:lnTo>
                  <a:lnTo>
                    <a:pt x="342" y="96"/>
                  </a:lnTo>
                  <a:lnTo>
                    <a:pt x="348" y="96"/>
                  </a:lnTo>
                  <a:lnTo>
                    <a:pt x="348" y="90"/>
                  </a:lnTo>
                  <a:lnTo>
                    <a:pt x="354" y="90"/>
                  </a:lnTo>
                  <a:lnTo>
                    <a:pt x="360" y="84"/>
                  </a:lnTo>
                  <a:lnTo>
                    <a:pt x="360" y="90"/>
                  </a:lnTo>
                  <a:lnTo>
                    <a:pt x="360" y="84"/>
                  </a:lnTo>
                  <a:lnTo>
                    <a:pt x="360" y="78"/>
                  </a:lnTo>
                  <a:lnTo>
                    <a:pt x="366" y="78"/>
                  </a:lnTo>
                  <a:lnTo>
                    <a:pt x="366" y="72"/>
                  </a:lnTo>
                  <a:lnTo>
                    <a:pt x="372" y="72"/>
                  </a:lnTo>
                  <a:lnTo>
                    <a:pt x="372" y="66"/>
                  </a:lnTo>
                  <a:lnTo>
                    <a:pt x="378" y="66"/>
                  </a:lnTo>
                  <a:lnTo>
                    <a:pt x="378" y="60"/>
                  </a:lnTo>
                  <a:lnTo>
                    <a:pt x="384" y="60"/>
                  </a:lnTo>
                  <a:lnTo>
                    <a:pt x="390" y="60"/>
                  </a:lnTo>
                  <a:lnTo>
                    <a:pt x="390" y="54"/>
                  </a:lnTo>
                  <a:lnTo>
                    <a:pt x="390" y="48"/>
                  </a:lnTo>
                  <a:lnTo>
                    <a:pt x="396" y="48"/>
                  </a:lnTo>
                  <a:lnTo>
                    <a:pt x="402" y="48"/>
                  </a:lnTo>
                  <a:lnTo>
                    <a:pt x="402" y="42"/>
                  </a:lnTo>
                  <a:lnTo>
                    <a:pt x="402" y="48"/>
                  </a:lnTo>
                  <a:lnTo>
                    <a:pt x="402" y="42"/>
                  </a:lnTo>
                  <a:lnTo>
                    <a:pt x="408" y="42"/>
                  </a:lnTo>
                  <a:lnTo>
                    <a:pt x="408" y="36"/>
                  </a:lnTo>
                  <a:lnTo>
                    <a:pt x="408" y="30"/>
                  </a:lnTo>
                  <a:lnTo>
                    <a:pt x="408" y="24"/>
                  </a:lnTo>
                  <a:lnTo>
                    <a:pt x="408" y="18"/>
                  </a:lnTo>
                  <a:lnTo>
                    <a:pt x="408" y="24"/>
                  </a:lnTo>
                  <a:lnTo>
                    <a:pt x="408" y="18"/>
                  </a:lnTo>
                  <a:lnTo>
                    <a:pt x="408" y="12"/>
                  </a:lnTo>
                  <a:lnTo>
                    <a:pt x="414" y="12"/>
                  </a:lnTo>
                  <a:lnTo>
                    <a:pt x="414" y="6"/>
                  </a:lnTo>
                  <a:lnTo>
                    <a:pt x="414" y="12"/>
                  </a:lnTo>
                  <a:lnTo>
                    <a:pt x="414" y="6"/>
                  </a:lnTo>
                  <a:lnTo>
                    <a:pt x="420" y="12"/>
                  </a:lnTo>
                  <a:lnTo>
                    <a:pt x="420" y="6"/>
                  </a:lnTo>
                  <a:lnTo>
                    <a:pt x="420" y="12"/>
                  </a:lnTo>
                  <a:lnTo>
                    <a:pt x="420" y="6"/>
                  </a:lnTo>
                  <a:lnTo>
                    <a:pt x="420" y="12"/>
                  </a:lnTo>
                  <a:lnTo>
                    <a:pt x="420" y="6"/>
                  </a:lnTo>
                  <a:lnTo>
                    <a:pt x="426" y="6"/>
                  </a:lnTo>
                  <a:lnTo>
                    <a:pt x="432" y="6"/>
                  </a:lnTo>
                  <a:lnTo>
                    <a:pt x="438" y="6"/>
                  </a:lnTo>
                  <a:lnTo>
                    <a:pt x="444" y="6"/>
                  </a:lnTo>
                  <a:lnTo>
                    <a:pt x="444" y="0"/>
                  </a:lnTo>
                  <a:lnTo>
                    <a:pt x="450" y="0"/>
                  </a:lnTo>
                  <a:lnTo>
                    <a:pt x="456" y="0"/>
                  </a:lnTo>
                  <a:lnTo>
                    <a:pt x="462" y="0"/>
                  </a:lnTo>
                  <a:lnTo>
                    <a:pt x="462" y="6"/>
                  </a:lnTo>
                  <a:lnTo>
                    <a:pt x="468" y="6"/>
                  </a:lnTo>
                  <a:lnTo>
                    <a:pt x="474" y="6"/>
                  </a:lnTo>
                  <a:lnTo>
                    <a:pt x="474" y="12"/>
                  </a:lnTo>
                  <a:lnTo>
                    <a:pt x="474" y="18"/>
                  </a:lnTo>
                  <a:lnTo>
                    <a:pt x="480" y="18"/>
                  </a:lnTo>
                  <a:lnTo>
                    <a:pt x="480" y="24"/>
                  </a:lnTo>
                  <a:lnTo>
                    <a:pt x="486" y="24"/>
                  </a:lnTo>
                  <a:lnTo>
                    <a:pt x="486" y="30"/>
                  </a:lnTo>
                  <a:lnTo>
                    <a:pt x="492" y="30"/>
                  </a:lnTo>
                  <a:lnTo>
                    <a:pt x="492" y="36"/>
                  </a:lnTo>
                  <a:lnTo>
                    <a:pt x="498" y="36"/>
                  </a:lnTo>
                  <a:lnTo>
                    <a:pt x="498" y="42"/>
                  </a:lnTo>
                  <a:lnTo>
                    <a:pt x="504" y="48"/>
                  </a:lnTo>
                  <a:lnTo>
                    <a:pt x="510" y="54"/>
                  </a:lnTo>
                  <a:lnTo>
                    <a:pt x="510" y="60"/>
                  </a:lnTo>
                  <a:lnTo>
                    <a:pt x="516" y="66"/>
                  </a:lnTo>
                  <a:lnTo>
                    <a:pt x="516" y="72"/>
                  </a:lnTo>
                  <a:lnTo>
                    <a:pt x="516" y="78"/>
                  </a:lnTo>
                  <a:lnTo>
                    <a:pt x="516" y="84"/>
                  </a:lnTo>
                  <a:lnTo>
                    <a:pt x="510" y="84"/>
                  </a:lnTo>
                  <a:lnTo>
                    <a:pt x="516" y="84"/>
                  </a:lnTo>
                  <a:lnTo>
                    <a:pt x="510" y="84"/>
                  </a:lnTo>
                  <a:lnTo>
                    <a:pt x="510" y="90"/>
                  </a:lnTo>
                  <a:lnTo>
                    <a:pt x="516" y="90"/>
                  </a:lnTo>
                  <a:lnTo>
                    <a:pt x="510" y="90"/>
                  </a:lnTo>
                  <a:lnTo>
                    <a:pt x="510" y="96"/>
                  </a:lnTo>
                  <a:lnTo>
                    <a:pt x="516" y="96"/>
                  </a:lnTo>
                  <a:lnTo>
                    <a:pt x="510" y="102"/>
                  </a:lnTo>
                  <a:lnTo>
                    <a:pt x="510" y="96"/>
                  </a:lnTo>
                  <a:lnTo>
                    <a:pt x="510" y="102"/>
                  </a:lnTo>
                  <a:lnTo>
                    <a:pt x="504" y="102"/>
                  </a:lnTo>
                  <a:lnTo>
                    <a:pt x="504" y="108"/>
                  </a:lnTo>
                  <a:lnTo>
                    <a:pt x="504" y="114"/>
                  </a:lnTo>
                  <a:lnTo>
                    <a:pt x="510" y="114"/>
                  </a:lnTo>
                  <a:lnTo>
                    <a:pt x="510" y="120"/>
                  </a:lnTo>
                  <a:lnTo>
                    <a:pt x="510" y="126"/>
                  </a:lnTo>
                  <a:lnTo>
                    <a:pt x="504" y="126"/>
                  </a:lnTo>
                  <a:lnTo>
                    <a:pt x="504" y="132"/>
                  </a:lnTo>
                  <a:lnTo>
                    <a:pt x="510" y="132"/>
                  </a:lnTo>
                  <a:lnTo>
                    <a:pt x="510" y="126"/>
                  </a:lnTo>
                  <a:lnTo>
                    <a:pt x="516" y="132"/>
                  </a:lnTo>
                  <a:lnTo>
                    <a:pt x="522" y="132"/>
                  </a:lnTo>
                  <a:lnTo>
                    <a:pt x="528" y="132"/>
                  </a:lnTo>
                  <a:lnTo>
                    <a:pt x="534" y="132"/>
                  </a:lnTo>
                  <a:lnTo>
                    <a:pt x="540" y="132"/>
                  </a:lnTo>
                  <a:lnTo>
                    <a:pt x="546" y="132"/>
                  </a:lnTo>
                  <a:lnTo>
                    <a:pt x="546" y="138"/>
                  </a:lnTo>
                  <a:lnTo>
                    <a:pt x="546" y="144"/>
                  </a:lnTo>
                  <a:lnTo>
                    <a:pt x="540" y="144"/>
                  </a:lnTo>
                  <a:lnTo>
                    <a:pt x="540" y="150"/>
                  </a:lnTo>
                  <a:lnTo>
                    <a:pt x="546" y="156"/>
                  </a:lnTo>
                  <a:lnTo>
                    <a:pt x="552" y="156"/>
                  </a:lnTo>
                  <a:lnTo>
                    <a:pt x="558" y="156"/>
                  </a:lnTo>
                  <a:lnTo>
                    <a:pt x="564" y="156"/>
                  </a:lnTo>
                  <a:lnTo>
                    <a:pt x="564" y="162"/>
                  </a:lnTo>
                  <a:lnTo>
                    <a:pt x="564" y="156"/>
                  </a:lnTo>
                  <a:lnTo>
                    <a:pt x="570" y="156"/>
                  </a:lnTo>
                  <a:lnTo>
                    <a:pt x="570" y="162"/>
                  </a:lnTo>
                  <a:lnTo>
                    <a:pt x="576" y="156"/>
                  </a:lnTo>
                  <a:lnTo>
                    <a:pt x="576" y="162"/>
                  </a:lnTo>
                  <a:lnTo>
                    <a:pt x="582" y="162"/>
                  </a:lnTo>
                  <a:lnTo>
                    <a:pt x="582" y="168"/>
                  </a:lnTo>
                  <a:lnTo>
                    <a:pt x="588" y="168"/>
                  </a:lnTo>
                  <a:lnTo>
                    <a:pt x="588" y="174"/>
                  </a:lnTo>
                  <a:lnTo>
                    <a:pt x="594" y="174"/>
                  </a:lnTo>
                  <a:lnTo>
                    <a:pt x="594" y="180"/>
                  </a:lnTo>
                  <a:lnTo>
                    <a:pt x="594" y="174"/>
                  </a:lnTo>
                  <a:lnTo>
                    <a:pt x="600" y="174"/>
                  </a:lnTo>
                  <a:lnTo>
                    <a:pt x="600" y="180"/>
                  </a:lnTo>
                  <a:lnTo>
                    <a:pt x="606" y="180"/>
                  </a:lnTo>
                  <a:lnTo>
                    <a:pt x="606" y="186"/>
                  </a:lnTo>
                  <a:lnTo>
                    <a:pt x="606" y="192"/>
                  </a:lnTo>
                  <a:lnTo>
                    <a:pt x="600" y="192"/>
                  </a:lnTo>
                  <a:lnTo>
                    <a:pt x="600" y="198"/>
                  </a:lnTo>
                  <a:lnTo>
                    <a:pt x="606" y="198"/>
                  </a:lnTo>
                  <a:lnTo>
                    <a:pt x="606" y="204"/>
                  </a:lnTo>
                  <a:lnTo>
                    <a:pt x="606" y="210"/>
                  </a:lnTo>
                  <a:lnTo>
                    <a:pt x="612" y="210"/>
                  </a:lnTo>
                  <a:lnTo>
                    <a:pt x="618" y="210"/>
                  </a:lnTo>
                  <a:lnTo>
                    <a:pt x="618" y="216"/>
                  </a:lnTo>
                  <a:lnTo>
                    <a:pt x="624" y="216"/>
                  </a:lnTo>
                  <a:lnTo>
                    <a:pt x="630" y="216"/>
                  </a:lnTo>
                  <a:lnTo>
                    <a:pt x="636" y="216"/>
                  </a:lnTo>
                  <a:lnTo>
                    <a:pt x="636" y="222"/>
                  </a:lnTo>
                  <a:lnTo>
                    <a:pt x="642" y="222"/>
                  </a:lnTo>
                  <a:lnTo>
                    <a:pt x="642" y="228"/>
                  </a:lnTo>
                  <a:lnTo>
                    <a:pt x="648" y="228"/>
                  </a:lnTo>
                  <a:lnTo>
                    <a:pt x="648" y="234"/>
                  </a:lnTo>
                  <a:lnTo>
                    <a:pt x="648" y="240"/>
                  </a:lnTo>
                  <a:lnTo>
                    <a:pt x="654" y="240"/>
                  </a:lnTo>
                  <a:lnTo>
                    <a:pt x="660" y="240"/>
                  </a:lnTo>
                  <a:lnTo>
                    <a:pt x="660" y="246"/>
                  </a:lnTo>
                  <a:lnTo>
                    <a:pt x="666" y="246"/>
                  </a:lnTo>
                  <a:lnTo>
                    <a:pt x="666" y="252"/>
                  </a:lnTo>
                  <a:lnTo>
                    <a:pt x="660" y="252"/>
                  </a:lnTo>
                  <a:lnTo>
                    <a:pt x="660" y="258"/>
                  </a:lnTo>
                  <a:lnTo>
                    <a:pt x="660" y="264"/>
                  </a:lnTo>
                  <a:lnTo>
                    <a:pt x="666" y="264"/>
                  </a:lnTo>
                  <a:lnTo>
                    <a:pt x="672" y="264"/>
                  </a:lnTo>
                  <a:lnTo>
                    <a:pt x="672" y="270"/>
                  </a:lnTo>
                  <a:lnTo>
                    <a:pt x="672" y="276"/>
                  </a:lnTo>
                  <a:lnTo>
                    <a:pt x="666" y="276"/>
                  </a:lnTo>
                  <a:lnTo>
                    <a:pt x="672" y="276"/>
                  </a:lnTo>
                  <a:lnTo>
                    <a:pt x="672" y="282"/>
                  </a:lnTo>
                  <a:lnTo>
                    <a:pt x="678" y="282"/>
                  </a:lnTo>
                  <a:lnTo>
                    <a:pt x="684" y="282"/>
                  </a:lnTo>
                  <a:lnTo>
                    <a:pt x="690" y="282"/>
                  </a:lnTo>
                  <a:lnTo>
                    <a:pt x="690" y="288"/>
                  </a:lnTo>
                  <a:lnTo>
                    <a:pt x="696" y="288"/>
                  </a:lnTo>
                  <a:lnTo>
                    <a:pt x="696" y="294"/>
                  </a:lnTo>
                  <a:lnTo>
                    <a:pt x="696" y="288"/>
                  </a:lnTo>
                  <a:lnTo>
                    <a:pt x="702" y="288"/>
                  </a:lnTo>
                  <a:lnTo>
                    <a:pt x="702" y="294"/>
                  </a:lnTo>
                  <a:lnTo>
                    <a:pt x="708" y="294"/>
                  </a:lnTo>
                  <a:lnTo>
                    <a:pt x="708" y="300"/>
                  </a:lnTo>
                  <a:lnTo>
                    <a:pt x="714" y="300"/>
                  </a:lnTo>
                  <a:lnTo>
                    <a:pt x="714" y="306"/>
                  </a:lnTo>
                  <a:lnTo>
                    <a:pt x="714" y="312"/>
                  </a:lnTo>
                  <a:lnTo>
                    <a:pt x="714" y="318"/>
                  </a:lnTo>
                  <a:lnTo>
                    <a:pt x="714" y="324"/>
                  </a:lnTo>
                  <a:lnTo>
                    <a:pt x="720" y="330"/>
                  </a:lnTo>
                  <a:lnTo>
                    <a:pt x="726" y="336"/>
                  </a:lnTo>
                  <a:lnTo>
                    <a:pt x="720" y="336"/>
                  </a:lnTo>
                  <a:lnTo>
                    <a:pt x="720" y="330"/>
                  </a:lnTo>
                  <a:lnTo>
                    <a:pt x="714" y="330"/>
                  </a:lnTo>
                  <a:lnTo>
                    <a:pt x="708" y="330"/>
                  </a:lnTo>
                  <a:lnTo>
                    <a:pt x="702" y="330"/>
                  </a:lnTo>
                  <a:lnTo>
                    <a:pt x="696" y="330"/>
                  </a:lnTo>
                  <a:lnTo>
                    <a:pt x="696" y="336"/>
                  </a:lnTo>
                  <a:lnTo>
                    <a:pt x="690" y="336"/>
                  </a:lnTo>
                  <a:lnTo>
                    <a:pt x="684" y="336"/>
                  </a:lnTo>
                  <a:lnTo>
                    <a:pt x="684" y="330"/>
                  </a:lnTo>
                  <a:lnTo>
                    <a:pt x="684" y="336"/>
                  </a:lnTo>
                  <a:lnTo>
                    <a:pt x="678" y="336"/>
                  </a:lnTo>
                  <a:lnTo>
                    <a:pt x="672" y="336"/>
                  </a:lnTo>
                  <a:lnTo>
                    <a:pt x="666" y="336"/>
                  </a:lnTo>
                  <a:lnTo>
                    <a:pt x="672" y="336"/>
                  </a:lnTo>
                  <a:lnTo>
                    <a:pt x="666" y="336"/>
                  </a:lnTo>
                  <a:lnTo>
                    <a:pt x="666" y="330"/>
                  </a:lnTo>
                  <a:lnTo>
                    <a:pt x="660" y="330"/>
                  </a:lnTo>
                  <a:lnTo>
                    <a:pt x="654" y="330"/>
                  </a:lnTo>
                  <a:lnTo>
                    <a:pt x="660" y="330"/>
                  </a:lnTo>
                  <a:lnTo>
                    <a:pt x="654" y="330"/>
                  </a:lnTo>
                  <a:lnTo>
                    <a:pt x="654" y="324"/>
                  </a:lnTo>
                  <a:lnTo>
                    <a:pt x="648" y="324"/>
                  </a:lnTo>
                  <a:lnTo>
                    <a:pt x="648" y="330"/>
                  </a:lnTo>
                  <a:lnTo>
                    <a:pt x="648" y="324"/>
                  </a:lnTo>
                  <a:lnTo>
                    <a:pt x="648" y="330"/>
                  </a:lnTo>
                  <a:lnTo>
                    <a:pt x="648" y="324"/>
                  </a:lnTo>
                  <a:lnTo>
                    <a:pt x="648" y="330"/>
                  </a:lnTo>
                  <a:lnTo>
                    <a:pt x="642" y="330"/>
                  </a:lnTo>
                  <a:lnTo>
                    <a:pt x="642" y="324"/>
                  </a:lnTo>
                  <a:lnTo>
                    <a:pt x="642" y="330"/>
                  </a:lnTo>
                  <a:lnTo>
                    <a:pt x="636" y="330"/>
                  </a:lnTo>
                  <a:lnTo>
                    <a:pt x="642" y="330"/>
                  </a:lnTo>
                  <a:lnTo>
                    <a:pt x="636" y="330"/>
                  </a:lnTo>
                  <a:lnTo>
                    <a:pt x="636" y="324"/>
                  </a:lnTo>
                  <a:lnTo>
                    <a:pt x="636" y="330"/>
                  </a:lnTo>
                  <a:lnTo>
                    <a:pt x="636" y="324"/>
                  </a:lnTo>
                  <a:lnTo>
                    <a:pt x="630" y="324"/>
                  </a:lnTo>
                  <a:lnTo>
                    <a:pt x="624" y="324"/>
                  </a:lnTo>
                  <a:lnTo>
                    <a:pt x="624" y="318"/>
                  </a:lnTo>
                  <a:lnTo>
                    <a:pt x="624" y="324"/>
                  </a:lnTo>
                  <a:lnTo>
                    <a:pt x="624" y="318"/>
                  </a:lnTo>
                  <a:lnTo>
                    <a:pt x="618" y="318"/>
                  </a:lnTo>
                  <a:lnTo>
                    <a:pt x="612" y="318"/>
                  </a:lnTo>
                  <a:lnTo>
                    <a:pt x="606" y="318"/>
                  </a:lnTo>
                  <a:lnTo>
                    <a:pt x="606" y="324"/>
                  </a:lnTo>
                  <a:lnTo>
                    <a:pt x="612" y="324"/>
                  </a:lnTo>
                  <a:lnTo>
                    <a:pt x="606" y="324"/>
                  </a:lnTo>
                  <a:lnTo>
                    <a:pt x="606" y="330"/>
                  </a:lnTo>
                  <a:lnTo>
                    <a:pt x="606" y="336"/>
                  </a:lnTo>
                  <a:lnTo>
                    <a:pt x="600" y="336"/>
                  </a:lnTo>
                  <a:lnTo>
                    <a:pt x="594" y="336"/>
                  </a:lnTo>
                  <a:lnTo>
                    <a:pt x="594" y="342"/>
                  </a:lnTo>
                  <a:lnTo>
                    <a:pt x="588" y="342"/>
                  </a:lnTo>
                  <a:lnTo>
                    <a:pt x="582" y="342"/>
                  </a:lnTo>
                  <a:lnTo>
                    <a:pt x="576" y="342"/>
                  </a:lnTo>
                  <a:lnTo>
                    <a:pt x="570" y="342"/>
                  </a:lnTo>
                  <a:lnTo>
                    <a:pt x="570" y="336"/>
                  </a:lnTo>
                  <a:lnTo>
                    <a:pt x="564" y="336"/>
                  </a:lnTo>
                  <a:lnTo>
                    <a:pt x="558" y="336"/>
                  </a:lnTo>
                  <a:lnTo>
                    <a:pt x="558" y="330"/>
                  </a:lnTo>
                  <a:lnTo>
                    <a:pt x="558" y="336"/>
                  </a:lnTo>
                  <a:lnTo>
                    <a:pt x="558" y="330"/>
                  </a:lnTo>
                  <a:lnTo>
                    <a:pt x="552" y="330"/>
                  </a:lnTo>
                  <a:lnTo>
                    <a:pt x="552" y="336"/>
                  </a:lnTo>
                  <a:lnTo>
                    <a:pt x="558" y="336"/>
                  </a:lnTo>
                  <a:lnTo>
                    <a:pt x="552" y="336"/>
                  </a:lnTo>
                  <a:lnTo>
                    <a:pt x="546" y="336"/>
                  </a:lnTo>
                  <a:lnTo>
                    <a:pt x="546" y="342"/>
                  </a:lnTo>
                  <a:lnTo>
                    <a:pt x="540" y="342"/>
                  </a:lnTo>
                  <a:lnTo>
                    <a:pt x="534" y="342"/>
                  </a:lnTo>
                  <a:lnTo>
                    <a:pt x="534" y="348"/>
                  </a:lnTo>
                  <a:lnTo>
                    <a:pt x="528" y="348"/>
                  </a:lnTo>
                  <a:lnTo>
                    <a:pt x="522" y="348"/>
                  </a:lnTo>
                  <a:lnTo>
                    <a:pt x="522" y="354"/>
                  </a:lnTo>
                  <a:lnTo>
                    <a:pt x="516" y="348"/>
                  </a:lnTo>
                  <a:lnTo>
                    <a:pt x="516" y="354"/>
                  </a:lnTo>
                  <a:lnTo>
                    <a:pt x="510" y="354"/>
                  </a:lnTo>
                  <a:lnTo>
                    <a:pt x="504" y="354"/>
                  </a:lnTo>
                  <a:lnTo>
                    <a:pt x="504" y="360"/>
                  </a:lnTo>
                  <a:lnTo>
                    <a:pt x="498" y="360"/>
                  </a:lnTo>
                  <a:lnTo>
                    <a:pt x="492" y="360"/>
                  </a:lnTo>
                  <a:lnTo>
                    <a:pt x="492" y="354"/>
                  </a:lnTo>
                  <a:lnTo>
                    <a:pt x="486" y="354"/>
                  </a:lnTo>
                  <a:lnTo>
                    <a:pt x="480" y="354"/>
                  </a:lnTo>
                  <a:lnTo>
                    <a:pt x="474" y="354"/>
                  </a:lnTo>
                  <a:lnTo>
                    <a:pt x="474" y="348"/>
                  </a:lnTo>
                  <a:lnTo>
                    <a:pt x="468" y="348"/>
                  </a:lnTo>
                  <a:lnTo>
                    <a:pt x="468" y="354"/>
                  </a:lnTo>
                  <a:lnTo>
                    <a:pt x="474" y="354"/>
                  </a:lnTo>
                  <a:lnTo>
                    <a:pt x="468" y="354"/>
                  </a:lnTo>
                  <a:lnTo>
                    <a:pt x="462" y="354"/>
                  </a:lnTo>
                  <a:lnTo>
                    <a:pt x="462" y="360"/>
                  </a:lnTo>
                  <a:lnTo>
                    <a:pt x="462" y="366"/>
                  </a:lnTo>
                  <a:lnTo>
                    <a:pt x="456" y="366"/>
                  </a:lnTo>
                  <a:lnTo>
                    <a:pt x="456" y="372"/>
                  </a:lnTo>
                  <a:lnTo>
                    <a:pt x="456" y="378"/>
                  </a:lnTo>
                  <a:lnTo>
                    <a:pt x="450" y="378"/>
                  </a:lnTo>
                  <a:lnTo>
                    <a:pt x="450" y="384"/>
                  </a:lnTo>
                  <a:lnTo>
                    <a:pt x="444" y="390"/>
                  </a:lnTo>
                  <a:lnTo>
                    <a:pt x="438" y="390"/>
                  </a:lnTo>
                  <a:lnTo>
                    <a:pt x="432" y="390"/>
                  </a:lnTo>
                  <a:lnTo>
                    <a:pt x="432" y="384"/>
                  </a:lnTo>
                  <a:lnTo>
                    <a:pt x="426" y="384"/>
                  </a:lnTo>
                  <a:lnTo>
                    <a:pt x="420" y="384"/>
                  </a:lnTo>
                  <a:lnTo>
                    <a:pt x="414" y="384"/>
                  </a:lnTo>
                  <a:lnTo>
                    <a:pt x="414" y="378"/>
                  </a:lnTo>
                  <a:lnTo>
                    <a:pt x="408" y="378"/>
                  </a:lnTo>
                  <a:lnTo>
                    <a:pt x="402" y="378"/>
                  </a:lnTo>
                  <a:lnTo>
                    <a:pt x="396" y="378"/>
                  </a:lnTo>
                  <a:lnTo>
                    <a:pt x="390" y="378"/>
                  </a:lnTo>
                  <a:lnTo>
                    <a:pt x="384" y="378"/>
                  </a:lnTo>
                  <a:lnTo>
                    <a:pt x="378" y="378"/>
                  </a:lnTo>
                  <a:lnTo>
                    <a:pt x="372" y="378"/>
                  </a:lnTo>
                  <a:lnTo>
                    <a:pt x="372" y="372"/>
                  </a:lnTo>
                  <a:lnTo>
                    <a:pt x="366" y="372"/>
                  </a:lnTo>
                  <a:lnTo>
                    <a:pt x="360" y="372"/>
                  </a:lnTo>
                  <a:lnTo>
                    <a:pt x="354" y="372"/>
                  </a:lnTo>
                  <a:lnTo>
                    <a:pt x="348" y="372"/>
                  </a:lnTo>
                  <a:lnTo>
                    <a:pt x="342" y="372"/>
                  </a:lnTo>
                  <a:lnTo>
                    <a:pt x="336" y="372"/>
                  </a:lnTo>
                  <a:lnTo>
                    <a:pt x="336" y="366"/>
                  </a:lnTo>
                  <a:lnTo>
                    <a:pt x="336" y="360"/>
                  </a:lnTo>
                  <a:lnTo>
                    <a:pt x="330" y="354"/>
                  </a:lnTo>
                  <a:lnTo>
                    <a:pt x="324" y="354"/>
                  </a:lnTo>
                  <a:lnTo>
                    <a:pt x="324" y="348"/>
                  </a:lnTo>
                  <a:lnTo>
                    <a:pt x="318" y="348"/>
                  </a:lnTo>
                  <a:lnTo>
                    <a:pt x="318" y="342"/>
                  </a:lnTo>
                  <a:lnTo>
                    <a:pt x="312" y="342"/>
                  </a:lnTo>
                  <a:lnTo>
                    <a:pt x="306" y="342"/>
                  </a:lnTo>
                  <a:lnTo>
                    <a:pt x="306" y="336"/>
                  </a:lnTo>
                  <a:lnTo>
                    <a:pt x="300" y="336"/>
                  </a:lnTo>
                  <a:lnTo>
                    <a:pt x="294" y="330"/>
                  </a:lnTo>
                  <a:lnTo>
                    <a:pt x="288" y="330"/>
                  </a:lnTo>
                  <a:lnTo>
                    <a:pt x="282" y="330"/>
                  </a:lnTo>
                  <a:lnTo>
                    <a:pt x="276" y="330"/>
                  </a:lnTo>
                  <a:lnTo>
                    <a:pt x="276" y="336"/>
                  </a:lnTo>
                  <a:lnTo>
                    <a:pt x="270" y="336"/>
                  </a:lnTo>
                  <a:lnTo>
                    <a:pt x="264" y="336"/>
                  </a:lnTo>
                  <a:lnTo>
                    <a:pt x="264" y="342"/>
                  </a:lnTo>
                  <a:lnTo>
                    <a:pt x="258" y="342"/>
                  </a:lnTo>
                  <a:lnTo>
                    <a:pt x="258" y="348"/>
                  </a:lnTo>
                  <a:lnTo>
                    <a:pt x="252" y="354"/>
                  </a:lnTo>
                  <a:lnTo>
                    <a:pt x="252" y="360"/>
                  </a:lnTo>
                  <a:lnTo>
                    <a:pt x="246" y="360"/>
                  </a:lnTo>
                  <a:lnTo>
                    <a:pt x="246" y="366"/>
                  </a:lnTo>
                  <a:lnTo>
                    <a:pt x="240" y="372"/>
                  </a:lnTo>
                  <a:lnTo>
                    <a:pt x="234" y="372"/>
                  </a:lnTo>
                  <a:lnTo>
                    <a:pt x="234" y="378"/>
                  </a:lnTo>
                  <a:lnTo>
                    <a:pt x="234" y="372"/>
                  </a:lnTo>
                  <a:lnTo>
                    <a:pt x="228" y="378"/>
                  </a:lnTo>
                  <a:lnTo>
                    <a:pt x="228" y="384"/>
                  </a:lnTo>
                  <a:lnTo>
                    <a:pt x="234" y="384"/>
                  </a:lnTo>
                  <a:lnTo>
                    <a:pt x="234" y="390"/>
                  </a:lnTo>
                  <a:lnTo>
                    <a:pt x="234" y="396"/>
                  </a:lnTo>
                  <a:lnTo>
                    <a:pt x="234" y="402"/>
                  </a:lnTo>
                  <a:lnTo>
                    <a:pt x="234" y="408"/>
                  </a:lnTo>
                  <a:lnTo>
                    <a:pt x="234" y="414"/>
                  </a:lnTo>
                  <a:lnTo>
                    <a:pt x="234" y="420"/>
                  </a:lnTo>
                  <a:lnTo>
                    <a:pt x="234" y="426"/>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96" name="Freeform 26"/>
            <p:cNvSpPr>
              <a:spLocks noEditPoints="1"/>
            </p:cNvSpPr>
            <p:nvPr>
              <p:custDataLst>
                <p:tags r:id="rId26"/>
              </p:custDataLst>
            </p:nvPr>
          </p:nvSpPr>
          <p:spPr bwMode="gray">
            <a:xfrm>
              <a:off x="1601989" y="2889625"/>
              <a:ext cx="723176" cy="668338"/>
            </a:xfrm>
            <a:custGeom>
              <a:avLst/>
              <a:gdLst>
                <a:gd name="T0" fmla="*/ 233201 w 666"/>
                <a:gd name="T1" fmla="*/ 33939 h 540"/>
                <a:gd name="T2" fmla="*/ 233201 w 666"/>
                <a:gd name="T3" fmla="*/ 46544 h 540"/>
                <a:gd name="T4" fmla="*/ 218687 w 666"/>
                <a:gd name="T5" fmla="*/ 57211 h 540"/>
                <a:gd name="T6" fmla="*/ 209978 w 666"/>
                <a:gd name="T7" fmla="*/ 74665 h 540"/>
                <a:gd name="T8" fmla="*/ 199334 w 666"/>
                <a:gd name="T9" fmla="*/ 90180 h 540"/>
                <a:gd name="T10" fmla="*/ 195464 w 666"/>
                <a:gd name="T11" fmla="*/ 106664 h 540"/>
                <a:gd name="T12" fmla="*/ 186755 w 666"/>
                <a:gd name="T13" fmla="*/ 119270 h 540"/>
                <a:gd name="T14" fmla="*/ 179014 w 666"/>
                <a:gd name="T15" fmla="*/ 136724 h 540"/>
                <a:gd name="T16" fmla="*/ 172240 w 666"/>
                <a:gd name="T17" fmla="*/ 145451 h 540"/>
                <a:gd name="T18" fmla="*/ 159661 w 666"/>
                <a:gd name="T19" fmla="*/ 140603 h 540"/>
                <a:gd name="T20" fmla="*/ 154823 w 666"/>
                <a:gd name="T21" fmla="*/ 138664 h 540"/>
                <a:gd name="T22" fmla="*/ 144178 w 666"/>
                <a:gd name="T23" fmla="*/ 138664 h 540"/>
                <a:gd name="T24" fmla="*/ 131599 w 666"/>
                <a:gd name="T25" fmla="*/ 151269 h 540"/>
                <a:gd name="T26" fmla="*/ 123858 w 666"/>
                <a:gd name="T27" fmla="*/ 165814 h 540"/>
                <a:gd name="T28" fmla="*/ 115150 w 666"/>
                <a:gd name="T29" fmla="*/ 181329 h 540"/>
                <a:gd name="T30" fmla="*/ 108375 w 666"/>
                <a:gd name="T31" fmla="*/ 179390 h 540"/>
                <a:gd name="T32" fmla="*/ 110311 w 666"/>
                <a:gd name="T33" fmla="*/ 185208 h 540"/>
                <a:gd name="T34" fmla="*/ 95796 w 666"/>
                <a:gd name="T35" fmla="*/ 188117 h 540"/>
                <a:gd name="T36" fmla="*/ 90958 w 666"/>
                <a:gd name="T37" fmla="*/ 188117 h 540"/>
                <a:gd name="T38" fmla="*/ 87088 w 666"/>
                <a:gd name="T39" fmla="*/ 188117 h 540"/>
                <a:gd name="T40" fmla="*/ 83217 w 666"/>
                <a:gd name="T41" fmla="*/ 185208 h 540"/>
                <a:gd name="T42" fmla="*/ 81282 w 666"/>
                <a:gd name="T43" fmla="*/ 188117 h 540"/>
                <a:gd name="T44" fmla="*/ 78379 w 666"/>
                <a:gd name="T45" fmla="*/ 188117 h 540"/>
                <a:gd name="T46" fmla="*/ 74508 w 666"/>
                <a:gd name="T47" fmla="*/ 191995 h 540"/>
                <a:gd name="T48" fmla="*/ 67735 w 666"/>
                <a:gd name="T49" fmla="*/ 190056 h 540"/>
                <a:gd name="T50" fmla="*/ 61929 w 666"/>
                <a:gd name="T51" fmla="*/ 188117 h 540"/>
                <a:gd name="T52" fmla="*/ 55155 w 666"/>
                <a:gd name="T53" fmla="*/ 181329 h 540"/>
                <a:gd name="T54" fmla="*/ 55155 w 666"/>
                <a:gd name="T55" fmla="*/ 174542 h 540"/>
                <a:gd name="T56" fmla="*/ 57091 w 666"/>
                <a:gd name="T57" fmla="*/ 168723 h 540"/>
                <a:gd name="T58" fmla="*/ 55155 w 666"/>
                <a:gd name="T59" fmla="*/ 170662 h 540"/>
                <a:gd name="T60" fmla="*/ 53220 w 666"/>
                <a:gd name="T61" fmla="*/ 164845 h 540"/>
                <a:gd name="T62" fmla="*/ 49350 w 666"/>
                <a:gd name="T63" fmla="*/ 159996 h 540"/>
                <a:gd name="T64" fmla="*/ 46447 w 666"/>
                <a:gd name="T65" fmla="*/ 161935 h 540"/>
                <a:gd name="T66" fmla="*/ 31932 w 666"/>
                <a:gd name="T67" fmla="*/ 151269 h 540"/>
                <a:gd name="T68" fmla="*/ 19352 w 666"/>
                <a:gd name="T69" fmla="*/ 147391 h 540"/>
                <a:gd name="T70" fmla="*/ 23224 w 666"/>
                <a:gd name="T71" fmla="*/ 147391 h 540"/>
                <a:gd name="T72" fmla="*/ 17418 w 666"/>
                <a:gd name="T73" fmla="*/ 147391 h 540"/>
                <a:gd name="T74" fmla="*/ 14515 w 666"/>
                <a:gd name="T75" fmla="*/ 149329 h 540"/>
                <a:gd name="T76" fmla="*/ 0 w 666"/>
                <a:gd name="T77" fmla="*/ 145451 h 540"/>
                <a:gd name="T78" fmla="*/ 1936 w 666"/>
                <a:gd name="T79" fmla="*/ 127997 h 540"/>
                <a:gd name="T80" fmla="*/ 0 w 666"/>
                <a:gd name="T81" fmla="*/ 108603 h 540"/>
                <a:gd name="T82" fmla="*/ 3870 w 666"/>
                <a:gd name="T83" fmla="*/ 95998 h 540"/>
                <a:gd name="T84" fmla="*/ 14515 w 666"/>
                <a:gd name="T85" fmla="*/ 81452 h 540"/>
                <a:gd name="T86" fmla="*/ 21288 w 666"/>
                <a:gd name="T87" fmla="*/ 67877 h 540"/>
                <a:gd name="T88" fmla="*/ 17418 w 666"/>
                <a:gd name="T89" fmla="*/ 51393 h 540"/>
                <a:gd name="T90" fmla="*/ 19352 w 666"/>
                <a:gd name="T91" fmla="*/ 27151 h 540"/>
                <a:gd name="T92" fmla="*/ 27094 w 666"/>
                <a:gd name="T93" fmla="*/ 10666 h 540"/>
                <a:gd name="T94" fmla="*/ 44512 w 666"/>
                <a:gd name="T95" fmla="*/ 1940 h 540"/>
                <a:gd name="T96" fmla="*/ 67735 w 666"/>
                <a:gd name="T97" fmla="*/ 3878 h 540"/>
                <a:gd name="T98" fmla="*/ 85153 w 666"/>
                <a:gd name="T99" fmla="*/ 17454 h 540"/>
                <a:gd name="T100" fmla="*/ 104505 w 666"/>
                <a:gd name="T101" fmla="*/ 10666 h 540"/>
                <a:gd name="T102" fmla="*/ 120955 w 666"/>
                <a:gd name="T103" fmla="*/ 19393 h 540"/>
                <a:gd name="T104" fmla="*/ 142243 w 666"/>
                <a:gd name="T105" fmla="*/ 17454 h 540"/>
                <a:gd name="T106" fmla="*/ 161596 w 666"/>
                <a:gd name="T107" fmla="*/ 10666 h 540"/>
                <a:gd name="T108" fmla="*/ 184819 w 666"/>
                <a:gd name="T109" fmla="*/ 14545 h 540"/>
                <a:gd name="T110" fmla="*/ 193528 w 666"/>
                <a:gd name="T111" fmla="*/ 17454 h 540"/>
                <a:gd name="T112" fmla="*/ 202237 w 666"/>
                <a:gd name="T113" fmla="*/ 8727 h 540"/>
                <a:gd name="T114" fmla="*/ 216752 w 666"/>
                <a:gd name="T115" fmla="*/ 1940 h 540"/>
                <a:gd name="T116" fmla="*/ 87088 w 666"/>
                <a:gd name="T117" fmla="*/ 188117 h 540"/>
                <a:gd name="T118" fmla="*/ 87088 w 666"/>
                <a:gd name="T119" fmla="*/ 190056 h 540"/>
                <a:gd name="T120" fmla="*/ 14515 w 666"/>
                <a:gd name="T121" fmla="*/ 149329 h 5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66" h="540">
                  <a:moveTo>
                    <a:pt x="636" y="48"/>
                  </a:moveTo>
                  <a:lnTo>
                    <a:pt x="636" y="54"/>
                  </a:lnTo>
                  <a:lnTo>
                    <a:pt x="636" y="60"/>
                  </a:lnTo>
                  <a:lnTo>
                    <a:pt x="636" y="66"/>
                  </a:lnTo>
                  <a:lnTo>
                    <a:pt x="642" y="72"/>
                  </a:lnTo>
                  <a:lnTo>
                    <a:pt x="642" y="78"/>
                  </a:lnTo>
                  <a:lnTo>
                    <a:pt x="642" y="84"/>
                  </a:lnTo>
                  <a:lnTo>
                    <a:pt x="648" y="84"/>
                  </a:lnTo>
                  <a:lnTo>
                    <a:pt x="654" y="84"/>
                  </a:lnTo>
                  <a:lnTo>
                    <a:pt x="654" y="90"/>
                  </a:lnTo>
                  <a:lnTo>
                    <a:pt x="660" y="90"/>
                  </a:lnTo>
                  <a:lnTo>
                    <a:pt x="660" y="96"/>
                  </a:lnTo>
                  <a:lnTo>
                    <a:pt x="666" y="96"/>
                  </a:lnTo>
                  <a:lnTo>
                    <a:pt x="660" y="96"/>
                  </a:lnTo>
                  <a:lnTo>
                    <a:pt x="666" y="96"/>
                  </a:lnTo>
                  <a:lnTo>
                    <a:pt x="666" y="102"/>
                  </a:lnTo>
                  <a:lnTo>
                    <a:pt x="666" y="108"/>
                  </a:lnTo>
                  <a:lnTo>
                    <a:pt x="666" y="114"/>
                  </a:lnTo>
                  <a:lnTo>
                    <a:pt x="666" y="120"/>
                  </a:lnTo>
                  <a:lnTo>
                    <a:pt x="660" y="120"/>
                  </a:lnTo>
                  <a:lnTo>
                    <a:pt x="660" y="126"/>
                  </a:lnTo>
                  <a:lnTo>
                    <a:pt x="666" y="126"/>
                  </a:lnTo>
                  <a:lnTo>
                    <a:pt x="666" y="132"/>
                  </a:lnTo>
                  <a:lnTo>
                    <a:pt x="660" y="132"/>
                  </a:lnTo>
                  <a:lnTo>
                    <a:pt x="660" y="138"/>
                  </a:lnTo>
                  <a:lnTo>
                    <a:pt x="654" y="138"/>
                  </a:lnTo>
                  <a:lnTo>
                    <a:pt x="648" y="144"/>
                  </a:lnTo>
                  <a:lnTo>
                    <a:pt x="642" y="144"/>
                  </a:lnTo>
                  <a:lnTo>
                    <a:pt x="642" y="150"/>
                  </a:lnTo>
                  <a:lnTo>
                    <a:pt x="636" y="150"/>
                  </a:lnTo>
                  <a:lnTo>
                    <a:pt x="630" y="144"/>
                  </a:lnTo>
                  <a:lnTo>
                    <a:pt x="630" y="150"/>
                  </a:lnTo>
                  <a:lnTo>
                    <a:pt x="624" y="150"/>
                  </a:lnTo>
                  <a:lnTo>
                    <a:pt x="624" y="156"/>
                  </a:lnTo>
                  <a:lnTo>
                    <a:pt x="618" y="156"/>
                  </a:lnTo>
                  <a:lnTo>
                    <a:pt x="618" y="162"/>
                  </a:lnTo>
                  <a:lnTo>
                    <a:pt x="612" y="162"/>
                  </a:lnTo>
                  <a:lnTo>
                    <a:pt x="612" y="168"/>
                  </a:lnTo>
                  <a:lnTo>
                    <a:pt x="612" y="174"/>
                  </a:lnTo>
                  <a:lnTo>
                    <a:pt x="606" y="174"/>
                  </a:lnTo>
                  <a:lnTo>
                    <a:pt x="606" y="180"/>
                  </a:lnTo>
                  <a:lnTo>
                    <a:pt x="606" y="186"/>
                  </a:lnTo>
                  <a:lnTo>
                    <a:pt x="606" y="192"/>
                  </a:lnTo>
                  <a:lnTo>
                    <a:pt x="606" y="198"/>
                  </a:lnTo>
                  <a:lnTo>
                    <a:pt x="600" y="198"/>
                  </a:lnTo>
                  <a:lnTo>
                    <a:pt x="600" y="204"/>
                  </a:lnTo>
                  <a:lnTo>
                    <a:pt x="600" y="210"/>
                  </a:lnTo>
                  <a:lnTo>
                    <a:pt x="594" y="210"/>
                  </a:lnTo>
                  <a:lnTo>
                    <a:pt x="594" y="216"/>
                  </a:lnTo>
                  <a:lnTo>
                    <a:pt x="588" y="216"/>
                  </a:lnTo>
                  <a:lnTo>
                    <a:pt x="588" y="222"/>
                  </a:lnTo>
                  <a:lnTo>
                    <a:pt x="588" y="228"/>
                  </a:lnTo>
                  <a:lnTo>
                    <a:pt x="588" y="234"/>
                  </a:lnTo>
                  <a:lnTo>
                    <a:pt x="588" y="240"/>
                  </a:lnTo>
                  <a:lnTo>
                    <a:pt x="588" y="246"/>
                  </a:lnTo>
                  <a:lnTo>
                    <a:pt x="582" y="246"/>
                  </a:lnTo>
                  <a:lnTo>
                    <a:pt x="576" y="246"/>
                  </a:lnTo>
                  <a:lnTo>
                    <a:pt x="576" y="252"/>
                  </a:lnTo>
                  <a:lnTo>
                    <a:pt x="570" y="252"/>
                  </a:lnTo>
                  <a:lnTo>
                    <a:pt x="564" y="252"/>
                  </a:lnTo>
                  <a:lnTo>
                    <a:pt x="564" y="258"/>
                  </a:lnTo>
                  <a:lnTo>
                    <a:pt x="570" y="258"/>
                  </a:lnTo>
                  <a:lnTo>
                    <a:pt x="570" y="264"/>
                  </a:lnTo>
                  <a:lnTo>
                    <a:pt x="570" y="270"/>
                  </a:lnTo>
                  <a:lnTo>
                    <a:pt x="570" y="276"/>
                  </a:lnTo>
                  <a:lnTo>
                    <a:pt x="564" y="276"/>
                  </a:lnTo>
                  <a:lnTo>
                    <a:pt x="564" y="282"/>
                  </a:lnTo>
                  <a:lnTo>
                    <a:pt x="564" y="288"/>
                  </a:lnTo>
                  <a:lnTo>
                    <a:pt x="558" y="288"/>
                  </a:lnTo>
                  <a:lnTo>
                    <a:pt x="558" y="294"/>
                  </a:lnTo>
                  <a:lnTo>
                    <a:pt x="552" y="294"/>
                  </a:lnTo>
                  <a:lnTo>
                    <a:pt x="552" y="300"/>
                  </a:lnTo>
                  <a:lnTo>
                    <a:pt x="546" y="300"/>
                  </a:lnTo>
                  <a:lnTo>
                    <a:pt x="540" y="300"/>
                  </a:lnTo>
                  <a:lnTo>
                    <a:pt x="540" y="306"/>
                  </a:lnTo>
                  <a:lnTo>
                    <a:pt x="534" y="306"/>
                  </a:lnTo>
                  <a:lnTo>
                    <a:pt x="534" y="312"/>
                  </a:lnTo>
                  <a:lnTo>
                    <a:pt x="528" y="312"/>
                  </a:lnTo>
                  <a:lnTo>
                    <a:pt x="534" y="312"/>
                  </a:lnTo>
                  <a:lnTo>
                    <a:pt x="534" y="318"/>
                  </a:lnTo>
                  <a:lnTo>
                    <a:pt x="534" y="324"/>
                  </a:lnTo>
                  <a:lnTo>
                    <a:pt x="528" y="324"/>
                  </a:lnTo>
                  <a:lnTo>
                    <a:pt x="528" y="330"/>
                  </a:lnTo>
                  <a:lnTo>
                    <a:pt x="528" y="336"/>
                  </a:lnTo>
                  <a:lnTo>
                    <a:pt x="528" y="342"/>
                  </a:lnTo>
                  <a:lnTo>
                    <a:pt x="522" y="342"/>
                  </a:lnTo>
                  <a:lnTo>
                    <a:pt x="522" y="348"/>
                  </a:lnTo>
                  <a:lnTo>
                    <a:pt x="522" y="354"/>
                  </a:lnTo>
                  <a:lnTo>
                    <a:pt x="522" y="360"/>
                  </a:lnTo>
                  <a:lnTo>
                    <a:pt x="516" y="360"/>
                  </a:lnTo>
                  <a:lnTo>
                    <a:pt x="516" y="366"/>
                  </a:lnTo>
                  <a:lnTo>
                    <a:pt x="510" y="366"/>
                  </a:lnTo>
                  <a:lnTo>
                    <a:pt x="510" y="372"/>
                  </a:lnTo>
                  <a:lnTo>
                    <a:pt x="510" y="378"/>
                  </a:lnTo>
                  <a:lnTo>
                    <a:pt x="510" y="384"/>
                  </a:lnTo>
                  <a:lnTo>
                    <a:pt x="504" y="384"/>
                  </a:lnTo>
                  <a:lnTo>
                    <a:pt x="504" y="390"/>
                  </a:lnTo>
                  <a:lnTo>
                    <a:pt x="498" y="390"/>
                  </a:lnTo>
                  <a:lnTo>
                    <a:pt x="498" y="396"/>
                  </a:lnTo>
                  <a:lnTo>
                    <a:pt x="492" y="396"/>
                  </a:lnTo>
                  <a:lnTo>
                    <a:pt x="498" y="396"/>
                  </a:lnTo>
                  <a:lnTo>
                    <a:pt x="498" y="402"/>
                  </a:lnTo>
                  <a:lnTo>
                    <a:pt x="492" y="402"/>
                  </a:lnTo>
                  <a:lnTo>
                    <a:pt x="498" y="402"/>
                  </a:lnTo>
                  <a:lnTo>
                    <a:pt x="492" y="402"/>
                  </a:lnTo>
                  <a:lnTo>
                    <a:pt x="492" y="408"/>
                  </a:lnTo>
                  <a:lnTo>
                    <a:pt x="492" y="414"/>
                  </a:lnTo>
                  <a:lnTo>
                    <a:pt x="486" y="408"/>
                  </a:lnTo>
                  <a:lnTo>
                    <a:pt x="486" y="414"/>
                  </a:lnTo>
                  <a:lnTo>
                    <a:pt x="480" y="414"/>
                  </a:lnTo>
                  <a:lnTo>
                    <a:pt x="474" y="414"/>
                  </a:lnTo>
                  <a:lnTo>
                    <a:pt x="468" y="414"/>
                  </a:lnTo>
                  <a:lnTo>
                    <a:pt x="468" y="408"/>
                  </a:lnTo>
                  <a:lnTo>
                    <a:pt x="468" y="402"/>
                  </a:lnTo>
                  <a:lnTo>
                    <a:pt x="462" y="402"/>
                  </a:lnTo>
                  <a:lnTo>
                    <a:pt x="462" y="408"/>
                  </a:lnTo>
                  <a:lnTo>
                    <a:pt x="456" y="408"/>
                  </a:lnTo>
                  <a:lnTo>
                    <a:pt x="456" y="402"/>
                  </a:lnTo>
                  <a:lnTo>
                    <a:pt x="456" y="396"/>
                  </a:lnTo>
                  <a:lnTo>
                    <a:pt x="450" y="396"/>
                  </a:lnTo>
                  <a:lnTo>
                    <a:pt x="456" y="396"/>
                  </a:lnTo>
                  <a:lnTo>
                    <a:pt x="450" y="396"/>
                  </a:lnTo>
                  <a:lnTo>
                    <a:pt x="456" y="390"/>
                  </a:lnTo>
                  <a:lnTo>
                    <a:pt x="450" y="390"/>
                  </a:lnTo>
                  <a:lnTo>
                    <a:pt x="444" y="390"/>
                  </a:lnTo>
                  <a:lnTo>
                    <a:pt x="444" y="384"/>
                  </a:lnTo>
                  <a:lnTo>
                    <a:pt x="438" y="384"/>
                  </a:lnTo>
                  <a:lnTo>
                    <a:pt x="444" y="384"/>
                  </a:lnTo>
                  <a:lnTo>
                    <a:pt x="438" y="384"/>
                  </a:lnTo>
                  <a:lnTo>
                    <a:pt x="438" y="378"/>
                  </a:lnTo>
                  <a:lnTo>
                    <a:pt x="438" y="384"/>
                  </a:lnTo>
                  <a:lnTo>
                    <a:pt x="438" y="390"/>
                  </a:lnTo>
                  <a:lnTo>
                    <a:pt x="438" y="396"/>
                  </a:lnTo>
                  <a:lnTo>
                    <a:pt x="432" y="396"/>
                  </a:lnTo>
                  <a:lnTo>
                    <a:pt x="426" y="396"/>
                  </a:lnTo>
                  <a:lnTo>
                    <a:pt x="420" y="396"/>
                  </a:lnTo>
                  <a:lnTo>
                    <a:pt x="414" y="390"/>
                  </a:lnTo>
                  <a:lnTo>
                    <a:pt x="420" y="390"/>
                  </a:lnTo>
                  <a:lnTo>
                    <a:pt x="414" y="390"/>
                  </a:lnTo>
                  <a:lnTo>
                    <a:pt x="420" y="390"/>
                  </a:lnTo>
                  <a:lnTo>
                    <a:pt x="414" y="390"/>
                  </a:lnTo>
                  <a:lnTo>
                    <a:pt x="414" y="384"/>
                  </a:lnTo>
                  <a:lnTo>
                    <a:pt x="414" y="390"/>
                  </a:lnTo>
                  <a:lnTo>
                    <a:pt x="408" y="390"/>
                  </a:lnTo>
                  <a:lnTo>
                    <a:pt x="408" y="396"/>
                  </a:lnTo>
                  <a:lnTo>
                    <a:pt x="402" y="396"/>
                  </a:lnTo>
                  <a:lnTo>
                    <a:pt x="402" y="402"/>
                  </a:lnTo>
                  <a:lnTo>
                    <a:pt x="396" y="402"/>
                  </a:lnTo>
                  <a:lnTo>
                    <a:pt x="396" y="408"/>
                  </a:lnTo>
                  <a:lnTo>
                    <a:pt x="390" y="408"/>
                  </a:lnTo>
                  <a:lnTo>
                    <a:pt x="390" y="414"/>
                  </a:lnTo>
                  <a:lnTo>
                    <a:pt x="384" y="414"/>
                  </a:lnTo>
                  <a:lnTo>
                    <a:pt x="384" y="420"/>
                  </a:lnTo>
                  <a:lnTo>
                    <a:pt x="378" y="420"/>
                  </a:lnTo>
                  <a:lnTo>
                    <a:pt x="378" y="426"/>
                  </a:lnTo>
                  <a:lnTo>
                    <a:pt x="372" y="426"/>
                  </a:lnTo>
                  <a:lnTo>
                    <a:pt x="372" y="432"/>
                  </a:lnTo>
                  <a:lnTo>
                    <a:pt x="366" y="432"/>
                  </a:lnTo>
                  <a:lnTo>
                    <a:pt x="366" y="438"/>
                  </a:lnTo>
                  <a:lnTo>
                    <a:pt x="360" y="438"/>
                  </a:lnTo>
                  <a:lnTo>
                    <a:pt x="360" y="444"/>
                  </a:lnTo>
                  <a:lnTo>
                    <a:pt x="354" y="444"/>
                  </a:lnTo>
                  <a:lnTo>
                    <a:pt x="354" y="450"/>
                  </a:lnTo>
                  <a:lnTo>
                    <a:pt x="348" y="450"/>
                  </a:lnTo>
                  <a:lnTo>
                    <a:pt x="342" y="456"/>
                  </a:lnTo>
                  <a:lnTo>
                    <a:pt x="342" y="462"/>
                  </a:lnTo>
                  <a:lnTo>
                    <a:pt x="342" y="468"/>
                  </a:lnTo>
                  <a:lnTo>
                    <a:pt x="348" y="468"/>
                  </a:lnTo>
                  <a:lnTo>
                    <a:pt x="342" y="474"/>
                  </a:lnTo>
                  <a:lnTo>
                    <a:pt x="342" y="480"/>
                  </a:lnTo>
                  <a:lnTo>
                    <a:pt x="342" y="486"/>
                  </a:lnTo>
                  <a:lnTo>
                    <a:pt x="342" y="492"/>
                  </a:lnTo>
                  <a:lnTo>
                    <a:pt x="336" y="492"/>
                  </a:lnTo>
                  <a:lnTo>
                    <a:pt x="336" y="498"/>
                  </a:lnTo>
                  <a:lnTo>
                    <a:pt x="336" y="504"/>
                  </a:lnTo>
                  <a:lnTo>
                    <a:pt x="330" y="504"/>
                  </a:lnTo>
                  <a:lnTo>
                    <a:pt x="336" y="504"/>
                  </a:lnTo>
                  <a:lnTo>
                    <a:pt x="330" y="504"/>
                  </a:lnTo>
                  <a:lnTo>
                    <a:pt x="330" y="510"/>
                  </a:lnTo>
                  <a:lnTo>
                    <a:pt x="324" y="510"/>
                  </a:lnTo>
                  <a:lnTo>
                    <a:pt x="324" y="516"/>
                  </a:lnTo>
                  <a:lnTo>
                    <a:pt x="318" y="516"/>
                  </a:lnTo>
                  <a:lnTo>
                    <a:pt x="318" y="510"/>
                  </a:lnTo>
                  <a:lnTo>
                    <a:pt x="318" y="504"/>
                  </a:lnTo>
                  <a:lnTo>
                    <a:pt x="312" y="504"/>
                  </a:lnTo>
                  <a:lnTo>
                    <a:pt x="318" y="504"/>
                  </a:lnTo>
                  <a:lnTo>
                    <a:pt x="318" y="510"/>
                  </a:lnTo>
                  <a:lnTo>
                    <a:pt x="318" y="516"/>
                  </a:lnTo>
                  <a:lnTo>
                    <a:pt x="318" y="510"/>
                  </a:lnTo>
                  <a:lnTo>
                    <a:pt x="312" y="510"/>
                  </a:lnTo>
                  <a:lnTo>
                    <a:pt x="312" y="504"/>
                  </a:lnTo>
                  <a:lnTo>
                    <a:pt x="306" y="504"/>
                  </a:lnTo>
                  <a:lnTo>
                    <a:pt x="312" y="504"/>
                  </a:lnTo>
                  <a:lnTo>
                    <a:pt x="312" y="510"/>
                  </a:lnTo>
                  <a:lnTo>
                    <a:pt x="306" y="510"/>
                  </a:lnTo>
                  <a:lnTo>
                    <a:pt x="306" y="504"/>
                  </a:lnTo>
                  <a:lnTo>
                    <a:pt x="306" y="510"/>
                  </a:lnTo>
                  <a:lnTo>
                    <a:pt x="312" y="510"/>
                  </a:lnTo>
                  <a:lnTo>
                    <a:pt x="306" y="510"/>
                  </a:lnTo>
                  <a:lnTo>
                    <a:pt x="312" y="510"/>
                  </a:lnTo>
                  <a:lnTo>
                    <a:pt x="312" y="516"/>
                  </a:lnTo>
                  <a:lnTo>
                    <a:pt x="312" y="522"/>
                  </a:lnTo>
                  <a:lnTo>
                    <a:pt x="312" y="516"/>
                  </a:lnTo>
                  <a:lnTo>
                    <a:pt x="312" y="522"/>
                  </a:lnTo>
                  <a:lnTo>
                    <a:pt x="312" y="528"/>
                  </a:lnTo>
                  <a:lnTo>
                    <a:pt x="306" y="528"/>
                  </a:lnTo>
                  <a:lnTo>
                    <a:pt x="300" y="528"/>
                  </a:lnTo>
                  <a:lnTo>
                    <a:pt x="294" y="528"/>
                  </a:lnTo>
                  <a:lnTo>
                    <a:pt x="294" y="522"/>
                  </a:lnTo>
                  <a:lnTo>
                    <a:pt x="294" y="528"/>
                  </a:lnTo>
                  <a:lnTo>
                    <a:pt x="288" y="528"/>
                  </a:lnTo>
                  <a:lnTo>
                    <a:pt x="282" y="528"/>
                  </a:lnTo>
                  <a:lnTo>
                    <a:pt x="276" y="528"/>
                  </a:lnTo>
                  <a:lnTo>
                    <a:pt x="270" y="528"/>
                  </a:lnTo>
                  <a:lnTo>
                    <a:pt x="270" y="522"/>
                  </a:lnTo>
                  <a:lnTo>
                    <a:pt x="270" y="528"/>
                  </a:lnTo>
                  <a:lnTo>
                    <a:pt x="276" y="528"/>
                  </a:lnTo>
                  <a:lnTo>
                    <a:pt x="270" y="528"/>
                  </a:lnTo>
                  <a:lnTo>
                    <a:pt x="270" y="534"/>
                  </a:lnTo>
                  <a:lnTo>
                    <a:pt x="270" y="528"/>
                  </a:lnTo>
                  <a:lnTo>
                    <a:pt x="270" y="534"/>
                  </a:lnTo>
                  <a:lnTo>
                    <a:pt x="264" y="534"/>
                  </a:lnTo>
                  <a:lnTo>
                    <a:pt x="258" y="534"/>
                  </a:lnTo>
                  <a:lnTo>
                    <a:pt x="258" y="528"/>
                  </a:lnTo>
                  <a:lnTo>
                    <a:pt x="264" y="528"/>
                  </a:lnTo>
                  <a:lnTo>
                    <a:pt x="264" y="522"/>
                  </a:lnTo>
                  <a:lnTo>
                    <a:pt x="264" y="528"/>
                  </a:lnTo>
                  <a:lnTo>
                    <a:pt x="258" y="528"/>
                  </a:lnTo>
                  <a:lnTo>
                    <a:pt x="264" y="528"/>
                  </a:lnTo>
                  <a:lnTo>
                    <a:pt x="258" y="528"/>
                  </a:lnTo>
                  <a:lnTo>
                    <a:pt x="252" y="528"/>
                  </a:lnTo>
                  <a:lnTo>
                    <a:pt x="252" y="522"/>
                  </a:lnTo>
                  <a:lnTo>
                    <a:pt x="246" y="522"/>
                  </a:lnTo>
                  <a:lnTo>
                    <a:pt x="246" y="516"/>
                  </a:lnTo>
                  <a:lnTo>
                    <a:pt x="246" y="522"/>
                  </a:lnTo>
                  <a:lnTo>
                    <a:pt x="252" y="522"/>
                  </a:lnTo>
                  <a:lnTo>
                    <a:pt x="252" y="528"/>
                  </a:lnTo>
                  <a:lnTo>
                    <a:pt x="246" y="528"/>
                  </a:lnTo>
                  <a:lnTo>
                    <a:pt x="246" y="522"/>
                  </a:lnTo>
                  <a:lnTo>
                    <a:pt x="246" y="528"/>
                  </a:lnTo>
                  <a:lnTo>
                    <a:pt x="252" y="528"/>
                  </a:lnTo>
                  <a:lnTo>
                    <a:pt x="246" y="528"/>
                  </a:lnTo>
                  <a:lnTo>
                    <a:pt x="246" y="534"/>
                  </a:lnTo>
                  <a:lnTo>
                    <a:pt x="246" y="528"/>
                  </a:lnTo>
                  <a:lnTo>
                    <a:pt x="246" y="522"/>
                  </a:lnTo>
                  <a:lnTo>
                    <a:pt x="246" y="528"/>
                  </a:lnTo>
                  <a:lnTo>
                    <a:pt x="240" y="522"/>
                  </a:lnTo>
                  <a:lnTo>
                    <a:pt x="240" y="516"/>
                  </a:lnTo>
                  <a:lnTo>
                    <a:pt x="240" y="522"/>
                  </a:lnTo>
                  <a:lnTo>
                    <a:pt x="234" y="522"/>
                  </a:lnTo>
                  <a:lnTo>
                    <a:pt x="234" y="516"/>
                  </a:lnTo>
                  <a:lnTo>
                    <a:pt x="234" y="522"/>
                  </a:lnTo>
                  <a:lnTo>
                    <a:pt x="234" y="528"/>
                  </a:lnTo>
                  <a:lnTo>
                    <a:pt x="240" y="528"/>
                  </a:lnTo>
                  <a:lnTo>
                    <a:pt x="240" y="534"/>
                  </a:lnTo>
                  <a:lnTo>
                    <a:pt x="234" y="534"/>
                  </a:lnTo>
                  <a:lnTo>
                    <a:pt x="234" y="528"/>
                  </a:lnTo>
                  <a:lnTo>
                    <a:pt x="228" y="528"/>
                  </a:lnTo>
                  <a:lnTo>
                    <a:pt x="234" y="528"/>
                  </a:lnTo>
                  <a:lnTo>
                    <a:pt x="228" y="528"/>
                  </a:lnTo>
                  <a:lnTo>
                    <a:pt x="228" y="522"/>
                  </a:lnTo>
                  <a:lnTo>
                    <a:pt x="234" y="522"/>
                  </a:lnTo>
                  <a:lnTo>
                    <a:pt x="228" y="522"/>
                  </a:lnTo>
                  <a:lnTo>
                    <a:pt x="228" y="528"/>
                  </a:lnTo>
                  <a:lnTo>
                    <a:pt x="228" y="534"/>
                  </a:lnTo>
                  <a:lnTo>
                    <a:pt x="234" y="534"/>
                  </a:lnTo>
                  <a:lnTo>
                    <a:pt x="228" y="534"/>
                  </a:lnTo>
                  <a:lnTo>
                    <a:pt x="228" y="540"/>
                  </a:lnTo>
                  <a:lnTo>
                    <a:pt x="222" y="540"/>
                  </a:lnTo>
                  <a:lnTo>
                    <a:pt x="222" y="534"/>
                  </a:lnTo>
                  <a:lnTo>
                    <a:pt x="222" y="528"/>
                  </a:lnTo>
                  <a:lnTo>
                    <a:pt x="228" y="522"/>
                  </a:lnTo>
                  <a:lnTo>
                    <a:pt x="222" y="522"/>
                  </a:lnTo>
                  <a:lnTo>
                    <a:pt x="222" y="528"/>
                  </a:lnTo>
                  <a:lnTo>
                    <a:pt x="222" y="534"/>
                  </a:lnTo>
                  <a:lnTo>
                    <a:pt x="222" y="528"/>
                  </a:lnTo>
                  <a:lnTo>
                    <a:pt x="216" y="528"/>
                  </a:lnTo>
                  <a:lnTo>
                    <a:pt x="222" y="528"/>
                  </a:lnTo>
                  <a:lnTo>
                    <a:pt x="222" y="534"/>
                  </a:lnTo>
                  <a:lnTo>
                    <a:pt x="222" y="540"/>
                  </a:lnTo>
                  <a:lnTo>
                    <a:pt x="216" y="540"/>
                  </a:lnTo>
                  <a:lnTo>
                    <a:pt x="222" y="540"/>
                  </a:lnTo>
                  <a:lnTo>
                    <a:pt x="216" y="540"/>
                  </a:lnTo>
                  <a:lnTo>
                    <a:pt x="216" y="534"/>
                  </a:lnTo>
                  <a:lnTo>
                    <a:pt x="216" y="528"/>
                  </a:lnTo>
                  <a:lnTo>
                    <a:pt x="216" y="534"/>
                  </a:lnTo>
                  <a:lnTo>
                    <a:pt x="216" y="540"/>
                  </a:lnTo>
                  <a:lnTo>
                    <a:pt x="210" y="540"/>
                  </a:lnTo>
                  <a:lnTo>
                    <a:pt x="204" y="540"/>
                  </a:lnTo>
                  <a:lnTo>
                    <a:pt x="204" y="534"/>
                  </a:lnTo>
                  <a:lnTo>
                    <a:pt x="204" y="528"/>
                  </a:lnTo>
                  <a:lnTo>
                    <a:pt x="204" y="534"/>
                  </a:lnTo>
                  <a:lnTo>
                    <a:pt x="198" y="534"/>
                  </a:lnTo>
                  <a:lnTo>
                    <a:pt x="198" y="528"/>
                  </a:lnTo>
                  <a:lnTo>
                    <a:pt x="198" y="534"/>
                  </a:lnTo>
                  <a:lnTo>
                    <a:pt x="198" y="540"/>
                  </a:lnTo>
                  <a:lnTo>
                    <a:pt x="192" y="540"/>
                  </a:lnTo>
                  <a:lnTo>
                    <a:pt x="186" y="540"/>
                  </a:lnTo>
                  <a:lnTo>
                    <a:pt x="192" y="540"/>
                  </a:lnTo>
                  <a:lnTo>
                    <a:pt x="192" y="534"/>
                  </a:lnTo>
                  <a:lnTo>
                    <a:pt x="186" y="534"/>
                  </a:lnTo>
                  <a:lnTo>
                    <a:pt x="192" y="534"/>
                  </a:lnTo>
                  <a:lnTo>
                    <a:pt x="186" y="534"/>
                  </a:lnTo>
                  <a:lnTo>
                    <a:pt x="186" y="540"/>
                  </a:lnTo>
                  <a:lnTo>
                    <a:pt x="186" y="534"/>
                  </a:lnTo>
                  <a:lnTo>
                    <a:pt x="180" y="534"/>
                  </a:lnTo>
                  <a:lnTo>
                    <a:pt x="180" y="540"/>
                  </a:lnTo>
                  <a:lnTo>
                    <a:pt x="180" y="534"/>
                  </a:lnTo>
                  <a:lnTo>
                    <a:pt x="174" y="534"/>
                  </a:lnTo>
                  <a:lnTo>
                    <a:pt x="174" y="528"/>
                  </a:lnTo>
                  <a:lnTo>
                    <a:pt x="174" y="534"/>
                  </a:lnTo>
                  <a:lnTo>
                    <a:pt x="174" y="528"/>
                  </a:lnTo>
                  <a:lnTo>
                    <a:pt x="174" y="534"/>
                  </a:lnTo>
                  <a:lnTo>
                    <a:pt x="174" y="528"/>
                  </a:lnTo>
                  <a:lnTo>
                    <a:pt x="168" y="528"/>
                  </a:lnTo>
                  <a:lnTo>
                    <a:pt x="174" y="528"/>
                  </a:lnTo>
                  <a:lnTo>
                    <a:pt x="174" y="534"/>
                  </a:lnTo>
                  <a:lnTo>
                    <a:pt x="174" y="528"/>
                  </a:lnTo>
                  <a:lnTo>
                    <a:pt x="168" y="528"/>
                  </a:lnTo>
                  <a:lnTo>
                    <a:pt x="168" y="522"/>
                  </a:lnTo>
                  <a:lnTo>
                    <a:pt x="162" y="522"/>
                  </a:lnTo>
                  <a:lnTo>
                    <a:pt x="162" y="516"/>
                  </a:lnTo>
                  <a:lnTo>
                    <a:pt x="156" y="516"/>
                  </a:lnTo>
                  <a:lnTo>
                    <a:pt x="156" y="510"/>
                  </a:lnTo>
                  <a:lnTo>
                    <a:pt x="156" y="504"/>
                  </a:lnTo>
                  <a:lnTo>
                    <a:pt x="150" y="498"/>
                  </a:lnTo>
                  <a:lnTo>
                    <a:pt x="150" y="492"/>
                  </a:lnTo>
                  <a:lnTo>
                    <a:pt x="156" y="492"/>
                  </a:lnTo>
                  <a:lnTo>
                    <a:pt x="150" y="492"/>
                  </a:lnTo>
                  <a:lnTo>
                    <a:pt x="156" y="492"/>
                  </a:lnTo>
                  <a:lnTo>
                    <a:pt x="156" y="498"/>
                  </a:lnTo>
                  <a:lnTo>
                    <a:pt x="156" y="492"/>
                  </a:lnTo>
                  <a:lnTo>
                    <a:pt x="156" y="498"/>
                  </a:lnTo>
                  <a:lnTo>
                    <a:pt x="156" y="492"/>
                  </a:lnTo>
                  <a:lnTo>
                    <a:pt x="156" y="486"/>
                  </a:lnTo>
                  <a:lnTo>
                    <a:pt x="156" y="492"/>
                  </a:lnTo>
                  <a:lnTo>
                    <a:pt x="150" y="492"/>
                  </a:lnTo>
                  <a:lnTo>
                    <a:pt x="150" y="486"/>
                  </a:lnTo>
                  <a:lnTo>
                    <a:pt x="144" y="486"/>
                  </a:lnTo>
                  <a:lnTo>
                    <a:pt x="144" y="480"/>
                  </a:lnTo>
                  <a:lnTo>
                    <a:pt x="150" y="480"/>
                  </a:lnTo>
                  <a:lnTo>
                    <a:pt x="156" y="480"/>
                  </a:lnTo>
                  <a:lnTo>
                    <a:pt x="162" y="480"/>
                  </a:lnTo>
                  <a:lnTo>
                    <a:pt x="156" y="480"/>
                  </a:lnTo>
                  <a:lnTo>
                    <a:pt x="156" y="474"/>
                  </a:lnTo>
                  <a:lnTo>
                    <a:pt x="162" y="474"/>
                  </a:lnTo>
                  <a:lnTo>
                    <a:pt x="162" y="468"/>
                  </a:lnTo>
                  <a:lnTo>
                    <a:pt x="162" y="474"/>
                  </a:lnTo>
                  <a:lnTo>
                    <a:pt x="168" y="474"/>
                  </a:lnTo>
                  <a:lnTo>
                    <a:pt x="168" y="468"/>
                  </a:lnTo>
                  <a:lnTo>
                    <a:pt x="162" y="468"/>
                  </a:lnTo>
                  <a:lnTo>
                    <a:pt x="162" y="474"/>
                  </a:lnTo>
                  <a:lnTo>
                    <a:pt x="156" y="474"/>
                  </a:lnTo>
                  <a:lnTo>
                    <a:pt x="156" y="480"/>
                  </a:lnTo>
                  <a:lnTo>
                    <a:pt x="150" y="480"/>
                  </a:lnTo>
                  <a:lnTo>
                    <a:pt x="150" y="474"/>
                  </a:lnTo>
                  <a:lnTo>
                    <a:pt x="156" y="474"/>
                  </a:lnTo>
                  <a:lnTo>
                    <a:pt x="150" y="474"/>
                  </a:lnTo>
                  <a:lnTo>
                    <a:pt x="150" y="480"/>
                  </a:lnTo>
                  <a:lnTo>
                    <a:pt x="156" y="480"/>
                  </a:lnTo>
                  <a:lnTo>
                    <a:pt x="150" y="480"/>
                  </a:lnTo>
                  <a:lnTo>
                    <a:pt x="144" y="480"/>
                  </a:lnTo>
                  <a:lnTo>
                    <a:pt x="144" y="474"/>
                  </a:lnTo>
                  <a:lnTo>
                    <a:pt x="138" y="474"/>
                  </a:lnTo>
                  <a:lnTo>
                    <a:pt x="138" y="468"/>
                  </a:lnTo>
                  <a:lnTo>
                    <a:pt x="144" y="468"/>
                  </a:lnTo>
                  <a:lnTo>
                    <a:pt x="150" y="468"/>
                  </a:lnTo>
                  <a:lnTo>
                    <a:pt x="156" y="468"/>
                  </a:lnTo>
                  <a:lnTo>
                    <a:pt x="162" y="468"/>
                  </a:lnTo>
                  <a:lnTo>
                    <a:pt x="156" y="468"/>
                  </a:lnTo>
                  <a:lnTo>
                    <a:pt x="156" y="462"/>
                  </a:lnTo>
                  <a:lnTo>
                    <a:pt x="150" y="462"/>
                  </a:lnTo>
                  <a:lnTo>
                    <a:pt x="150" y="468"/>
                  </a:lnTo>
                  <a:lnTo>
                    <a:pt x="144" y="468"/>
                  </a:lnTo>
                  <a:lnTo>
                    <a:pt x="144" y="462"/>
                  </a:lnTo>
                  <a:lnTo>
                    <a:pt x="150" y="462"/>
                  </a:lnTo>
                  <a:lnTo>
                    <a:pt x="144" y="462"/>
                  </a:lnTo>
                  <a:lnTo>
                    <a:pt x="144" y="468"/>
                  </a:lnTo>
                  <a:lnTo>
                    <a:pt x="138" y="468"/>
                  </a:lnTo>
                  <a:lnTo>
                    <a:pt x="138" y="462"/>
                  </a:lnTo>
                  <a:lnTo>
                    <a:pt x="132" y="462"/>
                  </a:lnTo>
                  <a:lnTo>
                    <a:pt x="132" y="456"/>
                  </a:lnTo>
                  <a:lnTo>
                    <a:pt x="138" y="456"/>
                  </a:lnTo>
                  <a:lnTo>
                    <a:pt x="138" y="450"/>
                  </a:lnTo>
                  <a:lnTo>
                    <a:pt x="138" y="456"/>
                  </a:lnTo>
                  <a:lnTo>
                    <a:pt x="138" y="450"/>
                  </a:lnTo>
                  <a:lnTo>
                    <a:pt x="144" y="450"/>
                  </a:lnTo>
                  <a:lnTo>
                    <a:pt x="150" y="450"/>
                  </a:lnTo>
                  <a:lnTo>
                    <a:pt x="150" y="444"/>
                  </a:lnTo>
                  <a:lnTo>
                    <a:pt x="150" y="450"/>
                  </a:lnTo>
                  <a:lnTo>
                    <a:pt x="144" y="450"/>
                  </a:lnTo>
                  <a:lnTo>
                    <a:pt x="138" y="450"/>
                  </a:lnTo>
                  <a:lnTo>
                    <a:pt x="144" y="450"/>
                  </a:lnTo>
                  <a:lnTo>
                    <a:pt x="138" y="450"/>
                  </a:lnTo>
                  <a:lnTo>
                    <a:pt x="138" y="456"/>
                  </a:lnTo>
                  <a:lnTo>
                    <a:pt x="132" y="456"/>
                  </a:lnTo>
                  <a:lnTo>
                    <a:pt x="126" y="456"/>
                  </a:lnTo>
                  <a:lnTo>
                    <a:pt x="126" y="450"/>
                  </a:lnTo>
                  <a:lnTo>
                    <a:pt x="126" y="444"/>
                  </a:lnTo>
                  <a:lnTo>
                    <a:pt x="120" y="444"/>
                  </a:lnTo>
                  <a:lnTo>
                    <a:pt x="120" y="438"/>
                  </a:lnTo>
                  <a:lnTo>
                    <a:pt x="114" y="438"/>
                  </a:lnTo>
                  <a:lnTo>
                    <a:pt x="114" y="432"/>
                  </a:lnTo>
                  <a:lnTo>
                    <a:pt x="108" y="432"/>
                  </a:lnTo>
                  <a:lnTo>
                    <a:pt x="102" y="432"/>
                  </a:lnTo>
                  <a:lnTo>
                    <a:pt x="102" y="426"/>
                  </a:lnTo>
                  <a:lnTo>
                    <a:pt x="96" y="426"/>
                  </a:lnTo>
                  <a:lnTo>
                    <a:pt x="90" y="426"/>
                  </a:lnTo>
                  <a:lnTo>
                    <a:pt x="84" y="426"/>
                  </a:lnTo>
                  <a:lnTo>
                    <a:pt x="84" y="420"/>
                  </a:lnTo>
                  <a:lnTo>
                    <a:pt x="78" y="420"/>
                  </a:lnTo>
                  <a:lnTo>
                    <a:pt x="72" y="420"/>
                  </a:lnTo>
                  <a:lnTo>
                    <a:pt x="66" y="420"/>
                  </a:lnTo>
                  <a:lnTo>
                    <a:pt x="60" y="420"/>
                  </a:lnTo>
                  <a:lnTo>
                    <a:pt x="54" y="420"/>
                  </a:lnTo>
                  <a:lnTo>
                    <a:pt x="48" y="420"/>
                  </a:lnTo>
                  <a:lnTo>
                    <a:pt x="42" y="420"/>
                  </a:lnTo>
                  <a:lnTo>
                    <a:pt x="48" y="420"/>
                  </a:lnTo>
                  <a:lnTo>
                    <a:pt x="48" y="414"/>
                  </a:lnTo>
                  <a:lnTo>
                    <a:pt x="54" y="414"/>
                  </a:lnTo>
                  <a:lnTo>
                    <a:pt x="60" y="414"/>
                  </a:lnTo>
                  <a:lnTo>
                    <a:pt x="66" y="414"/>
                  </a:lnTo>
                  <a:lnTo>
                    <a:pt x="66" y="408"/>
                  </a:lnTo>
                  <a:lnTo>
                    <a:pt x="66" y="414"/>
                  </a:lnTo>
                  <a:lnTo>
                    <a:pt x="72" y="414"/>
                  </a:lnTo>
                  <a:lnTo>
                    <a:pt x="78" y="414"/>
                  </a:lnTo>
                  <a:lnTo>
                    <a:pt x="78" y="420"/>
                  </a:lnTo>
                  <a:lnTo>
                    <a:pt x="78" y="414"/>
                  </a:lnTo>
                  <a:lnTo>
                    <a:pt x="72" y="414"/>
                  </a:lnTo>
                  <a:lnTo>
                    <a:pt x="72" y="420"/>
                  </a:lnTo>
                  <a:lnTo>
                    <a:pt x="72" y="414"/>
                  </a:lnTo>
                  <a:lnTo>
                    <a:pt x="66" y="414"/>
                  </a:lnTo>
                  <a:lnTo>
                    <a:pt x="72" y="414"/>
                  </a:lnTo>
                  <a:lnTo>
                    <a:pt x="72" y="420"/>
                  </a:lnTo>
                  <a:lnTo>
                    <a:pt x="78" y="420"/>
                  </a:lnTo>
                  <a:lnTo>
                    <a:pt x="84" y="420"/>
                  </a:lnTo>
                  <a:lnTo>
                    <a:pt x="84" y="414"/>
                  </a:lnTo>
                  <a:lnTo>
                    <a:pt x="78" y="414"/>
                  </a:lnTo>
                  <a:lnTo>
                    <a:pt x="72" y="414"/>
                  </a:lnTo>
                  <a:lnTo>
                    <a:pt x="66" y="408"/>
                  </a:lnTo>
                  <a:lnTo>
                    <a:pt x="60" y="408"/>
                  </a:lnTo>
                  <a:lnTo>
                    <a:pt x="54" y="408"/>
                  </a:lnTo>
                  <a:lnTo>
                    <a:pt x="54" y="414"/>
                  </a:lnTo>
                  <a:lnTo>
                    <a:pt x="48" y="414"/>
                  </a:lnTo>
                  <a:lnTo>
                    <a:pt x="42" y="414"/>
                  </a:lnTo>
                  <a:lnTo>
                    <a:pt x="42" y="408"/>
                  </a:lnTo>
                  <a:lnTo>
                    <a:pt x="42" y="414"/>
                  </a:lnTo>
                  <a:lnTo>
                    <a:pt x="42" y="420"/>
                  </a:lnTo>
                  <a:lnTo>
                    <a:pt x="42" y="414"/>
                  </a:lnTo>
                  <a:lnTo>
                    <a:pt x="42" y="420"/>
                  </a:lnTo>
                  <a:lnTo>
                    <a:pt x="36" y="420"/>
                  </a:lnTo>
                  <a:lnTo>
                    <a:pt x="42" y="420"/>
                  </a:lnTo>
                  <a:lnTo>
                    <a:pt x="36" y="420"/>
                  </a:lnTo>
                  <a:lnTo>
                    <a:pt x="42" y="420"/>
                  </a:lnTo>
                  <a:lnTo>
                    <a:pt x="36" y="420"/>
                  </a:lnTo>
                  <a:lnTo>
                    <a:pt x="42" y="420"/>
                  </a:lnTo>
                  <a:lnTo>
                    <a:pt x="36" y="420"/>
                  </a:lnTo>
                  <a:lnTo>
                    <a:pt x="30" y="420"/>
                  </a:lnTo>
                  <a:lnTo>
                    <a:pt x="24" y="420"/>
                  </a:lnTo>
                  <a:lnTo>
                    <a:pt x="18" y="420"/>
                  </a:lnTo>
                  <a:lnTo>
                    <a:pt x="12" y="420"/>
                  </a:lnTo>
                  <a:lnTo>
                    <a:pt x="6" y="420"/>
                  </a:lnTo>
                  <a:lnTo>
                    <a:pt x="6" y="426"/>
                  </a:lnTo>
                  <a:lnTo>
                    <a:pt x="0" y="426"/>
                  </a:lnTo>
                  <a:lnTo>
                    <a:pt x="0" y="420"/>
                  </a:lnTo>
                  <a:lnTo>
                    <a:pt x="0" y="414"/>
                  </a:lnTo>
                  <a:lnTo>
                    <a:pt x="6" y="414"/>
                  </a:lnTo>
                  <a:lnTo>
                    <a:pt x="0" y="408"/>
                  </a:lnTo>
                  <a:lnTo>
                    <a:pt x="6" y="408"/>
                  </a:lnTo>
                  <a:lnTo>
                    <a:pt x="6" y="402"/>
                  </a:lnTo>
                  <a:lnTo>
                    <a:pt x="0" y="402"/>
                  </a:lnTo>
                  <a:lnTo>
                    <a:pt x="6" y="396"/>
                  </a:lnTo>
                  <a:lnTo>
                    <a:pt x="6" y="390"/>
                  </a:lnTo>
                  <a:lnTo>
                    <a:pt x="0" y="390"/>
                  </a:lnTo>
                  <a:lnTo>
                    <a:pt x="6" y="390"/>
                  </a:lnTo>
                  <a:lnTo>
                    <a:pt x="6" y="384"/>
                  </a:lnTo>
                  <a:lnTo>
                    <a:pt x="6" y="378"/>
                  </a:lnTo>
                  <a:lnTo>
                    <a:pt x="6" y="372"/>
                  </a:lnTo>
                  <a:lnTo>
                    <a:pt x="6" y="366"/>
                  </a:lnTo>
                  <a:lnTo>
                    <a:pt x="6" y="360"/>
                  </a:lnTo>
                  <a:lnTo>
                    <a:pt x="0" y="360"/>
                  </a:lnTo>
                  <a:lnTo>
                    <a:pt x="0" y="354"/>
                  </a:lnTo>
                  <a:lnTo>
                    <a:pt x="0" y="348"/>
                  </a:lnTo>
                  <a:lnTo>
                    <a:pt x="0" y="342"/>
                  </a:lnTo>
                  <a:lnTo>
                    <a:pt x="0" y="336"/>
                  </a:lnTo>
                  <a:lnTo>
                    <a:pt x="0" y="330"/>
                  </a:lnTo>
                  <a:lnTo>
                    <a:pt x="0" y="324"/>
                  </a:lnTo>
                  <a:lnTo>
                    <a:pt x="6" y="324"/>
                  </a:lnTo>
                  <a:lnTo>
                    <a:pt x="6" y="318"/>
                  </a:lnTo>
                  <a:lnTo>
                    <a:pt x="0" y="318"/>
                  </a:lnTo>
                  <a:lnTo>
                    <a:pt x="0" y="312"/>
                  </a:lnTo>
                  <a:lnTo>
                    <a:pt x="0" y="306"/>
                  </a:lnTo>
                  <a:lnTo>
                    <a:pt x="6" y="306"/>
                  </a:lnTo>
                  <a:lnTo>
                    <a:pt x="6" y="300"/>
                  </a:lnTo>
                  <a:lnTo>
                    <a:pt x="6" y="294"/>
                  </a:lnTo>
                  <a:lnTo>
                    <a:pt x="0" y="294"/>
                  </a:lnTo>
                  <a:lnTo>
                    <a:pt x="6" y="294"/>
                  </a:lnTo>
                  <a:lnTo>
                    <a:pt x="6" y="288"/>
                  </a:lnTo>
                  <a:lnTo>
                    <a:pt x="0" y="288"/>
                  </a:lnTo>
                  <a:lnTo>
                    <a:pt x="6" y="288"/>
                  </a:lnTo>
                  <a:lnTo>
                    <a:pt x="6" y="282"/>
                  </a:lnTo>
                  <a:lnTo>
                    <a:pt x="6" y="276"/>
                  </a:lnTo>
                  <a:lnTo>
                    <a:pt x="6" y="270"/>
                  </a:lnTo>
                  <a:lnTo>
                    <a:pt x="12" y="270"/>
                  </a:lnTo>
                  <a:lnTo>
                    <a:pt x="18" y="270"/>
                  </a:lnTo>
                  <a:lnTo>
                    <a:pt x="24" y="270"/>
                  </a:lnTo>
                  <a:lnTo>
                    <a:pt x="24" y="264"/>
                  </a:lnTo>
                  <a:lnTo>
                    <a:pt x="24" y="258"/>
                  </a:lnTo>
                  <a:lnTo>
                    <a:pt x="24" y="252"/>
                  </a:lnTo>
                  <a:lnTo>
                    <a:pt x="24" y="246"/>
                  </a:lnTo>
                  <a:lnTo>
                    <a:pt x="30" y="246"/>
                  </a:lnTo>
                  <a:lnTo>
                    <a:pt x="30" y="240"/>
                  </a:lnTo>
                  <a:lnTo>
                    <a:pt x="36" y="240"/>
                  </a:lnTo>
                  <a:lnTo>
                    <a:pt x="36" y="234"/>
                  </a:lnTo>
                  <a:lnTo>
                    <a:pt x="36" y="228"/>
                  </a:lnTo>
                  <a:lnTo>
                    <a:pt x="42" y="228"/>
                  </a:lnTo>
                  <a:lnTo>
                    <a:pt x="48" y="228"/>
                  </a:lnTo>
                  <a:lnTo>
                    <a:pt x="48" y="222"/>
                  </a:lnTo>
                  <a:lnTo>
                    <a:pt x="54" y="222"/>
                  </a:lnTo>
                  <a:lnTo>
                    <a:pt x="54" y="216"/>
                  </a:lnTo>
                  <a:lnTo>
                    <a:pt x="54" y="210"/>
                  </a:lnTo>
                  <a:lnTo>
                    <a:pt x="48" y="204"/>
                  </a:lnTo>
                  <a:lnTo>
                    <a:pt x="54" y="204"/>
                  </a:lnTo>
                  <a:lnTo>
                    <a:pt x="54" y="198"/>
                  </a:lnTo>
                  <a:lnTo>
                    <a:pt x="54" y="192"/>
                  </a:lnTo>
                  <a:lnTo>
                    <a:pt x="60" y="192"/>
                  </a:lnTo>
                  <a:lnTo>
                    <a:pt x="60" y="198"/>
                  </a:lnTo>
                  <a:lnTo>
                    <a:pt x="60" y="192"/>
                  </a:lnTo>
                  <a:lnTo>
                    <a:pt x="66" y="192"/>
                  </a:lnTo>
                  <a:lnTo>
                    <a:pt x="66" y="186"/>
                  </a:lnTo>
                  <a:lnTo>
                    <a:pt x="66" y="180"/>
                  </a:lnTo>
                  <a:lnTo>
                    <a:pt x="60" y="180"/>
                  </a:lnTo>
                  <a:lnTo>
                    <a:pt x="60" y="174"/>
                  </a:lnTo>
                  <a:lnTo>
                    <a:pt x="60" y="168"/>
                  </a:lnTo>
                  <a:lnTo>
                    <a:pt x="60" y="162"/>
                  </a:lnTo>
                  <a:lnTo>
                    <a:pt x="60" y="156"/>
                  </a:lnTo>
                  <a:lnTo>
                    <a:pt x="54" y="156"/>
                  </a:lnTo>
                  <a:lnTo>
                    <a:pt x="54" y="150"/>
                  </a:lnTo>
                  <a:lnTo>
                    <a:pt x="48" y="150"/>
                  </a:lnTo>
                  <a:lnTo>
                    <a:pt x="48" y="144"/>
                  </a:lnTo>
                  <a:lnTo>
                    <a:pt x="48" y="138"/>
                  </a:lnTo>
                  <a:lnTo>
                    <a:pt x="48" y="132"/>
                  </a:lnTo>
                  <a:lnTo>
                    <a:pt x="48" y="126"/>
                  </a:lnTo>
                  <a:lnTo>
                    <a:pt x="54" y="126"/>
                  </a:lnTo>
                  <a:lnTo>
                    <a:pt x="54" y="120"/>
                  </a:lnTo>
                  <a:lnTo>
                    <a:pt x="54" y="114"/>
                  </a:lnTo>
                  <a:lnTo>
                    <a:pt x="54" y="108"/>
                  </a:lnTo>
                  <a:lnTo>
                    <a:pt x="54" y="102"/>
                  </a:lnTo>
                  <a:lnTo>
                    <a:pt x="54" y="96"/>
                  </a:lnTo>
                  <a:lnTo>
                    <a:pt x="54" y="90"/>
                  </a:lnTo>
                  <a:lnTo>
                    <a:pt x="54" y="84"/>
                  </a:lnTo>
                  <a:lnTo>
                    <a:pt x="54" y="78"/>
                  </a:lnTo>
                  <a:lnTo>
                    <a:pt x="54" y="72"/>
                  </a:lnTo>
                  <a:lnTo>
                    <a:pt x="60" y="72"/>
                  </a:lnTo>
                  <a:lnTo>
                    <a:pt x="60" y="66"/>
                  </a:lnTo>
                  <a:lnTo>
                    <a:pt x="66" y="66"/>
                  </a:lnTo>
                  <a:lnTo>
                    <a:pt x="72" y="66"/>
                  </a:lnTo>
                  <a:lnTo>
                    <a:pt x="72" y="60"/>
                  </a:lnTo>
                  <a:lnTo>
                    <a:pt x="72" y="54"/>
                  </a:lnTo>
                  <a:lnTo>
                    <a:pt x="78" y="54"/>
                  </a:lnTo>
                  <a:lnTo>
                    <a:pt x="78" y="48"/>
                  </a:lnTo>
                  <a:lnTo>
                    <a:pt x="78" y="42"/>
                  </a:lnTo>
                  <a:lnTo>
                    <a:pt x="78" y="36"/>
                  </a:lnTo>
                  <a:lnTo>
                    <a:pt x="78" y="30"/>
                  </a:lnTo>
                  <a:lnTo>
                    <a:pt x="78" y="24"/>
                  </a:lnTo>
                  <a:lnTo>
                    <a:pt x="84" y="24"/>
                  </a:lnTo>
                  <a:lnTo>
                    <a:pt x="84" y="18"/>
                  </a:lnTo>
                  <a:lnTo>
                    <a:pt x="90" y="18"/>
                  </a:lnTo>
                  <a:lnTo>
                    <a:pt x="90" y="12"/>
                  </a:lnTo>
                  <a:lnTo>
                    <a:pt x="96" y="12"/>
                  </a:lnTo>
                  <a:lnTo>
                    <a:pt x="102" y="12"/>
                  </a:lnTo>
                  <a:lnTo>
                    <a:pt x="102" y="6"/>
                  </a:lnTo>
                  <a:lnTo>
                    <a:pt x="108" y="6"/>
                  </a:lnTo>
                  <a:lnTo>
                    <a:pt x="114" y="6"/>
                  </a:lnTo>
                  <a:lnTo>
                    <a:pt x="120" y="6"/>
                  </a:lnTo>
                  <a:lnTo>
                    <a:pt x="126" y="6"/>
                  </a:lnTo>
                  <a:lnTo>
                    <a:pt x="132" y="6"/>
                  </a:lnTo>
                  <a:lnTo>
                    <a:pt x="138" y="6"/>
                  </a:lnTo>
                  <a:lnTo>
                    <a:pt x="144" y="6"/>
                  </a:lnTo>
                  <a:lnTo>
                    <a:pt x="150" y="0"/>
                  </a:lnTo>
                  <a:lnTo>
                    <a:pt x="156" y="0"/>
                  </a:lnTo>
                  <a:lnTo>
                    <a:pt x="162" y="0"/>
                  </a:lnTo>
                  <a:lnTo>
                    <a:pt x="168" y="6"/>
                  </a:lnTo>
                  <a:lnTo>
                    <a:pt x="174" y="6"/>
                  </a:lnTo>
                  <a:lnTo>
                    <a:pt x="180" y="6"/>
                  </a:lnTo>
                  <a:lnTo>
                    <a:pt x="186" y="6"/>
                  </a:lnTo>
                  <a:lnTo>
                    <a:pt x="186" y="12"/>
                  </a:lnTo>
                  <a:lnTo>
                    <a:pt x="192" y="12"/>
                  </a:lnTo>
                  <a:lnTo>
                    <a:pt x="198" y="12"/>
                  </a:lnTo>
                  <a:lnTo>
                    <a:pt x="204" y="12"/>
                  </a:lnTo>
                  <a:lnTo>
                    <a:pt x="210" y="12"/>
                  </a:lnTo>
                  <a:lnTo>
                    <a:pt x="210" y="18"/>
                  </a:lnTo>
                  <a:lnTo>
                    <a:pt x="216" y="24"/>
                  </a:lnTo>
                  <a:lnTo>
                    <a:pt x="222" y="24"/>
                  </a:lnTo>
                  <a:lnTo>
                    <a:pt x="222" y="30"/>
                  </a:lnTo>
                  <a:lnTo>
                    <a:pt x="228" y="36"/>
                  </a:lnTo>
                  <a:lnTo>
                    <a:pt x="228" y="42"/>
                  </a:lnTo>
                  <a:lnTo>
                    <a:pt x="234" y="42"/>
                  </a:lnTo>
                  <a:lnTo>
                    <a:pt x="234" y="48"/>
                  </a:lnTo>
                  <a:lnTo>
                    <a:pt x="240" y="48"/>
                  </a:lnTo>
                  <a:lnTo>
                    <a:pt x="246" y="48"/>
                  </a:lnTo>
                  <a:lnTo>
                    <a:pt x="252" y="48"/>
                  </a:lnTo>
                  <a:lnTo>
                    <a:pt x="252" y="42"/>
                  </a:lnTo>
                  <a:lnTo>
                    <a:pt x="258" y="42"/>
                  </a:lnTo>
                  <a:lnTo>
                    <a:pt x="264" y="42"/>
                  </a:lnTo>
                  <a:lnTo>
                    <a:pt x="270" y="42"/>
                  </a:lnTo>
                  <a:lnTo>
                    <a:pt x="270" y="36"/>
                  </a:lnTo>
                  <a:lnTo>
                    <a:pt x="276" y="36"/>
                  </a:lnTo>
                  <a:lnTo>
                    <a:pt x="282" y="36"/>
                  </a:lnTo>
                  <a:lnTo>
                    <a:pt x="282" y="30"/>
                  </a:lnTo>
                  <a:lnTo>
                    <a:pt x="288" y="30"/>
                  </a:lnTo>
                  <a:lnTo>
                    <a:pt x="294" y="30"/>
                  </a:lnTo>
                  <a:lnTo>
                    <a:pt x="300" y="30"/>
                  </a:lnTo>
                  <a:lnTo>
                    <a:pt x="300" y="36"/>
                  </a:lnTo>
                  <a:lnTo>
                    <a:pt x="306" y="36"/>
                  </a:lnTo>
                  <a:lnTo>
                    <a:pt x="312" y="36"/>
                  </a:lnTo>
                  <a:lnTo>
                    <a:pt x="312" y="42"/>
                  </a:lnTo>
                  <a:lnTo>
                    <a:pt x="318" y="42"/>
                  </a:lnTo>
                  <a:lnTo>
                    <a:pt x="318" y="48"/>
                  </a:lnTo>
                  <a:lnTo>
                    <a:pt x="324" y="48"/>
                  </a:lnTo>
                  <a:lnTo>
                    <a:pt x="330" y="48"/>
                  </a:lnTo>
                  <a:lnTo>
                    <a:pt x="330" y="54"/>
                  </a:lnTo>
                  <a:lnTo>
                    <a:pt x="336" y="54"/>
                  </a:lnTo>
                  <a:lnTo>
                    <a:pt x="342" y="54"/>
                  </a:lnTo>
                  <a:lnTo>
                    <a:pt x="342" y="60"/>
                  </a:lnTo>
                  <a:lnTo>
                    <a:pt x="348" y="60"/>
                  </a:lnTo>
                  <a:lnTo>
                    <a:pt x="354" y="60"/>
                  </a:lnTo>
                  <a:lnTo>
                    <a:pt x="360" y="60"/>
                  </a:lnTo>
                  <a:lnTo>
                    <a:pt x="366" y="60"/>
                  </a:lnTo>
                  <a:lnTo>
                    <a:pt x="372" y="60"/>
                  </a:lnTo>
                  <a:lnTo>
                    <a:pt x="378" y="60"/>
                  </a:lnTo>
                  <a:lnTo>
                    <a:pt x="384" y="60"/>
                  </a:lnTo>
                  <a:lnTo>
                    <a:pt x="390" y="60"/>
                  </a:lnTo>
                  <a:lnTo>
                    <a:pt x="396" y="54"/>
                  </a:lnTo>
                  <a:lnTo>
                    <a:pt x="396" y="48"/>
                  </a:lnTo>
                  <a:lnTo>
                    <a:pt x="402" y="48"/>
                  </a:lnTo>
                  <a:lnTo>
                    <a:pt x="402" y="42"/>
                  </a:lnTo>
                  <a:lnTo>
                    <a:pt x="408" y="42"/>
                  </a:lnTo>
                  <a:lnTo>
                    <a:pt x="408" y="36"/>
                  </a:lnTo>
                  <a:lnTo>
                    <a:pt x="414" y="36"/>
                  </a:lnTo>
                  <a:lnTo>
                    <a:pt x="420" y="36"/>
                  </a:lnTo>
                  <a:lnTo>
                    <a:pt x="426" y="36"/>
                  </a:lnTo>
                  <a:lnTo>
                    <a:pt x="432" y="36"/>
                  </a:lnTo>
                  <a:lnTo>
                    <a:pt x="432" y="30"/>
                  </a:lnTo>
                  <a:lnTo>
                    <a:pt x="438" y="30"/>
                  </a:lnTo>
                  <a:lnTo>
                    <a:pt x="444" y="30"/>
                  </a:lnTo>
                  <a:lnTo>
                    <a:pt x="450" y="30"/>
                  </a:lnTo>
                  <a:lnTo>
                    <a:pt x="456" y="30"/>
                  </a:lnTo>
                  <a:lnTo>
                    <a:pt x="462" y="30"/>
                  </a:lnTo>
                  <a:lnTo>
                    <a:pt x="468" y="30"/>
                  </a:lnTo>
                  <a:lnTo>
                    <a:pt x="474" y="30"/>
                  </a:lnTo>
                  <a:lnTo>
                    <a:pt x="480" y="30"/>
                  </a:lnTo>
                  <a:lnTo>
                    <a:pt x="486" y="30"/>
                  </a:lnTo>
                  <a:lnTo>
                    <a:pt x="492" y="30"/>
                  </a:lnTo>
                  <a:lnTo>
                    <a:pt x="498" y="30"/>
                  </a:lnTo>
                  <a:lnTo>
                    <a:pt x="504" y="36"/>
                  </a:lnTo>
                  <a:lnTo>
                    <a:pt x="510" y="36"/>
                  </a:lnTo>
                  <a:lnTo>
                    <a:pt x="516" y="36"/>
                  </a:lnTo>
                  <a:lnTo>
                    <a:pt x="516" y="42"/>
                  </a:lnTo>
                  <a:lnTo>
                    <a:pt x="522" y="42"/>
                  </a:lnTo>
                  <a:lnTo>
                    <a:pt x="528" y="42"/>
                  </a:lnTo>
                  <a:lnTo>
                    <a:pt x="534" y="42"/>
                  </a:lnTo>
                  <a:lnTo>
                    <a:pt x="540" y="42"/>
                  </a:lnTo>
                  <a:lnTo>
                    <a:pt x="534" y="48"/>
                  </a:lnTo>
                  <a:lnTo>
                    <a:pt x="540" y="48"/>
                  </a:lnTo>
                  <a:lnTo>
                    <a:pt x="540" y="42"/>
                  </a:lnTo>
                  <a:lnTo>
                    <a:pt x="540" y="48"/>
                  </a:lnTo>
                  <a:lnTo>
                    <a:pt x="540" y="42"/>
                  </a:lnTo>
                  <a:lnTo>
                    <a:pt x="540" y="48"/>
                  </a:lnTo>
                  <a:lnTo>
                    <a:pt x="540" y="42"/>
                  </a:lnTo>
                  <a:lnTo>
                    <a:pt x="540" y="48"/>
                  </a:lnTo>
                  <a:lnTo>
                    <a:pt x="546" y="48"/>
                  </a:lnTo>
                  <a:lnTo>
                    <a:pt x="546" y="42"/>
                  </a:lnTo>
                  <a:lnTo>
                    <a:pt x="552" y="42"/>
                  </a:lnTo>
                  <a:lnTo>
                    <a:pt x="552" y="36"/>
                  </a:lnTo>
                  <a:lnTo>
                    <a:pt x="546" y="36"/>
                  </a:lnTo>
                  <a:lnTo>
                    <a:pt x="552" y="36"/>
                  </a:lnTo>
                  <a:lnTo>
                    <a:pt x="552" y="30"/>
                  </a:lnTo>
                  <a:lnTo>
                    <a:pt x="552" y="36"/>
                  </a:lnTo>
                  <a:lnTo>
                    <a:pt x="558" y="36"/>
                  </a:lnTo>
                  <a:lnTo>
                    <a:pt x="558" y="30"/>
                  </a:lnTo>
                  <a:lnTo>
                    <a:pt x="564" y="30"/>
                  </a:lnTo>
                  <a:lnTo>
                    <a:pt x="564" y="24"/>
                  </a:lnTo>
                  <a:lnTo>
                    <a:pt x="570" y="24"/>
                  </a:lnTo>
                  <a:lnTo>
                    <a:pt x="570" y="18"/>
                  </a:lnTo>
                  <a:lnTo>
                    <a:pt x="570" y="24"/>
                  </a:lnTo>
                  <a:lnTo>
                    <a:pt x="570" y="18"/>
                  </a:lnTo>
                  <a:lnTo>
                    <a:pt x="576" y="18"/>
                  </a:lnTo>
                  <a:lnTo>
                    <a:pt x="582" y="18"/>
                  </a:lnTo>
                  <a:lnTo>
                    <a:pt x="588" y="18"/>
                  </a:lnTo>
                  <a:lnTo>
                    <a:pt x="588" y="12"/>
                  </a:lnTo>
                  <a:lnTo>
                    <a:pt x="594" y="12"/>
                  </a:lnTo>
                  <a:lnTo>
                    <a:pt x="594" y="6"/>
                  </a:lnTo>
                  <a:lnTo>
                    <a:pt x="600" y="6"/>
                  </a:lnTo>
                  <a:lnTo>
                    <a:pt x="606" y="6"/>
                  </a:lnTo>
                  <a:lnTo>
                    <a:pt x="612" y="6"/>
                  </a:lnTo>
                  <a:lnTo>
                    <a:pt x="612" y="12"/>
                  </a:lnTo>
                  <a:lnTo>
                    <a:pt x="612" y="18"/>
                  </a:lnTo>
                  <a:lnTo>
                    <a:pt x="618" y="18"/>
                  </a:lnTo>
                  <a:lnTo>
                    <a:pt x="618" y="24"/>
                  </a:lnTo>
                  <a:lnTo>
                    <a:pt x="624" y="24"/>
                  </a:lnTo>
                  <a:lnTo>
                    <a:pt x="624" y="30"/>
                  </a:lnTo>
                  <a:lnTo>
                    <a:pt x="624" y="36"/>
                  </a:lnTo>
                  <a:lnTo>
                    <a:pt x="630" y="36"/>
                  </a:lnTo>
                  <a:lnTo>
                    <a:pt x="630" y="42"/>
                  </a:lnTo>
                  <a:lnTo>
                    <a:pt x="636" y="42"/>
                  </a:lnTo>
                  <a:lnTo>
                    <a:pt x="636" y="48"/>
                  </a:lnTo>
                  <a:close/>
                  <a:moveTo>
                    <a:pt x="246" y="528"/>
                  </a:moveTo>
                  <a:lnTo>
                    <a:pt x="258" y="528"/>
                  </a:lnTo>
                  <a:lnTo>
                    <a:pt x="258" y="534"/>
                  </a:lnTo>
                  <a:lnTo>
                    <a:pt x="246" y="534"/>
                  </a:lnTo>
                  <a:lnTo>
                    <a:pt x="246" y="528"/>
                  </a:lnTo>
                  <a:close/>
                  <a:moveTo>
                    <a:pt x="198" y="534"/>
                  </a:moveTo>
                  <a:lnTo>
                    <a:pt x="210" y="534"/>
                  </a:lnTo>
                  <a:lnTo>
                    <a:pt x="210" y="540"/>
                  </a:lnTo>
                  <a:lnTo>
                    <a:pt x="198" y="540"/>
                  </a:lnTo>
                  <a:lnTo>
                    <a:pt x="198" y="534"/>
                  </a:lnTo>
                  <a:close/>
                  <a:moveTo>
                    <a:pt x="240" y="522"/>
                  </a:moveTo>
                  <a:lnTo>
                    <a:pt x="246" y="522"/>
                  </a:lnTo>
                  <a:lnTo>
                    <a:pt x="246" y="534"/>
                  </a:lnTo>
                  <a:lnTo>
                    <a:pt x="240" y="534"/>
                  </a:lnTo>
                  <a:lnTo>
                    <a:pt x="240" y="522"/>
                  </a:lnTo>
                  <a:close/>
                  <a:moveTo>
                    <a:pt x="234" y="522"/>
                  </a:moveTo>
                  <a:lnTo>
                    <a:pt x="240" y="522"/>
                  </a:lnTo>
                  <a:lnTo>
                    <a:pt x="240" y="528"/>
                  </a:lnTo>
                  <a:lnTo>
                    <a:pt x="234" y="528"/>
                  </a:lnTo>
                  <a:lnTo>
                    <a:pt x="234" y="522"/>
                  </a:lnTo>
                  <a:close/>
                  <a:moveTo>
                    <a:pt x="78" y="420"/>
                  </a:moveTo>
                  <a:lnTo>
                    <a:pt x="84" y="420"/>
                  </a:lnTo>
                  <a:lnTo>
                    <a:pt x="78" y="420"/>
                  </a:lnTo>
                  <a:close/>
                  <a:moveTo>
                    <a:pt x="36" y="420"/>
                  </a:moveTo>
                  <a:lnTo>
                    <a:pt x="42" y="420"/>
                  </a:lnTo>
                  <a:lnTo>
                    <a:pt x="36" y="420"/>
                  </a:lnTo>
                  <a:close/>
                  <a:moveTo>
                    <a:pt x="312" y="504"/>
                  </a:moveTo>
                  <a:lnTo>
                    <a:pt x="312" y="510"/>
                  </a:lnTo>
                  <a:lnTo>
                    <a:pt x="313" y="510"/>
                  </a:lnTo>
                  <a:lnTo>
                    <a:pt x="312" y="504"/>
                  </a:lnTo>
                  <a:close/>
                </a:path>
              </a:pathLst>
            </a:custGeom>
            <a:solidFill>
              <a:schemeClr val="accent2">
                <a:lumMod val="75000"/>
              </a:schemeClr>
            </a:solidFill>
            <a:ln w="9525" cap="flat" cmpd="sng">
              <a:solidFill>
                <a:schemeClr val="accent1">
                  <a:lumMod val="20000"/>
                  <a:lumOff val="80000"/>
                </a:schemeClr>
              </a:solidFill>
              <a:prstDash val="solid"/>
              <a:round/>
              <a:headEnd type="none" w="med" len="med"/>
              <a:tailEnd type="none" w="med" len="med"/>
            </a:ln>
            <a:effectLs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97" name="Freeform 27"/>
            <p:cNvSpPr>
              <a:spLocks/>
            </p:cNvSpPr>
            <p:nvPr>
              <p:custDataLst>
                <p:tags r:id="rId27"/>
              </p:custDataLst>
            </p:nvPr>
          </p:nvSpPr>
          <p:spPr bwMode="gray">
            <a:xfrm>
              <a:off x="1433712" y="3083995"/>
              <a:ext cx="116820" cy="346840"/>
            </a:xfrm>
            <a:custGeom>
              <a:avLst/>
              <a:gdLst>
                <a:gd name="T0" fmla="*/ 29720 w 108"/>
                <a:gd name="T1" fmla="*/ 95928 h 282"/>
                <a:gd name="T2" fmla="*/ 24927 w 108"/>
                <a:gd name="T3" fmla="*/ 97847 h 282"/>
                <a:gd name="T4" fmla="*/ 21092 w 108"/>
                <a:gd name="T5" fmla="*/ 95928 h 282"/>
                <a:gd name="T6" fmla="*/ 19175 w 108"/>
                <a:gd name="T7" fmla="*/ 92091 h 282"/>
                <a:gd name="T8" fmla="*/ 14381 w 108"/>
                <a:gd name="T9" fmla="*/ 90173 h 282"/>
                <a:gd name="T10" fmla="*/ 12464 w 108"/>
                <a:gd name="T11" fmla="*/ 85377 h 282"/>
                <a:gd name="T12" fmla="*/ 12464 w 108"/>
                <a:gd name="T13" fmla="*/ 83458 h 282"/>
                <a:gd name="T14" fmla="*/ 14381 w 108"/>
                <a:gd name="T15" fmla="*/ 79620 h 282"/>
                <a:gd name="T16" fmla="*/ 14381 w 108"/>
                <a:gd name="T17" fmla="*/ 73865 h 282"/>
                <a:gd name="T18" fmla="*/ 12464 w 108"/>
                <a:gd name="T19" fmla="*/ 69069 h 282"/>
                <a:gd name="T20" fmla="*/ 14381 w 108"/>
                <a:gd name="T21" fmla="*/ 65232 h 282"/>
                <a:gd name="T22" fmla="*/ 14381 w 108"/>
                <a:gd name="T23" fmla="*/ 58516 h 282"/>
                <a:gd name="T24" fmla="*/ 16298 w 108"/>
                <a:gd name="T25" fmla="*/ 54679 h 282"/>
                <a:gd name="T26" fmla="*/ 12464 w 108"/>
                <a:gd name="T27" fmla="*/ 51801 h 282"/>
                <a:gd name="T28" fmla="*/ 10546 w 108"/>
                <a:gd name="T29" fmla="*/ 47964 h 282"/>
                <a:gd name="T30" fmla="*/ 12464 w 108"/>
                <a:gd name="T31" fmla="*/ 44127 h 282"/>
                <a:gd name="T32" fmla="*/ 10546 w 108"/>
                <a:gd name="T33" fmla="*/ 40290 h 282"/>
                <a:gd name="T34" fmla="*/ 12464 w 108"/>
                <a:gd name="T35" fmla="*/ 35494 h 282"/>
                <a:gd name="T36" fmla="*/ 10546 w 108"/>
                <a:gd name="T37" fmla="*/ 31656 h 282"/>
                <a:gd name="T38" fmla="*/ 7670 w 108"/>
                <a:gd name="T39" fmla="*/ 31656 h 282"/>
                <a:gd name="T40" fmla="*/ 7670 w 108"/>
                <a:gd name="T41" fmla="*/ 33575 h 282"/>
                <a:gd name="T42" fmla="*/ 7670 w 108"/>
                <a:gd name="T43" fmla="*/ 31656 h 282"/>
                <a:gd name="T44" fmla="*/ 7670 w 108"/>
                <a:gd name="T45" fmla="*/ 29738 h 282"/>
                <a:gd name="T46" fmla="*/ 7670 w 108"/>
                <a:gd name="T47" fmla="*/ 23023 h 282"/>
                <a:gd name="T48" fmla="*/ 7670 w 108"/>
                <a:gd name="T49" fmla="*/ 21104 h 282"/>
                <a:gd name="T50" fmla="*/ 7670 w 108"/>
                <a:gd name="T51" fmla="*/ 19186 h 282"/>
                <a:gd name="T52" fmla="*/ 7670 w 108"/>
                <a:gd name="T53" fmla="*/ 16308 h 282"/>
                <a:gd name="T54" fmla="*/ 7670 w 108"/>
                <a:gd name="T55" fmla="*/ 14390 h 282"/>
                <a:gd name="T56" fmla="*/ 3835 w 108"/>
                <a:gd name="T57" fmla="*/ 12471 h 282"/>
                <a:gd name="T58" fmla="*/ 0 w 108"/>
                <a:gd name="T59" fmla="*/ 10552 h 282"/>
                <a:gd name="T60" fmla="*/ 1917 w 108"/>
                <a:gd name="T61" fmla="*/ 6715 h 282"/>
                <a:gd name="T62" fmla="*/ 1917 w 108"/>
                <a:gd name="T63" fmla="*/ 0 h 282"/>
                <a:gd name="T64" fmla="*/ 3835 w 108"/>
                <a:gd name="T65" fmla="*/ 0 h 282"/>
                <a:gd name="T66" fmla="*/ 10546 w 108"/>
                <a:gd name="T67" fmla="*/ 1918 h 282"/>
                <a:gd name="T68" fmla="*/ 14381 w 108"/>
                <a:gd name="T69" fmla="*/ 3837 h 282"/>
                <a:gd name="T70" fmla="*/ 19175 w 108"/>
                <a:gd name="T71" fmla="*/ 1918 h 282"/>
                <a:gd name="T72" fmla="*/ 19175 w 108"/>
                <a:gd name="T73" fmla="*/ 3837 h 282"/>
                <a:gd name="T74" fmla="*/ 16298 w 108"/>
                <a:gd name="T75" fmla="*/ 7674 h 282"/>
                <a:gd name="T76" fmla="*/ 16298 w 108"/>
                <a:gd name="T77" fmla="*/ 12471 h 282"/>
                <a:gd name="T78" fmla="*/ 19175 w 108"/>
                <a:gd name="T79" fmla="*/ 16308 h 282"/>
                <a:gd name="T80" fmla="*/ 23010 w 108"/>
                <a:gd name="T81" fmla="*/ 19186 h 282"/>
                <a:gd name="T82" fmla="*/ 26844 w 108"/>
                <a:gd name="T83" fmla="*/ 21104 h 282"/>
                <a:gd name="T84" fmla="*/ 29720 w 108"/>
                <a:gd name="T85" fmla="*/ 24941 h 282"/>
                <a:gd name="T86" fmla="*/ 29720 w 108"/>
                <a:gd name="T87" fmla="*/ 31656 h 282"/>
                <a:gd name="T88" fmla="*/ 29720 w 108"/>
                <a:gd name="T89" fmla="*/ 33575 h 282"/>
                <a:gd name="T90" fmla="*/ 31638 w 108"/>
                <a:gd name="T91" fmla="*/ 37413 h 282"/>
                <a:gd name="T92" fmla="*/ 33556 w 108"/>
                <a:gd name="T93" fmla="*/ 41250 h 282"/>
                <a:gd name="T94" fmla="*/ 33556 w 108"/>
                <a:gd name="T95" fmla="*/ 47964 h 282"/>
                <a:gd name="T96" fmla="*/ 33556 w 108"/>
                <a:gd name="T97" fmla="*/ 54679 h 282"/>
                <a:gd name="T98" fmla="*/ 33556 w 108"/>
                <a:gd name="T99" fmla="*/ 60435 h 282"/>
                <a:gd name="T100" fmla="*/ 33556 w 108"/>
                <a:gd name="T101" fmla="*/ 67150 h 282"/>
                <a:gd name="T102" fmla="*/ 35473 w 108"/>
                <a:gd name="T103" fmla="*/ 70987 h 282"/>
                <a:gd name="T104" fmla="*/ 33556 w 108"/>
                <a:gd name="T105" fmla="*/ 74824 h 282"/>
                <a:gd name="T106" fmla="*/ 33556 w 108"/>
                <a:gd name="T107" fmla="*/ 81539 h 282"/>
                <a:gd name="T108" fmla="*/ 33556 w 108"/>
                <a:gd name="T109" fmla="*/ 88255 h 282"/>
                <a:gd name="T110" fmla="*/ 35473 w 108"/>
                <a:gd name="T111" fmla="*/ 92091 h 282"/>
                <a:gd name="T112" fmla="*/ 35473 w 108"/>
                <a:gd name="T113" fmla="*/ 90173 h 282"/>
                <a:gd name="T114" fmla="*/ 35473 w 108"/>
                <a:gd name="T115" fmla="*/ 92091 h 282"/>
                <a:gd name="T116" fmla="*/ 37391 w 108"/>
                <a:gd name="T117" fmla="*/ 94010 h 282"/>
                <a:gd name="T118" fmla="*/ 33556 w 108"/>
                <a:gd name="T119" fmla="*/ 95928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8" h="282">
                  <a:moveTo>
                    <a:pt x="96" y="276"/>
                  </a:moveTo>
                  <a:lnTo>
                    <a:pt x="90" y="276"/>
                  </a:lnTo>
                  <a:lnTo>
                    <a:pt x="84" y="276"/>
                  </a:lnTo>
                  <a:lnTo>
                    <a:pt x="84" y="282"/>
                  </a:lnTo>
                  <a:lnTo>
                    <a:pt x="78" y="282"/>
                  </a:lnTo>
                  <a:lnTo>
                    <a:pt x="72" y="282"/>
                  </a:lnTo>
                  <a:lnTo>
                    <a:pt x="66" y="282"/>
                  </a:lnTo>
                  <a:lnTo>
                    <a:pt x="66" y="276"/>
                  </a:lnTo>
                  <a:lnTo>
                    <a:pt x="60" y="276"/>
                  </a:lnTo>
                  <a:lnTo>
                    <a:pt x="60" y="270"/>
                  </a:lnTo>
                  <a:lnTo>
                    <a:pt x="54" y="270"/>
                  </a:lnTo>
                  <a:lnTo>
                    <a:pt x="54" y="264"/>
                  </a:lnTo>
                  <a:lnTo>
                    <a:pt x="48" y="264"/>
                  </a:lnTo>
                  <a:lnTo>
                    <a:pt x="48" y="258"/>
                  </a:lnTo>
                  <a:lnTo>
                    <a:pt x="42" y="258"/>
                  </a:lnTo>
                  <a:lnTo>
                    <a:pt x="42" y="252"/>
                  </a:lnTo>
                  <a:lnTo>
                    <a:pt x="42" y="246"/>
                  </a:lnTo>
                  <a:lnTo>
                    <a:pt x="36" y="246"/>
                  </a:lnTo>
                  <a:lnTo>
                    <a:pt x="42" y="246"/>
                  </a:lnTo>
                  <a:lnTo>
                    <a:pt x="36" y="246"/>
                  </a:lnTo>
                  <a:lnTo>
                    <a:pt x="36" y="240"/>
                  </a:lnTo>
                  <a:lnTo>
                    <a:pt x="36" y="234"/>
                  </a:lnTo>
                  <a:lnTo>
                    <a:pt x="42" y="234"/>
                  </a:lnTo>
                  <a:lnTo>
                    <a:pt x="42" y="228"/>
                  </a:lnTo>
                  <a:lnTo>
                    <a:pt x="42" y="222"/>
                  </a:lnTo>
                  <a:lnTo>
                    <a:pt x="42" y="216"/>
                  </a:lnTo>
                  <a:lnTo>
                    <a:pt x="42" y="210"/>
                  </a:lnTo>
                  <a:lnTo>
                    <a:pt x="36" y="210"/>
                  </a:lnTo>
                  <a:lnTo>
                    <a:pt x="36" y="204"/>
                  </a:lnTo>
                  <a:lnTo>
                    <a:pt x="36" y="198"/>
                  </a:lnTo>
                  <a:lnTo>
                    <a:pt x="36" y="192"/>
                  </a:lnTo>
                  <a:lnTo>
                    <a:pt x="42" y="192"/>
                  </a:lnTo>
                  <a:lnTo>
                    <a:pt x="42" y="186"/>
                  </a:lnTo>
                  <a:lnTo>
                    <a:pt x="42" y="180"/>
                  </a:lnTo>
                  <a:lnTo>
                    <a:pt x="42" y="174"/>
                  </a:lnTo>
                  <a:lnTo>
                    <a:pt x="42" y="168"/>
                  </a:lnTo>
                  <a:lnTo>
                    <a:pt x="42" y="162"/>
                  </a:lnTo>
                  <a:lnTo>
                    <a:pt x="48" y="162"/>
                  </a:lnTo>
                  <a:lnTo>
                    <a:pt x="48" y="156"/>
                  </a:lnTo>
                  <a:lnTo>
                    <a:pt x="42" y="156"/>
                  </a:lnTo>
                  <a:lnTo>
                    <a:pt x="42" y="150"/>
                  </a:lnTo>
                  <a:lnTo>
                    <a:pt x="36" y="150"/>
                  </a:lnTo>
                  <a:lnTo>
                    <a:pt x="36" y="144"/>
                  </a:lnTo>
                  <a:lnTo>
                    <a:pt x="30" y="144"/>
                  </a:lnTo>
                  <a:lnTo>
                    <a:pt x="30" y="138"/>
                  </a:lnTo>
                  <a:lnTo>
                    <a:pt x="30" y="132"/>
                  </a:lnTo>
                  <a:lnTo>
                    <a:pt x="36" y="132"/>
                  </a:lnTo>
                  <a:lnTo>
                    <a:pt x="36" y="126"/>
                  </a:lnTo>
                  <a:lnTo>
                    <a:pt x="36" y="120"/>
                  </a:lnTo>
                  <a:lnTo>
                    <a:pt x="30" y="120"/>
                  </a:lnTo>
                  <a:lnTo>
                    <a:pt x="30" y="114"/>
                  </a:lnTo>
                  <a:lnTo>
                    <a:pt x="36" y="114"/>
                  </a:lnTo>
                  <a:lnTo>
                    <a:pt x="36" y="108"/>
                  </a:lnTo>
                  <a:lnTo>
                    <a:pt x="36" y="102"/>
                  </a:lnTo>
                  <a:lnTo>
                    <a:pt x="36" y="96"/>
                  </a:lnTo>
                  <a:lnTo>
                    <a:pt x="30" y="96"/>
                  </a:lnTo>
                  <a:lnTo>
                    <a:pt x="30" y="90"/>
                  </a:lnTo>
                  <a:lnTo>
                    <a:pt x="30" y="96"/>
                  </a:lnTo>
                  <a:lnTo>
                    <a:pt x="30" y="90"/>
                  </a:lnTo>
                  <a:lnTo>
                    <a:pt x="24" y="90"/>
                  </a:lnTo>
                  <a:lnTo>
                    <a:pt x="24" y="96"/>
                  </a:lnTo>
                  <a:lnTo>
                    <a:pt x="18" y="96"/>
                  </a:lnTo>
                  <a:lnTo>
                    <a:pt x="24" y="96"/>
                  </a:lnTo>
                  <a:lnTo>
                    <a:pt x="24" y="90"/>
                  </a:lnTo>
                  <a:lnTo>
                    <a:pt x="18" y="90"/>
                  </a:lnTo>
                  <a:lnTo>
                    <a:pt x="24" y="90"/>
                  </a:lnTo>
                  <a:lnTo>
                    <a:pt x="30" y="90"/>
                  </a:lnTo>
                  <a:lnTo>
                    <a:pt x="30" y="84"/>
                  </a:lnTo>
                  <a:lnTo>
                    <a:pt x="24" y="84"/>
                  </a:lnTo>
                  <a:lnTo>
                    <a:pt x="24" y="78"/>
                  </a:lnTo>
                  <a:lnTo>
                    <a:pt x="24" y="72"/>
                  </a:lnTo>
                  <a:lnTo>
                    <a:pt x="24" y="66"/>
                  </a:lnTo>
                  <a:lnTo>
                    <a:pt x="30" y="66"/>
                  </a:lnTo>
                  <a:lnTo>
                    <a:pt x="24" y="66"/>
                  </a:lnTo>
                  <a:lnTo>
                    <a:pt x="24" y="60"/>
                  </a:lnTo>
                  <a:lnTo>
                    <a:pt x="30" y="60"/>
                  </a:lnTo>
                  <a:lnTo>
                    <a:pt x="24" y="60"/>
                  </a:lnTo>
                  <a:lnTo>
                    <a:pt x="24" y="54"/>
                  </a:lnTo>
                  <a:lnTo>
                    <a:pt x="24" y="48"/>
                  </a:lnTo>
                  <a:lnTo>
                    <a:pt x="30" y="48"/>
                  </a:lnTo>
                  <a:lnTo>
                    <a:pt x="24" y="48"/>
                  </a:lnTo>
                  <a:lnTo>
                    <a:pt x="24" y="42"/>
                  </a:lnTo>
                  <a:lnTo>
                    <a:pt x="24" y="48"/>
                  </a:lnTo>
                  <a:lnTo>
                    <a:pt x="24" y="42"/>
                  </a:lnTo>
                  <a:lnTo>
                    <a:pt x="18" y="42"/>
                  </a:lnTo>
                  <a:lnTo>
                    <a:pt x="18" y="36"/>
                  </a:lnTo>
                  <a:lnTo>
                    <a:pt x="12" y="36"/>
                  </a:lnTo>
                  <a:lnTo>
                    <a:pt x="12" y="30"/>
                  </a:lnTo>
                  <a:lnTo>
                    <a:pt x="6" y="30"/>
                  </a:lnTo>
                  <a:lnTo>
                    <a:pt x="0" y="30"/>
                  </a:lnTo>
                  <a:lnTo>
                    <a:pt x="0" y="24"/>
                  </a:lnTo>
                  <a:lnTo>
                    <a:pt x="0" y="18"/>
                  </a:lnTo>
                  <a:lnTo>
                    <a:pt x="6" y="18"/>
                  </a:lnTo>
                  <a:lnTo>
                    <a:pt x="6" y="12"/>
                  </a:lnTo>
                  <a:lnTo>
                    <a:pt x="6" y="6"/>
                  </a:lnTo>
                  <a:lnTo>
                    <a:pt x="6" y="0"/>
                  </a:lnTo>
                  <a:lnTo>
                    <a:pt x="0" y="0"/>
                  </a:lnTo>
                  <a:lnTo>
                    <a:pt x="6" y="0"/>
                  </a:lnTo>
                  <a:lnTo>
                    <a:pt x="12" y="0"/>
                  </a:lnTo>
                  <a:lnTo>
                    <a:pt x="18" y="6"/>
                  </a:lnTo>
                  <a:lnTo>
                    <a:pt x="24" y="6"/>
                  </a:lnTo>
                  <a:lnTo>
                    <a:pt x="30" y="6"/>
                  </a:lnTo>
                  <a:lnTo>
                    <a:pt x="36" y="6"/>
                  </a:lnTo>
                  <a:lnTo>
                    <a:pt x="36" y="12"/>
                  </a:lnTo>
                  <a:lnTo>
                    <a:pt x="42" y="12"/>
                  </a:lnTo>
                  <a:lnTo>
                    <a:pt x="42" y="6"/>
                  </a:lnTo>
                  <a:lnTo>
                    <a:pt x="48" y="6"/>
                  </a:lnTo>
                  <a:lnTo>
                    <a:pt x="54" y="6"/>
                  </a:lnTo>
                  <a:lnTo>
                    <a:pt x="60" y="6"/>
                  </a:lnTo>
                  <a:lnTo>
                    <a:pt x="54" y="6"/>
                  </a:lnTo>
                  <a:lnTo>
                    <a:pt x="54" y="12"/>
                  </a:lnTo>
                  <a:lnTo>
                    <a:pt x="54" y="18"/>
                  </a:lnTo>
                  <a:lnTo>
                    <a:pt x="54" y="24"/>
                  </a:lnTo>
                  <a:lnTo>
                    <a:pt x="48" y="24"/>
                  </a:lnTo>
                  <a:lnTo>
                    <a:pt x="54" y="24"/>
                  </a:lnTo>
                  <a:lnTo>
                    <a:pt x="54" y="30"/>
                  </a:lnTo>
                  <a:lnTo>
                    <a:pt x="48" y="36"/>
                  </a:lnTo>
                  <a:lnTo>
                    <a:pt x="48" y="42"/>
                  </a:lnTo>
                  <a:lnTo>
                    <a:pt x="54" y="42"/>
                  </a:lnTo>
                  <a:lnTo>
                    <a:pt x="54" y="48"/>
                  </a:lnTo>
                  <a:lnTo>
                    <a:pt x="60" y="48"/>
                  </a:lnTo>
                  <a:lnTo>
                    <a:pt x="60" y="54"/>
                  </a:lnTo>
                  <a:lnTo>
                    <a:pt x="66" y="54"/>
                  </a:lnTo>
                  <a:lnTo>
                    <a:pt x="72" y="54"/>
                  </a:lnTo>
                  <a:lnTo>
                    <a:pt x="72" y="60"/>
                  </a:lnTo>
                  <a:lnTo>
                    <a:pt x="78" y="60"/>
                  </a:lnTo>
                  <a:lnTo>
                    <a:pt x="78" y="66"/>
                  </a:lnTo>
                  <a:lnTo>
                    <a:pt x="84" y="66"/>
                  </a:lnTo>
                  <a:lnTo>
                    <a:pt x="84" y="72"/>
                  </a:lnTo>
                  <a:lnTo>
                    <a:pt x="84" y="78"/>
                  </a:lnTo>
                  <a:lnTo>
                    <a:pt x="84" y="84"/>
                  </a:lnTo>
                  <a:lnTo>
                    <a:pt x="84" y="90"/>
                  </a:lnTo>
                  <a:lnTo>
                    <a:pt x="84" y="96"/>
                  </a:lnTo>
                  <a:lnTo>
                    <a:pt x="84" y="90"/>
                  </a:lnTo>
                  <a:lnTo>
                    <a:pt x="84" y="96"/>
                  </a:lnTo>
                  <a:lnTo>
                    <a:pt x="84" y="102"/>
                  </a:lnTo>
                  <a:lnTo>
                    <a:pt x="90" y="102"/>
                  </a:lnTo>
                  <a:lnTo>
                    <a:pt x="90" y="108"/>
                  </a:lnTo>
                  <a:lnTo>
                    <a:pt x="96" y="108"/>
                  </a:lnTo>
                  <a:lnTo>
                    <a:pt x="96" y="114"/>
                  </a:lnTo>
                  <a:lnTo>
                    <a:pt x="96" y="120"/>
                  </a:lnTo>
                  <a:lnTo>
                    <a:pt x="96" y="126"/>
                  </a:lnTo>
                  <a:lnTo>
                    <a:pt x="96" y="132"/>
                  </a:lnTo>
                  <a:lnTo>
                    <a:pt x="96" y="138"/>
                  </a:lnTo>
                  <a:lnTo>
                    <a:pt x="96" y="144"/>
                  </a:lnTo>
                  <a:lnTo>
                    <a:pt x="96" y="150"/>
                  </a:lnTo>
                  <a:lnTo>
                    <a:pt x="96" y="156"/>
                  </a:lnTo>
                  <a:lnTo>
                    <a:pt x="96" y="162"/>
                  </a:lnTo>
                  <a:lnTo>
                    <a:pt x="96" y="168"/>
                  </a:lnTo>
                  <a:lnTo>
                    <a:pt x="96" y="174"/>
                  </a:lnTo>
                  <a:lnTo>
                    <a:pt x="96" y="180"/>
                  </a:lnTo>
                  <a:lnTo>
                    <a:pt x="96" y="186"/>
                  </a:lnTo>
                  <a:lnTo>
                    <a:pt x="96" y="192"/>
                  </a:lnTo>
                  <a:lnTo>
                    <a:pt x="96" y="198"/>
                  </a:lnTo>
                  <a:lnTo>
                    <a:pt x="96" y="204"/>
                  </a:lnTo>
                  <a:lnTo>
                    <a:pt x="102" y="204"/>
                  </a:lnTo>
                  <a:lnTo>
                    <a:pt x="96" y="204"/>
                  </a:lnTo>
                  <a:lnTo>
                    <a:pt x="96" y="210"/>
                  </a:lnTo>
                  <a:lnTo>
                    <a:pt x="96" y="216"/>
                  </a:lnTo>
                  <a:lnTo>
                    <a:pt x="96" y="222"/>
                  </a:lnTo>
                  <a:lnTo>
                    <a:pt x="96" y="228"/>
                  </a:lnTo>
                  <a:lnTo>
                    <a:pt x="96" y="234"/>
                  </a:lnTo>
                  <a:lnTo>
                    <a:pt x="96" y="240"/>
                  </a:lnTo>
                  <a:lnTo>
                    <a:pt x="96" y="246"/>
                  </a:lnTo>
                  <a:lnTo>
                    <a:pt x="96" y="252"/>
                  </a:lnTo>
                  <a:lnTo>
                    <a:pt x="96" y="258"/>
                  </a:lnTo>
                  <a:lnTo>
                    <a:pt x="102" y="258"/>
                  </a:lnTo>
                  <a:lnTo>
                    <a:pt x="102" y="264"/>
                  </a:lnTo>
                  <a:lnTo>
                    <a:pt x="102" y="258"/>
                  </a:lnTo>
                  <a:lnTo>
                    <a:pt x="102" y="264"/>
                  </a:lnTo>
                  <a:lnTo>
                    <a:pt x="102" y="258"/>
                  </a:lnTo>
                  <a:lnTo>
                    <a:pt x="102" y="264"/>
                  </a:lnTo>
                  <a:lnTo>
                    <a:pt x="108" y="264"/>
                  </a:lnTo>
                  <a:lnTo>
                    <a:pt x="102" y="264"/>
                  </a:lnTo>
                  <a:lnTo>
                    <a:pt x="108" y="264"/>
                  </a:lnTo>
                  <a:lnTo>
                    <a:pt x="102" y="264"/>
                  </a:lnTo>
                  <a:lnTo>
                    <a:pt x="108" y="270"/>
                  </a:lnTo>
                  <a:lnTo>
                    <a:pt x="108" y="276"/>
                  </a:lnTo>
                  <a:lnTo>
                    <a:pt x="102" y="276"/>
                  </a:lnTo>
                  <a:lnTo>
                    <a:pt x="96" y="276"/>
                  </a:lnTo>
                  <a:close/>
                </a:path>
              </a:pathLst>
            </a:custGeom>
            <a:solidFill>
              <a:schemeClr val="accent1">
                <a:lumMod val="60000"/>
                <a:lumOff val="40000"/>
              </a:schemeClr>
            </a:solid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98" name="Freeform 28"/>
            <p:cNvSpPr>
              <a:spLocks/>
            </p:cNvSpPr>
            <p:nvPr>
              <p:custDataLst>
                <p:tags r:id="rId28"/>
              </p:custDataLst>
            </p:nvPr>
          </p:nvSpPr>
          <p:spPr bwMode="gray">
            <a:xfrm>
              <a:off x="1485169" y="2993288"/>
              <a:ext cx="189138" cy="430778"/>
            </a:xfrm>
            <a:custGeom>
              <a:avLst/>
              <a:gdLst>
                <a:gd name="T0" fmla="*/ 31879 w 174"/>
                <a:gd name="T1" fmla="*/ 122354 h 348"/>
                <a:gd name="T2" fmla="*/ 23184 w 174"/>
                <a:gd name="T3" fmla="*/ 122354 h 348"/>
                <a:gd name="T4" fmla="*/ 17388 w 174"/>
                <a:gd name="T5" fmla="*/ 124295 h 348"/>
                <a:gd name="T6" fmla="*/ 19321 w 174"/>
                <a:gd name="T7" fmla="*/ 120412 h 348"/>
                <a:gd name="T8" fmla="*/ 19321 w 174"/>
                <a:gd name="T9" fmla="*/ 120412 h 348"/>
                <a:gd name="T10" fmla="*/ 19321 w 174"/>
                <a:gd name="T11" fmla="*/ 120412 h 348"/>
                <a:gd name="T12" fmla="*/ 17388 w 174"/>
                <a:gd name="T13" fmla="*/ 113614 h 348"/>
                <a:gd name="T14" fmla="*/ 17388 w 174"/>
                <a:gd name="T15" fmla="*/ 104875 h 348"/>
                <a:gd name="T16" fmla="*/ 19321 w 174"/>
                <a:gd name="T17" fmla="*/ 98077 h 348"/>
                <a:gd name="T18" fmla="*/ 17388 w 174"/>
                <a:gd name="T19" fmla="*/ 92251 h 348"/>
                <a:gd name="T20" fmla="*/ 17388 w 174"/>
                <a:gd name="T21" fmla="*/ 83511 h 348"/>
                <a:gd name="T22" fmla="*/ 17388 w 174"/>
                <a:gd name="T23" fmla="*/ 74772 h 348"/>
                <a:gd name="T24" fmla="*/ 17388 w 174"/>
                <a:gd name="T25" fmla="*/ 67003 h 348"/>
                <a:gd name="T26" fmla="*/ 12558 w 174"/>
                <a:gd name="T27" fmla="*/ 62148 h 348"/>
                <a:gd name="T28" fmla="*/ 12558 w 174"/>
                <a:gd name="T29" fmla="*/ 57293 h 348"/>
                <a:gd name="T30" fmla="*/ 12558 w 174"/>
                <a:gd name="T31" fmla="*/ 49524 h 348"/>
                <a:gd name="T32" fmla="*/ 7728 w 174"/>
                <a:gd name="T33" fmla="*/ 44669 h 348"/>
                <a:gd name="T34" fmla="*/ 1932 w 174"/>
                <a:gd name="T35" fmla="*/ 42727 h 348"/>
                <a:gd name="T36" fmla="*/ 1932 w 174"/>
                <a:gd name="T37" fmla="*/ 36901 h 348"/>
                <a:gd name="T38" fmla="*/ 1932 w 174"/>
                <a:gd name="T39" fmla="*/ 32045 h 348"/>
                <a:gd name="T40" fmla="*/ 3864 w 174"/>
                <a:gd name="T41" fmla="*/ 26218 h 348"/>
                <a:gd name="T42" fmla="*/ 7728 w 174"/>
                <a:gd name="T43" fmla="*/ 26218 h 348"/>
                <a:gd name="T44" fmla="*/ 10626 w 174"/>
                <a:gd name="T45" fmla="*/ 23305 h 348"/>
                <a:gd name="T46" fmla="*/ 12558 w 174"/>
                <a:gd name="T47" fmla="*/ 21363 h 348"/>
                <a:gd name="T48" fmla="*/ 17388 w 174"/>
                <a:gd name="T49" fmla="*/ 21363 h 348"/>
                <a:gd name="T50" fmla="*/ 23184 w 174"/>
                <a:gd name="T51" fmla="*/ 19421 h 348"/>
                <a:gd name="T52" fmla="*/ 29947 w 174"/>
                <a:gd name="T53" fmla="*/ 14566 h 348"/>
                <a:gd name="T54" fmla="*/ 31879 w 174"/>
                <a:gd name="T55" fmla="*/ 8739 h 348"/>
                <a:gd name="T56" fmla="*/ 31879 w 174"/>
                <a:gd name="T57" fmla="*/ 3885 h 348"/>
                <a:gd name="T58" fmla="*/ 37674 w 174"/>
                <a:gd name="T59" fmla="*/ 1942 h 348"/>
                <a:gd name="T60" fmla="*/ 41539 w 174"/>
                <a:gd name="T61" fmla="*/ 1942 h 348"/>
                <a:gd name="T62" fmla="*/ 46369 w 174"/>
                <a:gd name="T63" fmla="*/ 6798 h 348"/>
                <a:gd name="T64" fmla="*/ 51199 w 174"/>
                <a:gd name="T65" fmla="*/ 10681 h 348"/>
                <a:gd name="T66" fmla="*/ 55063 w 174"/>
                <a:gd name="T67" fmla="*/ 14566 h 348"/>
                <a:gd name="T68" fmla="*/ 55063 w 174"/>
                <a:gd name="T69" fmla="*/ 19421 h 348"/>
                <a:gd name="T70" fmla="*/ 56995 w 174"/>
                <a:gd name="T71" fmla="*/ 26218 h 348"/>
                <a:gd name="T72" fmla="*/ 58927 w 174"/>
                <a:gd name="T73" fmla="*/ 32045 h 348"/>
                <a:gd name="T74" fmla="*/ 60859 w 174"/>
                <a:gd name="T75" fmla="*/ 37871 h 348"/>
                <a:gd name="T76" fmla="*/ 56995 w 174"/>
                <a:gd name="T77" fmla="*/ 37871 h 348"/>
                <a:gd name="T78" fmla="*/ 56995 w 174"/>
                <a:gd name="T79" fmla="*/ 44669 h 348"/>
                <a:gd name="T80" fmla="*/ 55063 w 174"/>
                <a:gd name="T81" fmla="*/ 51466 h 348"/>
                <a:gd name="T82" fmla="*/ 51199 w 174"/>
                <a:gd name="T83" fmla="*/ 56321 h 348"/>
                <a:gd name="T84" fmla="*/ 46369 w 174"/>
                <a:gd name="T85" fmla="*/ 60206 h 348"/>
                <a:gd name="T86" fmla="*/ 44437 w 174"/>
                <a:gd name="T87" fmla="*/ 67003 h 348"/>
                <a:gd name="T88" fmla="*/ 40573 w 174"/>
                <a:gd name="T89" fmla="*/ 70887 h 348"/>
                <a:gd name="T90" fmla="*/ 40573 w 174"/>
                <a:gd name="T91" fmla="*/ 74772 h 348"/>
                <a:gd name="T92" fmla="*/ 40573 w 174"/>
                <a:gd name="T93" fmla="*/ 79627 h 348"/>
                <a:gd name="T94" fmla="*/ 40573 w 174"/>
                <a:gd name="T95" fmla="*/ 83511 h 348"/>
                <a:gd name="T96" fmla="*/ 37674 w 174"/>
                <a:gd name="T97" fmla="*/ 90309 h 348"/>
                <a:gd name="T98" fmla="*/ 37674 w 174"/>
                <a:gd name="T99" fmla="*/ 98077 h 348"/>
                <a:gd name="T100" fmla="*/ 40573 w 174"/>
                <a:gd name="T101" fmla="*/ 104875 h 348"/>
                <a:gd name="T102" fmla="*/ 40573 w 174"/>
                <a:gd name="T103" fmla="*/ 109730 h 348"/>
                <a:gd name="T104" fmla="*/ 40573 w 174"/>
                <a:gd name="T105" fmla="*/ 115556 h 348"/>
                <a:gd name="T106" fmla="*/ 37674 w 174"/>
                <a:gd name="T107" fmla="*/ 120412 h 3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4" h="348">
                  <a:moveTo>
                    <a:pt x="108" y="342"/>
                  </a:moveTo>
                  <a:lnTo>
                    <a:pt x="102" y="342"/>
                  </a:lnTo>
                  <a:lnTo>
                    <a:pt x="96" y="342"/>
                  </a:lnTo>
                  <a:lnTo>
                    <a:pt x="90" y="342"/>
                  </a:lnTo>
                  <a:lnTo>
                    <a:pt x="84" y="342"/>
                  </a:lnTo>
                  <a:lnTo>
                    <a:pt x="78" y="342"/>
                  </a:lnTo>
                  <a:lnTo>
                    <a:pt x="72" y="342"/>
                  </a:lnTo>
                  <a:lnTo>
                    <a:pt x="66" y="342"/>
                  </a:lnTo>
                  <a:lnTo>
                    <a:pt x="66" y="348"/>
                  </a:lnTo>
                  <a:lnTo>
                    <a:pt x="60" y="348"/>
                  </a:lnTo>
                  <a:lnTo>
                    <a:pt x="54" y="348"/>
                  </a:lnTo>
                  <a:lnTo>
                    <a:pt x="48" y="348"/>
                  </a:lnTo>
                  <a:lnTo>
                    <a:pt x="54" y="348"/>
                  </a:lnTo>
                  <a:lnTo>
                    <a:pt x="60" y="348"/>
                  </a:lnTo>
                  <a:lnTo>
                    <a:pt x="60" y="342"/>
                  </a:lnTo>
                  <a:lnTo>
                    <a:pt x="54" y="336"/>
                  </a:lnTo>
                  <a:lnTo>
                    <a:pt x="60" y="336"/>
                  </a:lnTo>
                  <a:lnTo>
                    <a:pt x="54" y="336"/>
                  </a:lnTo>
                  <a:lnTo>
                    <a:pt x="60" y="336"/>
                  </a:lnTo>
                  <a:lnTo>
                    <a:pt x="54" y="336"/>
                  </a:lnTo>
                  <a:lnTo>
                    <a:pt x="54" y="330"/>
                  </a:lnTo>
                  <a:lnTo>
                    <a:pt x="54" y="336"/>
                  </a:lnTo>
                  <a:lnTo>
                    <a:pt x="54" y="330"/>
                  </a:lnTo>
                  <a:lnTo>
                    <a:pt x="54" y="336"/>
                  </a:lnTo>
                  <a:lnTo>
                    <a:pt x="54" y="330"/>
                  </a:lnTo>
                  <a:lnTo>
                    <a:pt x="48" y="330"/>
                  </a:lnTo>
                  <a:lnTo>
                    <a:pt x="48" y="324"/>
                  </a:lnTo>
                  <a:lnTo>
                    <a:pt x="48" y="318"/>
                  </a:lnTo>
                  <a:lnTo>
                    <a:pt x="48" y="312"/>
                  </a:lnTo>
                  <a:lnTo>
                    <a:pt x="48" y="306"/>
                  </a:lnTo>
                  <a:lnTo>
                    <a:pt x="48" y="300"/>
                  </a:lnTo>
                  <a:lnTo>
                    <a:pt x="48" y="294"/>
                  </a:lnTo>
                  <a:lnTo>
                    <a:pt x="48" y="288"/>
                  </a:lnTo>
                  <a:lnTo>
                    <a:pt x="48" y="282"/>
                  </a:lnTo>
                  <a:lnTo>
                    <a:pt x="48" y="276"/>
                  </a:lnTo>
                  <a:lnTo>
                    <a:pt x="54" y="276"/>
                  </a:lnTo>
                  <a:lnTo>
                    <a:pt x="48" y="276"/>
                  </a:lnTo>
                  <a:lnTo>
                    <a:pt x="48" y="270"/>
                  </a:lnTo>
                  <a:lnTo>
                    <a:pt x="48" y="264"/>
                  </a:lnTo>
                  <a:lnTo>
                    <a:pt x="48" y="258"/>
                  </a:lnTo>
                  <a:lnTo>
                    <a:pt x="48" y="252"/>
                  </a:lnTo>
                  <a:lnTo>
                    <a:pt x="48" y="246"/>
                  </a:lnTo>
                  <a:lnTo>
                    <a:pt x="48" y="240"/>
                  </a:lnTo>
                  <a:lnTo>
                    <a:pt x="48" y="234"/>
                  </a:lnTo>
                  <a:lnTo>
                    <a:pt x="48" y="228"/>
                  </a:lnTo>
                  <a:lnTo>
                    <a:pt x="48" y="222"/>
                  </a:lnTo>
                  <a:lnTo>
                    <a:pt x="48" y="216"/>
                  </a:lnTo>
                  <a:lnTo>
                    <a:pt x="48" y="210"/>
                  </a:lnTo>
                  <a:lnTo>
                    <a:pt x="48" y="204"/>
                  </a:lnTo>
                  <a:lnTo>
                    <a:pt x="48" y="198"/>
                  </a:lnTo>
                  <a:lnTo>
                    <a:pt x="48" y="192"/>
                  </a:lnTo>
                  <a:lnTo>
                    <a:pt x="48" y="186"/>
                  </a:lnTo>
                  <a:lnTo>
                    <a:pt x="48" y="180"/>
                  </a:lnTo>
                  <a:lnTo>
                    <a:pt x="42" y="180"/>
                  </a:lnTo>
                  <a:lnTo>
                    <a:pt x="42" y="174"/>
                  </a:lnTo>
                  <a:lnTo>
                    <a:pt x="36" y="174"/>
                  </a:lnTo>
                  <a:lnTo>
                    <a:pt x="36" y="168"/>
                  </a:lnTo>
                  <a:lnTo>
                    <a:pt x="36" y="162"/>
                  </a:lnTo>
                  <a:lnTo>
                    <a:pt x="36" y="168"/>
                  </a:lnTo>
                  <a:lnTo>
                    <a:pt x="36" y="162"/>
                  </a:lnTo>
                  <a:lnTo>
                    <a:pt x="36" y="156"/>
                  </a:lnTo>
                  <a:lnTo>
                    <a:pt x="36" y="150"/>
                  </a:lnTo>
                  <a:lnTo>
                    <a:pt x="36" y="144"/>
                  </a:lnTo>
                  <a:lnTo>
                    <a:pt x="36" y="138"/>
                  </a:lnTo>
                  <a:lnTo>
                    <a:pt x="30" y="138"/>
                  </a:lnTo>
                  <a:lnTo>
                    <a:pt x="30" y="132"/>
                  </a:lnTo>
                  <a:lnTo>
                    <a:pt x="24" y="132"/>
                  </a:lnTo>
                  <a:lnTo>
                    <a:pt x="24" y="126"/>
                  </a:lnTo>
                  <a:lnTo>
                    <a:pt x="18" y="126"/>
                  </a:lnTo>
                  <a:lnTo>
                    <a:pt x="12" y="126"/>
                  </a:lnTo>
                  <a:lnTo>
                    <a:pt x="12" y="120"/>
                  </a:lnTo>
                  <a:lnTo>
                    <a:pt x="6" y="120"/>
                  </a:lnTo>
                  <a:lnTo>
                    <a:pt x="6" y="114"/>
                  </a:lnTo>
                  <a:lnTo>
                    <a:pt x="0" y="114"/>
                  </a:lnTo>
                  <a:lnTo>
                    <a:pt x="0" y="108"/>
                  </a:lnTo>
                  <a:lnTo>
                    <a:pt x="6" y="102"/>
                  </a:lnTo>
                  <a:lnTo>
                    <a:pt x="6" y="96"/>
                  </a:lnTo>
                  <a:lnTo>
                    <a:pt x="0" y="96"/>
                  </a:lnTo>
                  <a:lnTo>
                    <a:pt x="6" y="96"/>
                  </a:lnTo>
                  <a:lnTo>
                    <a:pt x="6" y="90"/>
                  </a:lnTo>
                  <a:lnTo>
                    <a:pt x="6" y="84"/>
                  </a:lnTo>
                  <a:lnTo>
                    <a:pt x="6" y="78"/>
                  </a:lnTo>
                  <a:lnTo>
                    <a:pt x="12" y="78"/>
                  </a:lnTo>
                  <a:lnTo>
                    <a:pt x="12" y="72"/>
                  </a:lnTo>
                  <a:lnTo>
                    <a:pt x="18" y="72"/>
                  </a:lnTo>
                  <a:lnTo>
                    <a:pt x="18" y="78"/>
                  </a:lnTo>
                  <a:lnTo>
                    <a:pt x="18" y="72"/>
                  </a:lnTo>
                  <a:lnTo>
                    <a:pt x="24" y="72"/>
                  </a:lnTo>
                  <a:lnTo>
                    <a:pt x="24" y="66"/>
                  </a:lnTo>
                  <a:lnTo>
                    <a:pt x="30" y="66"/>
                  </a:lnTo>
                  <a:lnTo>
                    <a:pt x="30" y="60"/>
                  </a:lnTo>
                  <a:lnTo>
                    <a:pt x="30" y="66"/>
                  </a:lnTo>
                  <a:lnTo>
                    <a:pt x="30" y="60"/>
                  </a:lnTo>
                  <a:lnTo>
                    <a:pt x="36" y="60"/>
                  </a:lnTo>
                  <a:lnTo>
                    <a:pt x="30" y="60"/>
                  </a:lnTo>
                  <a:lnTo>
                    <a:pt x="36" y="60"/>
                  </a:lnTo>
                  <a:lnTo>
                    <a:pt x="36" y="54"/>
                  </a:lnTo>
                  <a:lnTo>
                    <a:pt x="42" y="54"/>
                  </a:lnTo>
                  <a:lnTo>
                    <a:pt x="48" y="54"/>
                  </a:lnTo>
                  <a:lnTo>
                    <a:pt x="48" y="60"/>
                  </a:lnTo>
                  <a:lnTo>
                    <a:pt x="48" y="54"/>
                  </a:lnTo>
                  <a:lnTo>
                    <a:pt x="54" y="54"/>
                  </a:lnTo>
                  <a:lnTo>
                    <a:pt x="60" y="54"/>
                  </a:lnTo>
                  <a:lnTo>
                    <a:pt x="66" y="54"/>
                  </a:lnTo>
                  <a:lnTo>
                    <a:pt x="72" y="54"/>
                  </a:lnTo>
                  <a:lnTo>
                    <a:pt x="78" y="48"/>
                  </a:lnTo>
                  <a:lnTo>
                    <a:pt x="84" y="48"/>
                  </a:lnTo>
                  <a:lnTo>
                    <a:pt x="84" y="42"/>
                  </a:lnTo>
                  <a:lnTo>
                    <a:pt x="84" y="36"/>
                  </a:lnTo>
                  <a:lnTo>
                    <a:pt x="90" y="36"/>
                  </a:lnTo>
                  <a:lnTo>
                    <a:pt x="90" y="30"/>
                  </a:lnTo>
                  <a:lnTo>
                    <a:pt x="90" y="24"/>
                  </a:lnTo>
                  <a:lnTo>
                    <a:pt x="96" y="24"/>
                  </a:lnTo>
                  <a:lnTo>
                    <a:pt x="96" y="18"/>
                  </a:lnTo>
                  <a:lnTo>
                    <a:pt x="90" y="18"/>
                  </a:lnTo>
                  <a:lnTo>
                    <a:pt x="90" y="12"/>
                  </a:lnTo>
                  <a:lnTo>
                    <a:pt x="90" y="6"/>
                  </a:lnTo>
                  <a:lnTo>
                    <a:pt x="96" y="6"/>
                  </a:lnTo>
                  <a:lnTo>
                    <a:pt x="102" y="6"/>
                  </a:lnTo>
                  <a:lnTo>
                    <a:pt x="108" y="6"/>
                  </a:lnTo>
                  <a:lnTo>
                    <a:pt x="108" y="0"/>
                  </a:lnTo>
                  <a:lnTo>
                    <a:pt x="114" y="0"/>
                  </a:lnTo>
                  <a:lnTo>
                    <a:pt x="120" y="0"/>
                  </a:lnTo>
                  <a:lnTo>
                    <a:pt x="120" y="6"/>
                  </a:lnTo>
                  <a:lnTo>
                    <a:pt x="126" y="6"/>
                  </a:lnTo>
                  <a:lnTo>
                    <a:pt x="126" y="12"/>
                  </a:lnTo>
                  <a:lnTo>
                    <a:pt x="132" y="12"/>
                  </a:lnTo>
                  <a:lnTo>
                    <a:pt x="132" y="18"/>
                  </a:lnTo>
                  <a:lnTo>
                    <a:pt x="138" y="18"/>
                  </a:lnTo>
                  <a:lnTo>
                    <a:pt x="138" y="24"/>
                  </a:lnTo>
                  <a:lnTo>
                    <a:pt x="144" y="24"/>
                  </a:lnTo>
                  <a:lnTo>
                    <a:pt x="144" y="30"/>
                  </a:lnTo>
                  <a:lnTo>
                    <a:pt x="150" y="30"/>
                  </a:lnTo>
                  <a:lnTo>
                    <a:pt x="156" y="30"/>
                  </a:lnTo>
                  <a:lnTo>
                    <a:pt x="156" y="36"/>
                  </a:lnTo>
                  <a:lnTo>
                    <a:pt x="156" y="42"/>
                  </a:lnTo>
                  <a:lnTo>
                    <a:pt x="162" y="42"/>
                  </a:lnTo>
                  <a:lnTo>
                    <a:pt x="156" y="42"/>
                  </a:lnTo>
                  <a:lnTo>
                    <a:pt x="156" y="48"/>
                  </a:lnTo>
                  <a:lnTo>
                    <a:pt x="156" y="54"/>
                  </a:lnTo>
                  <a:lnTo>
                    <a:pt x="156" y="60"/>
                  </a:lnTo>
                  <a:lnTo>
                    <a:pt x="156" y="66"/>
                  </a:lnTo>
                  <a:lnTo>
                    <a:pt x="162" y="66"/>
                  </a:lnTo>
                  <a:lnTo>
                    <a:pt x="162" y="72"/>
                  </a:lnTo>
                  <a:lnTo>
                    <a:pt x="168" y="72"/>
                  </a:lnTo>
                  <a:lnTo>
                    <a:pt x="168" y="78"/>
                  </a:lnTo>
                  <a:lnTo>
                    <a:pt x="168" y="84"/>
                  </a:lnTo>
                  <a:lnTo>
                    <a:pt x="168" y="90"/>
                  </a:lnTo>
                  <a:lnTo>
                    <a:pt x="168" y="96"/>
                  </a:lnTo>
                  <a:lnTo>
                    <a:pt x="174" y="96"/>
                  </a:lnTo>
                  <a:lnTo>
                    <a:pt x="174" y="102"/>
                  </a:lnTo>
                  <a:lnTo>
                    <a:pt x="174" y="108"/>
                  </a:lnTo>
                  <a:lnTo>
                    <a:pt x="168" y="108"/>
                  </a:lnTo>
                  <a:lnTo>
                    <a:pt x="168" y="114"/>
                  </a:lnTo>
                  <a:lnTo>
                    <a:pt x="168" y="108"/>
                  </a:lnTo>
                  <a:lnTo>
                    <a:pt x="162" y="108"/>
                  </a:lnTo>
                  <a:lnTo>
                    <a:pt x="162" y="114"/>
                  </a:lnTo>
                  <a:lnTo>
                    <a:pt x="162" y="120"/>
                  </a:lnTo>
                  <a:lnTo>
                    <a:pt x="156" y="120"/>
                  </a:lnTo>
                  <a:lnTo>
                    <a:pt x="162" y="126"/>
                  </a:lnTo>
                  <a:lnTo>
                    <a:pt x="162" y="132"/>
                  </a:lnTo>
                  <a:lnTo>
                    <a:pt x="162" y="138"/>
                  </a:lnTo>
                  <a:lnTo>
                    <a:pt x="156" y="138"/>
                  </a:lnTo>
                  <a:lnTo>
                    <a:pt x="156" y="144"/>
                  </a:lnTo>
                  <a:lnTo>
                    <a:pt x="150" y="144"/>
                  </a:lnTo>
                  <a:lnTo>
                    <a:pt x="144" y="144"/>
                  </a:lnTo>
                  <a:lnTo>
                    <a:pt x="144" y="150"/>
                  </a:lnTo>
                  <a:lnTo>
                    <a:pt x="144" y="156"/>
                  </a:lnTo>
                  <a:lnTo>
                    <a:pt x="138" y="156"/>
                  </a:lnTo>
                  <a:lnTo>
                    <a:pt x="138" y="162"/>
                  </a:lnTo>
                  <a:lnTo>
                    <a:pt x="132" y="162"/>
                  </a:lnTo>
                  <a:lnTo>
                    <a:pt x="132" y="168"/>
                  </a:lnTo>
                  <a:lnTo>
                    <a:pt x="132" y="174"/>
                  </a:lnTo>
                  <a:lnTo>
                    <a:pt x="132" y="180"/>
                  </a:lnTo>
                  <a:lnTo>
                    <a:pt x="132" y="186"/>
                  </a:lnTo>
                  <a:lnTo>
                    <a:pt x="126" y="186"/>
                  </a:lnTo>
                  <a:lnTo>
                    <a:pt x="120" y="186"/>
                  </a:lnTo>
                  <a:lnTo>
                    <a:pt x="114" y="186"/>
                  </a:lnTo>
                  <a:lnTo>
                    <a:pt x="114" y="192"/>
                  </a:lnTo>
                  <a:lnTo>
                    <a:pt x="114" y="198"/>
                  </a:lnTo>
                  <a:lnTo>
                    <a:pt x="114" y="204"/>
                  </a:lnTo>
                  <a:lnTo>
                    <a:pt x="108" y="204"/>
                  </a:lnTo>
                  <a:lnTo>
                    <a:pt x="114" y="204"/>
                  </a:lnTo>
                  <a:lnTo>
                    <a:pt x="114" y="210"/>
                  </a:lnTo>
                  <a:lnTo>
                    <a:pt x="108" y="210"/>
                  </a:lnTo>
                  <a:lnTo>
                    <a:pt x="114" y="210"/>
                  </a:lnTo>
                  <a:lnTo>
                    <a:pt x="114" y="216"/>
                  </a:lnTo>
                  <a:lnTo>
                    <a:pt x="114" y="222"/>
                  </a:lnTo>
                  <a:lnTo>
                    <a:pt x="108" y="222"/>
                  </a:lnTo>
                  <a:lnTo>
                    <a:pt x="108" y="228"/>
                  </a:lnTo>
                  <a:lnTo>
                    <a:pt x="108" y="234"/>
                  </a:lnTo>
                  <a:lnTo>
                    <a:pt x="114" y="234"/>
                  </a:lnTo>
                  <a:lnTo>
                    <a:pt x="114" y="240"/>
                  </a:lnTo>
                  <a:lnTo>
                    <a:pt x="108" y="240"/>
                  </a:lnTo>
                  <a:lnTo>
                    <a:pt x="108" y="246"/>
                  </a:lnTo>
                  <a:lnTo>
                    <a:pt x="108" y="252"/>
                  </a:lnTo>
                  <a:lnTo>
                    <a:pt x="108" y="258"/>
                  </a:lnTo>
                  <a:lnTo>
                    <a:pt x="108" y="264"/>
                  </a:lnTo>
                  <a:lnTo>
                    <a:pt x="108" y="270"/>
                  </a:lnTo>
                  <a:lnTo>
                    <a:pt x="108" y="276"/>
                  </a:lnTo>
                  <a:lnTo>
                    <a:pt x="114" y="276"/>
                  </a:lnTo>
                  <a:lnTo>
                    <a:pt x="114" y="282"/>
                  </a:lnTo>
                  <a:lnTo>
                    <a:pt x="114" y="288"/>
                  </a:lnTo>
                  <a:lnTo>
                    <a:pt x="114" y="294"/>
                  </a:lnTo>
                  <a:lnTo>
                    <a:pt x="114" y="300"/>
                  </a:lnTo>
                  <a:lnTo>
                    <a:pt x="114" y="306"/>
                  </a:lnTo>
                  <a:lnTo>
                    <a:pt x="108" y="306"/>
                  </a:lnTo>
                  <a:lnTo>
                    <a:pt x="114" y="306"/>
                  </a:lnTo>
                  <a:lnTo>
                    <a:pt x="114" y="312"/>
                  </a:lnTo>
                  <a:lnTo>
                    <a:pt x="108" y="318"/>
                  </a:lnTo>
                  <a:lnTo>
                    <a:pt x="114" y="318"/>
                  </a:lnTo>
                  <a:lnTo>
                    <a:pt x="114" y="324"/>
                  </a:lnTo>
                  <a:lnTo>
                    <a:pt x="108" y="324"/>
                  </a:lnTo>
                  <a:lnTo>
                    <a:pt x="114" y="330"/>
                  </a:lnTo>
                  <a:lnTo>
                    <a:pt x="108" y="330"/>
                  </a:lnTo>
                  <a:lnTo>
                    <a:pt x="108" y="336"/>
                  </a:lnTo>
                  <a:lnTo>
                    <a:pt x="108" y="342"/>
                  </a:lnTo>
                  <a:close/>
                </a:path>
              </a:pathLst>
            </a:custGeom>
            <a:solidFill>
              <a:schemeClr val="accent1">
                <a:lumMod val="60000"/>
                <a:lumOff val="40000"/>
              </a:schemeClr>
            </a:solid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99" name="Freeform 29"/>
            <p:cNvSpPr>
              <a:spLocks/>
            </p:cNvSpPr>
            <p:nvPr>
              <p:custDataLst>
                <p:tags r:id="rId29"/>
              </p:custDataLst>
            </p:nvPr>
          </p:nvSpPr>
          <p:spPr bwMode="gray">
            <a:xfrm>
              <a:off x="1451791" y="2183417"/>
              <a:ext cx="952646" cy="859971"/>
            </a:xfrm>
            <a:custGeom>
              <a:avLst/>
              <a:gdLst>
                <a:gd name="T0" fmla="*/ 60190 w 876"/>
                <a:gd name="T1" fmla="*/ 237877 h 696"/>
                <a:gd name="T2" fmla="*/ 49511 w 876"/>
                <a:gd name="T3" fmla="*/ 233041 h 696"/>
                <a:gd name="T4" fmla="*/ 42716 w 876"/>
                <a:gd name="T5" fmla="*/ 241744 h 696"/>
                <a:gd name="T6" fmla="*/ 40774 w 876"/>
                <a:gd name="T7" fmla="*/ 229174 h 696"/>
                <a:gd name="T8" fmla="*/ 26211 w 876"/>
                <a:gd name="T9" fmla="*/ 227240 h 696"/>
                <a:gd name="T10" fmla="*/ 14562 w 876"/>
                <a:gd name="T11" fmla="*/ 216603 h 696"/>
                <a:gd name="T12" fmla="*/ 19416 w 876"/>
                <a:gd name="T13" fmla="*/ 212735 h 696"/>
                <a:gd name="T14" fmla="*/ 8737 w 876"/>
                <a:gd name="T15" fmla="*/ 204032 h 696"/>
                <a:gd name="T16" fmla="*/ 1942 w 876"/>
                <a:gd name="T17" fmla="*/ 195329 h 696"/>
                <a:gd name="T18" fmla="*/ 0 w 876"/>
                <a:gd name="T19" fmla="*/ 182759 h 696"/>
                <a:gd name="T20" fmla="*/ 10678 w 876"/>
                <a:gd name="T21" fmla="*/ 177924 h 696"/>
                <a:gd name="T22" fmla="*/ 23299 w 876"/>
                <a:gd name="T23" fmla="*/ 172122 h 696"/>
                <a:gd name="T24" fmla="*/ 42716 w 876"/>
                <a:gd name="T25" fmla="*/ 172122 h 696"/>
                <a:gd name="T26" fmla="*/ 62132 w 876"/>
                <a:gd name="T27" fmla="*/ 172122 h 696"/>
                <a:gd name="T28" fmla="*/ 72810 w 876"/>
                <a:gd name="T29" fmla="*/ 163420 h 696"/>
                <a:gd name="T30" fmla="*/ 76693 w 876"/>
                <a:gd name="T31" fmla="*/ 144080 h 696"/>
                <a:gd name="T32" fmla="*/ 79605 w 876"/>
                <a:gd name="T33" fmla="*/ 127641 h 696"/>
                <a:gd name="T34" fmla="*/ 79605 w 876"/>
                <a:gd name="T35" fmla="*/ 108301 h 696"/>
                <a:gd name="T36" fmla="*/ 83489 w 876"/>
                <a:gd name="T37" fmla="*/ 93797 h 696"/>
                <a:gd name="T38" fmla="*/ 102905 w 876"/>
                <a:gd name="T39" fmla="*/ 88962 h 696"/>
                <a:gd name="T40" fmla="*/ 120379 w 876"/>
                <a:gd name="T41" fmla="*/ 78325 h 696"/>
                <a:gd name="T42" fmla="*/ 132029 w 876"/>
                <a:gd name="T43" fmla="*/ 67689 h 696"/>
                <a:gd name="T44" fmla="*/ 145620 w 876"/>
                <a:gd name="T45" fmla="*/ 55118 h 696"/>
                <a:gd name="T46" fmla="*/ 158240 w 876"/>
                <a:gd name="T47" fmla="*/ 48349 h 696"/>
                <a:gd name="T48" fmla="*/ 170861 w 876"/>
                <a:gd name="T49" fmla="*/ 40613 h 696"/>
                <a:gd name="T50" fmla="*/ 186394 w 876"/>
                <a:gd name="T51" fmla="*/ 29977 h 696"/>
                <a:gd name="T52" fmla="*/ 199014 w 876"/>
                <a:gd name="T53" fmla="*/ 21274 h 696"/>
                <a:gd name="T54" fmla="*/ 214547 w 876"/>
                <a:gd name="T55" fmla="*/ 12571 h 696"/>
                <a:gd name="T56" fmla="*/ 229109 w 876"/>
                <a:gd name="T57" fmla="*/ 3868 h 696"/>
                <a:gd name="T58" fmla="*/ 244642 w 876"/>
                <a:gd name="T59" fmla="*/ 1934 h 696"/>
                <a:gd name="T60" fmla="*/ 263088 w 876"/>
                <a:gd name="T61" fmla="*/ 6769 h 696"/>
                <a:gd name="T62" fmla="*/ 273766 w 876"/>
                <a:gd name="T63" fmla="*/ 14505 h 696"/>
                <a:gd name="T64" fmla="*/ 295124 w 876"/>
                <a:gd name="T65" fmla="*/ 17406 h 696"/>
                <a:gd name="T66" fmla="*/ 298036 w 876"/>
                <a:gd name="T67" fmla="*/ 37712 h 696"/>
                <a:gd name="T68" fmla="*/ 303861 w 876"/>
                <a:gd name="T69" fmla="*/ 51250 h 696"/>
                <a:gd name="T70" fmla="*/ 312598 w 876"/>
                <a:gd name="T71" fmla="*/ 65754 h 696"/>
                <a:gd name="T72" fmla="*/ 308715 w 876"/>
                <a:gd name="T73" fmla="*/ 85094 h 696"/>
                <a:gd name="T74" fmla="*/ 305802 w 876"/>
                <a:gd name="T75" fmla="*/ 101532 h 696"/>
                <a:gd name="T76" fmla="*/ 303861 w 876"/>
                <a:gd name="T77" fmla="*/ 120872 h 696"/>
                <a:gd name="T78" fmla="*/ 301919 w 876"/>
                <a:gd name="T79" fmla="*/ 140212 h 696"/>
                <a:gd name="T80" fmla="*/ 289299 w 876"/>
                <a:gd name="T81" fmla="*/ 154717 h 696"/>
                <a:gd name="T82" fmla="*/ 280562 w 876"/>
                <a:gd name="T83" fmla="*/ 165353 h 696"/>
                <a:gd name="T84" fmla="*/ 269883 w 876"/>
                <a:gd name="T85" fmla="*/ 177924 h 696"/>
                <a:gd name="T86" fmla="*/ 263088 w 876"/>
                <a:gd name="T87" fmla="*/ 191461 h 696"/>
                <a:gd name="T88" fmla="*/ 265029 w 876"/>
                <a:gd name="T89" fmla="*/ 204032 h 696"/>
                <a:gd name="T90" fmla="*/ 252408 w 876"/>
                <a:gd name="T91" fmla="*/ 209834 h 696"/>
                <a:gd name="T92" fmla="*/ 245613 w 876"/>
                <a:gd name="T93" fmla="*/ 214669 h 696"/>
                <a:gd name="T94" fmla="*/ 241730 w 876"/>
                <a:gd name="T95" fmla="*/ 216603 h 696"/>
                <a:gd name="T96" fmla="*/ 232992 w 876"/>
                <a:gd name="T97" fmla="*/ 216603 h 696"/>
                <a:gd name="T98" fmla="*/ 215518 w 876"/>
                <a:gd name="T99" fmla="*/ 212735 h 696"/>
                <a:gd name="T100" fmla="*/ 199014 w 876"/>
                <a:gd name="T101" fmla="*/ 214669 h 696"/>
                <a:gd name="T102" fmla="*/ 186394 w 876"/>
                <a:gd name="T103" fmla="*/ 222405 h 696"/>
                <a:gd name="T104" fmla="*/ 168920 w 876"/>
                <a:gd name="T105" fmla="*/ 220471 h 696"/>
                <a:gd name="T106" fmla="*/ 156299 w 876"/>
                <a:gd name="T107" fmla="*/ 214669 h 696"/>
                <a:gd name="T108" fmla="*/ 143679 w 876"/>
                <a:gd name="T109" fmla="*/ 216603 h 696"/>
                <a:gd name="T110" fmla="*/ 131059 w 876"/>
                <a:gd name="T111" fmla="*/ 214669 h 696"/>
                <a:gd name="T112" fmla="*/ 115526 w 876"/>
                <a:gd name="T113" fmla="*/ 205966 h 696"/>
                <a:gd name="T114" fmla="*/ 98051 w 876"/>
                <a:gd name="T115" fmla="*/ 204032 h 696"/>
                <a:gd name="T116" fmla="*/ 81547 w 876"/>
                <a:gd name="T117" fmla="*/ 205966 h 696"/>
                <a:gd name="T118" fmla="*/ 76693 w 876"/>
                <a:gd name="T119" fmla="*/ 220471 h 696"/>
                <a:gd name="T120" fmla="*/ 67957 w 876"/>
                <a:gd name="T121" fmla="*/ 232075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76" h="696">
                  <a:moveTo>
                    <a:pt x="192" y="696"/>
                  </a:moveTo>
                  <a:lnTo>
                    <a:pt x="186" y="696"/>
                  </a:lnTo>
                  <a:lnTo>
                    <a:pt x="186" y="690"/>
                  </a:lnTo>
                  <a:lnTo>
                    <a:pt x="186" y="684"/>
                  </a:lnTo>
                  <a:lnTo>
                    <a:pt x="180" y="684"/>
                  </a:lnTo>
                  <a:lnTo>
                    <a:pt x="174" y="684"/>
                  </a:lnTo>
                  <a:lnTo>
                    <a:pt x="174" y="678"/>
                  </a:lnTo>
                  <a:lnTo>
                    <a:pt x="168" y="678"/>
                  </a:lnTo>
                  <a:lnTo>
                    <a:pt x="168" y="672"/>
                  </a:lnTo>
                  <a:lnTo>
                    <a:pt x="162" y="672"/>
                  </a:lnTo>
                  <a:lnTo>
                    <a:pt x="162" y="666"/>
                  </a:lnTo>
                  <a:lnTo>
                    <a:pt x="156" y="666"/>
                  </a:lnTo>
                  <a:lnTo>
                    <a:pt x="156" y="660"/>
                  </a:lnTo>
                  <a:lnTo>
                    <a:pt x="150" y="660"/>
                  </a:lnTo>
                  <a:lnTo>
                    <a:pt x="150" y="654"/>
                  </a:lnTo>
                  <a:lnTo>
                    <a:pt x="144" y="654"/>
                  </a:lnTo>
                  <a:lnTo>
                    <a:pt x="138" y="654"/>
                  </a:lnTo>
                  <a:lnTo>
                    <a:pt x="138" y="660"/>
                  </a:lnTo>
                  <a:lnTo>
                    <a:pt x="132" y="660"/>
                  </a:lnTo>
                  <a:lnTo>
                    <a:pt x="126" y="660"/>
                  </a:lnTo>
                  <a:lnTo>
                    <a:pt x="120" y="660"/>
                  </a:lnTo>
                  <a:lnTo>
                    <a:pt x="120" y="666"/>
                  </a:lnTo>
                  <a:lnTo>
                    <a:pt x="120" y="672"/>
                  </a:lnTo>
                  <a:lnTo>
                    <a:pt x="126" y="672"/>
                  </a:lnTo>
                  <a:lnTo>
                    <a:pt x="126" y="678"/>
                  </a:lnTo>
                  <a:lnTo>
                    <a:pt x="120" y="678"/>
                  </a:lnTo>
                  <a:lnTo>
                    <a:pt x="120" y="684"/>
                  </a:lnTo>
                  <a:lnTo>
                    <a:pt x="120" y="678"/>
                  </a:lnTo>
                  <a:lnTo>
                    <a:pt x="114" y="672"/>
                  </a:lnTo>
                  <a:lnTo>
                    <a:pt x="108" y="666"/>
                  </a:lnTo>
                  <a:lnTo>
                    <a:pt x="108" y="660"/>
                  </a:lnTo>
                  <a:lnTo>
                    <a:pt x="102" y="660"/>
                  </a:lnTo>
                  <a:lnTo>
                    <a:pt x="102" y="654"/>
                  </a:lnTo>
                  <a:lnTo>
                    <a:pt x="108" y="654"/>
                  </a:lnTo>
                  <a:lnTo>
                    <a:pt x="114" y="654"/>
                  </a:lnTo>
                  <a:lnTo>
                    <a:pt x="114" y="648"/>
                  </a:lnTo>
                  <a:lnTo>
                    <a:pt x="114" y="642"/>
                  </a:lnTo>
                  <a:lnTo>
                    <a:pt x="108" y="642"/>
                  </a:lnTo>
                  <a:lnTo>
                    <a:pt x="108" y="636"/>
                  </a:lnTo>
                  <a:lnTo>
                    <a:pt x="102" y="636"/>
                  </a:lnTo>
                  <a:lnTo>
                    <a:pt x="96" y="636"/>
                  </a:lnTo>
                  <a:lnTo>
                    <a:pt x="90" y="642"/>
                  </a:lnTo>
                  <a:lnTo>
                    <a:pt x="84" y="642"/>
                  </a:lnTo>
                  <a:lnTo>
                    <a:pt x="78" y="642"/>
                  </a:lnTo>
                  <a:lnTo>
                    <a:pt x="72" y="642"/>
                  </a:lnTo>
                  <a:lnTo>
                    <a:pt x="72" y="636"/>
                  </a:lnTo>
                  <a:lnTo>
                    <a:pt x="66" y="636"/>
                  </a:lnTo>
                  <a:lnTo>
                    <a:pt x="66" y="630"/>
                  </a:lnTo>
                  <a:lnTo>
                    <a:pt x="60" y="630"/>
                  </a:lnTo>
                  <a:lnTo>
                    <a:pt x="60" y="624"/>
                  </a:lnTo>
                  <a:lnTo>
                    <a:pt x="54" y="624"/>
                  </a:lnTo>
                  <a:lnTo>
                    <a:pt x="48" y="618"/>
                  </a:lnTo>
                  <a:lnTo>
                    <a:pt x="42" y="618"/>
                  </a:lnTo>
                  <a:lnTo>
                    <a:pt x="42" y="612"/>
                  </a:lnTo>
                  <a:lnTo>
                    <a:pt x="42" y="606"/>
                  </a:lnTo>
                  <a:lnTo>
                    <a:pt x="42" y="600"/>
                  </a:lnTo>
                  <a:lnTo>
                    <a:pt x="48" y="600"/>
                  </a:lnTo>
                  <a:lnTo>
                    <a:pt x="54" y="600"/>
                  </a:lnTo>
                  <a:lnTo>
                    <a:pt x="60" y="600"/>
                  </a:lnTo>
                  <a:lnTo>
                    <a:pt x="60" y="594"/>
                  </a:lnTo>
                  <a:lnTo>
                    <a:pt x="54" y="600"/>
                  </a:lnTo>
                  <a:lnTo>
                    <a:pt x="54" y="594"/>
                  </a:lnTo>
                  <a:lnTo>
                    <a:pt x="54" y="600"/>
                  </a:lnTo>
                  <a:lnTo>
                    <a:pt x="54" y="594"/>
                  </a:lnTo>
                  <a:lnTo>
                    <a:pt x="48" y="594"/>
                  </a:lnTo>
                  <a:lnTo>
                    <a:pt x="48" y="588"/>
                  </a:lnTo>
                  <a:lnTo>
                    <a:pt x="42" y="588"/>
                  </a:lnTo>
                  <a:lnTo>
                    <a:pt x="42" y="582"/>
                  </a:lnTo>
                  <a:lnTo>
                    <a:pt x="36" y="582"/>
                  </a:lnTo>
                  <a:lnTo>
                    <a:pt x="30" y="582"/>
                  </a:lnTo>
                  <a:lnTo>
                    <a:pt x="24" y="582"/>
                  </a:lnTo>
                  <a:lnTo>
                    <a:pt x="24" y="576"/>
                  </a:lnTo>
                  <a:lnTo>
                    <a:pt x="18" y="576"/>
                  </a:lnTo>
                  <a:lnTo>
                    <a:pt x="18" y="570"/>
                  </a:lnTo>
                  <a:lnTo>
                    <a:pt x="12" y="570"/>
                  </a:lnTo>
                  <a:lnTo>
                    <a:pt x="12" y="564"/>
                  </a:lnTo>
                  <a:lnTo>
                    <a:pt x="18" y="564"/>
                  </a:lnTo>
                  <a:lnTo>
                    <a:pt x="12" y="564"/>
                  </a:lnTo>
                  <a:lnTo>
                    <a:pt x="12" y="558"/>
                  </a:lnTo>
                  <a:lnTo>
                    <a:pt x="6" y="558"/>
                  </a:lnTo>
                  <a:lnTo>
                    <a:pt x="6" y="552"/>
                  </a:lnTo>
                  <a:lnTo>
                    <a:pt x="12" y="552"/>
                  </a:lnTo>
                  <a:lnTo>
                    <a:pt x="12" y="546"/>
                  </a:lnTo>
                  <a:lnTo>
                    <a:pt x="6" y="546"/>
                  </a:lnTo>
                  <a:lnTo>
                    <a:pt x="6" y="540"/>
                  </a:lnTo>
                  <a:lnTo>
                    <a:pt x="0" y="540"/>
                  </a:lnTo>
                  <a:lnTo>
                    <a:pt x="0" y="534"/>
                  </a:lnTo>
                  <a:lnTo>
                    <a:pt x="0" y="528"/>
                  </a:lnTo>
                  <a:lnTo>
                    <a:pt x="0" y="522"/>
                  </a:lnTo>
                  <a:lnTo>
                    <a:pt x="0" y="516"/>
                  </a:lnTo>
                  <a:lnTo>
                    <a:pt x="0" y="510"/>
                  </a:lnTo>
                  <a:lnTo>
                    <a:pt x="0" y="504"/>
                  </a:lnTo>
                  <a:lnTo>
                    <a:pt x="6" y="504"/>
                  </a:lnTo>
                  <a:lnTo>
                    <a:pt x="12" y="504"/>
                  </a:lnTo>
                  <a:lnTo>
                    <a:pt x="18" y="504"/>
                  </a:lnTo>
                  <a:lnTo>
                    <a:pt x="24" y="504"/>
                  </a:lnTo>
                  <a:lnTo>
                    <a:pt x="24" y="510"/>
                  </a:lnTo>
                  <a:lnTo>
                    <a:pt x="30" y="510"/>
                  </a:lnTo>
                  <a:lnTo>
                    <a:pt x="30" y="504"/>
                  </a:lnTo>
                  <a:lnTo>
                    <a:pt x="36" y="504"/>
                  </a:lnTo>
                  <a:lnTo>
                    <a:pt x="42" y="504"/>
                  </a:lnTo>
                  <a:lnTo>
                    <a:pt x="48" y="504"/>
                  </a:lnTo>
                  <a:lnTo>
                    <a:pt x="48" y="498"/>
                  </a:lnTo>
                  <a:lnTo>
                    <a:pt x="54" y="498"/>
                  </a:lnTo>
                  <a:lnTo>
                    <a:pt x="54" y="492"/>
                  </a:lnTo>
                  <a:lnTo>
                    <a:pt x="60" y="492"/>
                  </a:lnTo>
                  <a:lnTo>
                    <a:pt x="66" y="492"/>
                  </a:lnTo>
                  <a:lnTo>
                    <a:pt x="66" y="486"/>
                  </a:lnTo>
                  <a:lnTo>
                    <a:pt x="72" y="486"/>
                  </a:lnTo>
                  <a:lnTo>
                    <a:pt x="78" y="486"/>
                  </a:lnTo>
                  <a:lnTo>
                    <a:pt x="84" y="486"/>
                  </a:lnTo>
                  <a:lnTo>
                    <a:pt x="90" y="486"/>
                  </a:lnTo>
                  <a:lnTo>
                    <a:pt x="96" y="486"/>
                  </a:lnTo>
                  <a:lnTo>
                    <a:pt x="102" y="486"/>
                  </a:lnTo>
                  <a:lnTo>
                    <a:pt x="108" y="486"/>
                  </a:lnTo>
                  <a:lnTo>
                    <a:pt x="114" y="486"/>
                  </a:lnTo>
                  <a:lnTo>
                    <a:pt x="120" y="486"/>
                  </a:lnTo>
                  <a:lnTo>
                    <a:pt x="126" y="486"/>
                  </a:lnTo>
                  <a:lnTo>
                    <a:pt x="132" y="486"/>
                  </a:lnTo>
                  <a:lnTo>
                    <a:pt x="138" y="486"/>
                  </a:lnTo>
                  <a:lnTo>
                    <a:pt x="144" y="486"/>
                  </a:lnTo>
                  <a:lnTo>
                    <a:pt x="150" y="486"/>
                  </a:lnTo>
                  <a:lnTo>
                    <a:pt x="156" y="486"/>
                  </a:lnTo>
                  <a:lnTo>
                    <a:pt x="162" y="486"/>
                  </a:lnTo>
                  <a:lnTo>
                    <a:pt x="168" y="486"/>
                  </a:lnTo>
                  <a:lnTo>
                    <a:pt x="174" y="486"/>
                  </a:lnTo>
                  <a:lnTo>
                    <a:pt x="180" y="486"/>
                  </a:lnTo>
                  <a:lnTo>
                    <a:pt x="186" y="486"/>
                  </a:lnTo>
                  <a:lnTo>
                    <a:pt x="186" y="480"/>
                  </a:lnTo>
                  <a:lnTo>
                    <a:pt x="186" y="474"/>
                  </a:lnTo>
                  <a:lnTo>
                    <a:pt x="192" y="474"/>
                  </a:lnTo>
                  <a:lnTo>
                    <a:pt x="192" y="468"/>
                  </a:lnTo>
                  <a:lnTo>
                    <a:pt x="198" y="468"/>
                  </a:lnTo>
                  <a:lnTo>
                    <a:pt x="204" y="468"/>
                  </a:lnTo>
                  <a:lnTo>
                    <a:pt x="204" y="462"/>
                  </a:lnTo>
                  <a:lnTo>
                    <a:pt x="204" y="456"/>
                  </a:lnTo>
                  <a:lnTo>
                    <a:pt x="210" y="450"/>
                  </a:lnTo>
                  <a:lnTo>
                    <a:pt x="210" y="444"/>
                  </a:lnTo>
                  <a:lnTo>
                    <a:pt x="210" y="438"/>
                  </a:lnTo>
                  <a:lnTo>
                    <a:pt x="216" y="432"/>
                  </a:lnTo>
                  <a:lnTo>
                    <a:pt x="216" y="426"/>
                  </a:lnTo>
                  <a:lnTo>
                    <a:pt x="216" y="420"/>
                  </a:lnTo>
                  <a:lnTo>
                    <a:pt x="216" y="414"/>
                  </a:lnTo>
                  <a:lnTo>
                    <a:pt x="216" y="408"/>
                  </a:lnTo>
                  <a:lnTo>
                    <a:pt x="216" y="402"/>
                  </a:lnTo>
                  <a:lnTo>
                    <a:pt x="216" y="396"/>
                  </a:lnTo>
                  <a:lnTo>
                    <a:pt x="216" y="390"/>
                  </a:lnTo>
                  <a:lnTo>
                    <a:pt x="222" y="390"/>
                  </a:lnTo>
                  <a:lnTo>
                    <a:pt x="222" y="384"/>
                  </a:lnTo>
                  <a:lnTo>
                    <a:pt x="222" y="378"/>
                  </a:lnTo>
                  <a:lnTo>
                    <a:pt x="222" y="372"/>
                  </a:lnTo>
                  <a:lnTo>
                    <a:pt x="222" y="366"/>
                  </a:lnTo>
                  <a:lnTo>
                    <a:pt x="222" y="360"/>
                  </a:lnTo>
                  <a:lnTo>
                    <a:pt x="222" y="354"/>
                  </a:lnTo>
                  <a:lnTo>
                    <a:pt x="222" y="348"/>
                  </a:lnTo>
                  <a:lnTo>
                    <a:pt x="222" y="342"/>
                  </a:lnTo>
                  <a:lnTo>
                    <a:pt x="222" y="336"/>
                  </a:lnTo>
                  <a:lnTo>
                    <a:pt x="222" y="330"/>
                  </a:lnTo>
                  <a:lnTo>
                    <a:pt x="222" y="324"/>
                  </a:lnTo>
                  <a:lnTo>
                    <a:pt x="222" y="318"/>
                  </a:lnTo>
                  <a:lnTo>
                    <a:pt x="222" y="312"/>
                  </a:lnTo>
                  <a:lnTo>
                    <a:pt x="222" y="306"/>
                  </a:lnTo>
                  <a:lnTo>
                    <a:pt x="222" y="300"/>
                  </a:lnTo>
                  <a:lnTo>
                    <a:pt x="222" y="294"/>
                  </a:lnTo>
                  <a:lnTo>
                    <a:pt x="222" y="288"/>
                  </a:lnTo>
                  <a:lnTo>
                    <a:pt x="222" y="282"/>
                  </a:lnTo>
                  <a:lnTo>
                    <a:pt x="222" y="276"/>
                  </a:lnTo>
                  <a:lnTo>
                    <a:pt x="222" y="270"/>
                  </a:lnTo>
                  <a:lnTo>
                    <a:pt x="222" y="264"/>
                  </a:lnTo>
                  <a:lnTo>
                    <a:pt x="228" y="264"/>
                  </a:lnTo>
                  <a:lnTo>
                    <a:pt x="234" y="264"/>
                  </a:lnTo>
                  <a:lnTo>
                    <a:pt x="240" y="258"/>
                  </a:lnTo>
                  <a:lnTo>
                    <a:pt x="246" y="258"/>
                  </a:lnTo>
                  <a:lnTo>
                    <a:pt x="252" y="258"/>
                  </a:lnTo>
                  <a:lnTo>
                    <a:pt x="258" y="258"/>
                  </a:lnTo>
                  <a:lnTo>
                    <a:pt x="264" y="258"/>
                  </a:lnTo>
                  <a:lnTo>
                    <a:pt x="270" y="252"/>
                  </a:lnTo>
                  <a:lnTo>
                    <a:pt x="276" y="252"/>
                  </a:lnTo>
                  <a:lnTo>
                    <a:pt x="282" y="252"/>
                  </a:lnTo>
                  <a:lnTo>
                    <a:pt x="288" y="252"/>
                  </a:lnTo>
                  <a:lnTo>
                    <a:pt x="294" y="252"/>
                  </a:lnTo>
                  <a:lnTo>
                    <a:pt x="300" y="252"/>
                  </a:lnTo>
                  <a:lnTo>
                    <a:pt x="306" y="246"/>
                  </a:lnTo>
                  <a:lnTo>
                    <a:pt x="312" y="246"/>
                  </a:lnTo>
                  <a:lnTo>
                    <a:pt x="318" y="240"/>
                  </a:lnTo>
                  <a:lnTo>
                    <a:pt x="324" y="234"/>
                  </a:lnTo>
                  <a:lnTo>
                    <a:pt x="330" y="228"/>
                  </a:lnTo>
                  <a:lnTo>
                    <a:pt x="336" y="228"/>
                  </a:lnTo>
                  <a:lnTo>
                    <a:pt x="336" y="222"/>
                  </a:lnTo>
                  <a:lnTo>
                    <a:pt x="342" y="216"/>
                  </a:lnTo>
                  <a:lnTo>
                    <a:pt x="348" y="210"/>
                  </a:lnTo>
                  <a:lnTo>
                    <a:pt x="354" y="210"/>
                  </a:lnTo>
                  <a:lnTo>
                    <a:pt x="354" y="204"/>
                  </a:lnTo>
                  <a:lnTo>
                    <a:pt x="360" y="204"/>
                  </a:lnTo>
                  <a:lnTo>
                    <a:pt x="360" y="198"/>
                  </a:lnTo>
                  <a:lnTo>
                    <a:pt x="366" y="198"/>
                  </a:lnTo>
                  <a:lnTo>
                    <a:pt x="366" y="192"/>
                  </a:lnTo>
                  <a:lnTo>
                    <a:pt x="372" y="192"/>
                  </a:lnTo>
                  <a:lnTo>
                    <a:pt x="372" y="186"/>
                  </a:lnTo>
                  <a:lnTo>
                    <a:pt x="378" y="186"/>
                  </a:lnTo>
                  <a:lnTo>
                    <a:pt x="384" y="180"/>
                  </a:lnTo>
                  <a:lnTo>
                    <a:pt x="384" y="174"/>
                  </a:lnTo>
                  <a:lnTo>
                    <a:pt x="390" y="174"/>
                  </a:lnTo>
                  <a:lnTo>
                    <a:pt x="396" y="168"/>
                  </a:lnTo>
                  <a:lnTo>
                    <a:pt x="402" y="162"/>
                  </a:lnTo>
                  <a:lnTo>
                    <a:pt x="408" y="162"/>
                  </a:lnTo>
                  <a:lnTo>
                    <a:pt x="408" y="156"/>
                  </a:lnTo>
                  <a:lnTo>
                    <a:pt x="414" y="156"/>
                  </a:lnTo>
                  <a:lnTo>
                    <a:pt x="420" y="156"/>
                  </a:lnTo>
                  <a:lnTo>
                    <a:pt x="420" y="150"/>
                  </a:lnTo>
                  <a:lnTo>
                    <a:pt x="426" y="150"/>
                  </a:lnTo>
                  <a:lnTo>
                    <a:pt x="426" y="144"/>
                  </a:lnTo>
                  <a:lnTo>
                    <a:pt x="432" y="144"/>
                  </a:lnTo>
                  <a:lnTo>
                    <a:pt x="438" y="144"/>
                  </a:lnTo>
                  <a:lnTo>
                    <a:pt x="438" y="138"/>
                  </a:lnTo>
                  <a:lnTo>
                    <a:pt x="444" y="138"/>
                  </a:lnTo>
                  <a:lnTo>
                    <a:pt x="450" y="132"/>
                  </a:lnTo>
                  <a:lnTo>
                    <a:pt x="456" y="132"/>
                  </a:lnTo>
                  <a:lnTo>
                    <a:pt x="456" y="126"/>
                  </a:lnTo>
                  <a:lnTo>
                    <a:pt x="462" y="126"/>
                  </a:lnTo>
                  <a:lnTo>
                    <a:pt x="462" y="120"/>
                  </a:lnTo>
                  <a:lnTo>
                    <a:pt x="468" y="120"/>
                  </a:lnTo>
                  <a:lnTo>
                    <a:pt x="474" y="120"/>
                  </a:lnTo>
                  <a:lnTo>
                    <a:pt x="474" y="114"/>
                  </a:lnTo>
                  <a:lnTo>
                    <a:pt x="480" y="114"/>
                  </a:lnTo>
                  <a:lnTo>
                    <a:pt x="486" y="108"/>
                  </a:lnTo>
                  <a:lnTo>
                    <a:pt x="492" y="108"/>
                  </a:lnTo>
                  <a:lnTo>
                    <a:pt x="492" y="102"/>
                  </a:lnTo>
                  <a:lnTo>
                    <a:pt x="498" y="102"/>
                  </a:lnTo>
                  <a:lnTo>
                    <a:pt x="504" y="96"/>
                  </a:lnTo>
                  <a:lnTo>
                    <a:pt x="510" y="96"/>
                  </a:lnTo>
                  <a:lnTo>
                    <a:pt x="510" y="90"/>
                  </a:lnTo>
                  <a:lnTo>
                    <a:pt x="516" y="90"/>
                  </a:lnTo>
                  <a:lnTo>
                    <a:pt x="522" y="84"/>
                  </a:lnTo>
                  <a:lnTo>
                    <a:pt x="528" y="84"/>
                  </a:lnTo>
                  <a:lnTo>
                    <a:pt x="528" y="78"/>
                  </a:lnTo>
                  <a:lnTo>
                    <a:pt x="534" y="78"/>
                  </a:lnTo>
                  <a:lnTo>
                    <a:pt x="540" y="78"/>
                  </a:lnTo>
                  <a:lnTo>
                    <a:pt x="540" y="72"/>
                  </a:lnTo>
                  <a:lnTo>
                    <a:pt x="546" y="72"/>
                  </a:lnTo>
                  <a:lnTo>
                    <a:pt x="552" y="66"/>
                  </a:lnTo>
                  <a:lnTo>
                    <a:pt x="558" y="66"/>
                  </a:lnTo>
                  <a:lnTo>
                    <a:pt x="558" y="60"/>
                  </a:lnTo>
                  <a:lnTo>
                    <a:pt x="564" y="60"/>
                  </a:lnTo>
                  <a:lnTo>
                    <a:pt x="570" y="54"/>
                  </a:lnTo>
                  <a:lnTo>
                    <a:pt x="576" y="54"/>
                  </a:lnTo>
                  <a:lnTo>
                    <a:pt x="576" y="48"/>
                  </a:lnTo>
                  <a:lnTo>
                    <a:pt x="582" y="48"/>
                  </a:lnTo>
                  <a:lnTo>
                    <a:pt x="588" y="48"/>
                  </a:lnTo>
                  <a:lnTo>
                    <a:pt x="588" y="42"/>
                  </a:lnTo>
                  <a:lnTo>
                    <a:pt x="594" y="36"/>
                  </a:lnTo>
                  <a:lnTo>
                    <a:pt x="600" y="36"/>
                  </a:lnTo>
                  <a:lnTo>
                    <a:pt x="606" y="36"/>
                  </a:lnTo>
                  <a:lnTo>
                    <a:pt x="606" y="30"/>
                  </a:lnTo>
                  <a:lnTo>
                    <a:pt x="612" y="30"/>
                  </a:lnTo>
                  <a:lnTo>
                    <a:pt x="618" y="24"/>
                  </a:lnTo>
                  <a:lnTo>
                    <a:pt x="624" y="24"/>
                  </a:lnTo>
                  <a:lnTo>
                    <a:pt x="624" y="18"/>
                  </a:lnTo>
                  <a:lnTo>
                    <a:pt x="630" y="18"/>
                  </a:lnTo>
                  <a:lnTo>
                    <a:pt x="636" y="12"/>
                  </a:lnTo>
                  <a:lnTo>
                    <a:pt x="642" y="12"/>
                  </a:lnTo>
                  <a:lnTo>
                    <a:pt x="642" y="6"/>
                  </a:lnTo>
                  <a:lnTo>
                    <a:pt x="648" y="6"/>
                  </a:lnTo>
                  <a:lnTo>
                    <a:pt x="654" y="6"/>
                  </a:lnTo>
                  <a:lnTo>
                    <a:pt x="654" y="0"/>
                  </a:lnTo>
                  <a:lnTo>
                    <a:pt x="660" y="6"/>
                  </a:lnTo>
                  <a:lnTo>
                    <a:pt x="666" y="6"/>
                  </a:lnTo>
                  <a:lnTo>
                    <a:pt x="672" y="6"/>
                  </a:lnTo>
                  <a:lnTo>
                    <a:pt x="678" y="6"/>
                  </a:lnTo>
                  <a:lnTo>
                    <a:pt x="684" y="6"/>
                  </a:lnTo>
                  <a:lnTo>
                    <a:pt x="690" y="12"/>
                  </a:lnTo>
                  <a:lnTo>
                    <a:pt x="696" y="12"/>
                  </a:lnTo>
                  <a:lnTo>
                    <a:pt x="702" y="12"/>
                  </a:lnTo>
                  <a:lnTo>
                    <a:pt x="708" y="12"/>
                  </a:lnTo>
                  <a:lnTo>
                    <a:pt x="714" y="18"/>
                  </a:lnTo>
                  <a:lnTo>
                    <a:pt x="720" y="18"/>
                  </a:lnTo>
                  <a:lnTo>
                    <a:pt x="726" y="18"/>
                  </a:lnTo>
                  <a:lnTo>
                    <a:pt x="732" y="18"/>
                  </a:lnTo>
                  <a:lnTo>
                    <a:pt x="738" y="18"/>
                  </a:lnTo>
                  <a:lnTo>
                    <a:pt x="738" y="24"/>
                  </a:lnTo>
                  <a:lnTo>
                    <a:pt x="744" y="24"/>
                  </a:lnTo>
                  <a:lnTo>
                    <a:pt x="750" y="24"/>
                  </a:lnTo>
                  <a:lnTo>
                    <a:pt x="750" y="30"/>
                  </a:lnTo>
                  <a:lnTo>
                    <a:pt x="756" y="30"/>
                  </a:lnTo>
                  <a:lnTo>
                    <a:pt x="756" y="36"/>
                  </a:lnTo>
                  <a:lnTo>
                    <a:pt x="762" y="36"/>
                  </a:lnTo>
                  <a:lnTo>
                    <a:pt x="762" y="42"/>
                  </a:lnTo>
                  <a:lnTo>
                    <a:pt x="768" y="42"/>
                  </a:lnTo>
                  <a:lnTo>
                    <a:pt x="768" y="48"/>
                  </a:lnTo>
                  <a:lnTo>
                    <a:pt x="774" y="48"/>
                  </a:lnTo>
                  <a:lnTo>
                    <a:pt x="774" y="54"/>
                  </a:lnTo>
                  <a:lnTo>
                    <a:pt x="780" y="54"/>
                  </a:lnTo>
                  <a:lnTo>
                    <a:pt x="822" y="30"/>
                  </a:lnTo>
                  <a:lnTo>
                    <a:pt x="822" y="36"/>
                  </a:lnTo>
                  <a:lnTo>
                    <a:pt x="822" y="42"/>
                  </a:lnTo>
                  <a:lnTo>
                    <a:pt x="828" y="42"/>
                  </a:lnTo>
                  <a:lnTo>
                    <a:pt x="828" y="48"/>
                  </a:lnTo>
                  <a:lnTo>
                    <a:pt x="828" y="54"/>
                  </a:lnTo>
                  <a:lnTo>
                    <a:pt x="828" y="66"/>
                  </a:lnTo>
                  <a:lnTo>
                    <a:pt x="828" y="72"/>
                  </a:lnTo>
                  <a:lnTo>
                    <a:pt x="834" y="78"/>
                  </a:lnTo>
                  <a:lnTo>
                    <a:pt x="834" y="84"/>
                  </a:lnTo>
                  <a:lnTo>
                    <a:pt x="834" y="90"/>
                  </a:lnTo>
                  <a:lnTo>
                    <a:pt x="834" y="96"/>
                  </a:lnTo>
                  <a:lnTo>
                    <a:pt x="834" y="102"/>
                  </a:lnTo>
                  <a:lnTo>
                    <a:pt x="834" y="108"/>
                  </a:lnTo>
                  <a:lnTo>
                    <a:pt x="834" y="114"/>
                  </a:lnTo>
                  <a:lnTo>
                    <a:pt x="834" y="120"/>
                  </a:lnTo>
                  <a:lnTo>
                    <a:pt x="834" y="126"/>
                  </a:lnTo>
                  <a:lnTo>
                    <a:pt x="840" y="126"/>
                  </a:lnTo>
                  <a:lnTo>
                    <a:pt x="840" y="132"/>
                  </a:lnTo>
                  <a:lnTo>
                    <a:pt x="846" y="132"/>
                  </a:lnTo>
                  <a:lnTo>
                    <a:pt x="846" y="138"/>
                  </a:lnTo>
                  <a:lnTo>
                    <a:pt x="846" y="144"/>
                  </a:lnTo>
                  <a:lnTo>
                    <a:pt x="852" y="144"/>
                  </a:lnTo>
                  <a:lnTo>
                    <a:pt x="858" y="150"/>
                  </a:lnTo>
                  <a:lnTo>
                    <a:pt x="858" y="156"/>
                  </a:lnTo>
                  <a:lnTo>
                    <a:pt x="852" y="156"/>
                  </a:lnTo>
                  <a:lnTo>
                    <a:pt x="852" y="162"/>
                  </a:lnTo>
                  <a:lnTo>
                    <a:pt x="858" y="168"/>
                  </a:lnTo>
                  <a:lnTo>
                    <a:pt x="864" y="174"/>
                  </a:lnTo>
                  <a:lnTo>
                    <a:pt x="870" y="180"/>
                  </a:lnTo>
                  <a:lnTo>
                    <a:pt x="870" y="186"/>
                  </a:lnTo>
                  <a:lnTo>
                    <a:pt x="876" y="186"/>
                  </a:lnTo>
                  <a:lnTo>
                    <a:pt x="876" y="192"/>
                  </a:lnTo>
                  <a:lnTo>
                    <a:pt x="876" y="198"/>
                  </a:lnTo>
                  <a:lnTo>
                    <a:pt x="876" y="204"/>
                  </a:lnTo>
                  <a:lnTo>
                    <a:pt x="870" y="210"/>
                  </a:lnTo>
                  <a:lnTo>
                    <a:pt x="864" y="216"/>
                  </a:lnTo>
                  <a:lnTo>
                    <a:pt x="864" y="222"/>
                  </a:lnTo>
                  <a:lnTo>
                    <a:pt x="864" y="228"/>
                  </a:lnTo>
                  <a:lnTo>
                    <a:pt x="864" y="234"/>
                  </a:lnTo>
                  <a:lnTo>
                    <a:pt x="864" y="240"/>
                  </a:lnTo>
                  <a:lnTo>
                    <a:pt x="864" y="246"/>
                  </a:lnTo>
                  <a:lnTo>
                    <a:pt x="864" y="252"/>
                  </a:lnTo>
                  <a:lnTo>
                    <a:pt x="858" y="252"/>
                  </a:lnTo>
                  <a:lnTo>
                    <a:pt x="858" y="258"/>
                  </a:lnTo>
                  <a:lnTo>
                    <a:pt x="858" y="264"/>
                  </a:lnTo>
                  <a:lnTo>
                    <a:pt x="858" y="270"/>
                  </a:lnTo>
                  <a:lnTo>
                    <a:pt x="858" y="276"/>
                  </a:lnTo>
                  <a:lnTo>
                    <a:pt x="858" y="282"/>
                  </a:lnTo>
                  <a:lnTo>
                    <a:pt x="858" y="288"/>
                  </a:lnTo>
                  <a:lnTo>
                    <a:pt x="858" y="294"/>
                  </a:lnTo>
                  <a:lnTo>
                    <a:pt x="858" y="300"/>
                  </a:lnTo>
                  <a:lnTo>
                    <a:pt x="858" y="306"/>
                  </a:lnTo>
                  <a:lnTo>
                    <a:pt x="858" y="312"/>
                  </a:lnTo>
                  <a:lnTo>
                    <a:pt x="858" y="318"/>
                  </a:lnTo>
                  <a:lnTo>
                    <a:pt x="852" y="324"/>
                  </a:lnTo>
                  <a:lnTo>
                    <a:pt x="852" y="330"/>
                  </a:lnTo>
                  <a:lnTo>
                    <a:pt x="852" y="336"/>
                  </a:lnTo>
                  <a:lnTo>
                    <a:pt x="852" y="342"/>
                  </a:lnTo>
                  <a:lnTo>
                    <a:pt x="852" y="348"/>
                  </a:lnTo>
                  <a:lnTo>
                    <a:pt x="852" y="354"/>
                  </a:lnTo>
                  <a:lnTo>
                    <a:pt x="852" y="360"/>
                  </a:lnTo>
                  <a:lnTo>
                    <a:pt x="852" y="372"/>
                  </a:lnTo>
                  <a:lnTo>
                    <a:pt x="852" y="378"/>
                  </a:lnTo>
                  <a:lnTo>
                    <a:pt x="852" y="384"/>
                  </a:lnTo>
                  <a:lnTo>
                    <a:pt x="852" y="390"/>
                  </a:lnTo>
                  <a:lnTo>
                    <a:pt x="852" y="396"/>
                  </a:lnTo>
                  <a:lnTo>
                    <a:pt x="846" y="396"/>
                  </a:lnTo>
                  <a:lnTo>
                    <a:pt x="846" y="402"/>
                  </a:lnTo>
                  <a:lnTo>
                    <a:pt x="840" y="408"/>
                  </a:lnTo>
                  <a:lnTo>
                    <a:pt x="834" y="414"/>
                  </a:lnTo>
                  <a:lnTo>
                    <a:pt x="828" y="420"/>
                  </a:lnTo>
                  <a:lnTo>
                    <a:pt x="822" y="426"/>
                  </a:lnTo>
                  <a:lnTo>
                    <a:pt x="822" y="432"/>
                  </a:lnTo>
                  <a:lnTo>
                    <a:pt x="816" y="432"/>
                  </a:lnTo>
                  <a:lnTo>
                    <a:pt x="816" y="438"/>
                  </a:lnTo>
                  <a:lnTo>
                    <a:pt x="810" y="438"/>
                  </a:lnTo>
                  <a:lnTo>
                    <a:pt x="810" y="444"/>
                  </a:lnTo>
                  <a:lnTo>
                    <a:pt x="804" y="444"/>
                  </a:lnTo>
                  <a:lnTo>
                    <a:pt x="804" y="450"/>
                  </a:lnTo>
                  <a:lnTo>
                    <a:pt x="798" y="450"/>
                  </a:lnTo>
                  <a:lnTo>
                    <a:pt x="798" y="456"/>
                  </a:lnTo>
                  <a:lnTo>
                    <a:pt x="792" y="456"/>
                  </a:lnTo>
                  <a:lnTo>
                    <a:pt x="792" y="462"/>
                  </a:lnTo>
                  <a:lnTo>
                    <a:pt x="786" y="462"/>
                  </a:lnTo>
                  <a:lnTo>
                    <a:pt x="786" y="468"/>
                  </a:lnTo>
                  <a:lnTo>
                    <a:pt x="780" y="474"/>
                  </a:lnTo>
                  <a:lnTo>
                    <a:pt x="780" y="480"/>
                  </a:lnTo>
                  <a:lnTo>
                    <a:pt x="774" y="480"/>
                  </a:lnTo>
                  <a:lnTo>
                    <a:pt x="774" y="486"/>
                  </a:lnTo>
                  <a:lnTo>
                    <a:pt x="768" y="492"/>
                  </a:lnTo>
                  <a:lnTo>
                    <a:pt x="768" y="498"/>
                  </a:lnTo>
                  <a:lnTo>
                    <a:pt x="762" y="498"/>
                  </a:lnTo>
                  <a:lnTo>
                    <a:pt x="762" y="504"/>
                  </a:lnTo>
                  <a:lnTo>
                    <a:pt x="756" y="504"/>
                  </a:lnTo>
                  <a:lnTo>
                    <a:pt x="756" y="510"/>
                  </a:lnTo>
                  <a:lnTo>
                    <a:pt x="756" y="516"/>
                  </a:lnTo>
                  <a:lnTo>
                    <a:pt x="756" y="522"/>
                  </a:lnTo>
                  <a:lnTo>
                    <a:pt x="750" y="522"/>
                  </a:lnTo>
                  <a:lnTo>
                    <a:pt x="750" y="528"/>
                  </a:lnTo>
                  <a:lnTo>
                    <a:pt x="750" y="534"/>
                  </a:lnTo>
                  <a:lnTo>
                    <a:pt x="744" y="534"/>
                  </a:lnTo>
                  <a:lnTo>
                    <a:pt x="738" y="534"/>
                  </a:lnTo>
                  <a:lnTo>
                    <a:pt x="738" y="540"/>
                  </a:lnTo>
                  <a:lnTo>
                    <a:pt x="738" y="546"/>
                  </a:lnTo>
                  <a:lnTo>
                    <a:pt x="738" y="552"/>
                  </a:lnTo>
                  <a:lnTo>
                    <a:pt x="744" y="552"/>
                  </a:lnTo>
                  <a:lnTo>
                    <a:pt x="744" y="558"/>
                  </a:lnTo>
                  <a:lnTo>
                    <a:pt x="744" y="564"/>
                  </a:lnTo>
                  <a:lnTo>
                    <a:pt x="744" y="570"/>
                  </a:lnTo>
                  <a:lnTo>
                    <a:pt x="744" y="576"/>
                  </a:lnTo>
                  <a:lnTo>
                    <a:pt x="750" y="576"/>
                  </a:lnTo>
                  <a:lnTo>
                    <a:pt x="744" y="576"/>
                  </a:lnTo>
                  <a:lnTo>
                    <a:pt x="738" y="576"/>
                  </a:lnTo>
                  <a:lnTo>
                    <a:pt x="732" y="576"/>
                  </a:lnTo>
                  <a:lnTo>
                    <a:pt x="732" y="582"/>
                  </a:lnTo>
                  <a:lnTo>
                    <a:pt x="726" y="582"/>
                  </a:lnTo>
                  <a:lnTo>
                    <a:pt x="726" y="588"/>
                  </a:lnTo>
                  <a:lnTo>
                    <a:pt x="720" y="588"/>
                  </a:lnTo>
                  <a:lnTo>
                    <a:pt x="714" y="588"/>
                  </a:lnTo>
                  <a:lnTo>
                    <a:pt x="708" y="588"/>
                  </a:lnTo>
                  <a:lnTo>
                    <a:pt x="708" y="594"/>
                  </a:lnTo>
                  <a:lnTo>
                    <a:pt x="708" y="588"/>
                  </a:lnTo>
                  <a:lnTo>
                    <a:pt x="708" y="594"/>
                  </a:lnTo>
                  <a:lnTo>
                    <a:pt x="702" y="594"/>
                  </a:lnTo>
                  <a:lnTo>
                    <a:pt x="702" y="600"/>
                  </a:lnTo>
                  <a:lnTo>
                    <a:pt x="696" y="600"/>
                  </a:lnTo>
                  <a:lnTo>
                    <a:pt x="696" y="606"/>
                  </a:lnTo>
                  <a:lnTo>
                    <a:pt x="690" y="606"/>
                  </a:lnTo>
                  <a:lnTo>
                    <a:pt x="690" y="600"/>
                  </a:lnTo>
                  <a:lnTo>
                    <a:pt x="690" y="606"/>
                  </a:lnTo>
                  <a:lnTo>
                    <a:pt x="684" y="606"/>
                  </a:lnTo>
                  <a:lnTo>
                    <a:pt x="690" y="606"/>
                  </a:lnTo>
                  <a:lnTo>
                    <a:pt x="690" y="612"/>
                  </a:lnTo>
                  <a:lnTo>
                    <a:pt x="684" y="612"/>
                  </a:lnTo>
                  <a:lnTo>
                    <a:pt x="684" y="618"/>
                  </a:lnTo>
                  <a:lnTo>
                    <a:pt x="678" y="618"/>
                  </a:lnTo>
                  <a:lnTo>
                    <a:pt x="678" y="612"/>
                  </a:lnTo>
                  <a:lnTo>
                    <a:pt x="678" y="618"/>
                  </a:lnTo>
                  <a:lnTo>
                    <a:pt x="678" y="612"/>
                  </a:lnTo>
                  <a:lnTo>
                    <a:pt x="678" y="618"/>
                  </a:lnTo>
                  <a:lnTo>
                    <a:pt x="678" y="612"/>
                  </a:lnTo>
                  <a:lnTo>
                    <a:pt x="678" y="618"/>
                  </a:lnTo>
                  <a:lnTo>
                    <a:pt x="672" y="618"/>
                  </a:lnTo>
                  <a:lnTo>
                    <a:pt x="678" y="612"/>
                  </a:lnTo>
                  <a:lnTo>
                    <a:pt x="672" y="612"/>
                  </a:lnTo>
                  <a:lnTo>
                    <a:pt x="666" y="612"/>
                  </a:lnTo>
                  <a:lnTo>
                    <a:pt x="660" y="612"/>
                  </a:lnTo>
                  <a:lnTo>
                    <a:pt x="654" y="612"/>
                  </a:lnTo>
                  <a:lnTo>
                    <a:pt x="654" y="606"/>
                  </a:lnTo>
                  <a:lnTo>
                    <a:pt x="648" y="606"/>
                  </a:lnTo>
                  <a:lnTo>
                    <a:pt x="642" y="606"/>
                  </a:lnTo>
                  <a:lnTo>
                    <a:pt x="636" y="600"/>
                  </a:lnTo>
                  <a:lnTo>
                    <a:pt x="630" y="600"/>
                  </a:lnTo>
                  <a:lnTo>
                    <a:pt x="624" y="600"/>
                  </a:lnTo>
                  <a:lnTo>
                    <a:pt x="618" y="600"/>
                  </a:lnTo>
                  <a:lnTo>
                    <a:pt x="612" y="600"/>
                  </a:lnTo>
                  <a:lnTo>
                    <a:pt x="606" y="600"/>
                  </a:lnTo>
                  <a:lnTo>
                    <a:pt x="600" y="600"/>
                  </a:lnTo>
                  <a:lnTo>
                    <a:pt x="594" y="600"/>
                  </a:lnTo>
                  <a:lnTo>
                    <a:pt x="588" y="600"/>
                  </a:lnTo>
                  <a:lnTo>
                    <a:pt x="582" y="600"/>
                  </a:lnTo>
                  <a:lnTo>
                    <a:pt x="576" y="600"/>
                  </a:lnTo>
                  <a:lnTo>
                    <a:pt x="570" y="600"/>
                  </a:lnTo>
                  <a:lnTo>
                    <a:pt x="570" y="606"/>
                  </a:lnTo>
                  <a:lnTo>
                    <a:pt x="564" y="606"/>
                  </a:lnTo>
                  <a:lnTo>
                    <a:pt x="558" y="606"/>
                  </a:lnTo>
                  <a:lnTo>
                    <a:pt x="552" y="606"/>
                  </a:lnTo>
                  <a:lnTo>
                    <a:pt x="546" y="606"/>
                  </a:lnTo>
                  <a:lnTo>
                    <a:pt x="546" y="612"/>
                  </a:lnTo>
                  <a:lnTo>
                    <a:pt x="540" y="612"/>
                  </a:lnTo>
                  <a:lnTo>
                    <a:pt x="540" y="618"/>
                  </a:lnTo>
                  <a:lnTo>
                    <a:pt x="534" y="618"/>
                  </a:lnTo>
                  <a:lnTo>
                    <a:pt x="534" y="624"/>
                  </a:lnTo>
                  <a:lnTo>
                    <a:pt x="528" y="630"/>
                  </a:lnTo>
                  <a:lnTo>
                    <a:pt x="522" y="630"/>
                  </a:lnTo>
                  <a:lnTo>
                    <a:pt x="516" y="630"/>
                  </a:lnTo>
                  <a:lnTo>
                    <a:pt x="510" y="630"/>
                  </a:lnTo>
                  <a:lnTo>
                    <a:pt x="504" y="630"/>
                  </a:lnTo>
                  <a:lnTo>
                    <a:pt x="498" y="630"/>
                  </a:lnTo>
                  <a:lnTo>
                    <a:pt x="492" y="630"/>
                  </a:lnTo>
                  <a:lnTo>
                    <a:pt x="486" y="630"/>
                  </a:lnTo>
                  <a:lnTo>
                    <a:pt x="480" y="630"/>
                  </a:lnTo>
                  <a:lnTo>
                    <a:pt x="480" y="624"/>
                  </a:lnTo>
                  <a:lnTo>
                    <a:pt x="474" y="624"/>
                  </a:lnTo>
                  <a:lnTo>
                    <a:pt x="468" y="624"/>
                  </a:lnTo>
                  <a:lnTo>
                    <a:pt x="468" y="618"/>
                  </a:lnTo>
                  <a:lnTo>
                    <a:pt x="462" y="618"/>
                  </a:lnTo>
                  <a:lnTo>
                    <a:pt x="456" y="618"/>
                  </a:lnTo>
                  <a:lnTo>
                    <a:pt x="456" y="612"/>
                  </a:lnTo>
                  <a:lnTo>
                    <a:pt x="450" y="612"/>
                  </a:lnTo>
                  <a:lnTo>
                    <a:pt x="450" y="606"/>
                  </a:lnTo>
                  <a:lnTo>
                    <a:pt x="444" y="606"/>
                  </a:lnTo>
                  <a:lnTo>
                    <a:pt x="438" y="606"/>
                  </a:lnTo>
                  <a:lnTo>
                    <a:pt x="438" y="600"/>
                  </a:lnTo>
                  <a:lnTo>
                    <a:pt x="432" y="600"/>
                  </a:lnTo>
                  <a:lnTo>
                    <a:pt x="426" y="600"/>
                  </a:lnTo>
                  <a:lnTo>
                    <a:pt x="420" y="600"/>
                  </a:lnTo>
                  <a:lnTo>
                    <a:pt x="420" y="606"/>
                  </a:lnTo>
                  <a:lnTo>
                    <a:pt x="414" y="606"/>
                  </a:lnTo>
                  <a:lnTo>
                    <a:pt x="408" y="606"/>
                  </a:lnTo>
                  <a:lnTo>
                    <a:pt x="408" y="612"/>
                  </a:lnTo>
                  <a:lnTo>
                    <a:pt x="402" y="612"/>
                  </a:lnTo>
                  <a:lnTo>
                    <a:pt x="396" y="612"/>
                  </a:lnTo>
                  <a:lnTo>
                    <a:pt x="390" y="612"/>
                  </a:lnTo>
                  <a:lnTo>
                    <a:pt x="390" y="618"/>
                  </a:lnTo>
                  <a:lnTo>
                    <a:pt x="384" y="618"/>
                  </a:lnTo>
                  <a:lnTo>
                    <a:pt x="378" y="618"/>
                  </a:lnTo>
                  <a:lnTo>
                    <a:pt x="372" y="618"/>
                  </a:lnTo>
                  <a:lnTo>
                    <a:pt x="372" y="612"/>
                  </a:lnTo>
                  <a:lnTo>
                    <a:pt x="366" y="612"/>
                  </a:lnTo>
                  <a:lnTo>
                    <a:pt x="366" y="606"/>
                  </a:lnTo>
                  <a:lnTo>
                    <a:pt x="360" y="600"/>
                  </a:lnTo>
                  <a:lnTo>
                    <a:pt x="360" y="594"/>
                  </a:lnTo>
                  <a:lnTo>
                    <a:pt x="354" y="594"/>
                  </a:lnTo>
                  <a:lnTo>
                    <a:pt x="348" y="588"/>
                  </a:lnTo>
                  <a:lnTo>
                    <a:pt x="348" y="582"/>
                  </a:lnTo>
                  <a:lnTo>
                    <a:pt x="342" y="582"/>
                  </a:lnTo>
                  <a:lnTo>
                    <a:pt x="336" y="582"/>
                  </a:lnTo>
                  <a:lnTo>
                    <a:pt x="330" y="582"/>
                  </a:lnTo>
                  <a:lnTo>
                    <a:pt x="324" y="582"/>
                  </a:lnTo>
                  <a:lnTo>
                    <a:pt x="324" y="576"/>
                  </a:lnTo>
                  <a:lnTo>
                    <a:pt x="318" y="576"/>
                  </a:lnTo>
                  <a:lnTo>
                    <a:pt x="312" y="576"/>
                  </a:lnTo>
                  <a:lnTo>
                    <a:pt x="306" y="576"/>
                  </a:lnTo>
                  <a:lnTo>
                    <a:pt x="300" y="570"/>
                  </a:lnTo>
                  <a:lnTo>
                    <a:pt x="294" y="570"/>
                  </a:lnTo>
                  <a:lnTo>
                    <a:pt x="288" y="570"/>
                  </a:lnTo>
                  <a:lnTo>
                    <a:pt x="282" y="576"/>
                  </a:lnTo>
                  <a:lnTo>
                    <a:pt x="276" y="576"/>
                  </a:lnTo>
                  <a:lnTo>
                    <a:pt x="270" y="576"/>
                  </a:lnTo>
                  <a:lnTo>
                    <a:pt x="264" y="576"/>
                  </a:lnTo>
                  <a:lnTo>
                    <a:pt x="258" y="576"/>
                  </a:lnTo>
                  <a:lnTo>
                    <a:pt x="252" y="576"/>
                  </a:lnTo>
                  <a:lnTo>
                    <a:pt x="246" y="576"/>
                  </a:lnTo>
                  <a:lnTo>
                    <a:pt x="240" y="576"/>
                  </a:lnTo>
                  <a:lnTo>
                    <a:pt x="240" y="582"/>
                  </a:lnTo>
                  <a:lnTo>
                    <a:pt x="234" y="582"/>
                  </a:lnTo>
                  <a:lnTo>
                    <a:pt x="228" y="582"/>
                  </a:lnTo>
                  <a:lnTo>
                    <a:pt x="228" y="588"/>
                  </a:lnTo>
                  <a:lnTo>
                    <a:pt x="222" y="588"/>
                  </a:lnTo>
                  <a:lnTo>
                    <a:pt x="222" y="594"/>
                  </a:lnTo>
                  <a:lnTo>
                    <a:pt x="216" y="594"/>
                  </a:lnTo>
                  <a:lnTo>
                    <a:pt x="216" y="600"/>
                  </a:lnTo>
                  <a:lnTo>
                    <a:pt x="216" y="606"/>
                  </a:lnTo>
                  <a:lnTo>
                    <a:pt x="216" y="612"/>
                  </a:lnTo>
                  <a:lnTo>
                    <a:pt x="216" y="618"/>
                  </a:lnTo>
                  <a:lnTo>
                    <a:pt x="216" y="624"/>
                  </a:lnTo>
                  <a:lnTo>
                    <a:pt x="210" y="624"/>
                  </a:lnTo>
                  <a:lnTo>
                    <a:pt x="210" y="630"/>
                  </a:lnTo>
                  <a:lnTo>
                    <a:pt x="210" y="636"/>
                  </a:lnTo>
                  <a:lnTo>
                    <a:pt x="204" y="636"/>
                  </a:lnTo>
                  <a:lnTo>
                    <a:pt x="198" y="636"/>
                  </a:lnTo>
                  <a:lnTo>
                    <a:pt x="198" y="642"/>
                  </a:lnTo>
                  <a:lnTo>
                    <a:pt x="192" y="642"/>
                  </a:lnTo>
                  <a:lnTo>
                    <a:pt x="192" y="648"/>
                  </a:lnTo>
                  <a:lnTo>
                    <a:pt x="192" y="654"/>
                  </a:lnTo>
                  <a:lnTo>
                    <a:pt x="192" y="660"/>
                  </a:lnTo>
                  <a:lnTo>
                    <a:pt x="192" y="666"/>
                  </a:lnTo>
                  <a:lnTo>
                    <a:pt x="192" y="672"/>
                  </a:lnTo>
                  <a:lnTo>
                    <a:pt x="192" y="678"/>
                  </a:lnTo>
                  <a:lnTo>
                    <a:pt x="192" y="684"/>
                  </a:lnTo>
                  <a:lnTo>
                    <a:pt x="192" y="690"/>
                  </a:lnTo>
                  <a:lnTo>
                    <a:pt x="192" y="696"/>
                  </a:lnTo>
                  <a:close/>
                </a:path>
              </a:pathLst>
            </a:custGeom>
            <a:solidFill>
              <a:schemeClr val="accent1">
                <a:lumMod val="60000"/>
                <a:lumOff val="40000"/>
              </a:schemeClr>
            </a:solid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00" name="Freeform 30"/>
            <p:cNvSpPr>
              <a:spLocks/>
            </p:cNvSpPr>
            <p:nvPr>
              <p:custDataLst>
                <p:tags r:id="rId30"/>
              </p:custDataLst>
            </p:nvPr>
          </p:nvSpPr>
          <p:spPr bwMode="gray">
            <a:xfrm>
              <a:off x="2254239" y="2188276"/>
              <a:ext cx="639732" cy="1152962"/>
            </a:xfrm>
            <a:custGeom>
              <a:avLst/>
              <a:gdLst>
                <a:gd name="T0" fmla="*/ 174132 w 588"/>
                <a:gd name="T1" fmla="*/ 261667 h 930"/>
                <a:gd name="T2" fmla="*/ 167323 w 588"/>
                <a:gd name="T3" fmla="*/ 264586 h 930"/>
                <a:gd name="T4" fmla="*/ 166349 w 588"/>
                <a:gd name="T5" fmla="*/ 272368 h 930"/>
                <a:gd name="T6" fmla="*/ 159540 w 588"/>
                <a:gd name="T7" fmla="*/ 281122 h 930"/>
                <a:gd name="T8" fmla="*/ 147867 w 588"/>
                <a:gd name="T9" fmla="*/ 289877 h 930"/>
                <a:gd name="T10" fmla="*/ 140084 w 588"/>
                <a:gd name="T11" fmla="*/ 294741 h 930"/>
                <a:gd name="T12" fmla="*/ 129383 w 588"/>
                <a:gd name="T13" fmla="*/ 298632 h 930"/>
                <a:gd name="T14" fmla="*/ 116737 w 588"/>
                <a:gd name="T15" fmla="*/ 300577 h 930"/>
                <a:gd name="T16" fmla="*/ 109927 w 588"/>
                <a:gd name="T17" fmla="*/ 305441 h 930"/>
                <a:gd name="T18" fmla="*/ 109927 w 588"/>
                <a:gd name="T19" fmla="*/ 313223 h 930"/>
                <a:gd name="T20" fmla="*/ 97281 w 588"/>
                <a:gd name="T21" fmla="*/ 320032 h 930"/>
                <a:gd name="T22" fmla="*/ 81716 w 588"/>
                <a:gd name="T23" fmla="*/ 323923 h 930"/>
                <a:gd name="T24" fmla="*/ 72960 w 588"/>
                <a:gd name="T25" fmla="*/ 325868 h 930"/>
                <a:gd name="T26" fmla="*/ 64205 w 588"/>
                <a:gd name="T27" fmla="*/ 328787 h 930"/>
                <a:gd name="T28" fmla="*/ 56423 w 588"/>
                <a:gd name="T29" fmla="*/ 328787 h 930"/>
                <a:gd name="T30" fmla="*/ 45721 w 588"/>
                <a:gd name="T31" fmla="*/ 332678 h 930"/>
                <a:gd name="T32" fmla="*/ 38912 w 588"/>
                <a:gd name="T33" fmla="*/ 320032 h 930"/>
                <a:gd name="T34" fmla="*/ 30157 w 588"/>
                <a:gd name="T35" fmla="*/ 306414 h 930"/>
                <a:gd name="T36" fmla="*/ 19456 w 588"/>
                <a:gd name="T37" fmla="*/ 298632 h 930"/>
                <a:gd name="T38" fmla="*/ 12646 w 588"/>
                <a:gd name="T39" fmla="*/ 289877 h 930"/>
                <a:gd name="T40" fmla="*/ 21402 w 588"/>
                <a:gd name="T41" fmla="*/ 281122 h 930"/>
                <a:gd name="T42" fmla="*/ 40858 w 588"/>
                <a:gd name="T43" fmla="*/ 281122 h 930"/>
                <a:gd name="T44" fmla="*/ 36967 w 588"/>
                <a:gd name="T45" fmla="*/ 272368 h 930"/>
                <a:gd name="T46" fmla="*/ 32102 w 588"/>
                <a:gd name="T47" fmla="*/ 257777 h 930"/>
                <a:gd name="T48" fmla="*/ 32102 w 588"/>
                <a:gd name="T49" fmla="*/ 250967 h 930"/>
                <a:gd name="T50" fmla="*/ 30157 w 588"/>
                <a:gd name="T51" fmla="*/ 238322 h 930"/>
                <a:gd name="T52" fmla="*/ 26265 w 588"/>
                <a:gd name="T53" fmla="*/ 225676 h 930"/>
                <a:gd name="T54" fmla="*/ 21402 w 588"/>
                <a:gd name="T55" fmla="*/ 218867 h 930"/>
                <a:gd name="T56" fmla="*/ 8755 w 588"/>
                <a:gd name="T57" fmla="*/ 212058 h 930"/>
                <a:gd name="T58" fmla="*/ 1946 w 588"/>
                <a:gd name="T59" fmla="*/ 199413 h 930"/>
                <a:gd name="T60" fmla="*/ 3891 w 588"/>
                <a:gd name="T61" fmla="*/ 186766 h 930"/>
                <a:gd name="T62" fmla="*/ 10700 w 588"/>
                <a:gd name="T63" fmla="*/ 174121 h 930"/>
                <a:gd name="T64" fmla="*/ 21402 w 588"/>
                <a:gd name="T65" fmla="*/ 161475 h 930"/>
                <a:gd name="T66" fmla="*/ 30157 w 588"/>
                <a:gd name="T67" fmla="*/ 150775 h 930"/>
                <a:gd name="T68" fmla="*/ 40858 w 588"/>
                <a:gd name="T69" fmla="*/ 133265 h 930"/>
                <a:gd name="T70" fmla="*/ 42803 w 588"/>
                <a:gd name="T71" fmla="*/ 111865 h 930"/>
                <a:gd name="T72" fmla="*/ 42803 w 588"/>
                <a:gd name="T73" fmla="*/ 92411 h 930"/>
                <a:gd name="T74" fmla="*/ 45721 w 588"/>
                <a:gd name="T75" fmla="*/ 74901 h 930"/>
                <a:gd name="T76" fmla="*/ 42803 w 588"/>
                <a:gd name="T77" fmla="*/ 57391 h 930"/>
                <a:gd name="T78" fmla="*/ 36967 w 588"/>
                <a:gd name="T79" fmla="*/ 44746 h 930"/>
                <a:gd name="T80" fmla="*/ 34048 w 588"/>
                <a:gd name="T81" fmla="*/ 28210 h 930"/>
                <a:gd name="T82" fmla="*/ 30157 w 588"/>
                <a:gd name="T83" fmla="*/ 8755 h 930"/>
                <a:gd name="T84" fmla="*/ 42803 w 588"/>
                <a:gd name="T85" fmla="*/ 1945 h 930"/>
                <a:gd name="T86" fmla="*/ 62260 w 588"/>
                <a:gd name="T87" fmla="*/ 6810 h 930"/>
                <a:gd name="T88" fmla="*/ 81716 w 588"/>
                <a:gd name="T89" fmla="*/ 14591 h 930"/>
                <a:gd name="T90" fmla="*/ 97281 w 588"/>
                <a:gd name="T91" fmla="*/ 23346 h 930"/>
                <a:gd name="T92" fmla="*/ 211099 w 588"/>
                <a:gd name="T93" fmla="*/ 90465 h 930"/>
                <a:gd name="T94" fmla="*/ 211099 w 588"/>
                <a:gd name="T95" fmla="*/ 109920 h 930"/>
                <a:gd name="T96" fmla="*/ 211099 w 588"/>
                <a:gd name="T97" fmla="*/ 128402 h 930"/>
                <a:gd name="T98" fmla="*/ 211099 w 588"/>
                <a:gd name="T99" fmla="*/ 147857 h 930"/>
                <a:gd name="T100" fmla="*/ 204289 w 588"/>
                <a:gd name="T101" fmla="*/ 163420 h 930"/>
                <a:gd name="T102" fmla="*/ 189697 w 588"/>
                <a:gd name="T103" fmla="*/ 167312 h 930"/>
                <a:gd name="T104" fmla="*/ 182888 w 588"/>
                <a:gd name="T105" fmla="*/ 180930 h 930"/>
                <a:gd name="T106" fmla="*/ 178023 w 588"/>
                <a:gd name="T107" fmla="*/ 192603 h 930"/>
                <a:gd name="T108" fmla="*/ 174132 w 588"/>
                <a:gd name="T109" fmla="*/ 199413 h 930"/>
                <a:gd name="T110" fmla="*/ 177051 w 588"/>
                <a:gd name="T111" fmla="*/ 212058 h 930"/>
                <a:gd name="T112" fmla="*/ 167323 w 588"/>
                <a:gd name="T113" fmla="*/ 220813 h 930"/>
                <a:gd name="T114" fmla="*/ 178023 w 588"/>
                <a:gd name="T115" fmla="*/ 227621 h 930"/>
                <a:gd name="T116" fmla="*/ 182888 w 588"/>
                <a:gd name="T117" fmla="*/ 238322 h 930"/>
                <a:gd name="T118" fmla="*/ 186779 w 588"/>
                <a:gd name="T119" fmla="*/ 250967 h 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8" h="930">
                  <a:moveTo>
                    <a:pt x="522" y="732"/>
                  </a:moveTo>
                  <a:lnTo>
                    <a:pt x="516" y="732"/>
                  </a:lnTo>
                  <a:lnTo>
                    <a:pt x="516" y="726"/>
                  </a:lnTo>
                  <a:lnTo>
                    <a:pt x="510" y="726"/>
                  </a:lnTo>
                  <a:lnTo>
                    <a:pt x="504" y="726"/>
                  </a:lnTo>
                  <a:lnTo>
                    <a:pt x="498" y="726"/>
                  </a:lnTo>
                  <a:lnTo>
                    <a:pt x="498" y="732"/>
                  </a:lnTo>
                  <a:lnTo>
                    <a:pt x="492" y="732"/>
                  </a:lnTo>
                  <a:lnTo>
                    <a:pt x="486" y="732"/>
                  </a:lnTo>
                  <a:lnTo>
                    <a:pt x="480" y="732"/>
                  </a:lnTo>
                  <a:lnTo>
                    <a:pt x="474" y="732"/>
                  </a:lnTo>
                  <a:lnTo>
                    <a:pt x="474" y="738"/>
                  </a:lnTo>
                  <a:lnTo>
                    <a:pt x="474" y="732"/>
                  </a:lnTo>
                  <a:lnTo>
                    <a:pt x="474" y="738"/>
                  </a:lnTo>
                  <a:lnTo>
                    <a:pt x="474" y="732"/>
                  </a:lnTo>
                  <a:lnTo>
                    <a:pt x="474" y="738"/>
                  </a:lnTo>
                  <a:lnTo>
                    <a:pt x="468" y="732"/>
                  </a:lnTo>
                  <a:lnTo>
                    <a:pt x="468" y="738"/>
                  </a:lnTo>
                  <a:lnTo>
                    <a:pt x="468" y="732"/>
                  </a:lnTo>
                  <a:lnTo>
                    <a:pt x="468" y="738"/>
                  </a:lnTo>
                  <a:lnTo>
                    <a:pt x="462" y="738"/>
                  </a:lnTo>
                  <a:lnTo>
                    <a:pt x="462" y="744"/>
                  </a:lnTo>
                  <a:lnTo>
                    <a:pt x="462" y="750"/>
                  </a:lnTo>
                  <a:lnTo>
                    <a:pt x="462" y="744"/>
                  </a:lnTo>
                  <a:lnTo>
                    <a:pt x="462" y="750"/>
                  </a:lnTo>
                  <a:lnTo>
                    <a:pt x="462" y="756"/>
                  </a:lnTo>
                  <a:lnTo>
                    <a:pt x="462" y="762"/>
                  </a:lnTo>
                  <a:lnTo>
                    <a:pt x="462" y="768"/>
                  </a:lnTo>
                  <a:lnTo>
                    <a:pt x="456" y="768"/>
                  </a:lnTo>
                  <a:lnTo>
                    <a:pt x="456" y="774"/>
                  </a:lnTo>
                  <a:lnTo>
                    <a:pt x="456" y="768"/>
                  </a:lnTo>
                  <a:lnTo>
                    <a:pt x="456" y="774"/>
                  </a:lnTo>
                  <a:lnTo>
                    <a:pt x="450" y="774"/>
                  </a:lnTo>
                  <a:lnTo>
                    <a:pt x="444" y="774"/>
                  </a:lnTo>
                  <a:lnTo>
                    <a:pt x="444" y="780"/>
                  </a:lnTo>
                  <a:lnTo>
                    <a:pt x="444" y="786"/>
                  </a:lnTo>
                  <a:lnTo>
                    <a:pt x="438" y="786"/>
                  </a:lnTo>
                  <a:lnTo>
                    <a:pt x="432" y="786"/>
                  </a:lnTo>
                  <a:lnTo>
                    <a:pt x="432" y="792"/>
                  </a:lnTo>
                  <a:lnTo>
                    <a:pt x="426" y="792"/>
                  </a:lnTo>
                  <a:lnTo>
                    <a:pt x="426" y="798"/>
                  </a:lnTo>
                  <a:lnTo>
                    <a:pt x="420" y="798"/>
                  </a:lnTo>
                  <a:lnTo>
                    <a:pt x="420" y="804"/>
                  </a:lnTo>
                  <a:lnTo>
                    <a:pt x="414" y="804"/>
                  </a:lnTo>
                  <a:lnTo>
                    <a:pt x="414" y="810"/>
                  </a:lnTo>
                  <a:lnTo>
                    <a:pt x="414" y="816"/>
                  </a:lnTo>
                  <a:lnTo>
                    <a:pt x="414" y="810"/>
                  </a:lnTo>
                  <a:lnTo>
                    <a:pt x="408" y="816"/>
                  </a:lnTo>
                  <a:lnTo>
                    <a:pt x="402" y="816"/>
                  </a:lnTo>
                  <a:lnTo>
                    <a:pt x="402" y="822"/>
                  </a:lnTo>
                  <a:lnTo>
                    <a:pt x="396" y="822"/>
                  </a:lnTo>
                  <a:lnTo>
                    <a:pt x="402" y="822"/>
                  </a:lnTo>
                  <a:lnTo>
                    <a:pt x="396" y="822"/>
                  </a:lnTo>
                  <a:lnTo>
                    <a:pt x="390" y="822"/>
                  </a:lnTo>
                  <a:lnTo>
                    <a:pt x="396" y="822"/>
                  </a:lnTo>
                  <a:lnTo>
                    <a:pt x="390" y="822"/>
                  </a:lnTo>
                  <a:lnTo>
                    <a:pt x="390" y="828"/>
                  </a:lnTo>
                  <a:lnTo>
                    <a:pt x="390" y="834"/>
                  </a:lnTo>
                  <a:lnTo>
                    <a:pt x="384" y="834"/>
                  </a:lnTo>
                  <a:lnTo>
                    <a:pt x="378" y="834"/>
                  </a:lnTo>
                  <a:lnTo>
                    <a:pt x="372" y="834"/>
                  </a:lnTo>
                  <a:lnTo>
                    <a:pt x="366" y="834"/>
                  </a:lnTo>
                  <a:lnTo>
                    <a:pt x="360" y="834"/>
                  </a:lnTo>
                  <a:lnTo>
                    <a:pt x="354" y="834"/>
                  </a:lnTo>
                  <a:lnTo>
                    <a:pt x="354" y="840"/>
                  </a:lnTo>
                  <a:lnTo>
                    <a:pt x="354" y="834"/>
                  </a:lnTo>
                  <a:lnTo>
                    <a:pt x="354" y="840"/>
                  </a:lnTo>
                  <a:lnTo>
                    <a:pt x="348" y="840"/>
                  </a:lnTo>
                  <a:lnTo>
                    <a:pt x="342" y="840"/>
                  </a:lnTo>
                  <a:lnTo>
                    <a:pt x="336" y="840"/>
                  </a:lnTo>
                  <a:lnTo>
                    <a:pt x="330" y="840"/>
                  </a:lnTo>
                  <a:lnTo>
                    <a:pt x="324" y="840"/>
                  </a:lnTo>
                  <a:lnTo>
                    <a:pt x="318" y="840"/>
                  </a:lnTo>
                  <a:lnTo>
                    <a:pt x="312" y="840"/>
                  </a:lnTo>
                  <a:lnTo>
                    <a:pt x="306" y="840"/>
                  </a:lnTo>
                  <a:lnTo>
                    <a:pt x="306" y="846"/>
                  </a:lnTo>
                  <a:lnTo>
                    <a:pt x="300" y="846"/>
                  </a:lnTo>
                  <a:lnTo>
                    <a:pt x="300" y="852"/>
                  </a:lnTo>
                  <a:lnTo>
                    <a:pt x="300" y="846"/>
                  </a:lnTo>
                  <a:lnTo>
                    <a:pt x="300" y="852"/>
                  </a:lnTo>
                  <a:lnTo>
                    <a:pt x="306" y="852"/>
                  </a:lnTo>
                  <a:lnTo>
                    <a:pt x="312" y="852"/>
                  </a:lnTo>
                  <a:lnTo>
                    <a:pt x="312" y="858"/>
                  </a:lnTo>
                  <a:lnTo>
                    <a:pt x="312" y="864"/>
                  </a:lnTo>
                  <a:lnTo>
                    <a:pt x="312" y="870"/>
                  </a:lnTo>
                  <a:lnTo>
                    <a:pt x="306" y="864"/>
                  </a:lnTo>
                  <a:lnTo>
                    <a:pt x="306" y="870"/>
                  </a:lnTo>
                  <a:lnTo>
                    <a:pt x="306" y="876"/>
                  </a:lnTo>
                  <a:lnTo>
                    <a:pt x="300" y="876"/>
                  </a:lnTo>
                  <a:lnTo>
                    <a:pt x="306" y="876"/>
                  </a:lnTo>
                  <a:lnTo>
                    <a:pt x="300" y="876"/>
                  </a:lnTo>
                  <a:lnTo>
                    <a:pt x="300" y="882"/>
                  </a:lnTo>
                  <a:lnTo>
                    <a:pt x="294" y="882"/>
                  </a:lnTo>
                  <a:lnTo>
                    <a:pt x="288" y="882"/>
                  </a:lnTo>
                  <a:lnTo>
                    <a:pt x="288" y="888"/>
                  </a:lnTo>
                  <a:lnTo>
                    <a:pt x="288" y="894"/>
                  </a:lnTo>
                  <a:lnTo>
                    <a:pt x="282" y="894"/>
                  </a:lnTo>
                  <a:lnTo>
                    <a:pt x="276" y="894"/>
                  </a:lnTo>
                  <a:lnTo>
                    <a:pt x="270" y="894"/>
                  </a:lnTo>
                  <a:lnTo>
                    <a:pt x="264" y="894"/>
                  </a:lnTo>
                  <a:lnTo>
                    <a:pt x="258" y="894"/>
                  </a:lnTo>
                  <a:lnTo>
                    <a:pt x="252" y="894"/>
                  </a:lnTo>
                  <a:lnTo>
                    <a:pt x="252" y="900"/>
                  </a:lnTo>
                  <a:lnTo>
                    <a:pt x="246" y="900"/>
                  </a:lnTo>
                  <a:lnTo>
                    <a:pt x="240" y="900"/>
                  </a:lnTo>
                  <a:lnTo>
                    <a:pt x="234" y="900"/>
                  </a:lnTo>
                  <a:lnTo>
                    <a:pt x="228" y="900"/>
                  </a:lnTo>
                  <a:lnTo>
                    <a:pt x="228" y="906"/>
                  </a:lnTo>
                  <a:lnTo>
                    <a:pt x="228" y="900"/>
                  </a:lnTo>
                  <a:lnTo>
                    <a:pt x="228" y="906"/>
                  </a:lnTo>
                  <a:lnTo>
                    <a:pt x="222" y="906"/>
                  </a:lnTo>
                  <a:lnTo>
                    <a:pt x="222" y="900"/>
                  </a:lnTo>
                  <a:lnTo>
                    <a:pt x="222" y="906"/>
                  </a:lnTo>
                  <a:lnTo>
                    <a:pt x="216" y="906"/>
                  </a:lnTo>
                  <a:lnTo>
                    <a:pt x="210" y="906"/>
                  </a:lnTo>
                  <a:lnTo>
                    <a:pt x="210" y="912"/>
                  </a:lnTo>
                  <a:lnTo>
                    <a:pt x="204" y="912"/>
                  </a:lnTo>
                  <a:lnTo>
                    <a:pt x="204" y="918"/>
                  </a:lnTo>
                  <a:lnTo>
                    <a:pt x="204" y="912"/>
                  </a:lnTo>
                  <a:lnTo>
                    <a:pt x="204" y="918"/>
                  </a:lnTo>
                  <a:lnTo>
                    <a:pt x="198" y="918"/>
                  </a:lnTo>
                  <a:lnTo>
                    <a:pt x="192" y="918"/>
                  </a:lnTo>
                  <a:lnTo>
                    <a:pt x="192" y="924"/>
                  </a:lnTo>
                  <a:lnTo>
                    <a:pt x="186" y="924"/>
                  </a:lnTo>
                  <a:lnTo>
                    <a:pt x="186" y="918"/>
                  </a:lnTo>
                  <a:lnTo>
                    <a:pt x="180" y="918"/>
                  </a:lnTo>
                  <a:lnTo>
                    <a:pt x="180" y="912"/>
                  </a:lnTo>
                  <a:lnTo>
                    <a:pt x="174" y="912"/>
                  </a:lnTo>
                  <a:lnTo>
                    <a:pt x="174" y="906"/>
                  </a:lnTo>
                  <a:lnTo>
                    <a:pt x="168" y="906"/>
                  </a:lnTo>
                  <a:lnTo>
                    <a:pt x="162" y="912"/>
                  </a:lnTo>
                  <a:lnTo>
                    <a:pt x="168" y="912"/>
                  </a:lnTo>
                  <a:lnTo>
                    <a:pt x="162" y="912"/>
                  </a:lnTo>
                  <a:lnTo>
                    <a:pt x="162" y="918"/>
                  </a:lnTo>
                  <a:lnTo>
                    <a:pt x="156" y="918"/>
                  </a:lnTo>
                  <a:lnTo>
                    <a:pt x="150" y="918"/>
                  </a:lnTo>
                  <a:lnTo>
                    <a:pt x="144" y="918"/>
                  </a:lnTo>
                  <a:lnTo>
                    <a:pt x="144" y="924"/>
                  </a:lnTo>
                  <a:lnTo>
                    <a:pt x="138" y="924"/>
                  </a:lnTo>
                  <a:lnTo>
                    <a:pt x="132" y="924"/>
                  </a:lnTo>
                  <a:lnTo>
                    <a:pt x="132" y="930"/>
                  </a:lnTo>
                  <a:lnTo>
                    <a:pt x="132" y="924"/>
                  </a:lnTo>
                  <a:lnTo>
                    <a:pt x="126" y="924"/>
                  </a:lnTo>
                  <a:lnTo>
                    <a:pt x="126" y="930"/>
                  </a:lnTo>
                  <a:lnTo>
                    <a:pt x="126" y="924"/>
                  </a:lnTo>
                  <a:lnTo>
                    <a:pt x="120" y="924"/>
                  </a:lnTo>
                  <a:lnTo>
                    <a:pt x="114" y="924"/>
                  </a:lnTo>
                  <a:lnTo>
                    <a:pt x="114" y="918"/>
                  </a:lnTo>
                  <a:lnTo>
                    <a:pt x="120" y="918"/>
                  </a:lnTo>
                  <a:lnTo>
                    <a:pt x="120" y="912"/>
                  </a:lnTo>
                  <a:lnTo>
                    <a:pt x="114" y="906"/>
                  </a:lnTo>
                  <a:lnTo>
                    <a:pt x="108" y="900"/>
                  </a:lnTo>
                  <a:lnTo>
                    <a:pt x="108" y="894"/>
                  </a:lnTo>
                  <a:lnTo>
                    <a:pt x="108" y="888"/>
                  </a:lnTo>
                  <a:lnTo>
                    <a:pt x="102" y="882"/>
                  </a:lnTo>
                  <a:lnTo>
                    <a:pt x="102" y="876"/>
                  </a:lnTo>
                  <a:lnTo>
                    <a:pt x="102" y="870"/>
                  </a:lnTo>
                  <a:lnTo>
                    <a:pt x="96" y="870"/>
                  </a:lnTo>
                  <a:lnTo>
                    <a:pt x="96" y="864"/>
                  </a:lnTo>
                  <a:lnTo>
                    <a:pt x="96" y="858"/>
                  </a:lnTo>
                  <a:lnTo>
                    <a:pt x="90" y="858"/>
                  </a:lnTo>
                  <a:lnTo>
                    <a:pt x="84" y="858"/>
                  </a:lnTo>
                  <a:lnTo>
                    <a:pt x="84" y="852"/>
                  </a:lnTo>
                  <a:lnTo>
                    <a:pt x="78" y="852"/>
                  </a:lnTo>
                  <a:lnTo>
                    <a:pt x="84" y="852"/>
                  </a:lnTo>
                  <a:lnTo>
                    <a:pt x="78" y="852"/>
                  </a:lnTo>
                  <a:lnTo>
                    <a:pt x="72" y="852"/>
                  </a:lnTo>
                  <a:lnTo>
                    <a:pt x="72" y="846"/>
                  </a:lnTo>
                  <a:lnTo>
                    <a:pt x="66" y="846"/>
                  </a:lnTo>
                  <a:lnTo>
                    <a:pt x="60" y="840"/>
                  </a:lnTo>
                  <a:lnTo>
                    <a:pt x="54" y="834"/>
                  </a:lnTo>
                  <a:lnTo>
                    <a:pt x="60" y="834"/>
                  </a:lnTo>
                  <a:lnTo>
                    <a:pt x="54" y="834"/>
                  </a:lnTo>
                  <a:lnTo>
                    <a:pt x="54" y="828"/>
                  </a:lnTo>
                  <a:lnTo>
                    <a:pt x="48" y="828"/>
                  </a:lnTo>
                  <a:lnTo>
                    <a:pt x="54" y="828"/>
                  </a:lnTo>
                  <a:lnTo>
                    <a:pt x="54" y="822"/>
                  </a:lnTo>
                  <a:lnTo>
                    <a:pt x="48" y="822"/>
                  </a:lnTo>
                  <a:lnTo>
                    <a:pt x="42" y="816"/>
                  </a:lnTo>
                  <a:lnTo>
                    <a:pt x="36" y="810"/>
                  </a:lnTo>
                  <a:lnTo>
                    <a:pt x="30" y="804"/>
                  </a:lnTo>
                  <a:lnTo>
                    <a:pt x="30" y="798"/>
                  </a:lnTo>
                  <a:lnTo>
                    <a:pt x="36" y="798"/>
                  </a:lnTo>
                  <a:lnTo>
                    <a:pt x="36" y="792"/>
                  </a:lnTo>
                  <a:lnTo>
                    <a:pt x="42" y="792"/>
                  </a:lnTo>
                  <a:lnTo>
                    <a:pt x="42" y="786"/>
                  </a:lnTo>
                  <a:lnTo>
                    <a:pt x="48" y="786"/>
                  </a:lnTo>
                  <a:lnTo>
                    <a:pt x="54" y="786"/>
                  </a:lnTo>
                  <a:lnTo>
                    <a:pt x="60" y="786"/>
                  </a:lnTo>
                  <a:lnTo>
                    <a:pt x="66" y="786"/>
                  </a:lnTo>
                  <a:lnTo>
                    <a:pt x="72" y="786"/>
                  </a:lnTo>
                  <a:lnTo>
                    <a:pt x="78" y="786"/>
                  </a:lnTo>
                  <a:lnTo>
                    <a:pt x="84" y="786"/>
                  </a:lnTo>
                  <a:lnTo>
                    <a:pt x="90" y="786"/>
                  </a:lnTo>
                  <a:lnTo>
                    <a:pt x="96" y="786"/>
                  </a:lnTo>
                  <a:lnTo>
                    <a:pt x="102" y="786"/>
                  </a:lnTo>
                  <a:lnTo>
                    <a:pt x="108" y="786"/>
                  </a:lnTo>
                  <a:lnTo>
                    <a:pt x="114" y="786"/>
                  </a:lnTo>
                  <a:lnTo>
                    <a:pt x="120" y="786"/>
                  </a:lnTo>
                  <a:lnTo>
                    <a:pt x="126" y="786"/>
                  </a:lnTo>
                  <a:lnTo>
                    <a:pt x="120" y="780"/>
                  </a:lnTo>
                  <a:lnTo>
                    <a:pt x="114" y="780"/>
                  </a:lnTo>
                  <a:lnTo>
                    <a:pt x="114" y="774"/>
                  </a:lnTo>
                  <a:lnTo>
                    <a:pt x="108" y="774"/>
                  </a:lnTo>
                  <a:lnTo>
                    <a:pt x="108" y="768"/>
                  </a:lnTo>
                  <a:lnTo>
                    <a:pt x="102" y="768"/>
                  </a:lnTo>
                  <a:lnTo>
                    <a:pt x="102" y="762"/>
                  </a:lnTo>
                  <a:lnTo>
                    <a:pt x="102" y="756"/>
                  </a:lnTo>
                  <a:lnTo>
                    <a:pt x="96" y="756"/>
                  </a:lnTo>
                  <a:lnTo>
                    <a:pt x="96" y="750"/>
                  </a:lnTo>
                  <a:lnTo>
                    <a:pt x="96" y="744"/>
                  </a:lnTo>
                  <a:lnTo>
                    <a:pt x="90" y="744"/>
                  </a:lnTo>
                  <a:lnTo>
                    <a:pt x="90" y="738"/>
                  </a:lnTo>
                  <a:lnTo>
                    <a:pt x="90" y="732"/>
                  </a:lnTo>
                  <a:lnTo>
                    <a:pt x="90" y="726"/>
                  </a:lnTo>
                  <a:lnTo>
                    <a:pt x="90" y="720"/>
                  </a:lnTo>
                  <a:lnTo>
                    <a:pt x="84" y="720"/>
                  </a:lnTo>
                  <a:lnTo>
                    <a:pt x="90" y="720"/>
                  </a:lnTo>
                  <a:lnTo>
                    <a:pt x="90" y="714"/>
                  </a:lnTo>
                  <a:lnTo>
                    <a:pt x="84" y="714"/>
                  </a:lnTo>
                  <a:lnTo>
                    <a:pt x="90" y="714"/>
                  </a:lnTo>
                  <a:lnTo>
                    <a:pt x="84" y="714"/>
                  </a:lnTo>
                  <a:lnTo>
                    <a:pt x="90" y="714"/>
                  </a:lnTo>
                  <a:lnTo>
                    <a:pt x="90" y="708"/>
                  </a:lnTo>
                  <a:lnTo>
                    <a:pt x="90" y="702"/>
                  </a:lnTo>
                  <a:lnTo>
                    <a:pt x="90" y="696"/>
                  </a:lnTo>
                  <a:lnTo>
                    <a:pt x="96" y="696"/>
                  </a:lnTo>
                  <a:lnTo>
                    <a:pt x="90" y="696"/>
                  </a:lnTo>
                  <a:lnTo>
                    <a:pt x="90" y="690"/>
                  </a:lnTo>
                  <a:lnTo>
                    <a:pt x="90" y="684"/>
                  </a:lnTo>
                  <a:lnTo>
                    <a:pt x="90" y="678"/>
                  </a:lnTo>
                  <a:lnTo>
                    <a:pt x="90" y="672"/>
                  </a:lnTo>
                  <a:lnTo>
                    <a:pt x="90" y="666"/>
                  </a:lnTo>
                  <a:lnTo>
                    <a:pt x="84" y="666"/>
                  </a:lnTo>
                  <a:lnTo>
                    <a:pt x="78" y="660"/>
                  </a:lnTo>
                  <a:lnTo>
                    <a:pt x="78" y="654"/>
                  </a:lnTo>
                  <a:lnTo>
                    <a:pt x="78" y="648"/>
                  </a:lnTo>
                  <a:lnTo>
                    <a:pt x="78" y="642"/>
                  </a:lnTo>
                  <a:lnTo>
                    <a:pt x="78" y="648"/>
                  </a:lnTo>
                  <a:lnTo>
                    <a:pt x="78" y="642"/>
                  </a:lnTo>
                  <a:lnTo>
                    <a:pt x="78" y="636"/>
                  </a:lnTo>
                  <a:lnTo>
                    <a:pt x="72" y="636"/>
                  </a:lnTo>
                  <a:lnTo>
                    <a:pt x="72" y="630"/>
                  </a:lnTo>
                  <a:lnTo>
                    <a:pt x="72" y="636"/>
                  </a:lnTo>
                  <a:lnTo>
                    <a:pt x="72" y="630"/>
                  </a:lnTo>
                  <a:lnTo>
                    <a:pt x="66" y="630"/>
                  </a:lnTo>
                  <a:lnTo>
                    <a:pt x="66" y="624"/>
                  </a:lnTo>
                  <a:lnTo>
                    <a:pt x="66" y="630"/>
                  </a:lnTo>
                  <a:lnTo>
                    <a:pt x="60" y="630"/>
                  </a:lnTo>
                  <a:lnTo>
                    <a:pt x="60" y="624"/>
                  </a:lnTo>
                  <a:lnTo>
                    <a:pt x="60" y="618"/>
                  </a:lnTo>
                  <a:lnTo>
                    <a:pt x="60" y="612"/>
                  </a:lnTo>
                  <a:lnTo>
                    <a:pt x="54" y="612"/>
                  </a:lnTo>
                  <a:lnTo>
                    <a:pt x="48" y="612"/>
                  </a:lnTo>
                  <a:lnTo>
                    <a:pt x="42" y="612"/>
                  </a:lnTo>
                  <a:lnTo>
                    <a:pt x="36" y="612"/>
                  </a:lnTo>
                  <a:lnTo>
                    <a:pt x="36" y="606"/>
                  </a:lnTo>
                  <a:lnTo>
                    <a:pt x="30" y="606"/>
                  </a:lnTo>
                  <a:lnTo>
                    <a:pt x="30" y="600"/>
                  </a:lnTo>
                  <a:lnTo>
                    <a:pt x="24" y="600"/>
                  </a:lnTo>
                  <a:lnTo>
                    <a:pt x="24" y="594"/>
                  </a:lnTo>
                  <a:lnTo>
                    <a:pt x="24" y="588"/>
                  </a:lnTo>
                  <a:lnTo>
                    <a:pt x="18" y="588"/>
                  </a:lnTo>
                  <a:lnTo>
                    <a:pt x="18" y="582"/>
                  </a:lnTo>
                  <a:lnTo>
                    <a:pt x="12" y="582"/>
                  </a:lnTo>
                  <a:lnTo>
                    <a:pt x="12" y="576"/>
                  </a:lnTo>
                  <a:lnTo>
                    <a:pt x="12" y="570"/>
                  </a:lnTo>
                  <a:lnTo>
                    <a:pt x="6" y="570"/>
                  </a:lnTo>
                  <a:lnTo>
                    <a:pt x="6" y="564"/>
                  </a:lnTo>
                  <a:lnTo>
                    <a:pt x="6" y="558"/>
                  </a:lnTo>
                  <a:lnTo>
                    <a:pt x="6" y="552"/>
                  </a:lnTo>
                  <a:lnTo>
                    <a:pt x="6" y="546"/>
                  </a:lnTo>
                  <a:lnTo>
                    <a:pt x="0" y="546"/>
                  </a:lnTo>
                  <a:lnTo>
                    <a:pt x="0" y="540"/>
                  </a:lnTo>
                  <a:lnTo>
                    <a:pt x="0" y="534"/>
                  </a:lnTo>
                  <a:lnTo>
                    <a:pt x="0" y="528"/>
                  </a:lnTo>
                  <a:lnTo>
                    <a:pt x="6" y="528"/>
                  </a:lnTo>
                  <a:lnTo>
                    <a:pt x="12" y="528"/>
                  </a:lnTo>
                  <a:lnTo>
                    <a:pt x="12" y="522"/>
                  </a:lnTo>
                  <a:lnTo>
                    <a:pt x="12" y="516"/>
                  </a:lnTo>
                  <a:lnTo>
                    <a:pt x="18" y="516"/>
                  </a:lnTo>
                  <a:lnTo>
                    <a:pt x="18" y="510"/>
                  </a:lnTo>
                  <a:lnTo>
                    <a:pt x="18" y="504"/>
                  </a:lnTo>
                  <a:lnTo>
                    <a:pt x="18" y="498"/>
                  </a:lnTo>
                  <a:lnTo>
                    <a:pt x="24" y="498"/>
                  </a:lnTo>
                  <a:lnTo>
                    <a:pt x="24" y="492"/>
                  </a:lnTo>
                  <a:lnTo>
                    <a:pt x="30" y="492"/>
                  </a:lnTo>
                  <a:lnTo>
                    <a:pt x="30" y="486"/>
                  </a:lnTo>
                  <a:lnTo>
                    <a:pt x="36" y="480"/>
                  </a:lnTo>
                  <a:lnTo>
                    <a:pt x="36" y="474"/>
                  </a:lnTo>
                  <a:lnTo>
                    <a:pt x="42" y="474"/>
                  </a:lnTo>
                  <a:lnTo>
                    <a:pt x="42" y="468"/>
                  </a:lnTo>
                  <a:lnTo>
                    <a:pt x="48" y="462"/>
                  </a:lnTo>
                  <a:lnTo>
                    <a:pt x="48" y="456"/>
                  </a:lnTo>
                  <a:lnTo>
                    <a:pt x="54" y="456"/>
                  </a:lnTo>
                  <a:lnTo>
                    <a:pt x="54" y="450"/>
                  </a:lnTo>
                  <a:lnTo>
                    <a:pt x="60" y="450"/>
                  </a:lnTo>
                  <a:lnTo>
                    <a:pt x="60" y="444"/>
                  </a:lnTo>
                  <a:lnTo>
                    <a:pt x="66" y="444"/>
                  </a:lnTo>
                  <a:lnTo>
                    <a:pt x="66" y="438"/>
                  </a:lnTo>
                  <a:lnTo>
                    <a:pt x="72" y="438"/>
                  </a:lnTo>
                  <a:lnTo>
                    <a:pt x="72" y="432"/>
                  </a:lnTo>
                  <a:lnTo>
                    <a:pt x="78" y="432"/>
                  </a:lnTo>
                  <a:lnTo>
                    <a:pt x="78" y="426"/>
                  </a:lnTo>
                  <a:lnTo>
                    <a:pt x="84" y="426"/>
                  </a:lnTo>
                  <a:lnTo>
                    <a:pt x="84" y="420"/>
                  </a:lnTo>
                  <a:lnTo>
                    <a:pt x="90" y="414"/>
                  </a:lnTo>
                  <a:lnTo>
                    <a:pt x="96" y="408"/>
                  </a:lnTo>
                  <a:lnTo>
                    <a:pt x="102" y="402"/>
                  </a:lnTo>
                  <a:lnTo>
                    <a:pt x="108" y="396"/>
                  </a:lnTo>
                  <a:lnTo>
                    <a:pt x="108" y="390"/>
                  </a:lnTo>
                  <a:lnTo>
                    <a:pt x="114" y="390"/>
                  </a:lnTo>
                  <a:lnTo>
                    <a:pt x="114" y="384"/>
                  </a:lnTo>
                  <a:lnTo>
                    <a:pt x="114" y="378"/>
                  </a:lnTo>
                  <a:lnTo>
                    <a:pt x="114" y="372"/>
                  </a:lnTo>
                  <a:lnTo>
                    <a:pt x="114" y="366"/>
                  </a:lnTo>
                  <a:lnTo>
                    <a:pt x="114" y="354"/>
                  </a:lnTo>
                  <a:lnTo>
                    <a:pt x="114" y="348"/>
                  </a:lnTo>
                  <a:lnTo>
                    <a:pt x="114" y="342"/>
                  </a:lnTo>
                  <a:lnTo>
                    <a:pt x="114" y="336"/>
                  </a:lnTo>
                  <a:lnTo>
                    <a:pt x="114" y="330"/>
                  </a:lnTo>
                  <a:lnTo>
                    <a:pt x="114" y="324"/>
                  </a:lnTo>
                  <a:lnTo>
                    <a:pt x="114" y="318"/>
                  </a:lnTo>
                  <a:lnTo>
                    <a:pt x="120" y="312"/>
                  </a:lnTo>
                  <a:lnTo>
                    <a:pt x="120" y="306"/>
                  </a:lnTo>
                  <a:lnTo>
                    <a:pt x="120" y="300"/>
                  </a:lnTo>
                  <a:lnTo>
                    <a:pt x="120" y="294"/>
                  </a:lnTo>
                  <a:lnTo>
                    <a:pt x="120" y="288"/>
                  </a:lnTo>
                  <a:lnTo>
                    <a:pt x="120" y="282"/>
                  </a:lnTo>
                  <a:lnTo>
                    <a:pt x="120" y="276"/>
                  </a:lnTo>
                  <a:lnTo>
                    <a:pt x="120" y="270"/>
                  </a:lnTo>
                  <a:lnTo>
                    <a:pt x="120" y="264"/>
                  </a:lnTo>
                  <a:lnTo>
                    <a:pt x="120" y="258"/>
                  </a:lnTo>
                  <a:lnTo>
                    <a:pt x="120" y="252"/>
                  </a:lnTo>
                  <a:lnTo>
                    <a:pt x="120" y="246"/>
                  </a:lnTo>
                  <a:lnTo>
                    <a:pt x="126" y="246"/>
                  </a:lnTo>
                  <a:lnTo>
                    <a:pt x="126" y="240"/>
                  </a:lnTo>
                  <a:lnTo>
                    <a:pt x="126" y="234"/>
                  </a:lnTo>
                  <a:lnTo>
                    <a:pt x="126" y="228"/>
                  </a:lnTo>
                  <a:lnTo>
                    <a:pt x="126" y="222"/>
                  </a:lnTo>
                  <a:lnTo>
                    <a:pt x="126" y="216"/>
                  </a:lnTo>
                  <a:lnTo>
                    <a:pt x="126" y="210"/>
                  </a:lnTo>
                  <a:lnTo>
                    <a:pt x="132" y="204"/>
                  </a:lnTo>
                  <a:lnTo>
                    <a:pt x="138" y="198"/>
                  </a:lnTo>
                  <a:lnTo>
                    <a:pt x="138" y="192"/>
                  </a:lnTo>
                  <a:lnTo>
                    <a:pt x="138" y="186"/>
                  </a:lnTo>
                  <a:lnTo>
                    <a:pt x="138" y="180"/>
                  </a:lnTo>
                  <a:lnTo>
                    <a:pt x="132" y="180"/>
                  </a:lnTo>
                  <a:lnTo>
                    <a:pt x="132" y="174"/>
                  </a:lnTo>
                  <a:lnTo>
                    <a:pt x="126" y="168"/>
                  </a:lnTo>
                  <a:lnTo>
                    <a:pt x="120" y="162"/>
                  </a:lnTo>
                  <a:lnTo>
                    <a:pt x="114" y="156"/>
                  </a:lnTo>
                  <a:lnTo>
                    <a:pt x="114" y="150"/>
                  </a:lnTo>
                  <a:lnTo>
                    <a:pt x="120" y="150"/>
                  </a:lnTo>
                  <a:lnTo>
                    <a:pt x="120" y="144"/>
                  </a:lnTo>
                  <a:lnTo>
                    <a:pt x="114" y="138"/>
                  </a:lnTo>
                  <a:lnTo>
                    <a:pt x="108" y="138"/>
                  </a:lnTo>
                  <a:lnTo>
                    <a:pt x="108" y="132"/>
                  </a:lnTo>
                  <a:lnTo>
                    <a:pt x="108" y="126"/>
                  </a:lnTo>
                  <a:lnTo>
                    <a:pt x="102" y="126"/>
                  </a:lnTo>
                  <a:lnTo>
                    <a:pt x="102" y="120"/>
                  </a:lnTo>
                  <a:lnTo>
                    <a:pt x="96" y="120"/>
                  </a:lnTo>
                  <a:lnTo>
                    <a:pt x="96" y="114"/>
                  </a:lnTo>
                  <a:lnTo>
                    <a:pt x="96" y="108"/>
                  </a:lnTo>
                  <a:lnTo>
                    <a:pt x="96" y="102"/>
                  </a:lnTo>
                  <a:lnTo>
                    <a:pt x="96" y="96"/>
                  </a:lnTo>
                  <a:lnTo>
                    <a:pt x="96" y="90"/>
                  </a:lnTo>
                  <a:lnTo>
                    <a:pt x="96" y="84"/>
                  </a:lnTo>
                  <a:lnTo>
                    <a:pt x="96" y="78"/>
                  </a:lnTo>
                  <a:lnTo>
                    <a:pt x="96" y="72"/>
                  </a:lnTo>
                  <a:lnTo>
                    <a:pt x="90" y="66"/>
                  </a:lnTo>
                  <a:lnTo>
                    <a:pt x="90" y="60"/>
                  </a:lnTo>
                  <a:lnTo>
                    <a:pt x="90" y="48"/>
                  </a:lnTo>
                  <a:lnTo>
                    <a:pt x="90" y="42"/>
                  </a:lnTo>
                  <a:lnTo>
                    <a:pt x="90" y="36"/>
                  </a:lnTo>
                  <a:lnTo>
                    <a:pt x="84" y="36"/>
                  </a:lnTo>
                  <a:lnTo>
                    <a:pt x="84" y="30"/>
                  </a:lnTo>
                  <a:lnTo>
                    <a:pt x="84" y="24"/>
                  </a:lnTo>
                  <a:lnTo>
                    <a:pt x="90" y="24"/>
                  </a:lnTo>
                  <a:lnTo>
                    <a:pt x="96" y="24"/>
                  </a:lnTo>
                  <a:lnTo>
                    <a:pt x="96" y="18"/>
                  </a:lnTo>
                  <a:lnTo>
                    <a:pt x="102" y="18"/>
                  </a:lnTo>
                  <a:lnTo>
                    <a:pt x="108" y="18"/>
                  </a:lnTo>
                  <a:lnTo>
                    <a:pt x="108" y="12"/>
                  </a:lnTo>
                  <a:lnTo>
                    <a:pt x="114" y="12"/>
                  </a:lnTo>
                  <a:lnTo>
                    <a:pt x="120" y="12"/>
                  </a:lnTo>
                  <a:lnTo>
                    <a:pt x="120" y="6"/>
                  </a:lnTo>
                  <a:lnTo>
                    <a:pt x="126" y="6"/>
                  </a:lnTo>
                  <a:lnTo>
                    <a:pt x="132" y="6"/>
                  </a:lnTo>
                  <a:lnTo>
                    <a:pt x="138" y="0"/>
                  </a:lnTo>
                  <a:lnTo>
                    <a:pt x="144" y="0"/>
                  </a:lnTo>
                  <a:lnTo>
                    <a:pt x="150" y="6"/>
                  </a:lnTo>
                  <a:lnTo>
                    <a:pt x="156" y="6"/>
                  </a:lnTo>
                  <a:lnTo>
                    <a:pt x="162" y="12"/>
                  </a:lnTo>
                  <a:lnTo>
                    <a:pt x="168" y="12"/>
                  </a:lnTo>
                  <a:lnTo>
                    <a:pt x="174" y="18"/>
                  </a:lnTo>
                  <a:lnTo>
                    <a:pt x="180" y="18"/>
                  </a:lnTo>
                  <a:lnTo>
                    <a:pt x="186" y="24"/>
                  </a:lnTo>
                  <a:lnTo>
                    <a:pt x="192" y="24"/>
                  </a:lnTo>
                  <a:lnTo>
                    <a:pt x="198" y="30"/>
                  </a:lnTo>
                  <a:lnTo>
                    <a:pt x="204" y="30"/>
                  </a:lnTo>
                  <a:lnTo>
                    <a:pt x="210" y="36"/>
                  </a:lnTo>
                  <a:lnTo>
                    <a:pt x="216" y="36"/>
                  </a:lnTo>
                  <a:lnTo>
                    <a:pt x="222" y="42"/>
                  </a:lnTo>
                  <a:lnTo>
                    <a:pt x="228" y="42"/>
                  </a:lnTo>
                  <a:lnTo>
                    <a:pt x="234" y="48"/>
                  </a:lnTo>
                  <a:lnTo>
                    <a:pt x="240" y="48"/>
                  </a:lnTo>
                  <a:lnTo>
                    <a:pt x="246" y="54"/>
                  </a:lnTo>
                  <a:lnTo>
                    <a:pt x="252" y="54"/>
                  </a:lnTo>
                  <a:lnTo>
                    <a:pt x="252" y="60"/>
                  </a:lnTo>
                  <a:lnTo>
                    <a:pt x="258" y="60"/>
                  </a:lnTo>
                  <a:lnTo>
                    <a:pt x="264" y="60"/>
                  </a:lnTo>
                  <a:lnTo>
                    <a:pt x="264" y="66"/>
                  </a:lnTo>
                  <a:lnTo>
                    <a:pt x="270" y="66"/>
                  </a:lnTo>
                  <a:lnTo>
                    <a:pt x="276" y="66"/>
                  </a:lnTo>
                  <a:lnTo>
                    <a:pt x="282" y="72"/>
                  </a:lnTo>
                  <a:lnTo>
                    <a:pt x="288" y="72"/>
                  </a:lnTo>
                  <a:lnTo>
                    <a:pt x="288" y="78"/>
                  </a:lnTo>
                  <a:lnTo>
                    <a:pt x="306" y="84"/>
                  </a:lnTo>
                  <a:lnTo>
                    <a:pt x="588" y="234"/>
                  </a:lnTo>
                  <a:lnTo>
                    <a:pt x="588" y="240"/>
                  </a:lnTo>
                  <a:lnTo>
                    <a:pt x="588" y="246"/>
                  </a:lnTo>
                  <a:lnTo>
                    <a:pt x="588" y="252"/>
                  </a:lnTo>
                  <a:lnTo>
                    <a:pt x="588" y="258"/>
                  </a:lnTo>
                  <a:lnTo>
                    <a:pt x="588" y="264"/>
                  </a:lnTo>
                  <a:lnTo>
                    <a:pt x="588" y="270"/>
                  </a:lnTo>
                  <a:lnTo>
                    <a:pt x="588" y="276"/>
                  </a:lnTo>
                  <a:lnTo>
                    <a:pt x="588" y="282"/>
                  </a:lnTo>
                  <a:lnTo>
                    <a:pt x="588" y="288"/>
                  </a:lnTo>
                  <a:lnTo>
                    <a:pt x="588" y="294"/>
                  </a:lnTo>
                  <a:lnTo>
                    <a:pt x="588" y="300"/>
                  </a:lnTo>
                  <a:lnTo>
                    <a:pt x="588" y="306"/>
                  </a:lnTo>
                  <a:lnTo>
                    <a:pt x="588" y="312"/>
                  </a:lnTo>
                  <a:lnTo>
                    <a:pt x="588" y="318"/>
                  </a:lnTo>
                  <a:lnTo>
                    <a:pt x="588" y="324"/>
                  </a:lnTo>
                  <a:lnTo>
                    <a:pt x="588" y="330"/>
                  </a:lnTo>
                  <a:lnTo>
                    <a:pt x="588" y="336"/>
                  </a:lnTo>
                  <a:lnTo>
                    <a:pt x="588" y="342"/>
                  </a:lnTo>
                  <a:lnTo>
                    <a:pt x="588" y="348"/>
                  </a:lnTo>
                  <a:lnTo>
                    <a:pt x="588" y="354"/>
                  </a:lnTo>
                  <a:lnTo>
                    <a:pt x="588" y="360"/>
                  </a:lnTo>
                  <a:lnTo>
                    <a:pt x="588" y="366"/>
                  </a:lnTo>
                  <a:lnTo>
                    <a:pt x="588" y="372"/>
                  </a:lnTo>
                  <a:lnTo>
                    <a:pt x="588" y="378"/>
                  </a:lnTo>
                  <a:lnTo>
                    <a:pt x="588" y="384"/>
                  </a:lnTo>
                  <a:lnTo>
                    <a:pt x="588" y="390"/>
                  </a:lnTo>
                  <a:lnTo>
                    <a:pt x="588" y="396"/>
                  </a:lnTo>
                  <a:lnTo>
                    <a:pt x="588" y="402"/>
                  </a:lnTo>
                  <a:lnTo>
                    <a:pt x="588" y="408"/>
                  </a:lnTo>
                  <a:lnTo>
                    <a:pt x="588" y="414"/>
                  </a:lnTo>
                  <a:lnTo>
                    <a:pt x="588" y="420"/>
                  </a:lnTo>
                  <a:lnTo>
                    <a:pt x="588" y="426"/>
                  </a:lnTo>
                  <a:lnTo>
                    <a:pt x="588" y="432"/>
                  </a:lnTo>
                  <a:lnTo>
                    <a:pt x="588" y="438"/>
                  </a:lnTo>
                  <a:lnTo>
                    <a:pt x="588" y="450"/>
                  </a:lnTo>
                  <a:lnTo>
                    <a:pt x="588" y="456"/>
                  </a:lnTo>
                  <a:lnTo>
                    <a:pt x="582" y="456"/>
                  </a:lnTo>
                  <a:lnTo>
                    <a:pt x="576" y="456"/>
                  </a:lnTo>
                  <a:lnTo>
                    <a:pt x="570" y="456"/>
                  </a:lnTo>
                  <a:lnTo>
                    <a:pt x="564" y="456"/>
                  </a:lnTo>
                  <a:lnTo>
                    <a:pt x="558" y="456"/>
                  </a:lnTo>
                  <a:lnTo>
                    <a:pt x="552" y="456"/>
                  </a:lnTo>
                  <a:lnTo>
                    <a:pt x="552" y="462"/>
                  </a:lnTo>
                  <a:lnTo>
                    <a:pt x="546" y="456"/>
                  </a:lnTo>
                  <a:lnTo>
                    <a:pt x="540" y="456"/>
                  </a:lnTo>
                  <a:lnTo>
                    <a:pt x="534" y="456"/>
                  </a:lnTo>
                  <a:lnTo>
                    <a:pt x="534" y="462"/>
                  </a:lnTo>
                  <a:lnTo>
                    <a:pt x="528" y="468"/>
                  </a:lnTo>
                  <a:lnTo>
                    <a:pt x="528" y="474"/>
                  </a:lnTo>
                  <a:lnTo>
                    <a:pt x="528" y="480"/>
                  </a:lnTo>
                  <a:lnTo>
                    <a:pt x="528" y="486"/>
                  </a:lnTo>
                  <a:lnTo>
                    <a:pt x="528" y="492"/>
                  </a:lnTo>
                  <a:lnTo>
                    <a:pt x="522" y="492"/>
                  </a:lnTo>
                  <a:lnTo>
                    <a:pt x="522" y="498"/>
                  </a:lnTo>
                  <a:lnTo>
                    <a:pt x="516" y="498"/>
                  </a:lnTo>
                  <a:lnTo>
                    <a:pt x="516" y="504"/>
                  </a:lnTo>
                  <a:lnTo>
                    <a:pt x="510" y="504"/>
                  </a:lnTo>
                  <a:lnTo>
                    <a:pt x="510" y="510"/>
                  </a:lnTo>
                  <a:lnTo>
                    <a:pt x="516" y="510"/>
                  </a:lnTo>
                  <a:lnTo>
                    <a:pt x="516" y="516"/>
                  </a:lnTo>
                  <a:lnTo>
                    <a:pt x="510" y="516"/>
                  </a:lnTo>
                  <a:lnTo>
                    <a:pt x="504" y="522"/>
                  </a:lnTo>
                  <a:lnTo>
                    <a:pt x="498" y="522"/>
                  </a:lnTo>
                  <a:lnTo>
                    <a:pt x="498" y="528"/>
                  </a:lnTo>
                  <a:lnTo>
                    <a:pt x="498" y="534"/>
                  </a:lnTo>
                  <a:lnTo>
                    <a:pt x="498" y="540"/>
                  </a:lnTo>
                  <a:lnTo>
                    <a:pt x="504" y="540"/>
                  </a:lnTo>
                  <a:lnTo>
                    <a:pt x="504" y="546"/>
                  </a:lnTo>
                  <a:lnTo>
                    <a:pt x="510" y="546"/>
                  </a:lnTo>
                  <a:lnTo>
                    <a:pt x="504" y="546"/>
                  </a:lnTo>
                  <a:lnTo>
                    <a:pt x="504" y="552"/>
                  </a:lnTo>
                  <a:lnTo>
                    <a:pt x="498" y="552"/>
                  </a:lnTo>
                  <a:lnTo>
                    <a:pt x="498" y="558"/>
                  </a:lnTo>
                  <a:lnTo>
                    <a:pt x="492" y="558"/>
                  </a:lnTo>
                  <a:lnTo>
                    <a:pt x="486" y="558"/>
                  </a:lnTo>
                  <a:lnTo>
                    <a:pt x="486" y="564"/>
                  </a:lnTo>
                  <a:lnTo>
                    <a:pt x="480" y="564"/>
                  </a:lnTo>
                  <a:lnTo>
                    <a:pt x="480" y="570"/>
                  </a:lnTo>
                  <a:lnTo>
                    <a:pt x="480" y="576"/>
                  </a:lnTo>
                  <a:lnTo>
                    <a:pt x="486" y="576"/>
                  </a:lnTo>
                  <a:lnTo>
                    <a:pt x="486" y="582"/>
                  </a:lnTo>
                  <a:lnTo>
                    <a:pt x="486" y="588"/>
                  </a:lnTo>
                  <a:lnTo>
                    <a:pt x="492" y="588"/>
                  </a:lnTo>
                  <a:lnTo>
                    <a:pt x="492" y="594"/>
                  </a:lnTo>
                  <a:lnTo>
                    <a:pt x="486" y="594"/>
                  </a:lnTo>
                  <a:lnTo>
                    <a:pt x="486" y="600"/>
                  </a:lnTo>
                  <a:lnTo>
                    <a:pt x="480" y="606"/>
                  </a:lnTo>
                  <a:lnTo>
                    <a:pt x="474" y="606"/>
                  </a:lnTo>
                  <a:lnTo>
                    <a:pt x="474" y="612"/>
                  </a:lnTo>
                  <a:lnTo>
                    <a:pt x="468" y="612"/>
                  </a:lnTo>
                  <a:lnTo>
                    <a:pt x="474" y="612"/>
                  </a:lnTo>
                  <a:lnTo>
                    <a:pt x="468" y="612"/>
                  </a:lnTo>
                  <a:lnTo>
                    <a:pt x="468" y="618"/>
                  </a:lnTo>
                  <a:lnTo>
                    <a:pt x="468" y="624"/>
                  </a:lnTo>
                  <a:lnTo>
                    <a:pt x="468" y="630"/>
                  </a:lnTo>
                  <a:lnTo>
                    <a:pt x="474" y="636"/>
                  </a:lnTo>
                  <a:lnTo>
                    <a:pt x="480" y="636"/>
                  </a:lnTo>
                  <a:lnTo>
                    <a:pt x="480" y="630"/>
                  </a:lnTo>
                  <a:lnTo>
                    <a:pt x="486" y="630"/>
                  </a:lnTo>
                  <a:lnTo>
                    <a:pt x="492" y="630"/>
                  </a:lnTo>
                  <a:lnTo>
                    <a:pt x="498" y="630"/>
                  </a:lnTo>
                  <a:lnTo>
                    <a:pt x="498" y="636"/>
                  </a:lnTo>
                  <a:lnTo>
                    <a:pt x="498" y="642"/>
                  </a:lnTo>
                  <a:lnTo>
                    <a:pt x="498" y="648"/>
                  </a:lnTo>
                  <a:lnTo>
                    <a:pt x="498" y="654"/>
                  </a:lnTo>
                  <a:lnTo>
                    <a:pt x="504" y="660"/>
                  </a:lnTo>
                  <a:lnTo>
                    <a:pt x="504" y="666"/>
                  </a:lnTo>
                  <a:lnTo>
                    <a:pt x="498" y="672"/>
                  </a:lnTo>
                  <a:lnTo>
                    <a:pt x="504" y="672"/>
                  </a:lnTo>
                  <a:lnTo>
                    <a:pt x="504" y="666"/>
                  </a:lnTo>
                  <a:lnTo>
                    <a:pt x="510" y="666"/>
                  </a:lnTo>
                  <a:lnTo>
                    <a:pt x="510" y="672"/>
                  </a:lnTo>
                  <a:lnTo>
                    <a:pt x="510" y="678"/>
                  </a:lnTo>
                  <a:lnTo>
                    <a:pt x="510" y="684"/>
                  </a:lnTo>
                  <a:lnTo>
                    <a:pt x="504" y="684"/>
                  </a:lnTo>
                  <a:lnTo>
                    <a:pt x="504" y="690"/>
                  </a:lnTo>
                  <a:lnTo>
                    <a:pt x="510" y="690"/>
                  </a:lnTo>
                  <a:lnTo>
                    <a:pt x="510" y="696"/>
                  </a:lnTo>
                  <a:lnTo>
                    <a:pt x="516" y="702"/>
                  </a:lnTo>
                  <a:lnTo>
                    <a:pt x="522" y="702"/>
                  </a:lnTo>
                  <a:lnTo>
                    <a:pt x="528" y="702"/>
                  </a:lnTo>
                  <a:lnTo>
                    <a:pt x="528" y="708"/>
                  </a:lnTo>
                  <a:lnTo>
                    <a:pt x="528" y="714"/>
                  </a:lnTo>
                  <a:lnTo>
                    <a:pt x="528" y="720"/>
                  </a:lnTo>
                  <a:lnTo>
                    <a:pt x="528" y="726"/>
                  </a:lnTo>
                  <a:lnTo>
                    <a:pt x="522" y="732"/>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01" name="Freeform 100"/>
            <p:cNvSpPr>
              <a:spLocks noEditPoints="1"/>
            </p:cNvSpPr>
            <p:nvPr>
              <p:custDataLst>
                <p:tags r:id="rId31"/>
              </p:custDataLst>
            </p:nvPr>
          </p:nvSpPr>
          <p:spPr bwMode="gray">
            <a:xfrm>
              <a:off x="3643571" y="2593212"/>
              <a:ext cx="404701" cy="400687"/>
            </a:xfrm>
            <a:custGeom>
              <a:avLst/>
              <a:gdLst>
                <a:gd name="T0" fmla="*/ 48452 w 372"/>
                <a:gd name="T1" fmla="*/ 14519 h 324"/>
                <a:gd name="T2" fmla="*/ 55235 w 372"/>
                <a:gd name="T3" fmla="*/ 31941 h 324"/>
                <a:gd name="T4" fmla="*/ 60081 w 372"/>
                <a:gd name="T5" fmla="*/ 44524 h 324"/>
                <a:gd name="T6" fmla="*/ 63957 w 372"/>
                <a:gd name="T7" fmla="*/ 57107 h 324"/>
                <a:gd name="T8" fmla="*/ 67834 w 372"/>
                <a:gd name="T9" fmla="*/ 57107 h 324"/>
                <a:gd name="T10" fmla="*/ 71710 w 372"/>
                <a:gd name="T11" fmla="*/ 57107 h 324"/>
                <a:gd name="T12" fmla="*/ 74616 w 372"/>
                <a:gd name="T13" fmla="*/ 63883 h 324"/>
                <a:gd name="T14" fmla="*/ 80431 w 372"/>
                <a:gd name="T15" fmla="*/ 61947 h 324"/>
                <a:gd name="T16" fmla="*/ 95935 w 372"/>
                <a:gd name="T17" fmla="*/ 70658 h 324"/>
                <a:gd name="T18" fmla="*/ 104657 w 372"/>
                <a:gd name="T19" fmla="*/ 83241 h 324"/>
                <a:gd name="T20" fmla="*/ 112409 w 372"/>
                <a:gd name="T21" fmla="*/ 89049 h 324"/>
                <a:gd name="T22" fmla="*/ 117254 w 372"/>
                <a:gd name="T23" fmla="*/ 97760 h 324"/>
                <a:gd name="T24" fmla="*/ 123069 w 372"/>
                <a:gd name="T25" fmla="*/ 104535 h 324"/>
                <a:gd name="T26" fmla="*/ 131790 w 372"/>
                <a:gd name="T27" fmla="*/ 108407 h 324"/>
                <a:gd name="T28" fmla="*/ 119193 w 372"/>
                <a:gd name="T29" fmla="*/ 112279 h 324"/>
                <a:gd name="T30" fmla="*/ 105626 w 372"/>
                <a:gd name="T31" fmla="*/ 99696 h 324"/>
                <a:gd name="T32" fmla="*/ 93998 w 372"/>
                <a:gd name="T33" fmla="*/ 89049 h 324"/>
                <a:gd name="T34" fmla="*/ 80431 w 372"/>
                <a:gd name="T35" fmla="*/ 78402 h 324"/>
                <a:gd name="T36" fmla="*/ 67834 w 372"/>
                <a:gd name="T37" fmla="*/ 74530 h 324"/>
                <a:gd name="T38" fmla="*/ 55235 w 372"/>
                <a:gd name="T39" fmla="*/ 74530 h 324"/>
                <a:gd name="T40" fmla="*/ 42638 w 372"/>
                <a:gd name="T41" fmla="*/ 74530 h 324"/>
                <a:gd name="T42" fmla="*/ 30040 w 372"/>
                <a:gd name="T43" fmla="*/ 65818 h 324"/>
                <a:gd name="T44" fmla="*/ 21319 w 372"/>
                <a:gd name="T45" fmla="*/ 80338 h 324"/>
                <a:gd name="T46" fmla="*/ 14536 w 372"/>
                <a:gd name="T47" fmla="*/ 74530 h 324"/>
                <a:gd name="T48" fmla="*/ 1938 w 372"/>
                <a:gd name="T49" fmla="*/ 70658 h 324"/>
                <a:gd name="T50" fmla="*/ 3876 w 372"/>
                <a:gd name="T51" fmla="*/ 55171 h 324"/>
                <a:gd name="T52" fmla="*/ 8721 w 372"/>
                <a:gd name="T53" fmla="*/ 36781 h 324"/>
                <a:gd name="T54" fmla="*/ 10660 w 372"/>
                <a:gd name="T55" fmla="*/ 26134 h 324"/>
                <a:gd name="T56" fmla="*/ 21319 w 372"/>
                <a:gd name="T57" fmla="*/ 19358 h 324"/>
                <a:gd name="T58" fmla="*/ 33916 w 372"/>
                <a:gd name="T59" fmla="*/ 10647 h 324"/>
                <a:gd name="T60" fmla="*/ 70740 w 372"/>
                <a:gd name="T61" fmla="*/ 46460 h 324"/>
                <a:gd name="T62" fmla="*/ 71710 w 372"/>
                <a:gd name="T63" fmla="*/ 44524 h 324"/>
                <a:gd name="T64" fmla="*/ 78493 w 372"/>
                <a:gd name="T65" fmla="*/ 48396 h 324"/>
                <a:gd name="T66" fmla="*/ 70740 w 372"/>
                <a:gd name="T67" fmla="*/ 48396 h 324"/>
                <a:gd name="T68" fmla="*/ 76555 w 372"/>
                <a:gd name="T69" fmla="*/ 60011 h 324"/>
                <a:gd name="T70" fmla="*/ 74616 w 372"/>
                <a:gd name="T71" fmla="*/ 48396 h 324"/>
                <a:gd name="T72" fmla="*/ 60081 w 372"/>
                <a:gd name="T73" fmla="*/ 37749 h 324"/>
                <a:gd name="T74" fmla="*/ 71710 w 372"/>
                <a:gd name="T75" fmla="*/ 40653 h 324"/>
                <a:gd name="T76" fmla="*/ 63957 w 372"/>
                <a:gd name="T77" fmla="*/ 42588 h 324"/>
                <a:gd name="T78" fmla="*/ 71710 w 372"/>
                <a:gd name="T79" fmla="*/ 46460 h 324"/>
                <a:gd name="T80" fmla="*/ 127914 w 372"/>
                <a:gd name="T81" fmla="*/ 105503 h 324"/>
                <a:gd name="T82" fmla="*/ 87214 w 372"/>
                <a:gd name="T83" fmla="*/ 51300 h 324"/>
                <a:gd name="T84" fmla="*/ 76555 w 372"/>
                <a:gd name="T85" fmla="*/ 51300 h 324"/>
                <a:gd name="T86" fmla="*/ 91090 w 372"/>
                <a:gd name="T87" fmla="*/ 51300 h 324"/>
                <a:gd name="T88" fmla="*/ 83338 w 372"/>
                <a:gd name="T89" fmla="*/ 42588 h 324"/>
                <a:gd name="T90" fmla="*/ 125007 w 372"/>
                <a:gd name="T91" fmla="*/ 104535 h 324"/>
                <a:gd name="T92" fmla="*/ 65895 w 372"/>
                <a:gd name="T93" fmla="*/ 36781 h 324"/>
                <a:gd name="T94" fmla="*/ 76555 w 372"/>
                <a:gd name="T95" fmla="*/ 44524 h 324"/>
                <a:gd name="T96" fmla="*/ 74616 w 372"/>
                <a:gd name="T97" fmla="*/ 57107 h 324"/>
                <a:gd name="T98" fmla="*/ 127914 w 372"/>
                <a:gd name="T99" fmla="*/ 104535 h 324"/>
                <a:gd name="T100" fmla="*/ 115317 w 372"/>
                <a:gd name="T101" fmla="*/ 89049 h 324"/>
                <a:gd name="T102" fmla="*/ 85276 w 372"/>
                <a:gd name="T103" fmla="*/ 46460 h 324"/>
                <a:gd name="T104" fmla="*/ 58143 w 372"/>
                <a:gd name="T105" fmla="*/ 30005 h 324"/>
                <a:gd name="T106" fmla="*/ 115317 w 372"/>
                <a:gd name="T107" fmla="*/ 89049 h 324"/>
                <a:gd name="T108" fmla="*/ 127914 w 372"/>
                <a:gd name="T109" fmla="*/ 105503 h 324"/>
                <a:gd name="T110" fmla="*/ 80431 w 372"/>
                <a:gd name="T111" fmla="*/ 48396 h 324"/>
                <a:gd name="T112" fmla="*/ 127914 w 372"/>
                <a:gd name="T113" fmla="*/ 101632 h 3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2" h="324">
                  <a:moveTo>
                    <a:pt x="120" y="0"/>
                  </a:moveTo>
                  <a:lnTo>
                    <a:pt x="120" y="6"/>
                  </a:lnTo>
                  <a:lnTo>
                    <a:pt x="126" y="6"/>
                  </a:lnTo>
                  <a:lnTo>
                    <a:pt x="126" y="12"/>
                  </a:lnTo>
                  <a:lnTo>
                    <a:pt x="126" y="18"/>
                  </a:lnTo>
                  <a:lnTo>
                    <a:pt x="132" y="18"/>
                  </a:lnTo>
                  <a:lnTo>
                    <a:pt x="132" y="24"/>
                  </a:lnTo>
                  <a:lnTo>
                    <a:pt x="138" y="30"/>
                  </a:lnTo>
                  <a:lnTo>
                    <a:pt x="138" y="36"/>
                  </a:lnTo>
                  <a:lnTo>
                    <a:pt x="138" y="42"/>
                  </a:lnTo>
                  <a:lnTo>
                    <a:pt x="144" y="42"/>
                  </a:lnTo>
                  <a:lnTo>
                    <a:pt x="144" y="48"/>
                  </a:lnTo>
                  <a:lnTo>
                    <a:pt x="144" y="54"/>
                  </a:lnTo>
                  <a:lnTo>
                    <a:pt x="144" y="60"/>
                  </a:lnTo>
                  <a:lnTo>
                    <a:pt x="144" y="66"/>
                  </a:lnTo>
                  <a:lnTo>
                    <a:pt x="150" y="66"/>
                  </a:lnTo>
                  <a:lnTo>
                    <a:pt x="150" y="72"/>
                  </a:lnTo>
                  <a:lnTo>
                    <a:pt x="150" y="78"/>
                  </a:lnTo>
                  <a:lnTo>
                    <a:pt x="150" y="84"/>
                  </a:lnTo>
                  <a:lnTo>
                    <a:pt x="156" y="90"/>
                  </a:lnTo>
                  <a:lnTo>
                    <a:pt x="150" y="90"/>
                  </a:lnTo>
                  <a:lnTo>
                    <a:pt x="156" y="90"/>
                  </a:lnTo>
                  <a:lnTo>
                    <a:pt x="156" y="96"/>
                  </a:lnTo>
                  <a:lnTo>
                    <a:pt x="156" y="102"/>
                  </a:lnTo>
                  <a:lnTo>
                    <a:pt x="156" y="108"/>
                  </a:lnTo>
                  <a:lnTo>
                    <a:pt x="156" y="114"/>
                  </a:lnTo>
                  <a:lnTo>
                    <a:pt x="156" y="120"/>
                  </a:lnTo>
                  <a:lnTo>
                    <a:pt x="162" y="120"/>
                  </a:lnTo>
                  <a:lnTo>
                    <a:pt x="162" y="126"/>
                  </a:lnTo>
                  <a:lnTo>
                    <a:pt x="168" y="126"/>
                  </a:lnTo>
                  <a:lnTo>
                    <a:pt x="168" y="132"/>
                  </a:lnTo>
                  <a:lnTo>
                    <a:pt x="168" y="138"/>
                  </a:lnTo>
                  <a:lnTo>
                    <a:pt x="168" y="144"/>
                  </a:lnTo>
                  <a:lnTo>
                    <a:pt x="174" y="144"/>
                  </a:lnTo>
                  <a:lnTo>
                    <a:pt x="180" y="144"/>
                  </a:lnTo>
                  <a:lnTo>
                    <a:pt x="180" y="150"/>
                  </a:lnTo>
                  <a:lnTo>
                    <a:pt x="180" y="156"/>
                  </a:lnTo>
                  <a:lnTo>
                    <a:pt x="180" y="162"/>
                  </a:lnTo>
                  <a:lnTo>
                    <a:pt x="186" y="162"/>
                  </a:lnTo>
                  <a:lnTo>
                    <a:pt x="180" y="162"/>
                  </a:lnTo>
                  <a:lnTo>
                    <a:pt x="180" y="168"/>
                  </a:lnTo>
                  <a:lnTo>
                    <a:pt x="186" y="168"/>
                  </a:lnTo>
                  <a:lnTo>
                    <a:pt x="186" y="174"/>
                  </a:lnTo>
                  <a:lnTo>
                    <a:pt x="186" y="168"/>
                  </a:lnTo>
                  <a:lnTo>
                    <a:pt x="186" y="174"/>
                  </a:lnTo>
                  <a:lnTo>
                    <a:pt x="186" y="168"/>
                  </a:lnTo>
                  <a:lnTo>
                    <a:pt x="186" y="174"/>
                  </a:lnTo>
                  <a:lnTo>
                    <a:pt x="186" y="168"/>
                  </a:lnTo>
                  <a:lnTo>
                    <a:pt x="192" y="168"/>
                  </a:lnTo>
                  <a:lnTo>
                    <a:pt x="192" y="162"/>
                  </a:lnTo>
                  <a:lnTo>
                    <a:pt x="186" y="162"/>
                  </a:lnTo>
                  <a:lnTo>
                    <a:pt x="186" y="156"/>
                  </a:lnTo>
                  <a:lnTo>
                    <a:pt x="186" y="150"/>
                  </a:lnTo>
                  <a:lnTo>
                    <a:pt x="192" y="150"/>
                  </a:lnTo>
                  <a:lnTo>
                    <a:pt x="192" y="144"/>
                  </a:lnTo>
                  <a:lnTo>
                    <a:pt x="192" y="150"/>
                  </a:lnTo>
                  <a:lnTo>
                    <a:pt x="198" y="150"/>
                  </a:lnTo>
                  <a:lnTo>
                    <a:pt x="198" y="156"/>
                  </a:lnTo>
                  <a:lnTo>
                    <a:pt x="204" y="156"/>
                  </a:lnTo>
                  <a:lnTo>
                    <a:pt x="204" y="162"/>
                  </a:lnTo>
                  <a:lnTo>
                    <a:pt x="198" y="162"/>
                  </a:lnTo>
                  <a:lnTo>
                    <a:pt x="204" y="162"/>
                  </a:lnTo>
                  <a:lnTo>
                    <a:pt x="204" y="168"/>
                  </a:lnTo>
                  <a:lnTo>
                    <a:pt x="204" y="174"/>
                  </a:lnTo>
                  <a:lnTo>
                    <a:pt x="204" y="168"/>
                  </a:lnTo>
                  <a:lnTo>
                    <a:pt x="204" y="174"/>
                  </a:lnTo>
                  <a:lnTo>
                    <a:pt x="210" y="174"/>
                  </a:lnTo>
                  <a:lnTo>
                    <a:pt x="204" y="174"/>
                  </a:lnTo>
                  <a:lnTo>
                    <a:pt x="210" y="174"/>
                  </a:lnTo>
                  <a:lnTo>
                    <a:pt x="210" y="180"/>
                  </a:lnTo>
                  <a:lnTo>
                    <a:pt x="216" y="180"/>
                  </a:lnTo>
                  <a:lnTo>
                    <a:pt x="222" y="180"/>
                  </a:lnTo>
                  <a:lnTo>
                    <a:pt x="216" y="180"/>
                  </a:lnTo>
                  <a:lnTo>
                    <a:pt x="222" y="180"/>
                  </a:lnTo>
                  <a:lnTo>
                    <a:pt x="222" y="174"/>
                  </a:lnTo>
                  <a:lnTo>
                    <a:pt x="222" y="180"/>
                  </a:lnTo>
                  <a:lnTo>
                    <a:pt x="222" y="174"/>
                  </a:lnTo>
                  <a:lnTo>
                    <a:pt x="228" y="174"/>
                  </a:lnTo>
                  <a:lnTo>
                    <a:pt x="228" y="180"/>
                  </a:lnTo>
                  <a:lnTo>
                    <a:pt x="228" y="174"/>
                  </a:lnTo>
                  <a:lnTo>
                    <a:pt x="228" y="180"/>
                  </a:lnTo>
                  <a:lnTo>
                    <a:pt x="234" y="180"/>
                  </a:lnTo>
                  <a:lnTo>
                    <a:pt x="240" y="180"/>
                  </a:lnTo>
                  <a:lnTo>
                    <a:pt x="240" y="186"/>
                  </a:lnTo>
                  <a:lnTo>
                    <a:pt x="240" y="192"/>
                  </a:lnTo>
                  <a:lnTo>
                    <a:pt x="246" y="192"/>
                  </a:lnTo>
                  <a:lnTo>
                    <a:pt x="252" y="192"/>
                  </a:lnTo>
                  <a:lnTo>
                    <a:pt x="258" y="192"/>
                  </a:lnTo>
                  <a:lnTo>
                    <a:pt x="264" y="198"/>
                  </a:lnTo>
                  <a:lnTo>
                    <a:pt x="270" y="198"/>
                  </a:lnTo>
                  <a:lnTo>
                    <a:pt x="270" y="204"/>
                  </a:lnTo>
                  <a:lnTo>
                    <a:pt x="276" y="210"/>
                  </a:lnTo>
                  <a:lnTo>
                    <a:pt x="276" y="216"/>
                  </a:lnTo>
                  <a:lnTo>
                    <a:pt x="282" y="216"/>
                  </a:lnTo>
                  <a:lnTo>
                    <a:pt x="282" y="222"/>
                  </a:lnTo>
                  <a:lnTo>
                    <a:pt x="288" y="222"/>
                  </a:lnTo>
                  <a:lnTo>
                    <a:pt x="288" y="228"/>
                  </a:lnTo>
                  <a:lnTo>
                    <a:pt x="288" y="234"/>
                  </a:lnTo>
                  <a:lnTo>
                    <a:pt x="288" y="228"/>
                  </a:lnTo>
                  <a:lnTo>
                    <a:pt x="294" y="234"/>
                  </a:lnTo>
                  <a:lnTo>
                    <a:pt x="294" y="240"/>
                  </a:lnTo>
                  <a:lnTo>
                    <a:pt x="294" y="234"/>
                  </a:lnTo>
                  <a:lnTo>
                    <a:pt x="300" y="240"/>
                  </a:lnTo>
                  <a:lnTo>
                    <a:pt x="300" y="234"/>
                  </a:lnTo>
                  <a:lnTo>
                    <a:pt x="300" y="240"/>
                  </a:lnTo>
                  <a:lnTo>
                    <a:pt x="306" y="240"/>
                  </a:lnTo>
                  <a:lnTo>
                    <a:pt x="312" y="240"/>
                  </a:lnTo>
                  <a:lnTo>
                    <a:pt x="312" y="246"/>
                  </a:lnTo>
                  <a:lnTo>
                    <a:pt x="312" y="252"/>
                  </a:lnTo>
                  <a:lnTo>
                    <a:pt x="318" y="252"/>
                  </a:lnTo>
                  <a:lnTo>
                    <a:pt x="318" y="258"/>
                  </a:lnTo>
                  <a:lnTo>
                    <a:pt x="324" y="258"/>
                  </a:lnTo>
                  <a:lnTo>
                    <a:pt x="324" y="252"/>
                  </a:lnTo>
                  <a:lnTo>
                    <a:pt x="318" y="252"/>
                  </a:lnTo>
                  <a:lnTo>
                    <a:pt x="324" y="252"/>
                  </a:lnTo>
                  <a:lnTo>
                    <a:pt x="324" y="258"/>
                  </a:lnTo>
                  <a:lnTo>
                    <a:pt x="330" y="258"/>
                  </a:lnTo>
                  <a:lnTo>
                    <a:pt x="330" y="264"/>
                  </a:lnTo>
                  <a:lnTo>
                    <a:pt x="330" y="270"/>
                  </a:lnTo>
                  <a:lnTo>
                    <a:pt x="330" y="276"/>
                  </a:lnTo>
                  <a:lnTo>
                    <a:pt x="336" y="276"/>
                  </a:lnTo>
                  <a:lnTo>
                    <a:pt x="336" y="282"/>
                  </a:lnTo>
                  <a:lnTo>
                    <a:pt x="336" y="276"/>
                  </a:lnTo>
                  <a:lnTo>
                    <a:pt x="342" y="276"/>
                  </a:lnTo>
                  <a:lnTo>
                    <a:pt x="342" y="282"/>
                  </a:lnTo>
                  <a:lnTo>
                    <a:pt x="348" y="282"/>
                  </a:lnTo>
                  <a:lnTo>
                    <a:pt x="348" y="288"/>
                  </a:lnTo>
                  <a:lnTo>
                    <a:pt x="354" y="288"/>
                  </a:lnTo>
                  <a:lnTo>
                    <a:pt x="354" y="294"/>
                  </a:lnTo>
                  <a:lnTo>
                    <a:pt x="348" y="294"/>
                  </a:lnTo>
                  <a:lnTo>
                    <a:pt x="354" y="294"/>
                  </a:lnTo>
                  <a:lnTo>
                    <a:pt x="354" y="300"/>
                  </a:lnTo>
                  <a:lnTo>
                    <a:pt x="360" y="300"/>
                  </a:lnTo>
                  <a:lnTo>
                    <a:pt x="354" y="300"/>
                  </a:lnTo>
                  <a:lnTo>
                    <a:pt x="360" y="300"/>
                  </a:lnTo>
                  <a:lnTo>
                    <a:pt x="366" y="300"/>
                  </a:lnTo>
                  <a:lnTo>
                    <a:pt x="366" y="294"/>
                  </a:lnTo>
                  <a:lnTo>
                    <a:pt x="366" y="300"/>
                  </a:lnTo>
                  <a:lnTo>
                    <a:pt x="372" y="300"/>
                  </a:lnTo>
                  <a:lnTo>
                    <a:pt x="372" y="306"/>
                  </a:lnTo>
                  <a:lnTo>
                    <a:pt x="366" y="306"/>
                  </a:lnTo>
                  <a:lnTo>
                    <a:pt x="366" y="312"/>
                  </a:lnTo>
                  <a:lnTo>
                    <a:pt x="360" y="312"/>
                  </a:lnTo>
                  <a:lnTo>
                    <a:pt x="360" y="318"/>
                  </a:lnTo>
                  <a:lnTo>
                    <a:pt x="354" y="318"/>
                  </a:lnTo>
                  <a:lnTo>
                    <a:pt x="354" y="324"/>
                  </a:lnTo>
                  <a:lnTo>
                    <a:pt x="348" y="324"/>
                  </a:lnTo>
                  <a:lnTo>
                    <a:pt x="342" y="324"/>
                  </a:lnTo>
                  <a:lnTo>
                    <a:pt x="342" y="318"/>
                  </a:lnTo>
                  <a:lnTo>
                    <a:pt x="336" y="318"/>
                  </a:lnTo>
                  <a:lnTo>
                    <a:pt x="330" y="318"/>
                  </a:lnTo>
                  <a:lnTo>
                    <a:pt x="330" y="312"/>
                  </a:lnTo>
                  <a:lnTo>
                    <a:pt x="324" y="312"/>
                  </a:lnTo>
                  <a:lnTo>
                    <a:pt x="324" y="306"/>
                  </a:lnTo>
                  <a:lnTo>
                    <a:pt x="318" y="306"/>
                  </a:lnTo>
                  <a:lnTo>
                    <a:pt x="318" y="300"/>
                  </a:lnTo>
                  <a:lnTo>
                    <a:pt x="312" y="300"/>
                  </a:lnTo>
                  <a:lnTo>
                    <a:pt x="306" y="294"/>
                  </a:lnTo>
                  <a:lnTo>
                    <a:pt x="306" y="288"/>
                  </a:lnTo>
                  <a:lnTo>
                    <a:pt x="300" y="282"/>
                  </a:lnTo>
                  <a:lnTo>
                    <a:pt x="300" y="276"/>
                  </a:lnTo>
                  <a:lnTo>
                    <a:pt x="294" y="276"/>
                  </a:lnTo>
                  <a:lnTo>
                    <a:pt x="294" y="270"/>
                  </a:lnTo>
                  <a:lnTo>
                    <a:pt x="288" y="270"/>
                  </a:lnTo>
                  <a:lnTo>
                    <a:pt x="282" y="264"/>
                  </a:lnTo>
                  <a:lnTo>
                    <a:pt x="276" y="264"/>
                  </a:lnTo>
                  <a:lnTo>
                    <a:pt x="276" y="258"/>
                  </a:lnTo>
                  <a:lnTo>
                    <a:pt x="270" y="258"/>
                  </a:lnTo>
                  <a:lnTo>
                    <a:pt x="270" y="252"/>
                  </a:lnTo>
                  <a:lnTo>
                    <a:pt x="264" y="252"/>
                  </a:lnTo>
                  <a:lnTo>
                    <a:pt x="264" y="246"/>
                  </a:lnTo>
                  <a:lnTo>
                    <a:pt x="258" y="240"/>
                  </a:lnTo>
                  <a:lnTo>
                    <a:pt x="258" y="234"/>
                  </a:lnTo>
                  <a:lnTo>
                    <a:pt x="252" y="234"/>
                  </a:lnTo>
                  <a:lnTo>
                    <a:pt x="252" y="228"/>
                  </a:lnTo>
                  <a:lnTo>
                    <a:pt x="246" y="228"/>
                  </a:lnTo>
                  <a:lnTo>
                    <a:pt x="246" y="222"/>
                  </a:lnTo>
                  <a:lnTo>
                    <a:pt x="240" y="222"/>
                  </a:lnTo>
                  <a:lnTo>
                    <a:pt x="234" y="222"/>
                  </a:lnTo>
                  <a:lnTo>
                    <a:pt x="228" y="222"/>
                  </a:lnTo>
                  <a:lnTo>
                    <a:pt x="228" y="216"/>
                  </a:lnTo>
                  <a:lnTo>
                    <a:pt x="222" y="216"/>
                  </a:lnTo>
                  <a:lnTo>
                    <a:pt x="222" y="210"/>
                  </a:lnTo>
                  <a:lnTo>
                    <a:pt x="216" y="210"/>
                  </a:lnTo>
                  <a:lnTo>
                    <a:pt x="210" y="210"/>
                  </a:lnTo>
                  <a:lnTo>
                    <a:pt x="210" y="204"/>
                  </a:lnTo>
                  <a:lnTo>
                    <a:pt x="204" y="204"/>
                  </a:lnTo>
                  <a:lnTo>
                    <a:pt x="198" y="204"/>
                  </a:lnTo>
                  <a:lnTo>
                    <a:pt x="198" y="210"/>
                  </a:lnTo>
                  <a:lnTo>
                    <a:pt x="192" y="210"/>
                  </a:lnTo>
                  <a:lnTo>
                    <a:pt x="192" y="204"/>
                  </a:lnTo>
                  <a:lnTo>
                    <a:pt x="186" y="204"/>
                  </a:lnTo>
                  <a:lnTo>
                    <a:pt x="180" y="204"/>
                  </a:lnTo>
                  <a:lnTo>
                    <a:pt x="174" y="204"/>
                  </a:lnTo>
                  <a:lnTo>
                    <a:pt x="174" y="198"/>
                  </a:lnTo>
                  <a:lnTo>
                    <a:pt x="174" y="204"/>
                  </a:lnTo>
                  <a:lnTo>
                    <a:pt x="168" y="204"/>
                  </a:lnTo>
                  <a:lnTo>
                    <a:pt x="162" y="204"/>
                  </a:lnTo>
                  <a:lnTo>
                    <a:pt x="156" y="204"/>
                  </a:lnTo>
                  <a:lnTo>
                    <a:pt x="156" y="210"/>
                  </a:lnTo>
                  <a:lnTo>
                    <a:pt x="156" y="204"/>
                  </a:lnTo>
                  <a:lnTo>
                    <a:pt x="156" y="198"/>
                  </a:lnTo>
                  <a:lnTo>
                    <a:pt x="150" y="198"/>
                  </a:lnTo>
                  <a:lnTo>
                    <a:pt x="144" y="198"/>
                  </a:lnTo>
                  <a:lnTo>
                    <a:pt x="144" y="204"/>
                  </a:lnTo>
                  <a:lnTo>
                    <a:pt x="138" y="204"/>
                  </a:lnTo>
                  <a:lnTo>
                    <a:pt x="132" y="204"/>
                  </a:lnTo>
                  <a:lnTo>
                    <a:pt x="126" y="204"/>
                  </a:lnTo>
                  <a:lnTo>
                    <a:pt x="126" y="210"/>
                  </a:lnTo>
                  <a:lnTo>
                    <a:pt x="120" y="210"/>
                  </a:lnTo>
                  <a:lnTo>
                    <a:pt x="114" y="210"/>
                  </a:lnTo>
                  <a:lnTo>
                    <a:pt x="114" y="204"/>
                  </a:lnTo>
                  <a:lnTo>
                    <a:pt x="108" y="204"/>
                  </a:lnTo>
                  <a:lnTo>
                    <a:pt x="108" y="198"/>
                  </a:lnTo>
                  <a:lnTo>
                    <a:pt x="102" y="198"/>
                  </a:lnTo>
                  <a:lnTo>
                    <a:pt x="102" y="192"/>
                  </a:lnTo>
                  <a:lnTo>
                    <a:pt x="96" y="192"/>
                  </a:lnTo>
                  <a:lnTo>
                    <a:pt x="90" y="192"/>
                  </a:lnTo>
                  <a:lnTo>
                    <a:pt x="90" y="186"/>
                  </a:lnTo>
                  <a:lnTo>
                    <a:pt x="84" y="186"/>
                  </a:lnTo>
                  <a:lnTo>
                    <a:pt x="84" y="180"/>
                  </a:lnTo>
                  <a:lnTo>
                    <a:pt x="78" y="186"/>
                  </a:lnTo>
                  <a:lnTo>
                    <a:pt x="78" y="192"/>
                  </a:lnTo>
                  <a:lnTo>
                    <a:pt x="78" y="198"/>
                  </a:lnTo>
                  <a:lnTo>
                    <a:pt x="72" y="204"/>
                  </a:lnTo>
                  <a:lnTo>
                    <a:pt x="72" y="210"/>
                  </a:lnTo>
                  <a:lnTo>
                    <a:pt x="66" y="216"/>
                  </a:lnTo>
                  <a:lnTo>
                    <a:pt x="66" y="222"/>
                  </a:lnTo>
                  <a:lnTo>
                    <a:pt x="66" y="228"/>
                  </a:lnTo>
                  <a:lnTo>
                    <a:pt x="60" y="228"/>
                  </a:lnTo>
                  <a:lnTo>
                    <a:pt x="60" y="222"/>
                  </a:lnTo>
                  <a:lnTo>
                    <a:pt x="60" y="216"/>
                  </a:lnTo>
                  <a:lnTo>
                    <a:pt x="54" y="216"/>
                  </a:lnTo>
                  <a:lnTo>
                    <a:pt x="54" y="210"/>
                  </a:lnTo>
                  <a:lnTo>
                    <a:pt x="48" y="210"/>
                  </a:lnTo>
                  <a:lnTo>
                    <a:pt x="48" y="204"/>
                  </a:lnTo>
                  <a:lnTo>
                    <a:pt x="48" y="210"/>
                  </a:lnTo>
                  <a:lnTo>
                    <a:pt x="48" y="204"/>
                  </a:lnTo>
                  <a:lnTo>
                    <a:pt x="42" y="204"/>
                  </a:lnTo>
                  <a:lnTo>
                    <a:pt x="42" y="210"/>
                  </a:lnTo>
                  <a:lnTo>
                    <a:pt x="36" y="210"/>
                  </a:lnTo>
                  <a:lnTo>
                    <a:pt x="36" y="216"/>
                  </a:lnTo>
                  <a:lnTo>
                    <a:pt x="30" y="216"/>
                  </a:lnTo>
                  <a:lnTo>
                    <a:pt x="24" y="216"/>
                  </a:lnTo>
                  <a:lnTo>
                    <a:pt x="18" y="216"/>
                  </a:lnTo>
                  <a:lnTo>
                    <a:pt x="12" y="216"/>
                  </a:lnTo>
                  <a:lnTo>
                    <a:pt x="6" y="216"/>
                  </a:lnTo>
                  <a:lnTo>
                    <a:pt x="6" y="210"/>
                  </a:lnTo>
                  <a:lnTo>
                    <a:pt x="6" y="204"/>
                  </a:lnTo>
                  <a:lnTo>
                    <a:pt x="6" y="198"/>
                  </a:lnTo>
                  <a:lnTo>
                    <a:pt x="6" y="192"/>
                  </a:lnTo>
                  <a:lnTo>
                    <a:pt x="6" y="186"/>
                  </a:lnTo>
                  <a:lnTo>
                    <a:pt x="0" y="186"/>
                  </a:lnTo>
                  <a:lnTo>
                    <a:pt x="0" y="180"/>
                  </a:lnTo>
                  <a:lnTo>
                    <a:pt x="0" y="174"/>
                  </a:lnTo>
                  <a:lnTo>
                    <a:pt x="0" y="168"/>
                  </a:lnTo>
                  <a:lnTo>
                    <a:pt x="0" y="162"/>
                  </a:lnTo>
                  <a:lnTo>
                    <a:pt x="6" y="162"/>
                  </a:lnTo>
                  <a:lnTo>
                    <a:pt x="6" y="156"/>
                  </a:lnTo>
                  <a:lnTo>
                    <a:pt x="12" y="156"/>
                  </a:lnTo>
                  <a:lnTo>
                    <a:pt x="12" y="150"/>
                  </a:lnTo>
                  <a:lnTo>
                    <a:pt x="12" y="144"/>
                  </a:lnTo>
                  <a:lnTo>
                    <a:pt x="12" y="138"/>
                  </a:lnTo>
                  <a:lnTo>
                    <a:pt x="18" y="132"/>
                  </a:lnTo>
                  <a:lnTo>
                    <a:pt x="18" y="126"/>
                  </a:lnTo>
                  <a:lnTo>
                    <a:pt x="18" y="120"/>
                  </a:lnTo>
                  <a:lnTo>
                    <a:pt x="24" y="120"/>
                  </a:lnTo>
                  <a:lnTo>
                    <a:pt x="24" y="114"/>
                  </a:lnTo>
                  <a:lnTo>
                    <a:pt x="24" y="108"/>
                  </a:lnTo>
                  <a:lnTo>
                    <a:pt x="24" y="102"/>
                  </a:lnTo>
                  <a:lnTo>
                    <a:pt x="30" y="102"/>
                  </a:lnTo>
                  <a:lnTo>
                    <a:pt x="30" y="96"/>
                  </a:lnTo>
                  <a:lnTo>
                    <a:pt x="30" y="90"/>
                  </a:lnTo>
                  <a:lnTo>
                    <a:pt x="24" y="90"/>
                  </a:lnTo>
                  <a:lnTo>
                    <a:pt x="24" y="84"/>
                  </a:lnTo>
                  <a:lnTo>
                    <a:pt x="24" y="78"/>
                  </a:lnTo>
                  <a:lnTo>
                    <a:pt x="30" y="78"/>
                  </a:lnTo>
                  <a:lnTo>
                    <a:pt x="30" y="72"/>
                  </a:lnTo>
                  <a:lnTo>
                    <a:pt x="36" y="72"/>
                  </a:lnTo>
                  <a:lnTo>
                    <a:pt x="30" y="72"/>
                  </a:lnTo>
                  <a:lnTo>
                    <a:pt x="30" y="66"/>
                  </a:lnTo>
                  <a:lnTo>
                    <a:pt x="30" y="60"/>
                  </a:lnTo>
                  <a:lnTo>
                    <a:pt x="36" y="60"/>
                  </a:lnTo>
                  <a:lnTo>
                    <a:pt x="36" y="54"/>
                  </a:lnTo>
                  <a:lnTo>
                    <a:pt x="30" y="54"/>
                  </a:lnTo>
                  <a:lnTo>
                    <a:pt x="36" y="54"/>
                  </a:lnTo>
                  <a:lnTo>
                    <a:pt x="42" y="54"/>
                  </a:lnTo>
                  <a:lnTo>
                    <a:pt x="48" y="54"/>
                  </a:lnTo>
                  <a:lnTo>
                    <a:pt x="54" y="54"/>
                  </a:lnTo>
                  <a:lnTo>
                    <a:pt x="60" y="54"/>
                  </a:lnTo>
                  <a:lnTo>
                    <a:pt x="60" y="48"/>
                  </a:lnTo>
                  <a:lnTo>
                    <a:pt x="60" y="42"/>
                  </a:lnTo>
                  <a:lnTo>
                    <a:pt x="66" y="36"/>
                  </a:lnTo>
                  <a:lnTo>
                    <a:pt x="72" y="36"/>
                  </a:lnTo>
                  <a:lnTo>
                    <a:pt x="78" y="36"/>
                  </a:lnTo>
                  <a:lnTo>
                    <a:pt x="78" y="30"/>
                  </a:lnTo>
                  <a:lnTo>
                    <a:pt x="84" y="30"/>
                  </a:lnTo>
                  <a:lnTo>
                    <a:pt x="90" y="24"/>
                  </a:lnTo>
                  <a:lnTo>
                    <a:pt x="90" y="30"/>
                  </a:lnTo>
                  <a:lnTo>
                    <a:pt x="96" y="30"/>
                  </a:lnTo>
                  <a:lnTo>
                    <a:pt x="96" y="24"/>
                  </a:lnTo>
                  <a:lnTo>
                    <a:pt x="96" y="30"/>
                  </a:lnTo>
                  <a:lnTo>
                    <a:pt x="102" y="24"/>
                  </a:lnTo>
                  <a:lnTo>
                    <a:pt x="108" y="24"/>
                  </a:lnTo>
                  <a:lnTo>
                    <a:pt x="108" y="18"/>
                  </a:lnTo>
                  <a:lnTo>
                    <a:pt x="108" y="12"/>
                  </a:lnTo>
                  <a:lnTo>
                    <a:pt x="114" y="6"/>
                  </a:lnTo>
                  <a:lnTo>
                    <a:pt x="120" y="0"/>
                  </a:lnTo>
                  <a:close/>
                  <a:moveTo>
                    <a:pt x="192" y="132"/>
                  </a:moveTo>
                  <a:lnTo>
                    <a:pt x="198" y="132"/>
                  </a:lnTo>
                  <a:lnTo>
                    <a:pt x="198" y="138"/>
                  </a:lnTo>
                  <a:lnTo>
                    <a:pt x="204" y="138"/>
                  </a:lnTo>
                  <a:lnTo>
                    <a:pt x="204" y="132"/>
                  </a:lnTo>
                  <a:lnTo>
                    <a:pt x="198" y="132"/>
                  </a:lnTo>
                  <a:lnTo>
                    <a:pt x="192" y="132"/>
                  </a:lnTo>
                  <a:lnTo>
                    <a:pt x="198" y="132"/>
                  </a:lnTo>
                  <a:lnTo>
                    <a:pt x="198" y="126"/>
                  </a:lnTo>
                  <a:lnTo>
                    <a:pt x="204" y="126"/>
                  </a:lnTo>
                  <a:lnTo>
                    <a:pt x="198" y="126"/>
                  </a:lnTo>
                  <a:lnTo>
                    <a:pt x="204" y="126"/>
                  </a:lnTo>
                  <a:lnTo>
                    <a:pt x="204" y="132"/>
                  </a:lnTo>
                  <a:lnTo>
                    <a:pt x="210" y="138"/>
                  </a:lnTo>
                  <a:lnTo>
                    <a:pt x="216" y="138"/>
                  </a:lnTo>
                  <a:lnTo>
                    <a:pt x="210" y="138"/>
                  </a:lnTo>
                  <a:lnTo>
                    <a:pt x="210" y="132"/>
                  </a:lnTo>
                  <a:lnTo>
                    <a:pt x="216" y="132"/>
                  </a:lnTo>
                  <a:lnTo>
                    <a:pt x="216" y="138"/>
                  </a:lnTo>
                  <a:lnTo>
                    <a:pt x="222" y="138"/>
                  </a:lnTo>
                  <a:lnTo>
                    <a:pt x="216" y="138"/>
                  </a:lnTo>
                  <a:lnTo>
                    <a:pt x="222" y="138"/>
                  </a:lnTo>
                  <a:lnTo>
                    <a:pt x="222" y="144"/>
                  </a:lnTo>
                  <a:lnTo>
                    <a:pt x="216" y="144"/>
                  </a:lnTo>
                  <a:lnTo>
                    <a:pt x="210" y="144"/>
                  </a:lnTo>
                  <a:lnTo>
                    <a:pt x="210" y="138"/>
                  </a:lnTo>
                  <a:lnTo>
                    <a:pt x="210" y="144"/>
                  </a:lnTo>
                  <a:lnTo>
                    <a:pt x="204" y="138"/>
                  </a:lnTo>
                  <a:lnTo>
                    <a:pt x="204" y="144"/>
                  </a:lnTo>
                  <a:lnTo>
                    <a:pt x="198" y="138"/>
                  </a:lnTo>
                  <a:lnTo>
                    <a:pt x="198" y="132"/>
                  </a:lnTo>
                  <a:lnTo>
                    <a:pt x="198" y="138"/>
                  </a:lnTo>
                  <a:lnTo>
                    <a:pt x="192" y="138"/>
                  </a:lnTo>
                  <a:lnTo>
                    <a:pt x="192" y="132"/>
                  </a:lnTo>
                  <a:close/>
                  <a:moveTo>
                    <a:pt x="198" y="108"/>
                  </a:moveTo>
                  <a:lnTo>
                    <a:pt x="204" y="108"/>
                  </a:lnTo>
                  <a:lnTo>
                    <a:pt x="204" y="120"/>
                  </a:lnTo>
                  <a:lnTo>
                    <a:pt x="198" y="120"/>
                  </a:lnTo>
                  <a:lnTo>
                    <a:pt x="198" y="108"/>
                  </a:lnTo>
                  <a:close/>
                  <a:moveTo>
                    <a:pt x="210" y="162"/>
                  </a:moveTo>
                  <a:lnTo>
                    <a:pt x="216" y="162"/>
                  </a:lnTo>
                  <a:lnTo>
                    <a:pt x="216" y="168"/>
                  </a:lnTo>
                  <a:lnTo>
                    <a:pt x="210" y="168"/>
                  </a:lnTo>
                  <a:lnTo>
                    <a:pt x="210" y="162"/>
                  </a:lnTo>
                  <a:close/>
                  <a:moveTo>
                    <a:pt x="204" y="108"/>
                  </a:moveTo>
                  <a:lnTo>
                    <a:pt x="210" y="108"/>
                  </a:lnTo>
                  <a:lnTo>
                    <a:pt x="210" y="114"/>
                  </a:lnTo>
                  <a:lnTo>
                    <a:pt x="204" y="114"/>
                  </a:lnTo>
                  <a:lnTo>
                    <a:pt x="204" y="108"/>
                  </a:lnTo>
                  <a:close/>
                  <a:moveTo>
                    <a:pt x="210" y="132"/>
                  </a:moveTo>
                  <a:lnTo>
                    <a:pt x="210" y="138"/>
                  </a:lnTo>
                  <a:lnTo>
                    <a:pt x="211" y="138"/>
                  </a:lnTo>
                  <a:lnTo>
                    <a:pt x="210" y="132"/>
                  </a:lnTo>
                  <a:close/>
                  <a:moveTo>
                    <a:pt x="360" y="294"/>
                  </a:moveTo>
                  <a:lnTo>
                    <a:pt x="366" y="294"/>
                  </a:lnTo>
                  <a:lnTo>
                    <a:pt x="360" y="294"/>
                  </a:lnTo>
                  <a:close/>
                  <a:moveTo>
                    <a:pt x="204" y="84"/>
                  </a:moveTo>
                  <a:lnTo>
                    <a:pt x="210" y="84"/>
                  </a:lnTo>
                  <a:lnTo>
                    <a:pt x="210" y="90"/>
                  </a:lnTo>
                  <a:lnTo>
                    <a:pt x="204" y="90"/>
                  </a:lnTo>
                  <a:lnTo>
                    <a:pt x="204" y="84"/>
                  </a:lnTo>
                  <a:close/>
                  <a:moveTo>
                    <a:pt x="168" y="108"/>
                  </a:moveTo>
                  <a:lnTo>
                    <a:pt x="168" y="114"/>
                  </a:lnTo>
                  <a:lnTo>
                    <a:pt x="169" y="114"/>
                  </a:lnTo>
                  <a:lnTo>
                    <a:pt x="168" y="108"/>
                  </a:lnTo>
                  <a:close/>
                  <a:moveTo>
                    <a:pt x="192" y="96"/>
                  </a:moveTo>
                  <a:lnTo>
                    <a:pt x="192" y="102"/>
                  </a:lnTo>
                  <a:lnTo>
                    <a:pt x="193" y="102"/>
                  </a:lnTo>
                  <a:lnTo>
                    <a:pt x="192" y="96"/>
                  </a:lnTo>
                  <a:close/>
                  <a:moveTo>
                    <a:pt x="204" y="114"/>
                  </a:moveTo>
                  <a:lnTo>
                    <a:pt x="210" y="114"/>
                  </a:lnTo>
                  <a:lnTo>
                    <a:pt x="204" y="114"/>
                  </a:lnTo>
                  <a:close/>
                  <a:moveTo>
                    <a:pt x="210" y="162"/>
                  </a:moveTo>
                  <a:lnTo>
                    <a:pt x="216" y="162"/>
                  </a:lnTo>
                  <a:lnTo>
                    <a:pt x="210" y="162"/>
                  </a:lnTo>
                  <a:close/>
                  <a:moveTo>
                    <a:pt x="240" y="144"/>
                  </a:moveTo>
                  <a:lnTo>
                    <a:pt x="246" y="144"/>
                  </a:lnTo>
                  <a:lnTo>
                    <a:pt x="240" y="144"/>
                  </a:lnTo>
                  <a:close/>
                  <a:moveTo>
                    <a:pt x="180" y="120"/>
                  </a:moveTo>
                  <a:lnTo>
                    <a:pt x="180" y="126"/>
                  </a:lnTo>
                  <a:lnTo>
                    <a:pt x="181" y="126"/>
                  </a:lnTo>
                  <a:lnTo>
                    <a:pt x="180" y="120"/>
                  </a:lnTo>
                  <a:close/>
                  <a:moveTo>
                    <a:pt x="354" y="288"/>
                  </a:moveTo>
                  <a:lnTo>
                    <a:pt x="360" y="288"/>
                  </a:lnTo>
                  <a:lnTo>
                    <a:pt x="354" y="288"/>
                  </a:lnTo>
                  <a:close/>
                  <a:moveTo>
                    <a:pt x="198" y="120"/>
                  </a:moveTo>
                  <a:lnTo>
                    <a:pt x="204" y="120"/>
                  </a:lnTo>
                  <a:lnTo>
                    <a:pt x="198" y="120"/>
                  </a:lnTo>
                  <a:close/>
                  <a:moveTo>
                    <a:pt x="204" y="126"/>
                  </a:moveTo>
                  <a:lnTo>
                    <a:pt x="210" y="126"/>
                  </a:lnTo>
                  <a:lnTo>
                    <a:pt x="210" y="132"/>
                  </a:lnTo>
                  <a:lnTo>
                    <a:pt x="204" y="132"/>
                  </a:lnTo>
                  <a:lnTo>
                    <a:pt x="204" y="126"/>
                  </a:lnTo>
                  <a:close/>
                  <a:moveTo>
                    <a:pt x="354" y="288"/>
                  </a:moveTo>
                  <a:lnTo>
                    <a:pt x="360" y="288"/>
                  </a:lnTo>
                  <a:lnTo>
                    <a:pt x="360" y="294"/>
                  </a:lnTo>
                  <a:lnTo>
                    <a:pt x="354" y="294"/>
                  </a:lnTo>
                  <a:lnTo>
                    <a:pt x="354" y="288"/>
                  </a:lnTo>
                  <a:close/>
                  <a:moveTo>
                    <a:pt x="360" y="294"/>
                  </a:moveTo>
                  <a:lnTo>
                    <a:pt x="366" y="294"/>
                  </a:lnTo>
                  <a:lnTo>
                    <a:pt x="366" y="300"/>
                  </a:lnTo>
                  <a:lnTo>
                    <a:pt x="360" y="300"/>
                  </a:lnTo>
                  <a:lnTo>
                    <a:pt x="360" y="294"/>
                  </a:lnTo>
                  <a:close/>
                  <a:moveTo>
                    <a:pt x="228" y="144"/>
                  </a:moveTo>
                  <a:lnTo>
                    <a:pt x="234" y="144"/>
                  </a:lnTo>
                  <a:lnTo>
                    <a:pt x="228" y="144"/>
                  </a:lnTo>
                  <a:close/>
                  <a:moveTo>
                    <a:pt x="186" y="144"/>
                  </a:moveTo>
                  <a:lnTo>
                    <a:pt x="186" y="150"/>
                  </a:lnTo>
                  <a:lnTo>
                    <a:pt x="187" y="150"/>
                  </a:lnTo>
                  <a:lnTo>
                    <a:pt x="186" y="144"/>
                  </a:lnTo>
                  <a:close/>
                  <a:moveTo>
                    <a:pt x="240" y="144"/>
                  </a:moveTo>
                  <a:lnTo>
                    <a:pt x="246" y="144"/>
                  </a:lnTo>
                  <a:lnTo>
                    <a:pt x="240" y="144"/>
                  </a:lnTo>
                  <a:close/>
                  <a:moveTo>
                    <a:pt x="240" y="144"/>
                  </a:moveTo>
                  <a:lnTo>
                    <a:pt x="240" y="150"/>
                  </a:lnTo>
                  <a:lnTo>
                    <a:pt x="241" y="150"/>
                  </a:lnTo>
                  <a:lnTo>
                    <a:pt x="240" y="144"/>
                  </a:lnTo>
                  <a:close/>
                  <a:moveTo>
                    <a:pt x="228" y="168"/>
                  </a:moveTo>
                  <a:lnTo>
                    <a:pt x="228" y="174"/>
                  </a:lnTo>
                  <a:lnTo>
                    <a:pt x="229" y="174"/>
                  </a:lnTo>
                  <a:lnTo>
                    <a:pt x="228" y="168"/>
                  </a:lnTo>
                  <a:close/>
                  <a:moveTo>
                    <a:pt x="216" y="144"/>
                  </a:moveTo>
                  <a:lnTo>
                    <a:pt x="222" y="144"/>
                  </a:lnTo>
                  <a:lnTo>
                    <a:pt x="222" y="150"/>
                  </a:lnTo>
                  <a:lnTo>
                    <a:pt x="216" y="150"/>
                  </a:lnTo>
                  <a:lnTo>
                    <a:pt x="216" y="144"/>
                  </a:lnTo>
                  <a:close/>
                  <a:moveTo>
                    <a:pt x="240" y="180"/>
                  </a:moveTo>
                  <a:lnTo>
                    <a:pt x="240" y="186"/>
                  </a:lnTo>
                  <a:lnTo>
                    <a:pt x="241" y="186"/>
                  </a:lnTo>
                  <a:lnTo>
                    <a:pt x="240" y="180"/>
                  </a:lnTo>
                  <a:close/>
                  <a:moveTo>
                    <a:pt x="252" y="144"/>
                  </a:moveTo>
                  <a:lnTo>
                    <a:pt x="258" y="144"/>
                  </a:lnTo>
                  <a:lnTo>
                    <a:pt x="252" y="144"/>
                  </a:lnTo>
                  <a:close/>
                  <a:moveTo>
                    <a:pt x="216" y="114"/>
                  </a:moveTo>
                  <a:lnTo>
                    <a:pt x="216" y="120"/>
                  </a:lnTo>
                  <a:lnTo>
                    <a:pt x="217" y="120"/>
                  </a:lnTo>
                  <a:lnTo>
                    <a:pt x="216" y="114"/>
                  </a:lnTo>
                  <a:close/>
                  <a:moveTo>
                    <a:pt x="198" y="102"/>
                  </a:moveTo>
                  <a:lnTo>
                    <a:pt x="198" y="108"/>
                  </a:lnTo>
                  <a:lnTo>
                    <a:pt x="199" y="108"/>
                  </a:lnTo>
                  <a:lnTo>
                    <a:pt x="198" y="102"/>
                  </a:lnTo>
                  <a:close/>
                  <a:moveTo>
                    <a:pt x="234" y="120"/>
                  </a:moveTo>
                  <a:lnTo>
                    <a:pt x="234" y="126"/>
                  </a:lnTo>
                  <a:lnTo>
                    <a:pt x="235" y="126"/>
                  </a:lnTo>
                  <a:lnTo>
                    <a:pt x="234" y="120"/>
                  </a:lnTo>
                  <a:close/>
                  <a:moveTo>
                    <a:pt x="360" y="300"/>
                  </a:moveTo>
                  <a:lnTo>
                    <a:pt x="366" y="300"/>
                  </a:lnTo>
                  <a:lnTo>
                    <a:pt x="360" y="300"/>
                  </a:lnTo>
                  <a:close/>
                  <a:moveTo>
                    <a:pt x="354" y="294"/>
                  </a:moveTo>
                  <a:lnTo>
                    <a:pt x="354" y="300"/>
                  </a:lnTo>
                  <a:lnTo>
                    <a:pt x="355" y="300"/>
                  </a:lnTo>
                  <a:lnTo>
                    <a:pt x="354" y="294"/>
                  </a:lnTo>
                  <a:close/>
                  <a:moveTo>
                    <a:pt x="204" y="120"/>
                  </a:moveTo>
                  <a:lnTo>
                    <a:pt x="210" y="120"/>
                  </a:lnTo>
                  <a:lnTo>
                    <a:pt x="204" y="120"/>
                  </a:lnTo>
                  <a:close/>
                  <a:moveTo>
                    <a:pt x="228" y="126"/>
                  </a:moveTo>
                  <a:lnTo>
                    <a:pt x="234" y="126"/>
                  </a:lnTo>
                  <a:lnTo>
                    <a:pt x="228" y="126"/>
                  </a:lnTo>
                  <a:close/>
                  <a:moveTo>
                    <a:pt x="186" y="96"/>
                  </a:moveTo>
                  <a:lnTo>
                    <a:pt x="192" y="96"/>
                  </a:lnTo>
                  <a:lnTo>
                    <a:pt x="192" y="102"/>
                  </a:lnTo>
                  <a:lnTo>
                    <a:pt x="186" y="102"/>
                  </a:lnTo>
                  <a:lnTo>
                    <a:pt x="186" y="96"/>
                  </a:lnTo>
                  <a:close/>
                  <a:moveTo>
                    <a:pt x="240" y="138"/>
                  </a:moveTo>
                  <a:lnTo>
                    <a:pt x="246" y="138"/>
                  </a:lnTo>
                  <a:lnTo>
                    <a:pt x="240" y="138"/>
                  </a:lnTo>
                  <a:close/>
                  <a:moveTo>
                    <a:pt x="216" y="120"/>
                  </a:moveTo>
                  <a:lnTo>
                    <a:pt x="222" y="120"/>
                  </a:lnTo>
                  <a:lnTo>
                    <a:pt x="222" y="126"/>
                  </a:lnTo>
                  <a:lnTo>
                    <a:pt x="216" y="126"/>
                  </a:lnTo>
                  <a:lnTo>
                    <a:pt x="216" y="120"/>
                  </a:lnTo>
                  <a:close/>
                  <a:moveTo>
                    <a:pt x="216" y="126"/>
                  </a:moveTo>
                  <a:lnTo>
                    <a:pt x="222" y="126"/>
                  </a:lnTo>
                  <a:lnTo>
                    <a:pt x="216" y="126"/>
                  </a:lnTo>
                  <a:close/>
                  <a:moveTo>
                    <a:pt x="174" y="120"/>
                  </a:moveTo>
                  <a:lnTo>
                    <a:pt x="180" y="120"/>
                  </a:lnTo>
                  <a:lnTo>
                    <a:pt x="174" y="120"/>
                  </a:lnTo>
                  <a:close/>
                  <a:moveTo>
                    <a:pt x="306" y="240"/>
                  </a:moveTo>
                  <a:lnTo>
                    <a:pt x="312" y="240"/>
                  </a:lnTo>
                  <a:lnTo>
                    <a:pt x="306" y="240"/>
                  </a:lnTo>
                  <a:close/>
                  <a:moveTo>
                    <a:pt x="210" y="156"/>
                  </a:moveTo>
                  <a:lnTo>
                    <a:pt x="210" y="162"/>
                  </a:lnTo>
                  <a:lnTo>
                    <a:pt x="211" y="162"/>
                  </a:lnTo>
                  <a:lnTo>
                    <a:pt x="210" y="156"/>
                  </a:lnTo>
                  <a:close/>
                  <a:moveTo>
                    <a:pt x="234" y="150"/>
                  </a:moveTo>
                  <a:lnTo>
                    <a:pt x="234" y="156"/>
                  </a:lnTo>
                  <a:lnTo>
                    <a:pt x="235" y="156"/>
                  </a:lnTo>
                  <a:lnTo>
                    <a:pt x="234" y="150"/>
                  </a:lnTo>
                  <a:close/>
                  <a:moveTo>
                    <a:pt x="240" y="186"/>
                  </a:moveTo>
                  <a:lnTo>
                    <a:pt x="246" y="186"/>
                  </a:lnTo>
                  <a:lnTo>
                    <a:pt x="240" y="186"/>
                  </a:lnTo>
                  <a:close/>
                  <a:moveTo>
                    <a:pt x="360" y="294"/>
                  </a:moveTo>
                  <a:lnTo>
                    <a:pt x="360" y="300"/>
                  </a:lnTo>
                  <a:lnTo>
                    <a:pt x="361" y="300"/>
                  </a:lnTo>
                  <a:lnTo>
                    <a:pt x="360" y="294"/>
                  </a:lnTo>
                  <a:close/>
                  <a:moveTo>
                    <a:pt x="240" y="186"/>
                  </a:moveTo>
                  <a:lnTo>
                    <a:pt x="246" y="186"/>
                  </a:lnTo>
                  <a:lnTo>
                    <a:pt x="246" y="192"/>
                  </a:lnTo>
                  <a:lnTo>
                    <a:pt x="240" y="192"/>
                  </a:lnTo>
                  <a:lnTo>
                    <a:pt x="240" y="186"/>
                  </a:lnTo>
                  <a:close/>
                  <a:moveTo>
                    <a:pt x="318" y="252"/>
                  </a:moveTo>
                  <a:lnTo>
                    <a:pt x="324" y="252"/>
                  </a:lnTo>
                  <a:lnTo>
                    <a:pt x="318" y="252"/>
                  </a:lnTo>
                  <a:close/>
                  <a:moveTo>
                    <a:pt x="192" y="120"/>
                  </a:moveTo>
                  <a:lnTo>
                    <a:pt x="198" y="120"/>
                  </a:lnTo>
                  <a:lnTo>
                    <a:pt x="198" y="126"/>
                  </a:lnTo>
                  <a:lnTo>
                    <a:pt x="192" y="126"/>
                  </a:lnTo>
                  <a:lnTo>
                    <a:pt x="192" y="120"/>
                  </a:lnTo>
                  <a:close/>
                  <a:moveTo>
                    <a:pt x="246" y="192"/>
                  </a:moveTo>
                  <a:lnTo>
                    <a:pt x="252" y="192"/>
                  </a:lnTo>
                  <a:lnTo>
                    <a:pt x="246" y="192"/>
                  </a:lnTo>
                  <a:close/>
                  <a:moveTo>
                    <a:pt x="240" y="132"/>
                  </a:moveTo>
                  <a:lnTo>
                    <a:pt x="240" y="138"/>
                  </a:lnTo>
                  <a:lnTo>
                    <a:pt x="241" y="138"/>
                  </a:lnTo>
                  <a:lnTo>
                    <a:pt x="240" y="132"/>
                  </a:lnTo>
                  <a:close/>
                  <a:moveTo>
                    <a:pt x="210" y="162"/>
                  </a:moveTo>
                  <a:lnTo>
                    <a:pt x="210" y="168"/>
                  </a:lnTo>
                  <a:lnTo>
                    <a:pt x="211" y="168"/>
                  </a:lnTo>
                  <a:lnTo>
                    <a:pt x="210" y="162"/>
                  </a:lnTo>
                  <a:close/>
                  <a:moveTo>
                    <a:pt x="162" y="78"/>
                  </a:moveTo>
                  <a:lnTo>
                    <a:pt x="162" y="84"/>
                  </a:lnTo>
                  <a:lnTo>
                    <a:pt x="163" y="84"/>
                  </a:lnTo>
                  <a:lnTo>
                    <a:pt x="162" y="78"/>
                  </a:lnTo>
                  <a:close/>
                  <a:moveTo>
                    <a:pt x="186" y="144"/>
                  </a:moveTo>
                  <a:lnTo>
                    <a:pt x="192" y="144"/>
                  </a:lnTo>
                  <a:lnTo>
                    <a:pt x="192" y="150"/>
                  </a:lnTo>
                  <a:lnTo>
                    <a:pt x="186" y="150"/>
                  </a:lnTo>
                  <a:lnTo>
                    <a:pt x="186" y="144"/>
                  </a:lnTo>
                  <a:close/>
                  <a:moveTo>
                    <a:pt x="324" y="252"/>
                  </a:moveTo>
                  <a:lnTo>
                    <a:pt x="324" y="258"/>
                  </a:lnTo>
                  <a:lnTo>
                    <a:pt x="325" y="258"/>
                  </a:lnTo>
                  <a:lnTo>
                    <a:pt x="324" y="252"/>
                  </a:lnTo>
                  <a:close/>
                  <a:moveTo>
                    <a:pt x="210" y="120"/>
                  </a:moveTo>
                  <a:lnTo>
                    <a:pt x="216" y="120"/>
                  </a:lnTo>
                  <a:lnTo>
                    <a:pt x="210" y="120"/>
                  </a:lnTo>
                  <a:close/>
                  <a:moveTo>
                    <a:pt x="360" y="288"/>
                  </a:moveTo>
                  <a:lnTo>
                    <a:pt x="360" y="294"/>
                  </a:lnTo>
                  <a:lnTo>
                    <a:pt x="361" y="294"/>
                  </a:lnTo>
                  <a:lnTo>
                    <a:pt x="360" y="288"/>
                  </a:lnTo>
                  <a:close/>
                  <a:moveTo>
                    <a:pt x="360" y="294"/>
                  </a:moveTo>
                  <a:lnTo>
                    <a:pt x="360" y="300"/>
                  </a:lnTo>
                  <a:lnTo>
                    <a:pt x="361" y="300"/>
                  </a:lnTo>
                  <a:lnTo>
                    <a:pt x="360" y="294"/>
                  </a:lnTo>
                  <a:close/>
                  <a:moveTo>
                    <a:pt x="198" y="108"/>
                  </a:moveTo>
                  <a:lnTo>
                    <a:pt x="204" y="108"/>
                  </a:lnTo>
                  <a:lnTo>
                    <a:pt x="198" y="108"/>
                  </a:lnTo>
                  <a:close/>
                  <a:moveTo>
                    <a:pt x="186" y="96"/>
                  </a:moveTo>
                  <a:lnTo>
                    <a:pt x="186" y="102"/>
                  </a:lnTo>
                  <a:lnTo>
                    <a:pt x="187" y="102"/>
                  </a:lnTo>
                  <a:lnTo>
                    <a:pt x="186" y="96"/>
                  </a:lnTo>
                  <a:close/>
                  <a:moveTo>
                    <a:pt x="222" y="138"/>
                  </a:moveTo>
                  <a:lnTo>
                    <a:pt x="228" y="138"/>
                  </a:lnTo>
                  <a:lnTo>
                    <a:pt x="222" y="138"/>
                  </a:lnTo>
                  <a:close/>
                  <a:moveTo>
                    <a:pt x="354" y="294"/>
                  </a:moveTo>
                  <a:lnTo>
                    <a:pt x="354" y="300"/>
                  </a:lnTo>
                  <a:lnTo>
                    <a:pt x="355" y="300"/>
                  </a:lnTo>
                  <a:lnTo>
                    <a:pt x="354" y="294"/>
                  </a:lnTo>
                  <a:close/>
                  <a:moveTo>
                    <a:pt x="342" y="276"/>
                  </a:moveTo>
                  <a:lnTo>
                    <a:pt x="342" y="282"/>
                  </a:lnTo>
                  <a:lnTo>
                    <a:pt x="343" y="282"/>
                  </a:lnTo>
                  <a:lnTo>
                    <a:pt x="342" y="276"/>
                  </a:lnTo>
                  <a:close/>
                  <a:moveTo>
                    <a:pt x="360" y="288"/>
                  </a:moveTo>
                  <a:lnTo>
                    <a:pt x="360" y="294"/>
                  </a:lnTo>
                  <a:lnTo>
                    <a:pt x="361" y="294"/>
                  </a:lnTo>
                  <a:lnTo>
                    <a:pt x="360" y="288"/>
                  </a:lnTo>
                  <a:close/>
                  <a:moveTo>
                    <a:pt x="192" y="132"/>
                  </a:moveTo>
                  <a:lnTo>
                    <a:pt x="198" y="132"/>
                  </a:lnTo>
                  <a:lnTo>
                    <a:pt x="192" y="132"/>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02" name="Freeform 101"/>
            <p:cNvSpPr>
              <a:spLocks/>
            </p:cNvSpPr>
            <p:nvPr>
              <p:custDataLst>
                <p:tags r:id="rId32"/>
              </p:custDataLst>
            </p:nvPr>
          </p:nvSpPr>
          <p:spPr bwMode="gray">
            <a:xfrm>
              <a:off x="3969000" y="2970613"/>
              <a:ext cx="98741" cy="126699"/>
            </a:xfrm>
            <a:custGeom>
              <a:avLst/>
              <a:gdLst>
                <a:gd name="T0" fmla="*/ 15798 w 90"/>
                <a:gd name="T1" fmla="*/ 3907 h 102"/>
                <a:gd name="T2" fmla="*/ 17773 w 90"/>
                <a:gd name="T3" fmla="*/ 6838 h 102"/>
                <a:gd name="T4" fmla="*/ 19747 w 90"/>
                <a:gd name="T5" fmla="*/ 3907 h 102"/>
                <a:gd name="T6" fmla="*/ 22710 w 90"/>
                <a:gd name="T7" fmla="*/ 1954 h 102"/>
                <a:gd name="T8" fmla="*/ 23697 w 90"/>
                <a:gd name="T9" fmla="*/ 0 h 102"/>
                <a:gd name="T10" fmla="*/ 28634 w 90"/>
                <a:gd name="T11" fmla="*/ 1954 h 102"/>
                <a:gd name="T12" fmla="*/ 30609 w 90"/>
                <a:gd name="T13" fmla="*/ 3907 h 102"/>
                <a:gd name="T14" fmla="*/ 30609 w 90"/>
                <a:gd name="T15" fmla="*/ 8792 h 102"/>
                <a:gd name="T16" fmla="*/ 33571 w 90"/>
                <a:gd name="T17" fmla="*/ 10746 h 102"/>
                <a:gd name="T18" fmla="*/ 33571 w 90"/>
                <a:gd name="T19" fmla="*/ 15630 h 102"/>
                <a:gd name="T20" fmla="*/ 28634 w 90"/>
                <a:gd name="T21" fmla="*/ 15630 h 102"/>
                <a:gd name="T22" fmla="*/ 23697 w 90"/>
                <a:gd name="T23" fmla="*/ 19537 h 102"/>
                <a:gd name="T24" fmla="*/ 19747 w 90"/>
                <a:gd name="T25" fmla="*/ 19537 h 102"/>
                <a:gd name="T26" fmla="*/ 17773 w 90"/>
                <a:gd name="T27" fmla="*/ 21491 h 102"/>
                <a:gd name="T28" fmla="*/ 15798 w 90"/>
                <a:gd name="T29" fmla="*/ 23445 h 102"/>
                <a:gd name="T30" fmla="*/ 17773 w 90"/>
                <a:gd name="T31" fmla="*/ 26376 h 102"/>
                <a:gd name="T32" fmla="*/ 19747 w 90"/>
                <a:gd name="T33" fmla="*/ 23445 h 102"/>
                <a:gd name="T34" fmla="*/ 23697 w 90"/>
                <a:gd name="T35" fmla="*/ 23445 h 102"/>
                <a:gd name="T36" fmla="*/ 26660 w 90"/>
                <a:gd name="T37" fmla="*/ 21491 h 102"/>
                <a:gd name="T38" fmla="*/ 28634 w 90"/>
                <a:gd name="T39" fmla="*/ 23445 h 102"/>
                <a:gd name="T40" fmla="*/ 28634 w 90"/>
                <a:gd name="T41" fmla="*/ 28329 h 102"/>
                <a:gd name="T42" fmla="*/ 26660 w 90"/>
                <a:gd name="T43" fmla="*/ 30283 h 102"/>
                <a:gd name="T44" fmla="*/ 23697 w 90"/>
                <a:gd name="T45" fmla="*/ 32237 h 102"/>
                <a:gd name="T46" fmla="*/ 22710 w 90"/>
                <a:gd name="T47" fmla="*/ 34191 h 102"/>
                <a:gd name="T48" fmla="*/ 17773 w 90"/>
                <a:gd name="T49" fmla="*/ 34191 h 102"/>
                <a:gd name="T50" fmla="*/ 15798 w 90"/>
                <a:gd name="T51" fmla="*/ 34191 h 102"/>
                <a:gd name="T52" fmla="*/ 10861 w 90"/>
                <a:gd name="T53" fmla="*/ 34191 h 102"/>
                <a:gd name="T54" fmla="*/ 8887 w 90"/>
                <a:gd name="T55" fmla="*/ 37121 h 102"/>
                <a:gd name="T56" fmla="*/ 6911 w 90"/>
                <a:gd name="T57" fmla="*/ 34191 h 102"/>
                <a:gd name="T58" fmla="*/ 3949 w 90"/>
                <a:gd name="T59" fmla="*/ 37121 h 102"/>
                <a:gd name="T60" fmla="*/ 0 w 90"/>
                <a:gd name="T61" fmla="*/ 37121 h 102"/>
                <a:gd name="T62" fmla="*/ 0 w 90"/>
                <a:gd name="T63" fmla="*/ 32237 h 102"/>
                <a:gd name="T64" fmla="*/ 0 w 90"/>
                <a:gd name="T65" fmla="*/ 28329 h 102"/>
                <a:gd name="T66" fmla="*/ 0 w 90"/>
                <a:gd name="T67" fmla="*/ 23445 h 102"/>
                <a:gd name="T68" fmla="*/ 0 w 90"/>
                <a:gd name="T69" fmla="*/ 19537 h 102"/>
                <a:gd name="T70" fmla="*/ 1975 w 90"/>
                <a:gd name="T71" fmla="*/ 17584 h 102"/>
                <a:gd name="T72" fmla="*/ 3949 w 90"/>
                <a:gd name="T73" fmla="*/ 15630 h 102"/>
                <a:gd name="T74" fmla="*/ 6911 w 90"/>
                <a:gd name="T75" fmla="*/ 12700 h 102"/>
                <a:gd name="T76" fmla="*/ 8887 w 90"/>
                <a:gd name="T77" fmla="*/ 10746 h 102"/>
                <a:gd name="T78" fmla="*/ 10861 w 90"/>
                <a:gd name="T79" fmla="*/ 8792 h 102"/>
                <a:gd name="T80" fmla="*/ 12836 w 90"/>
                <a:gd name="T81" fmla="*/ 3907 h 1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0" h="102">
                  <a:moveTo>
                    <a:pt x="36" y="12"/>
                  </a:moveTo>
                  <a:lnTo>
                    <a:pt x="42" y="12"/>
                  </a:lnTo>
                  <a:lnTo>
                    <a:pt x="42" y="18"/>
                  </a:lnTo>
                  <a:lnTo>
                    <a:pt x="48" y="18"/>
                  </a:lnTo>
                  <a:lnTo>
                    <a:pt x="54" y="18"/>
                  </a:lnTo>
                  <a:lnTo>
                    <a:pt x="54" y="12"/>
                  </a:lnTo>
                  <a:lnTo>
                    <a:pt x="60" y="12"/>
                  </a:lnTo>
                  <a:lnTo>
                    <a:pt x="60" y="6"/>
                  </a:lnTo>
                  <a:lnTo>
                    <a:pt x="66" y="6"/>
                  </a:lnTo>
                  <a:lnTo>
                    <a:pt x="66" y="0"/>
                  </a:lnTo>
                  <a:lnTo>
                    <a:pt x="72" y="0"/>
                  </a:lnTo>
                  <a:lnTo>
                    <a:pt x="78" y="6"/>
                  </a:lnTo>
                  <a:lnTo>
                    <a:pt x="78" y="12"/>
                  </a:lnTo>
                  <a:lnTo>
                    <a:pt x="84" y="12"/>
                  </a:lnTo>
                  <a:lnTo>
                    <a:pt x="84" y="18"/>
                  </a:lnTo>
                  <a:lnTo>
                    <a:pt x="84" y="24"/>
                  </a:lnTo>
                  <a:lnTo>
                    <a:pt x="90" y="24"/>
                  </a:lnTo>
                  <a:lnTo>
                    <a:pt x="90" y="30"/>
                  </a:lnTo>
                  <a:lnTo>
                    <a:pt x="90" y="36"/>
                  </a:lnTo>
                  <a:lnTo>
                    <a:pt x="90" y="42"/>
                  </a:lnTo>
                  <a:lnTo>
                    <a:pt x="84" y="42"/>
                  </a:lnTo>
                  <a:lnTo>
                    <a:pt x="78" y="42"/>
                  </a:lnTo>
                  <a:lnTo>
                    <a:pt x="72" y="48"/>
                  </a:lnTo>
                  <a:lnTo>
                    <a:pt x="66" y="54"/>
                  </a:lnTo>
                  <a:lnTo>
                    <a:pt x="60" y="54"/>
                  </a:lnTo>
                  <a:lnTo>
                    <a:pt x="54" y="54"/>
                  </a:lnTo>
                  <a:lnTo>
                    <a:pt x="54" y="60"/>
                  </a:lnTo>
                  <a:lnTo>
                    <a:pt x="48" y="60"/>
                  </a:lnTo>
                  <a:lnTo>
                    <a:pt x="48" y="66"/>
                  </a:lnTo>
                  <a:lnTo>
                    <a:pt x="42" y="66"/>
                  </a:lnTo>
                  <a:lnTo>
                    <a:pt x="42" y="72"/>
                  </a:lnTo>
                  <a:lnTo>
                    <a:pt x="48" y="72"/>
                  </a:lnTo>
                  <a:lnTo>
                    <a:pt x="48" y="66"/>
                  </a:lnTo>
                  <a:lnTo>
                    <a:pt x="54" y="66"/>
                  </a:lnTo>
                  <a:lnTo>
                    <a:pt x="60" y="66"/>
                  </a:lnTo>
                  <a:lnTo>
                    <a:pt x="66" y="66"/>
                  </a:lnTo>
                  <a:lnTo>
                    <a:pt x="72" y="66"/>
                  </a:lnTo>
                  <a:lnTo>
                    <a:pt x="72" y="60"/>
                  </a:lnTo>
                  <a:lnTo>
                    <a:pt x="72" y="66"/>
                  </a:lnTo>
                  <a:lnTo>
                    <a:pt x="78" y="66"/>
                  </a:lnTo>
                  <a:lnTo>
                    <a:pt x="78" y="72"/>
                  </a:lnTo>
                  <a:lnTo>
                    <a:pt x="78" y="78"/>
                  </a:lnTo>
                  <a:lnTo>
                    <a:pt x="72" y="78"/>
                  </a:lnTo>
                  <a:lnTo>
                    <a:pt x="72" y="84"/>
                  </a:lnTo>
                  <a:lnTo>
                    <a:pt x="72" y="90"/>
                  </a:lnTo>
                  <a:lnTo>
                    <a:pt x="66" y="90"/>
                  </a:lnTo>
                  <a:lnTo>
                    <a:pt x="66" y="96"/>
                  </a:lnTo>
                  <a:lnTo>
                    <a:pt x="60" y="96"/>
                  </a:lnTo>
                  <a:lnTo>
                    <a:pt x="54" y="96"/>
                  </a:lnTo>
                  <a:lnTo>
                    <a:pt x="48" y="96"/>
                  </a:lnTo>
                  <a:lnTo>
                    <a:pt x="48" y="90"/>
                  </a:lnTo>
                  <a:lnTo>
                    <a:pt x="42" y="96"/>
                  </a:lnTo>
                  <a:lnTo>
                    <a:pt x="36" y="96"/>
                  </a:lnTo>
                  <a:lnTo>
                    <a:pt x="30" y="96"/>
                  </a:lnTo>
                  <a:lnTo>
                    <a:pt x="24" y="96"/>
                  </a:lnTo>
                  <a:lnTo>
                    <a:pt x="24" y="102"/>
                  </a:lnTo>
                  <a:lnTo>
                    <a:pt x="24" y="96"/>
                  </a:lnTo>
                  <a:lnTo>
                    <a:pt x="18" y="96"/>
                  </a:lnTo>
                  <a:lnTo>
                    <a:pt x="18" y="102"/>
                  </a:lnTo>
                  <a:lnTo>
                    <a:pt x="12" y="102"/>
                  </a:lnTo>
                  <a:lnTo>
                    <a:pt x="6" y="102"/>
                  </a:lnTo>
                  <a:lnTo>
                    <a:pt x="0" y="102"/>
                  </a:lnTo>
                  <a:lnTo>
                    <a:pt x="0" y="96"/>
                  </a:lnTo>
                  <a:lnTo>
                    <a:pt x="0" y="90"/>
                  </a:lnTo>
                  <a:lnTo>
                    <a:pt x="0" y="84"/>
                  </a:lnTo>
                  <a:lnTo>
                    <a:pt x="0" y="78"/>
                  </a:lnTo>
                  <a:lnTo>
                    <a:pt x="0" y="72"/>
                  </a:lnTo>
                  <a:lnTo>
                    <a:pt x="0" y="66"/>
                  </a:lnTo>
                  <a:lnTo>
                    <a:pt x="0" y="60"/>
                  </a:lnTo>
                  <a:lnTo>
                    <a:pt x="0" y="54"/>
                  </a:lnTo>
                  <a:lnTo>
                    <a:pt x="6" y="54"/>
                  </a:lnTo>
                  <a:lnTo>
                    <a:pt x="6" y="48"/>
                  </a:lnTo>
                  <a:lnTo>
                    <a:pt x="12" y="48"/>
                  </a:lnTo>
                  <a:lnTo>
                    <a:pt x="12" y="42"/>
                  </a:lnTo>
                  <a:lnTo>
                    <a:pt x="18" y="42"/>
                  </a:lnTo>
                  <a:lnTo>
                    <a:pt x="18" y="36"/>
                  </a:lnTo>
                  <a:lnTo>
                    <a:pt x="18" y="30"/>
                  </a:lnTo>
                  <a:lnTo>
                    <a:pt x="24" y="30"/>
                  </a:lnTo>
                  <a:lnTo>
                    <a:pt x="24" y="24"/>
                  </a:lnTo>
                  <a:lnTo>
                    <a:pt x="30" y="24"/>
                  </a:lnTo>
                  <a:lnTo>
                    <a:pt x="30" y="18"/>
                  </a:lnTo>
                  <a:lnTo>
                    <a:pt x="36" y="12"/>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03" name="Freeform 102"/>
            <p:cNvSpPr>
              <a:spLocks/>
            </p:cNvSpPr>
            <p:nvPr>
              <p:custDataLst>
                <p:tags r:id="rId33"/>
              </p:custDataLst>
            </p:nvPr>
          </p:nvSpPr>
          <p:spPr bwMode="gray">
            <a:xfrm>
              <a:off x="3433572" y="2815117"/>
              <a:ext cx="908142" cy="801372"/>
            </a:xfrm>
            <a:custGeom>
              <a:avLst/>
              <a:gdLst>
                <a:gd name="T0" fmla="*/ 163454 w 834"/>
                <a:gd name="T1" fmla="*/ 218751 h 648"/>
                <a:gd name="T2" fmla="*/ 154698 w 834"/>
                <a:gd name="T3" fmla="*/ 214878 h 648"/>
                <a:gd name="T4" fmla="*/ 142049 w 834"/>
                <a:gd name="T5" fmla="*/ 218751 h 648"/>
                <a:gd name="T6" fmla="*/ 128428 w 834"/>
                <a:gd name="T7" fmla="*/ 229398 h 648"/>
                <a:gd name="T8" fmla="*/ 117726 w 834"/>
                <a:gd name="T9" fmla="*/ 227461 h 648"/>
                <a:gd name="T10" fmla="*/ 103132 w 834"/>
                <a:gd name="T11" fmla="*/ 225525 h 648"/>
                <a:gd name="T12" fmla="*/ 90484 w 834"/>
                <a:gd name="T13" fmla="*/ 218751 h 648"/>
                <a:gd name="T14" fmla="*/ 76862 w 834"/>
                <a:gd name="T15" fmla="*/ 210039 h 648"/>
                <a:gd name="T16" fmla="*/ 62268 w 834"/>
                <a:gd name="T17" fmla="*/ 210039 h 648"/>
                <a:gd name="T18" fmla="*/ 56430 w 834"/>
                <a:gd name="T19" fmla="*/ 197456 h 648"/>
                <a:gd name="T20" fmla="*/ 53512 w 834"/>
                <a:gd name="T21" fmla="*/ 191648 h 648"/>
                <a:gd name="T22" fmla="*/ 42809 w 834"/>
                <a:gd name="T23" fmla="*/ 184873 h 648"/>
                <a:gd name="T24" fmla="*/ 38918 w 834"/>
                <a:gd name="T25" fmla="*/ 174226 h 648"/>
                <a:gd name="T26" fmla="*/ 34053 w 834"/>
                <a:gd name="T27" fmla="*/ 165514 h 648"/>
                <a:gd name="T28" fmla="*/ 30161 w 834"/>
                <a:gd name="T29" fmla="*/ 161643 h 648"/>
                <a:gd name="T30" fmla="*/ 21405 w 834"/>
                <a:gd name="T31" fmla="*/ 150996 h 648"/>
                <a:gd name="T32" fmla="*/ 10702 w 834"/>
                <a:gd name="T33" fmla="*/ 144220 h 648"/>
                <a:gd name="T34" fmla="*/ 0 w 834"/>
                <a:gd name="T35" fmla="*/ 142284 h 648"/>
                <a:gd name="T36" fmla="*/ 3891 w 834"/>
                <a:gd name="T37" fmla="*/ 129702 h 648"/>
                <a:gd name="T38" fmla="*/ 17513 w 834"/>
                <a:gd name="T39" fmla="*/ 129702 h 648"/>
                <a:gd name="T40" fmla="*/ 23351 w 834"/>
                <a:gd name="T41" fmla="*/ 119054 h 648"/>
                <a:gd name="T42" fmla="*/ 23351 w 834"/>
                <a:gd name="T43" fmla="*/ 101632 h 648"/>
                <a:gd name="T44" fmla="*/ 26270 w 834"/>
                <a:gd name="T45" fmla="*/ 90985 h 648"/>
                <a:gd name="T46" fmla="*/ 32107 w 834"/>
                <a:gd name="T47" fmla="*/ 83241 h 648"/>
                <a:gd name="T48" fmla="*/ 38918 w 834"/>
                <a:gd name="T49" fmla="*/ 80338 h 648"/>
                <a:gd name="T50" fmla="*/ 42809 w 834"/>
                <a:gd name="T51" fmla="*/ 65818 h 648"/>
                <a:gd name="T52" fmla="*/ 47674 w 834"/>
                <a:gd name="T53" fmla="*/ 57108 h 648"/>
                <a:gd name="T54" fmla="*/ 53512 w 834"/>
                <a:gd name="T55" fmla="*/ 44524 h 648"/>
                <a:gd name="T56" fmla="*/ 62268 w 834"/>
                <a:gd name="T57" fmla="*/ 40653 h 648"/>
                <a:gd name="T58" fmla="*/ 68105 w 834"/>
                <a:gd name="T59" fmla="*/ 27101 h 648"/>
                <a:gd name="T60" fmla="*/ 71024 w 834"/>
                <a:gd name="T61" fmla="*/ 14519 h 648"/>
                <a:gd name="T62" fmla="*/ 83672 w 834"/>
                <a:gd name="T63" fmla="*/ 10647 h 648"/>
                <a:gd name="T64" fmla="*/ 90484 w 834"/>
                <a:gd name="T65" fmla="*/ 12583 h 648"/>
                <a:gd name="T66" fmla="*/ 97294 w 834"/>
                <a:gd name="T67" fmla="*/ 6776 h 648"/>
                <a:gd name="T68" fmla="*/ 105077 w 834"/>
                <a:gd name="T69" fmla="*/ 3872 h 648"/>
                <a:gd name="T70" fmla="*/ 113834 w 834"/>
                <a:gd name="T71" fmla="*/ 8711 h 648"/>
                <a:gd name="T72" fmla="*/ 124536 w 834"/>
                <a:gd name="T73" fmla="*/ 10647 h 648"/>
                <a:gd name="T74" fmla="*/ 135238 w 834"/>
                <a:gd name="T75" fmla="*/ 8711 h 648"/>
                <a:gd name="T76" fmla="*/ 145941 w 834"/>
                <a:gd name="T77" fmla="*/ 10647 h 648"/>
                <a:gd name="T78" fmla="*/ 156643 w 834"/>
                <a:gd name="T79" fmla="*/ 17423 h 648"/>
                <a:gd name="T80" fmla="*/ 165399 w 834"/>
                <a:gd name="T81" fmla="*/ 27101 h 648"/>
                <a:gd name="T82" fmla="*/ 176102 w 834"/>
                <a:gd name="T83" fmla="*/ 36781 h 648"/>
                <a:gd name="T84" fmla="*/ 186804 w 834"/>
                <a:gd name="T85" fmla="*/ 46460 h 648"/>
                <a:gd name="T86" fmla="*/ 181940 w 834"/>
                <a:gd name="T87" fmla="*/ 57108 h 648"/>
                <a:gd name="T88" fmla="*/ 176102 w 834"/>
                <a:gd name="T89" fmla="*/ 67755 h 648"/>
                <a:gd name="T90" fmla="*/ 180966 w 834"/>
                <a:gd name="T91" fmla="*/ 80338 h 648"/>
                <a:gd name="T92" fmla="*/ 191669 w 834"/>
                <a:gd name="T93" fmla="*/ 78402 h 648"/>
                <a:gd name="T94" fmla="*/ 195561 w 834"/>
                <a:gd name="T95" fmla="*/ 83241 h 648"/>
                <a:gd name="T96" fmla="*/ 197507 w 834"/>
                <a:gd name="T97" fmla="*/ 95825 h 648"/>
                <a:gd name="T98" fmla="*/ 206263 w 834"/>
                <a:gd name="T99" fmla="*/ 108407 h 648"/>
                <a:gd name="T100" fmla="*/ 216965 w 834"/>
                <a:gd name="T101" fmla="*/ 115183 h 648"/>
                <a:gd name="T102" fmla="*/ 231560 w 834"/>
                <a:gd name="T103" fmla="*/ 123894 h 648"/>
                <a:gd name="T104" fmla="*/ 251018 w 834"/>
                <a:gd name="T105" fmla="*/ 129702 h 648"/>
                <a:gd name="T106" fmla="*/ 268531 w 834"/>
                <a:gd name="T107" fmla="*/ 135509 h 648"/>
                <a:gd name="T108" fmla="*/ 286044 w 834"/>
                <a:gd name="T109" fmla="*/ 138413 h 648"/>
                <a:gd name="T110" fmla="*/ 286044 w 834"/>
                <a:gd name="T111" fmla="*/ 152931 h 648"/>
                <a:gd name="T112" fmla="*/ 238370 w 834"/>
                <a:gd name="T113" fmla="*/ 199391 h 648"/>
                <a:gd name="T114" fmla="*/ 208209 w 834"/>
                <a:gd name="T115" fmla="*/ 202295 h 648"/>
                <a:gd name="T116" fmla="*/ 197507 w 834"/>
                <a:gd name="T117" fmla="*/ 210039 h 648"/>
                <a:gd name="T118" fmla="*/ 184859 w 834"/>
                <a:gd name="T119" fmla="*/ 214878 h 6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34" h="648">
                  <a:moveTo>
                    <a:pt x="498" y="618"/>
                  </a:moveTo>
                  <a:lnTo>
                    <a:pt x="492" y="618"/>
                  </a:lnTo>
                  <a:lnTo>
                    <a:pt x="486" y="618"/>
                  </a:lnTo>
                  <a:lnTo>
                    <a:pt x="480" y="618"/>
                  </a:lnTo>
                  <a:lnTo>
                    <a:pt x="474" y="618"/>
                  </a:lnTo>
                  <a:lnTo>
                    <a:pt x="468" y="618"/>
                  </a:lnTo>
                  <a:lnTo>
                    <a:pt x="462" y="618"/>
                  </a:lnTo>
                  <a:lnTo>
                    <a:pt x="456" y="618"/>
                  </a:lnTo>
                  <a:lnTo>
                    <a:pt x="450" y="618"/>
                  </a:lnTo>
                  <a:lnTo>
                    <a:pt x="450" y="612"/>
                  </a:lnTo>
                  <a:lnTo>
                    <a:pt x="444" y="612"/>
                  </a:lnTo>
                  <a:lnTo>
                    <a:pt x="444" y="606"/>
                  </a:lnTo>
                  <a:lnTo>
                    <a:pt x="438" y="606"/>
                  </a:lnTo>
                  <a:lnTo>
                    <a:pt x="438" y="600"/>
                  </a:lnTo>
                  <a:lnTo>
                    <a:pt x="432" y="600"/>
                  </a:lnTo>
                  <a:lnTo>
                    <a:pt x="432" y="606"/>
                  </a:lnTo>
                  <a:lnTo>
                    <a:pt x="426" y="606"/>
                  </a:lnTo>
                  <a:lnTo>
                    <a:pt x="420" y="606"/>
                  </a:lnTo>
                  <a:lnTo>
                    <a:pt x="414" y="606"/>
                  </a:lnTo>
                  <a:lnTo>
                    <a:pt x="414" y="612"/>
                  </a:lnTo>
                  <a:lnTo>
                    <a:pt x="408" y="612"/>
                  </a:lnTo>
                  <a:lnTo>
                    <a:pt x="402" y="612"/>
                  </a:lnTo>
                  <a:lnTo>
                    <a:pt x="402" y="618"/>
                  </a:lnTo>
                  <a:lnTo>
                    <a:pt x="396" y="618"/>
                  </a:lnTo>
                  <a:lnTo>
                    <a:pt x="390" y="618"/>
                  </a:lnTo>
                  <a:lnTo>
                    <a:pt x="384" y="624"/>
                  </a:lnTo>
                  <a:lnTo>
                    <a:pt x="378" y="630"/>
                  </a:lnTo>
                  <a:lnTo>
                    <a:pt x="378" y="636"/>
                  </a:lnTo>
                  <a:lnTo>
                    <a:pt x="372" y="636"/>
                  </a:lnTo>
                  <a:lnTo>
                    <a:pt x="372" y="642"/>
                  </a:lnTo>
                  <a:lnTo>
                    <a:pt x="366" y="648"/>
                  </a:lnTo>
                  <a:lnTo>
                    <a:pt x="360" y="648"/>
                  </a:lnTo>
                  <a:lnTo>
                    <a:pt x="354" y="648"/>
                  </a:lnTo>
                  <a:lnTo>
                    <a:pt x="354" y="642"/>
                  </a:lnTo>
                  <a:lnTo>
                    <a:pt x="354" y="648"/>
                  </a:lnTo>
                  <a:lnTo>
                    <a:pt x="348" y="648"/>
                  </a:lnTo>
                  <a:lnTo>
                    <a:pt x="348" y="642"/>
                  </a:lnTo>
                  <a:lnTo>
                    <a:pt x="342" y="642"/>
                  </a:lnTo>
                  <a:lnTo>
                    <a:pt x="336" y="642"/>
                  </a:lnTo>
                  <a:lnTo>
                    <a:pt x="330" y="642"/>
                  </a:lnTo>
                  <a:lnTo>
                    <a:pt x="324" y="642"/>
                  </a:lnTo>
                  <a:lnTo>
                    <a:pt x="318" y="642"/>
                  </a:lnTo>
                  <a:lnTo>
                    <a:pt x="318" y="636"/>
                  </a:lnTo>
                  <a:lnTo>
                    <a:pt x="312" y="636"/>
                  </a:lnTo>
                  <a:lnTo>
                    <a:pt x="306" y="636"/>
                  </a:lnTo>
                  <a:lnTo>
                    <a:pt x="300" y="636"/>
                  </a:lnTo>
                  <a:lnTo>
                    <a:pt x="294" y="636"/>
                  </a:lnTo>
                  <a:lnTo>
                    <a:pt x="288" y="636"/>
                  </a:lnTo>
                  <a:lnTo>
                    <a:pt x="282" y="636"/>
                  </a:lnTo>
                  <a:lnTo>
                    <a:pt x="282" y="630"/>
                  </a:lnTo>
                  <a:lnTo>
                    <a:pt x="276" y="630"/>
                  </a:lnTo>
                  <a:lnTo>
                    <a:pt x="270" y="630"/>
                  </a:lnTo>
                  <a:lnTo>
                    <a:pt x="270" y="624"/>
                  </a:lnTo>
                  <a:lnTo>
                    <a:pt x="264" y="624"/>
                  </a:lnTo>
                  <a:lnTo>
                    <a:pt x="258" y="618"/>
                  </a:lnTo>
                  <a:lnTo>
                    <a:pt x="252" y="618"/>
                  </a:lnTo>
                  <a:lnTo>
                    <a:pt x="252" y="612"/>
                  </a:lnTo>
                  <a:lnTo>
                    <a:pt x="246" y="606"/>
                  </a:lnTo>
                  <a:lnTo>
                    <a:pt x="240" y="606"/>
                  </a:lnTo>
                  <a:lnTo>
                    <a:pt x="234" y="600"/>
                  </a:lnTo>
                  <a:lnTo>
                    <a:pt x="228" y="600"/>
                  </a:lnTo>
                  <a:lnTo>
                    <a:pt x="228" y="594"/>
                  </a:lnTo>
                  <a:lnTo>
                    <a:pt x="222" y="594"/>
                  </a:lnTo>
                  <a:lnTo>
                    <a:pt x="216" y="594"/>
                  </a:lnTo>
                  <a:lnTo>
                    <a:pt x="210" y="594"/>
                  </a:lnTo>
                  <a:lnTo>
                    <a:pt x="204" y="594"/>
                  </a:lnTo>
                  <a:lnTo>
                    <a:pt x="198" y="594"/>
                  </a:lnTo>
                  <a:lnTo>
                    <a:pt x="192" y="594"/>
                  </a:lnTo>
                  <a:lnTo>
                    <a:pt x="186" y="594"/>
                  </a:lnTo>
                  <a:lnTo>
                    <a:pt x="180" y="588"/>
                  </a:lnTo>
                  <a:lnTo>
                    <a:pt x="180" y="594"/>
                  </a:lnTo>
                  <a:lnTo>
                    <a:pt x="174" y="594"/>
                  </a:lnTo>
                  <a:lnTo>
                    <a:pt x="168" y="594"/>
                  </a:lnTo>
                  <a:lnTo>
                    <a:pt x="168" y="588"/>
                  </a:lnTo>
                  <a:lnTo>
                    <a:pt x="168" y="582"/>
                  </a:lnTo>
                  <a:lnTo>
                    <a:pt x="162" y="576"/>
                  </a:lnTo>
                  <a:lnTo>
                    <a:pt x="156" y="576"/>
                  </a:lnTo>
                  <a:lnTo>
                    <a:pt x="156" y="570"/>
                  </a:lnTo>
                  <a:lnTo>
                    <a:pt x="156" y="564"/>
                  </a:lnTo>
                  <a:lnTo>
                    <a:pt x="156" y="558"/>
                  </a:lnTo>
                  <a:lnTo>
                    <a:pt x="156" y="552"/>
                  </a:lnTo>
                  <a:lnTo>
                    <a:pt x="162" y="552"/>
                  </a:lnTo>
                  <a:lnTo>
                    <a:pt x="162" y="546"/>
                  </a:lnTo>
                  <a:lnTo>
                    <a:pt x="156" y="546"/>
                  </a:lnTo>
                  <a:lnTo>
                    <a:pt x="162" y="546"/>
                  </a:lnTo>
                  <a:lnTo>
                    <a:pt x="162" y="540"/>
                  </a:lnTo>
                  <a:lnTo>
                    <a:pt x="156" y="540"/>
                  </a:lnTo>
                  <a:lnTo>
                    <a:pt x="150" y="540"/>
                  </a:lnTo>
                  <a:lnTo>
                    <a:pt x="144" y="540"/>
                  </a:lnTo>
                  <a:lnTo>
                    <a:pt x="138" y="540"/>
                  </a:lnTo>
                  <a:lnTo>
                    <a:pt x="132" y="540"/>
                  </a:lnTo>
                  <a:lnTo>
                    <a:pt x="132" y="534"/>
                  </a:lnTo>
                  <a:lnTo>
                    <a:pt x="126" y="534"/>
                  </a:lnTo>
                  <a:lnTo>
                    <a:pt x="126" y="528"/>
                  </a:lnTo>
                  <a:lnTo>
                    <a:pt x="120" y="528"/>
                  </a:lnTo>
                  <a:lnTo>
                    <a:pt x="120" y="522"/>
                  </a:lnTo>
                  <a:lnTo>
                    <a:pt x="114" y="516"/>
                  </a:lnTo>
                  <a:lnTo>
                    <a:pt x="114" y="510"/>
                  </a:lnTo>
                  <a:lnTo>
                    <a:pt x="114" y="504"/>
                  </a:lnTo>
                  <a:lnTo>
                    <a:pt x="114" y="498"/>
                  </a:lnTo>
                  <a:lnTo>
                    <a:pt x="108" y="498"/>
                  </a:lnTo>
                  <a:lnTo>
                    <a:pt x="114" y="498"/>
                  </a:lnTo>
                  <a:lnTo>
                    <a:pt x="114" y="492"/>
                  </a:lnTo>
                  <a:lnTo>
                    <a:pt x="108" y="492"/>
                  </a:lnTo>
                  <a:lnTo>
                    <a:pt x="108" y="486"/>
                  </a:lnTo>
                  <a:lnTo>
                    <a:pt x="114" y="486"/>
                  </a:lnTo>
                  <a:lnTo>
                    <a:pt x="114" y="480"/>
                  </a:lnTo>
                  <a:lnTo>
                    <a:pt x="114" y="474"/>
                  </a:lnTo>
                  <a:lnTo>
                    <a:pt x="108" y="474"/>
                  </a:lnTo>
                  <a:lnTo>
                    <a:pt x="102" y="468"/>
                  </a:lnTo>
                  <a:lnTo>
                    <a:pt x="102" y="474"/>
                  </a:lnTo>
                  <a:lnTo>
                    <a:pt x="96" y="468"/>
                  </a:lnTo>
                  <a:lnTo>
                    <a:pt x="96" y="462"/>
                  </a:lnTo>
                  <a:lnTo>
                    <a:pt x="90" y="462"/>
                  </a:lnTo>
                  <a:lnTo>
                    <a:pt x="84" y="462"/>
                  </a:lnTo>
                  <a:lnTo>
                    <a:pt x="90" y="462"/>
                  </a:lnTo>
                  <a:lnTo>
                    <a:pt x="84" y="462"/>
                  </a:lnTo>
                  <a:lnTo>
                    <a:pt x="90" y="462"/>
                  </a:lnTo>
                  <a:lnTo>
                    <a:pt x="90" y="456"/>
                  </a:lnTo>
                  <a:lnTo>
                    <a:pt x="84" y="456"/>
                  </a:lnTo>
                  <a:lnTo>
                    <a:pt x="84" y="450"/>
                  </a:lnTo>
                  <a:lnTo>
                    <a:pt x="78" y="450"/>
                  </a:lnTo>
                  <a:lnTo>
                    <a:pt x="72" y="450"/>
                  </a:lnTo>
                  <a:lnTo>
                    <a:pt x="66" y="444"/>
                  </a:lnTo>
                  <a:lnTo>
                    <a:pt x="66" y="438"/>
                  </a:lnTo>
                  <a:lnTo>
                    <a:pt x="60" y="438"/>
                  </a:lnTo>
                  <a:lnTo>
                    <a:pt x="60" y="432"/>
                  </a:lnTo>
                  <a:lnTo>
                    <a:pt x="60" y="426"/>
                  </a:lnTo>
                  <a:lnTo>
                    <a:pt x="54" y="426"/>
                  </a:lnTo>
                  <a:lnTo>
                    <a:pt x="54" y="420"/>
                  </a:lnTo>
                  <a:lnTo>
                    <a:pt x="48" y="420"/>
                  </a:lnTo>
                  <a:lnTo>
                    <a:pt x="48" y="414"/>
                  </a:lnTo>
                  <a:lnTo>
                    <a:pt x="42" y="414"/>
                  </a:lnTo>
                  <a:lnTo>
                    <a:pt x="42" y="408"/>
                  </a:lnTo>
                  <a:lnTo>
                    <a:pt x="36" y="408"/>
                  </a:lnTo>
                  <a:lnTo>
                    <a:pt x="30" y="408"/>
                  </a:lnTo>
                  <a:lnTo>
                    <a:pt x="24" y="408"/>
                  </a:lnTo>
                  <a:lnTo>
                    <a:pt x="18" y="408"/>
                  </a:lnTo>
                  <a:lnTo>
                    <a:pt x="12" y="408"/>
                  </a:lnTo>
                  <a:lnTo>
                    <a:pt x="12" y="402"/>
                  </a:lnTo>
                  <a:lnTo>
                    <a:pt x="6" y="402"/>
                  </a:lnTo>
                  <a:lnTo>
                    <a:pt x="6" y="408"/>
                  </a:lnTo>
                  <a:lnTo>
                    <a:pt x="6" y="402"/>
                  </a:lnTo>
                  <a:lnTo>
                    <a:pt x="0" y="402"/>
                  </a:lnTo>
                  <a:lnTo>
                    <a:pt x="0" y="396"/>
                  </a:lnTo>
                  <a:lnTo>
                    <a:pt x="6" y="396"/>
                  </a:lnTo>
                  <a:lnTo>
                    <a:pt x="6" y="390"/>
                  </a:lnTo>
                  <a:lnTo>
                    <a:pt x="6" y="384"/>
                  </a:lnTo>
                  <a:lnTo>
                    <a:pt x="12" y="384"/>
                  </a:lnTo>
                  <a:lnTo>
                    <a:pt x="12" y="378"/>
                  </a:lnTo>
                  <a:lnTo>
                    <a:pt x="12" y="372"/>
                  </a:lnTo>
                  <a:lnTo>
                    <a:pt x="12" y="366"/>
                  </a:lnTo>
                  <a:lnTo>
                    <a:pt x="18" y="366"/>
                  </a:lnTo>
                  <a:lnTo>
                    <a:pt x="24" y="366"/>
                  </a:lnTo>
                  <a:lnTo>
                    <a:pt x="30" y="366"/>
                  </a:lnTo>
                  <a:lnTo>
                    <a:pt x="36" y="366"/>
                  </a:lnTo>
                  <a:lnTo>
                    <a:pt x="42" y="366"/>
                  </a:lnTo>
                  <a:lnTo>
                    <a:pt x="42" y="372"/>
                  </a:lnTo>
                  <a:lnTo>
                    <a:pt x="48" y="372"/>
                  </a:lnTo>
                  <a:lnTo>
                    <a:pt x="48" y="366"/>
                  </a:lnTo>
                  <a:lnTo>
                    <a:pt x="54" y="366"/>
                  </a:lnTo>
                  <a:lnTo>
                    <a:pt x="60" y="366"/>
                  </a:lnTo>
                  <a:lnTo>
                    <a:pt x="60" y="360"/>
                  </a:lnTo>
                  <a:lnTo>
                    <a:pt x="66" y="360"/>
                  </a:lnTo>
                  <a:lnTo>
                    <a:pt x="66" y="354"/>
                  </a:lnTo>
                  <a:lnTo>
                    <a:pt x="66" y="348"/>
                  </a:lnTo>
                  <a:lnTo>
                    <a:pt x="66" y="342"/>
                  </a:lnTo>
                  <a:lnTo>
                    <a:pt x="66" y="336"/>
                  </a:lnTo>
                  <a:lnTo>
                    <a:pt x="66" y="330"/>
                  </a:lnTo>
                  <a:lnTo>
                    <a:pt x="66" y="324"/>
                  </a:lnTo>
                  <a:lnTo>
                    <a:pt x="66" y="318"/>
                  </a:lnTo>
                  <a:lnTo>
                    <a:pt x="66" y="312"/>
                  </a:lnTo>
                  <a:lnTo>
                    <a:pt x="66" y="306"/>
                  </a:lnTo>
                  <a:lnTo>
                    <a:pt x="66" y="300"/>
                  </a:lnTo>
                  <a:lnTo>
                    <a:pt x="66" y="294"/>
                  </a:lnTo>
                  <a:lnTo>
                    <a:pt x="66" y="288"/>
                  </a:lnTo>
                  <a:lnTo>
                    <a:pt x="72" y="288"/>
                  </a:lnTo>
                  <a:lnTo>
                    <a:pt x="72" y="282"/>
                  </a:lnTo>
                  <a:lnTo>
                    <a:pt x="72" y="276"/>
                  </a:lnTo>
                  <a:lnTo>
                    <a:pt x="78" y="276"/>
                  </a:lnTo>
                  <a:lnTo>
                    <a:pt x="78" y="270"/>
                  </a:lnTo>
                  <a:lnTo>
                    <a:pt x="78" y="264"/>
                  </a:lnTo>
                  <a:lnTo>
                    <a:pt x="72" y="264"/>
                  </a:lnTo>
                  <a:lnTo>
                    <a:pt x="72" y="258"/>
                  </a:lnTo>
                  <a:lnTo>
                    <a:pt x="72" y="252"/>
                  </a:lnTo>
                  <a:lnTo>
                    <a:pt x="78" y="252"/>
                  </a:lnTo>
                  <a:lnTo>
                    <a:pt x="72" y="252"/>
                  </a:lnTo>
                  <a:lnTo>
                    <a:pt x="72" y="246"/>
                  </a:lnTo>
                  <a:lnTo>
                    <a:pt x="78" y="246"/>
                  </a:lnTo>
                  <a:lnTo>
                    <a:pt x="78" y="240"/>
                  </a:lnTo>
                  <a:lnTo>
                    <a:pt x="84" y="234"/>
                  </a:lnTo>
                  <a:lnTo>
                    <a:pt x="90" y="234"/>
                  </a:lnTo>
                  <a:lnTo>
                    <a:pt x="90" y="228"/>
                  </a:lnTo>
                  <a:lnTo>
                    <a:pt x="96" y="234"/>
                  </a:lnTo>
                  <a:lnTo>
                    <a:pt x="102" y="234"/>
                  </a:lnTo>
                  <a:lnTo>
                    <a:pt x="102" y="240"/>
                  </a:lnTo>
                  <a:lnTo>
                    <a:pt x="108" y="234"/>
                  </a:lnTo>
                  <a:lnTo>
                    <a:pt x="108" y="228"/>
                  </a:lnTo>
                  <a:lnTo>
                    <a:pt x="114" y="228"/>
                  </a:lnTo>
                  <a:lnTo>
                    <a:pt x="108" y="228"/>
                  </a:lnTo>
                  <a:lnTo>
                    <a:pt x="114" y="222"/>
                  </a:lnTo>
                  <a:lnTo>
                    <a:pt x="114" y="216"/>
                  </a:lnTo>
                  <a:lnTo>
                    <a:pt x="114" y="210"/>
                  </a:lnTo>
                  <a:lnTo>
                    <a:pt x="108" y="210"/>
                  </a:lnTo>
                  <a:lnTo>
                    <a:pt x="114" y="204"/>
                  </a:lnTo>
                  <a:lnTo>
                    <a:pt x="114" y="198"/>
                  </a:lnTo>
                  <a:lnTo>
                    <a:pt x="120" y="192"/>
                  </a:lnTo>
                  <a:lnTo>
                    <a:pt x="120" y="186"/>
                  </a:lnTo>
                  <a:lnTo>
                    <a:pt x="114" y="186"/>
                  </a:lnTo>
                  <a:lnTo>
                    <a:pt x="114" y="180"/>
                  </a:lnTo>
                  <a:lnTo>
                    <a:pt x="120" y="180"/>
                  </a:lnTo>
                  <a:lnTo>
                    <a:pt x="120" y="174"/>
                  </a:lnTo>
                  <a:lnTo>
                    <a:pt x="126" y="174"/>
                  </a:lnTo>
                  <a:lnTo>
                    <a:pt x="126" y="168"/>
                  </a:lnTo>
                  <a:lnTo>
                    <a:pt x="132" y="168"/>
                  </a:lnTo>
                  <a:lnTo>
                    <a:pt x="132" y="162"/>
                  </a:lnTo>
                  <a:lnTo>
                    <a:pt x="132" y="156"/>
                  </a:lnTo>
                  <a:lnTo>
                    <a:pt x="138" y="156"/>
                  </a:lnTo>
                  <a:lnTo>
                    <a:pt x="138" y="150"/>
                  </a:lnTo>
                  <a:lnTo>
                    <a:pt x="138" y="144"/>
                  </a:lnTo>
                  <a:lnTo>
                    <a:pt x="144" y="144"/>
                  </a:lnTo>
                  <a:lnTo>
                    <a:pt x="144" y="138"/>
                  </a:lnTo>
                  <a:lnTo>
                    <a:pt x="150" y="132"/>
                  </a:lnTo>
                  <a:lnTo>
                    <a:pt x="150" y="126"/>
                  </a:lnTo>
                  <a:lnTo>
                    <a:pt x="156" y="126"/>
                  </a:lnTo>
                  <a:lnTo>
                    <a:pt x="162" y="126"/>
                  </a:lnTo>
                  <a:lnTo>
                    <a:pt x="168" y="126"/>
                  </a:lnTo>
                  <a:lnTo>
                    <a:pt x="174" y="126"/>
                  </a:lnTo>
                  <a:lnTo>
                    <a:pt x="180" y="126"/>
                  </a:lnTo>
                  <a:lnTo>
                    <a:pt x="180" y="120"/>
                  </a:lnTo>
                  <a:lnTo>
                    <a:pt x="180" y="114"/>
                  </a:lnTo>
                  <a:lnTo>
                    <a:pt x="174" y="114"/>
                  </a:lnTo>
                  <a:lnTo>
                    <a:pt x="180" y="114"/>
                  </a:lnTo>
                  <a:lnTo>
                    <a:pt x="180" y="108"/>
                  </a:lnTo>
                  <a:lnTo>
                    <a:pt x="180" y="102"/>
                  </a:lnTo>
                  <a:lnTo>
                    <a:pt x="180" y="96"/>
                  </a:lnTo>
                  <a:lnTo>
                    <a:pt x="186" y="90"/>
                  </a:lnTo>
                  <a:lnTo>
                    <a:pt x="186" y="84"/>
                  </a:lnTo>
                  <a:lnTo>
                    <a:pt x="186" y="78"/>
                  </a:lnTo>
                  <a:lnTo>
                    <a:pt x="192" y="78"/>
                  </a:lnTo>
                  <a:lnTo>
                    <a:pt x="192" y="72"/>
                  </a:lnTo>
                  <a:lnTo>
                    <a:pt x="192" y="66"/>
                  </a:lnTo>
                  <a:lnTo>
                    <a:pt x="198" y="66"/>
                  </a:lnTo>
                  <a:lnTo>
                    <a:pt x="198" y="60"/>
                  </a:lnTo>
                  <a:lnTo>
                    <a:pt x="192" y="60"/>
                  </a:lnTo>
                  <a:lnTo>
                    <a:pt x="192" y="54"/>
                  </a:lnTo>
                  <a:lnTo>
                    <a:pt x="198" y="48"/>
                  </a:lnTo>
                  <a:lnTo>
                    <a:pt x="198" y="42"/>
                  </a:lnTo>
                  <a:lnTo>
                    <a:pt x="198" y="36"/>
                  </a:lnTo>
                  <a:lnTo>
                    <a:pt x="204" y="36"/>
                  </a:lnTo>
                  <a:lnTo>
                    <a:pt x="210" y="36"/>
                  </a:lnTo>
                  <a:lnTo>
                    <a:pt x="216" y="36"/>
                  </a:lnTo>
                  <a:lnTo>
                    <a:pt x="222" y="36"/>
                  </a:lnTo>
                  <a:lnTo>
                    <a:pt x="228" y="36"/>
                  </a:lnTo>
                  <a:lnTo>
                    <a:pt x="228" y="30"/>
                  </a:lnTo>
                  <a:lnTo>
                    <a:pt x="234" y="30"/>
                  </a:lnTo>
                  <a:lnTo>
                    <a:pt x="234" y="24"/>
                  </a:lnTo>
                  <a:lnTo>
                    <a:pt x="240" y="24"/>
                  </a:lnTo>
                  <a:lnTo>
                    <a:pt x="240" y="30"/>
                  </a:lnTo>
                  <a:lnTo>
                    <a:pt x="240" y="24"/>
                  </a:lnTo>
                  <a:lnTo>
                    <a:pt x="240" y="30"/>
                  </a:lnTo>
                  <a:lnTo>
                    <a:pt x="246" y="30"/>
                  </a:lnTo>
                  <a:lnTo>
                    <a:pt x="246" y="36"/>
                  </a:lnTo>
                  <a:lnTo>
                    <a:pt x="252" y="36"/>
                  </a:lnTo>
                  <a:lnTo>
                    <a:pt x="252" y="42"/>
                  </a:lnTo>
                  <a:lnTo>
                    <a:pt x="252" y="48"/>
                  </a:lnTo>
                  <a:lnTo>
                    <a:pt x="258" y="48"/>
                  </a:lnTo>
                  <a:lnTo>
                    <a:pt x="258" y="42"/>
                  </a:lnTo>
                  <a:lnTo>
                    <a:pt x="258" y="36"/>
                  </a:lnTo>
                  <a:lnTo>
                    <a:pt x="264" y="30"/>
                  </a:lnTo>
                  <a:lnTo>
                    <a:pt x="264" y="24"/>
                  </a:lnTo>
                  <a:lnTo>
                    <a:pt x="270" y="18"/>
                  </a:lnTo>
                  <a:lnTo>
                    <a:pt x="270" y="12"/>
                  </a:lnTo>
                  <a:lnTo>
                    <a:pt x="270" y="6"/>
                  </a:lnTo>
                  <a:lnTo>
                    <a:pt x="276" y="0"/>
                  </a:lnTo>
                  <a:lnTo>
                    <a:pt x="276" y="6"/>
                  </a:lnTo>
                  <a:lnTo>
                    <a:pt x="282" y="6"/>
                  </a:lnTo>
                  <a:lnTo>
                    <a:pt x="282" y="12"/>
                  </a:lnTo>
                  <a:lnTo>
                    <a:pt x="288" y="12"/>
                  </a:lnTo>
                  <a:lnTo>
                    <a:pt x="294" y="12"/>
                  </a:lnTo>
                  <a:lnTo>
                    <a:pt x="294" y="18"/>
                  </a:lnTo>
                  <a:lnTo>
                    <a:pt x="300" y="18"/>
                  </a:lnTo>
                  <a:lnTo>
                    <a:pt x="300" y="24"/>
                  </a:lnTo>
                  <a:lnTo>
                    <a:pt x="306" y="24"/>
                  </a:lnTo>
                  <a:lnTo>
                    <a:pt x="306" y="30"/>
                  </a:lnTo>
                  <a:lnTo>
                    <a:pt x="312" y="30"/>
                  </a:lnTo>
                  <a:lnTo>
                    <a:pt x="318" y="30"/>
                  </a:lnTo>
                  <a:lnTo>
                    <a:pt x="318" y="24"/>
                  </a:lnTo>
                  <a:lnTo>
                    <a:pt x="324" y="24"/>
                  </a:lnTo>
                  <a:lnTo>
                    <a:pt x="330" y="24"/>
                  </a:lnTo>
                  <a:lnTo>
                    <a:pt x="336" y="24"/>
                  </a:lnTo>
                  <a:lnTo>
                    <a:pt x="336" y="18"/>
                  </a:lnTo>
                  <a:lnTo>
                    <a:pt x="342" y="18"/>
                  </a:lnTo>
                  <a:lnTo>
                    <a:pt x="348" y="18"/>
                  </a:lnTo>
                  <a:lnTo>
                    <a:pt x="348" y="24"/>
                  </a:lnTo>
                  <a:lnTo>
                    <a:pt x="348" y="30"/>
                  </a:lnTo>
                  <a:lnTo>
                    <a:pt x="348" y="24"/>
                  </a:lnTo>
                  <a:lnTo>
                    <a:pt x="354" y="24"/>
                  </a:lnTo>
                  <a:lnTo>
                    <a:pt x="360" y="24"/>
                  </a:lnTo>
                  <a:lnTo>
                    <a:pt x="366" y="24"/>
                  </a:lnTo>
                  <a:lnTo>
                    <a:pt x="366" y="18"/>
                  </a:lnTo>
                  <a:lnTo>
                    <a:pt x="366" y="24"/>
                  </a:lnTo>
                  <a:lnTo>
                    <a:pt x="372" y="24"/>
                  </a:lnTo>
                  <a:lnTo>
                    <a:pt x="378" y="24"/>
                  </a:lnTo>
                  <a:lnTo>
                    <a:pt x="384" y="24"/>
                  </a:lnTo>
                  <a:lnTo>
                    <a:pt x="384" y="30"/>
                  </a:lnTo>
                  <a:lnTo>
                    <a:pt x="390" y="30"/>
                  </a:lnTo>
                  <a:lnTo>
                    <a:pt x="390" y="24"/>
                  </a:lnTo>
                  <a:lnTo>
                    <a:pt x="396" y="24"/>
                  </a:lnTo>
                  <a:lnTo>
                    <a:pt x="402" y="24"/>
                  </a:lnTo>
                  <a:lnTo>
                    <a:pt x="402" y="30"/>
                  </a:lnTo>
                  <a:lnTo>
                    <a:pt x="408" y="30"/>
                  </a:lnTo>
                  <a:lnTo>
                    <a:pt x="414" y="30"/>
                  </a:lnTo>
                  <a:lnTo>
                    <a:pt x="414" y="36"/>
                  </a:lnTo>
                  <a:lnTo>
                    <a:pt x="420" y="36"/>
                  </a:lnTo>
                  <a:lnTo>
                    <a:pt x="420" y="42"/>
                  </a:lnTo>
                  <a:lnTo>
                    <a:pt x="426" y="42"/>
                  </a:lnTo>
                  <a:lnTo>
                    <a:pt x="432" y="42"/>
                  </a:lnTo>
                  <a:lnTo>
                    <a:pt x="438" y="42"/>
                  </a:lnTo>
                  <a:lnTo>
                    <a:pt x="438" y="48"/>
                  </a:lnTo>
                  <a:lnTo>
                    <a:pt x="444" y="48"/>
                  </a:lnTo>
                  <a:lnTo>
                    <a:pt x="444" y="54"/>
                  </a:lnTo>
                  <a:lnTo>
                    <a:pt x="450" y="54"/>
                  </a:lnTo>
                  <a:lnTo>
                    <a:pt x="450" y="60"/>
                  </a:lnTo>
                  <a:lnTo>
                    <a:pt x="456" y="66"/>
                  </a:lnTo>
                  <a:lnTo>
                    <a:pt x="456" y="72"/>
                  </a:lnTo>
                  <a:lnTo>
                    <a:pt x="462" y="72"/>
                  </a:lnTo>
                  <a:lnTo>
                    <a:pt x="462" y="78"/>
                  </a:lnTo>
                  <a:lnTo>
                    <a:pt x="468" y="78"/>
                  </a:lnTo>
                  <a:lnTo>
                    <a:pt x="468" y="84"/>
                  </a:lnTo>
                  <a:lnTo>
                    <a:pt x="474" y="84"/>
                  </a:lnTo>
                  <a:lnTo>
                    <a:pt x="480" y="90"/>
                  </a:lnTo>
                  <a:lnTo>
                    <a:pt x="486" y="90"/>
                  </a:lnTo>
                  <a:lnTo>
                    <a:pt x="486" y="96"/>
                  </a:lnTo>
                  <a:lnTo>
                    <a:pt x="492" y="96"/>
                  </a:lnTo>
                  <a:lnTo>
                    <a:pt x="492" y="102"/>
                  </a:lnTo>
                  <a:lnTo>
                    <a:pt x="498" y="108"/>
                  </a:lnTo>
                  <a:lnTo>
                    <a:pt x="498" y="114"/>
                  </a:lnTo>
                  <a:lnTo>
                    <a:pt x="504" y="120"/>
                  </a:lnTo>
                  <a:lnTo>
                    <a:pt x="510" y="120"/>
                  </a:lnTo>
                  <a:lnTo>
                    <a:pt x="510" y="126"/>
                  </a:lnTo>
                  <a:lnTo>
                    <a:pt x="516" y="126"/>
                  </a:lnTo>
                  <a:lnTo>
                    <a:pt x="516" y="132"/>
                  </a:lnTo>
                  <a:lnTo>
                    <a:pt x="522" y="132"/>
                  </a:lnTo>
                  <a:lnTo>
                    <a:pt x="522" y="138"/>
                  </a:lnTo>
                  <a:lnTo>
                    <a:pt x="528" y="138"/>
                  </a:lnTo>
                  <a:lnTo>
                    <a:pt x="522" y="144"/>
                  </a:lnTo>
                  <a:lnTo>
                    <a:pt x="522" y="150"/>
                  </a:lnTo>
                  <a:lnTo>
                    <a:pt x="516" y="150"/>
                  </a:lnTo>
                  <a:lnTo>
                    <a:pt x="516" y="156"/>
                  </a:lnTo>
                  <a:lnTo>
                    <a:pt x="510" y="156"/>
                  </a:lnTo>
                  <a:lnTo>
                    <a:pt x="510" y="162"/>
                  </a:lnTo>
                  <a:lnTo>
                    <a:pt x="510" y="168"/>
                  </a:lnTo>
                  <a:lnTo>
                    <a:pt x="504" y="168"/>
                  </a:lnTo>
                  <a:lnTo>
                    <a:pt x="504" y="174"/>
                  </a:lnTo>
                  <a:lnTo>
                    <a:pt x="498" y="174"/>
                  </a:lnTo>
                  <a:lnTo>
                    <a:pt x="498" y="180"/>
                  </a:lnTo>
                  <a:lnTo>
                    <a:pt x="492" y="180"/>
                  </a:lnTo>
                  <a:lnTo>
                    <a:pt x="492" y="186"/>
                  </a:lnTo>
                  <a:lnTo>
                    <a:pt x="492" y="192"/>
                  </a:lnTo>
                  <a:lnTo>
                    <a:pt x="492" y="198"/>
                  </a:lnTo>
                  <a:lnTo>
                    <a:pt x="492" y="204"/>
                  </a:lnTo>
                  <a:lnTo>
                    <a:pt x="492" y="210"/>
                  </a:lnTo>
                  <a:lnTo>
                    <a:pt x="492" y="216"/>
                  </a:lnTo>
                  <a:lnTo>
                    <a:pt x="492" y="222"/>
                  </a:lnTo>
                  <a:lnTo>
                    <a:pt x="492" y="228"/>
                  </a:lnTo>
                  <a:lnTo>
                    <a:pt x="498" y="228"/>
                  </a:lnTo>
                  <a:lnTo>
                    <a:pt x="504" y="228"/>
                  </a:lnTo>
                  <a:lnTo>
                    <a:pt x="510" y="228"/>
                  </a:lnTo>
                  <a:lnTo>
                    <a:pt x="510" y="222"/>
                  </a:lnTo>
                  <a:lnTo>
                    <a:pt x="516" y="222"/>
                  </a:lnTo>
                  <a:lnTo>
                    <a:pt x="516" y="228"/>
                  </a:lnTo>
                  <a:lnTo>
                    <a:pt x="516" y="222"/>
                  </a:lnTo>
                  <a:lnTo>
                    <a:pt x="522" y="222"/>
                  </a:lnTo>
                  <a:lnTo>
                    <a:pt x="528" y="222"/>
                  </a:lnTo>
                  <a:lnTo>
                    <a:pt x="534" y="222"/>
                  </a:lnTo>
                  <a:lnTo>
                    <a:pt x="540" y="216"/>
                  </a:lnTo>
                  <a:lnTo>
                    <a:pt x="540" y="222"/>
                  </a:lnTo>
                  <a:lnTo>
                    <a:pt x="546" y="222"/>
                  </a:lnTo>
                  <a:lnTo>
                    <a:pt x="552" y="222"/>
                  </a:lnTo>
                  <a:lnTo>
                    <a:pt x="558" y="222"/>
                  </a:lnTo>
                  <a:lnTo>
                    <a:pt x="552" y="228"/>
                  </a:lnTo>
                  <a:lnTo>
                    <a:pt x="552" y="234"/>
                  </a:lnTo>
                  <a:lnTo>
                    <a:pt x="546" y="234"/>
                  </a:lnTo>
                  <a:lnTo>
                    <a:pt x="546" y="240"/>
                  </a:lnTo>
                  <a:lnTo>
                    <a:pt x="540" y="246"/>
                  </a:lnTo>
                  <a:lnTo>
                    <a:pt x="540" y="252"/>
                  </a:lnTo>
                  <a:lnTo>
                    <a:pt x="546" y="252"/>
                  </a:lnTo>
                  <a:lnTo>
                    <a:pt x="546" y="258"/>
                  </a:lnTo>
                  <a:lnTo>
                    <a:pt x="546" y="264"/>
                  </a:lnTo>
                  <a:lnTo>
                    <a:pt x="552" y="264"/>
                  </a:lnTo>
                  <a:lnTo>
                    <a:pt x="552" y="270"/>
                  </a:lnTo>
                  <a:lnTo>
                    <a:pt x="558" y="276"/>
                  </a:lnTo>
                  <a:lnTo>
                    <a:pt x="558" y="282"/>
                  </a:lnTo>
                  <a:lnTo>
                    <a:pt x="564" y="282"/>
                  </a:lnTo>
                  <a:lnTo>
                    <a:pt x="564" y="288"/>
                  </a:lnTo>
                  <a:lnTo>
                    <a:pt x="570" y="288"/>
                  </a:lnTo>
                  <a:lnTo>
                    <a:pt x="576" y="294"/>
                  </a:lnTo>
                  <a:lnTo>
                    <a:pt x="576" y="300"/>
                  </a:lnTo>
                  <a:lnTo>
                    <a:pt x="576" y="306"/>
                  </a:lnTo>
                  <a:lnTo>
                    <a:pt x="582" y="306"/>
                  </a:lnTo>
                  <a:lnTo>
                    <a:pt x="582" y="312"/>
                  </a:lnTo>
                  <a:lnTo>
                    <a:pt x="588" y="312"/>
                  </a:lnTo>
                  <a:lnTo>
                    <a:pt x="588" y="318"/>
                  </a:lnTo>
                  <a:lnTo>
                    <a:pt x="594" y="318"/>
                  </a:lnTo>
                  <a:lnTo>
                    <a:pt x="600" y="318"/>
                  </a:lnTo>
                  <a:lnTo>
                    <a:pt x="600" y="324"/>
                  </a:lnTo>
                  <a:lnTo>
                    <a:pt x="606" y="324"/>
                  </a:lnTo>
                  <a:lnTo>
                    <a:pt x="606" y="330"/>
                  </a:lnTo>
                  <a:lnTo>
                    <a:pt x="612" y="336"/>
                  </a:lnTo>
                  <a:lnTo>
                    <a:pt x="618" y="336"/>
                  </a:lnTo>
                  <a:lnTo>
                    <a:pt x="624" y="342"/>
                  </a:lnTo>
                  <a:lnTo>
                    <a:pt x="630" y="342"/>
                  </a:lnTo>
                  <a:lnTo>
                    <a:pt x="636" y="342"/>
                  </a:lnTo>
                  <a:lnTo>
                    <a:pt x="642" y="348"/>
                  </a:lnTo>
                  <a:lnTo>
                    <a:pt x="648" y="348"/>
                  </a:lnTo>
                  <a:lnTo>
                    <a:pt x="654" y="348"/>
                  </a:lnTo>
                  <a:lnTo>
                    <a:pt x="660" y="354"/>
                  </a:lnTo>
                  <a:lnTo>
                    <a:pt x="666" y="354"/>
                  </a:lnTo>
                  <a:lnTo>
                    <a:pt x="672" y="354"/>
                  </a:lnTo>
                  <a:lnTo>
                    <a:pt x="678" y="360"/>
                  </a:lnTo>
                  <a:lnTo>
                    <a:pt x="684" y="360"/>
                  </a:lnTo>
                  <a:lnTo>
                    <a:pt x="696" y="366"/>
                  </a:lnTo>
                  <a:lnTo>
                    <a:pt x="702" y="366"/>
                  </a:lnTo>
                  <a:lnTo>
                    <a:pt x="708" y="366"/>
                  </a:lnTo>
                  <a:lnTo>
                    <a:pt x="714" y="372"/>
                  </a:lnTo>
                  <a:lnTo>
                    <a:pt x="720" y="372"/>
                  </a:lnTo>
                  <a:lnTo>
                    <a:pt x="726" y="372"/>
                  </a:lnTo>
                  <a:lnTo>
                    <a:pt x="732" y="378"/>
                  </a:lnTo>
                  <a:lnTo>
                    <a:pt x="738" y="378"/>
                  </a:lnTo>
                  <a:lnTo>
                    <a:pt x="744" y="378"/>
                  </a:lnTo>
                  <a:lnTo>
                    <a:pt x="750" y="384"/>
                  </a:lnTo>
                  <a:lnTo>
                    <a:pt x="756" y="384"/>
                  </a:lnTo>
                  <a:lnTo>
                    <a:pt x="762" y="384"/>
                  </a:lnTo>
                  <a:lnTo>
                    <a:pt x="768" y="390"/>
                  </a:lnTo>
                  <a:lnTo>
                    <a:pt x="774" y="390"/>
                  </a:lnTo>
                  <a:lnTo>
                    <a:pt x="780" y="390"/>
                  </a:lnTo>
                  <a:lnTo>
                    <a:pt x="786" y="390"/>
                  </a:lnTo>
                  <a:lnTo>
                    <a:pt x="792" y="390"/>
                  </a:lnTo>
                  <a:lnTo>
                    <a:pt x="798" y="390"/>
                  </a:lnTo>
                  <a:lnTo>
                    <a:pt x="804" y="390"/>
                  </a:lnTo>
                  <a:lnTo>
                    <a:pt x="810" y="390"/>
                  </a:lnTo>
                  <a:lnTo>
                    <a:pt x="816" y="390"/>
                  </a:lnTo>
                  <a:lnTo>
                    <a:pt x="822" y="390"/>
                  </a:lnTo>
                  <a:lnTo>
                    <a:pt x="828" y="390"/>
                  </a:lnTo>
                  <a:lnTo>
                    <a:pt x="834" y="390"/>
                  </a:lnTo>
                  <a:lnTo>
                    <a:pt x="810" y="420"/>
                  </a:lnTo>
                  <a:lnTo>
                    <a:pt x="798" y="432"/>
                  </a:lnTo>
                  <a:lnTo>
                    <a:pt x="774" y="456"/>
                  </a:lnTo>
                  <a:lnTo>
                    <a:pt x="768" y="462"/>
                  </a:lnTo>
                  <a:lnTo>
                    <a:pt x="756" y="474"/>
                  </a:lnTo>
                  <a:lnTo>
                    <a:pt x="750" y="480"/>
                  </a:lnTo>
                  <a:lnTo>
                    <a:pt x="702" y="534"/>
                  </a:lnTo>
                  <a:lnTo>
                    <a:pt x="672" y="558"/>
                  </a:lnTo>
                  <a:lnTo>
                    <a:pt x="672" y="564"/>
                  </a:lnTo>
                  <a:lnTo>
                    <a:pt x="666" y="564"/>
                  </a:lnTo>
                  <a:lnTo>
                    <a:pt x="648" y="564"/>
                  </a:lnTo>
                  <a:lnTo>
                    <a:pt x="630" y="564"/>
                  </a:lnTo>
                  <a:lnTo>
                    <a:pt x="618" y="564"/>
                  </a:lnTo>
                  <a:lnTo>
                    <a:pt x="612" y="564"/>
                  </a:lnTo>
                  <a:lnTo>
                    <a:pt x="606" y="564"/>
                  </a:lnTo>
                  <a:lnTo>
                    <a:pt x="594" y="570"/>
                  </a:lnTo>
                  <a:lnTo>
                    <a:pt x="588" y="570"/>
                  </a:lnTo>
                  <a:lnTo>
                    <a:pt x="582" y="570"/>
                  </a:lnTo>
                  <a:lnTo>
                    <a:pt x="576" y="576"/>
                  </a:lnTo>
                  <a:lnTo>
                    <a:pt x="570" y="576"/>
                  </a:lnTo>
                  <a:lnTo>
                    <a:pt x="570" y="582"/>
                  </a:lnTo>
                  <a:lnTo>
                    <a:pt x="564" y="582"/>
                  </a:lnTo>
                  <a:lnTo>
                    <a:pt x="558" y="582"/>
                  </a:lnTo>
                  <a:lnTo>
                    <a:pt x="558" y="588"/>
                  </a:lnTo>
                  <a:lnTo>
                    <a:pt x="558" y="594"/>
                  </a:lnTo>
                  <a:lnTo>
                    <a:pt x="552" y="594"/>
                  </a:lnTo>
                  <a:lnTo>
                    <a:pt x="552" y="600"/>
                  </a:lnTo>
                  <a:lnTo>
                    <a:pt x="546" y="600"/>
                  </a:lnTo>
                  <a:lnTo>
                    <a:pt x="540" y="600"/>
                  </a:lnTo>
                  <a:lnTo>
                    <a:pt x="540" y="606"/>
                  </a:lnTo>
                  <a:lnTo>
                    <a:pt x="534" y="606"/>
                  </a:lnTo>
                  <a:lnTo>
                    <a:pt x="528" y="606"/>
                  </a:lnTo>
                  <a:lnTo>
                    <a:pt x="522" y="606"/>
                  </a:lnTo>
                  <a:lnTo>
                    <a:pt x="516" y="606"/>
                  </a:lnTo>
                  <a:lnTo>
                    <a:pt x="510" y="606"/>
                  </a:lnTo>
                  <a:lnTo>
                    <a:pt x="504" y="606"/>
                  </a:lnTo>
                  <a:lnTo>
                    <a:pt x="504" y="612"/>
                  </a:lnTo>
                  <a:lnTo>
                    <a:pt x="498" y="612"/>
                  </a:lnTo>
                  <a:lnTo>
                    <a:pt x="498" y="618"/>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04" name="Freeform 103"/>
            <p:cNvSpPr>
              <a:spLocks/>
            </p:cNvSpPr>
            <p:nvPr>
              <p:custDataLst>
                <p:tags r:id="rId34"/>
              </p:custDataLst>
            </p:nvPr>
          </p:nvSpPr>
          <p:spPr bwMode="gray">
            <a:xfrm>
              <a:off x="3226354" y="3565059"/>
              <a:ext cx="330992" cy="394352"/>
            </a:xfrm>
            <a:custGeom>
              <a:avLst/>
              <a:gdLst>
                <a:gd name="T0" fmla="*/ 79935 w 306"/>
                <a:gd name="T1" fmla="*/ 103219 h 318"/>
                <a:gd name="T2" fmla="*/ 71268 w 306"/>
                <a:gd name="T3" fmla="*/ 103219 h 318"/>
                <a:gd name="T4" fmla="*/ 63563 w 306"/>
                <a:gd name="T5" fmla="*/ 103219 h 318"/>
                <a:gd name="T6" fmla="*/ 54896 w 306"/>
                <a:gd name="T7" fmla="*/ 103219 h 318"/>
                <a:gd name="T8" fmla="*/ 46227 w 306"/>
                <a:gd name="T9" fmla="*/ 103219 h 318"/>
                <a:gd name="T10" fmla="*/ 37560 w 306"/>
                <a:gd name="T11" fmla="*/ 103219 h 318"/>
                <a:gd name="T12" fmla="*/ 29855 w 306"/>
                <a:gd name="T13" fmla="*/ 103219 h 318"/>
                <a:gd name="T14" fmla="*/ 23114 w 306"/>
                <a:gd name="T15" fmla="*/ 105167 h 318"/>
                <a:gd name="T16" fmla="*/ 14446 w 306"/>
                <a:gd name="T17" fmla="*/ 105167 h 318"/>
                <a:gd name="T18" fmla="*/ 12520 w 306"/>
                <a:gd name="T19" fmla="*/ 111983 h 318"/>
                <a:gd name="T20" fmla="*/ 8668 w 306"/>
                <a:gd name="T21" fmla="*/ 111983 h 318"/>
                <a:gd name="T22" fmla="*/ 3852 w 306"/>
                <a:gd name="T23" fmla="*/ 111983 h 318"/>
                <a:gd name="T24" fmla="*/ 1926 w 306"/>
                <a:gd name="T25" fmla="*/ 107115 h 318"/>
                <a:gd name="T26" fmla="*/ 1926 w 306"/>
                <a:gd name="T27" fmla="*/ 105167 h 318"/>
                <a:gd name="T28" fmla="*/ 1926 w 306"/>
                <a:gd name="T29" fmla="*/ 97377 h 318"/>
                <a:gd name="T30" fmla="*/ 3852 w 306"/>
                <a:gd name="T31" fmla="*/ 87639 h 318"/>
                <a:gd name="T32" fmla="*/ 3852 w 306"/>
                <a:gd name="T33" fmla="*/ 79849 h 318"/>
                <a:gd name="T34" fmla="*/ 8668 w 306"/>
                <a:gd name="T35" fmla="*/ 74980 h 318"/>
                <a:gd name="T36" fmla="*/ 8668 w 306"/>
                <a:gd name="T37" fmla="*/ 67190 h 318"/>
                <a:gd name="T38" fmla="*/ 14446 w 306"/>
                <a:gd name="T39" fmla="*/ 64269 h 318"/>
                <a:gd name="T40" fmla="*/ 17335 w 306"/>
                <a:gd name="T41" fmla="*/ 60374 h 318"/>
                <a:gd name="T42" fmla="*/ 23114 w 306"/>
                <a:gd name="T43" fmla="*/ 56478 h 318"/>
                <a:gd name="T44" fmla="*/ 26966 w 306"/>
                <a:gd name="T45" fmla="*/ 49662 h 318"/>
                <a:gd name="T46" fmla="*/ 33707 w 306"/>
                <a:gd name="T47" fmla="*/ 42846 h 318"/>
                <a:gd name="T48" fmla="*/ 31782 w 306"/>
                <a:gd name="T49" fmla="*/ 38950 h 318"/>
                <a:gd name="T50" fmla="*/ 26003 w 306"/>
                <a:gd name="T51" fmla="*/ 37003 h 318"/>
                <a:gd name="T52" fmla="*/ 26003 w 306"/>
                <a:gd name="T53" fmla="*/ 32134 h 318"/>
                <a:gd name="T54" fmla="*/ 26966 w 306"/>
                <a:gd name="T55" fmla="*/ 26291 h 318"/>
                <a:gd name="T56" fmla="*/ 26003 w 306"/>
                <a:gd name="T57" fmla="*/ 23371 h 318"/>
                <a:gd name="T58" fmla="*/ 26966 w 306"/>
                <a:gd name="T59" fmla="*/ 17528 h 318"/>
                <a:gd name="T60" fmla="*/ 26003 w 306"/>
                <a:gd name="T61" fmla="*/ 14606 h 318"/>
                <a:gd name="T62" fmla="*/ 29855 w 306"/>
                <a:gd name="T63" fmla="*/ 8764 h 318"/>
                <a:gd name="T64" fmla="*/ 37560 w 306"/>
                <a:gd name="T65" fmla="*/ 8764 h 318"/>
                <a:gd name="T66" fmla="*/ 42375 w 306"/>
                <a:gd name="T67" fmla="*/ 8764 h 318"/>
                <a:gd name="T68" fmla="*/ 46227 w 306"/>
                <a:gd name="T69" fmla="*/ 8764 h 318"/>
                <a:gd name="T70" fmla="*/ 51043 w 306"/>
                <a:gd name="T71" fmla="*/ 12659 h 318"/>
                <a:gd name="T72" fmla="*/ 56821 w 306"/>
                <a:gd name="T73" fmla="*/ 8764 h 318"/>
                <a:gd name="T74" fmla="*/ 65489 w 306"/>
                <a:gd name="T75" fmla="*/ 8764 h 318"/>
                <a:gd name="T76" fmla="*/ 71268 w 306"/>
                <a:gd name="T77" fmla="*/ 8764 h 318"/>
                <a:gd name="T78" fmla="*/ 79935 w 306"/>
                <a:gd name="T79" fmla="*/ 8764 h 318"/>
                <a:gd name="T80" fmla="*/ 86676 w 306"/>
                <a:gd name="T81" fmla="*/ 0 h 318"/>
                <a:gd name="T82" fmla="*/ 90529 w 306"/>
                <a:gd name="T83" fmla="*/ 3895 h 318"/>
                <a:gd name="T84" fmla="*/ 93418 w 306"/>
                <a:gd name="T85" fmla="*/ 6816 h 318"/>
                <a:gd name="T86" fmla="*/ 93418 w 306"/>
                <a:gd name="T87" fmla="*/ 10712 h 318"/>
                <a:gd name="T88" fmla="*/ 97270 w 306"/>
                <a:gd name="T89" fmla="*/ 10712 h 318"/>
                <a:gd name="T90" fmla="*/ 95345 w 306"/>
                <a:gd name="T91" fmla="*/ 17528 h 318"/>
                <a:gd name="T92" fmla="*/ 99197 w 306"/>
                <a:gd name="T93" fmla="*/ 21423 h 318"/>
                <a:gd name="T94" fmla="*/ 101123 w 306"/>
                <a:gd name="T95" fmla="*/ 28240 h 318"/>
                <a:gd name="T96" fmla="*/ 104975 w 306"/>
                <a:gd name="T97" fmla="*/ 32134 h 318"/>
                <a:gd name="T98" fmla="*/ 104975 w 306"/>
                <a:gd name="T99" fmla="*/ 40898 h 318"/>
                <a:gd name="T100" fmla="*/ 107865 w 306"/>
                <a:gd name="T101" fmla="*/ 49662 h 318"/>
                <a:gd name="T102" fmla="*/ 104012 w 306"/>
                <a:gd name="T103" fmla="*/ 53557 h 318"/>
                <a:gd name="T104" fmla="*/ 101123 w 306"/>
                <a:gd name="T105" fmla="*/ 60374 h 318"/>
                <a:gd name="T106" fmla="*/ 97270 w 306"/>
                <a:gd name="T107" fmla="*/ 64269 h 318"/>
                <a:gd name="T108" fmla="*/ 93418 w 306"/>
                <a:gd name="T109" fmla="*/ 69137 h 318"/>
                <a:gd name="T110" fmla="*/ 90529 w 306"/>
                <a:gd name="T111" fmla="*/ 74980 h 318"/>
                <a:gd name="T112" fmla="*/ 88603 w 306"/>
                <a:gd name="T113" fmla="*/ 77902 h 318"/>
                <a:gd name="T114" fmla="*/ 86676 w 306"/>
                <a:gd name="T115" fmla="*/ 83744 h 318"/>
                <a:gd name="T116" fmla="*/ 86676 w 306"/>
                <a:gd name="T117" fmla="*/ 92508 h 318"/>
                <a:gd name="T118" fmla="*/ 86676 w 306"/>
                <a:gd name="T119" fmla="*/ 101272 h 3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06" h="318">
                  <a:moveTo>
                    <a:pt x="246" y="288"/>
                  </a:moveTo>
                  <a:lnTo>
                    <a:pt x="240" y="288"/>
                  </a:lnTo>
                  <a:lnTo>
                    <a:pt x="234" y="288"/>
                  </a:lnTo>
                  <a:lnTo>
                    <a:pt x="228" y="288"/>
                  </a:lnTo>
                  <a:lnTo>
                    <a:pt x="222" y="288"/>
                  </a:lnTo>
                  <a:lnTo>
                    <a:pt x="216" y="288"/>
                  </a:lnTo>
                  <a:lnTo>
                    <a:pt x="210" y="288"/>
                  </a:lnTo>
                  <a:lnTo>
                    <a:pt x="204" y="288"/>
                  </a:lnTo>
                  <a:lnTo>
                    <a:pt x="198" y="288"/>
                  </a:lnTo>
                  <a:lnTo>
                    <a:pt x="192" y="288"/>
                  </a:lnTo>
                  <a:lnTo>
                    <a:pt x="186" y="288"/>
                  </a:lnTo>
                  <a:lnTo>
                    <a:pt x="180" y="288"/>
                  </a:lnTo>
                  <a:lnTo>
                    <a:pt x="174" y="288"/>
                  </a:lnTo>
                  <a:lnTo>
                    <a:pt x="168" y="288"/>
                  </a:lnTo>
                  <a:lnTo>
                    <a:pt x="162" y="288"/>
                  </a:lnTo>
                  <a:lnTo>
                    <a:pt x="156" y="288"/>
                  </a:lnTo>
                  <a:lnTo>
                    <a:pt x="150" y="288"/>
                  </a:lnTo>
                  <a:lnTo>
                    <a:pt x="144" y="288"/>
                  </a:lnTo>
                  <a:lnTo>
                    <a:pt x="138" y="288"/>
                  </a:lnTo>
                  <a:lnTo>
                    <a:pt x="132" y="288"/>
                  </a:lnTo>
                  <a:lnTo>
                    <a:pt x="126" y="288"/>
                  </a:lnTo>
                  <a:lnTo>
                    <a:pt x="120" y="288"/>
                  </a:lnTo>
                  <a:lnTo>
                    <a:pt x="114" y="288"/>
                  </a:lnTo>
                  <a:lnTo>
                    <a:pt x="108" y="288"/>
                  </a:lnTo>
                  <a:lnTo>
                    <a:pt x="102" y="288"/>
                  </a:lnTo>
                  <a:lnTo>
                    <a:pt x="96" y="288"/>
                  </a:lnTo>
                  <a:lnTo>
                    <a:pt x="90" y="288"/>
                  </a:lnTo>
                  <a:lnTo>
                    <a:pt x="84" y="288"/>
                  </a:lnTo>
                  <a:lnTo>
                    <a:pt x="78" y="288"/>
                  </a:lnTo>
                  <a:lnTo>
                    <a:pt x="72" y="288"/>
                  </a:lnTo>
                  <a:lnTo>
                    <a:pt x="66" y="288"/>
                  </a:lnTo>
                  <a:lnTo>
                    <a:pt x="66" y="294"/>
                  </a:lnTo>
                  <a:lnTo>
                    <a:pt x="60" y="294"/>
                  </a:lnTo>
                  <a:lnTo>
                    <a:pt x="54" y="294"/>
                  </a:lnTo>
                  <a:lnTo>
                    <a:pt x="48" y="294"/>
                  </a:lnTo>
                  <a:lnTo>
                    <a:pt x="42" y="294"/>
                  </a:lnTo>
                  <a:lnTo>
                    <a:pt x="42" y="300"/>
                  </a:lnTo>
                  <a:lnTo>
                    <a:pt x="42" y="306"/>
                  </a:lnTo>
                  <a:lnTo>
                    <a:pt x="36" y="306"/>
                  </a:lnTo>
                  <a:lnTo>
                    <a:pt x="36" y="312"/>
                  </a:lnTo>
                  <a:lnTo>
                    <a:pt x="36" y="306"/>
                  </a:lnTo>
                  <a:lnTo>
                    <a:pt x="36" y="312"/>
                  </a:lnTo>
                  <a:lnTo>
                    <a:pt x="30" y="312"/>
                  </a:lnTo>
                  <a:lnTo>
                    <a:pt x="24" y="312"/>
                  </a:lnTo>
                  <a:lnTo>
                    <a:pt x="24" y="318"/>
                  </a:lnTo>
                  <a:lnTo>
                    <a:pt x="18" y="312"/>
                  </a:lnTo>
                  <a:lnTo>
                    <a:pt x="18" y="306"/>
                  </a:lnTo>
                  <a:lnTo>
                    <a:pt x="12" y="312"/>
                  </a:lnTo>
                  <a:lnTo>
                    <a:pt x="12" y="306"/>
                  </a:lnTo>
                  <a:lnTo>
                    <a:pt x="6" y="312"/>
                  </a:lnTo>
                  <a:lnTo>
                    <a:pt x="6" y="306"/>
                  </a:lnTo>
                  <a:lnTo>
                    <a:pt x="6" y="300"/>
                  </a:lnTo>
                  <a:lnTo>
                    <a:pt x="0" y="300"/>
                  </a:lnTo>
                  <a:lnTo>
                    <a:pt x="6" y="300"/>
                  </a:lnTo>
                  <a:lnTo>
                    <a:pt x="0" y="294"/>
                  </a:lnTo>
                  <a:lnTo>
                    <a:pt x="6" y="294"/>
                  </a:lnTo>
                  <a:lnTo>
                    <a:pt x="6" y="288"/>
                  </a:lnTo>
                  <a:lnTo>
                    <a:pt x="6" y="282"/>
                  </a:lnTo>
                  <a:lnTo>
                    <a:pt x="6" y="276"/>
                  </a:lnTo>
                  <a:lnTo>
                    <a:pt x="6" y="270"/>
                  </a:lnTo>
                  <a:lnTo>
                    <a:pt x="6" y="264"/>
                  </a:lnTo>
                  <a:lnTo>
                    <a:pt x="6" y="258"/>
                  </a:lnTo>
                  <a:lnTo>
                    <a:pt x="6" y="252"/>
                  </a:lnTo>
                  <a:lnTo>
                    <a:pt x="12" y="246"/>
                  </a:lnTo>
                  <a:lnTo>
                    <a:pt x="12" y="240"/>
                  </a:lnTo>
                  <a:lnTo>
                    <a:pt x="12" y="234"/>
                  </a:lnTo>
                  <a:lnTo>
                    <a:pt x="12" y="228"/>
                  </a:lnTo>
                  <a:lnTo>
                    <a:pt x="12" y="222"/>
                  </a:lnTo>
                  <a:lnTo>
                    <a:pt x="18" y="222"/>
                  </a:lnTo>
                  <a:lnTo>
                    <a:pt x="18" y="216"/>
                  </a:lnTo>
                  <a:lnTo>
                    <a:pt x="18" y="210"/>
                  </a:lnTo>
                  <a:lnTo>
                    <a:pt x="24" y="210"/>
                  </a:lnTo>
                  <a:lnTo>
                    <a:pt x="24" y="204"/>
                  </a:lnTo>
                  <a:lnTo>
                    <a:pt x="24" y="198"/>
                  </a:lnTo>
                  <a:lnTo>
                    <a:pt x="24" y="192"/>
                  </a:lnTo>
                  <a:lnTo>
                    <a:pt x="24" y="186"/>
                  </a:lnTo>
                  <a:lnTo>
                    <a:pt x="30" y="186"/>
                  </a:lnTo>
                  <a:lnTo>
                    <a:pt x="36" y="186"/>
                  </a:lnTo>
                  <a:lnTo>
                    <a:pt x="36" y="180"/>
                  </a:lnTo>
                  <a:lnTo>
                    <a:pt x="42" y="180"/>
                  </a:lnTo>
                  <a:lnTo>
                    <a:pt x="36" y="180"/>
                  </a:lnTo>
                  <a:lnTo>
                    <a:pt x="42" y="174"/>
                  </a:lnTo>
                  <a:lnTo>
                    <a:pt x="42" y="168"/>
                  </a:lnTo>
                  <a:lnTo>
                    <a:pt x="48" y="168"/>
                  </a:lnTo>
                  <a:lnTo>
                    <a:pt x="54" y="168"/>
                  </a:lnTo>
                  <a:lnTo>
                    <a:pt x="54" y="162"/>
                  </a:lnTo>
                  <a:lnTo>
                    <a:pt x="60" y="156"/>
                  </a:lnTo>
                  <a:lnTo>
                    <a:pt x="66" y="156"/>
                  </a:lnTo>
                  <a:lnTo>
                    <a:pt x="66" y="150"/>
                  </a:lnTo>
                  <a:lnTo>
                    <a:pt x="72" y="144"/>
                  </a:lnTo>
                  <a:lnTo>
                    <a:pt x="78" y="144"/>
                  </a:lnTo>
                  <a:lnTo>
                    <a:pt x="78" y="138"/>
                  </a:lnTo>
                  <a:lnTo>
                    <a:pt x="84" y="138"/>
                  </a:lnTo>
                  <a:lnTo>
                    <a:pt x="84" y="132"/>
                  </a:lnTo>
                  <a:lnTo>
                    <a:pt x="90" y="126"/>
                  </a:lnTo>
                  <a:lnTo>
                    <a:pt x="96" y="120"/>
                  </a:lnTo>
                  <a:lnTo>
                    <a:pt x="102" y="114"/>
                  </a:lnTo>
                  <a:lnTo>
                    <a:pt x="96" y="114"/>
                  </a:lnTo>
                  <a:lnTo>
                    <a:pt x="96" y="108"/>
                  </a:lnTo>
                  <a:lnTo>
                    <a:pt x="90" y="108"/>
                  </a:lnTo>
                  <a:lnTo>
                    <a:pt x="84" y="108"/>
                  </a:lnTo>
                  <a:lnTo>
                    <a:pt x="84" y="102"/>
                  </a:lnTo>
                  <a:lnTo>
                    <a:pt x="78" y="102"/>
                  </a:lnTo>
                  <a:lnTo>
                    <a:pt x="72" y="102"/>
                  </a:lnTo>
                  <a:lnTo>
                    <a:pt x="72" y="96"/>
                  </a:lnTo>
                  <a:lnTo>
                    <a:pt x="66" y="96"/>
                  </a:lnTo>
                  <a:lnTo>
                    <a:pt x="66" y="90"/>
                  </a:lnTo>
                  <a:lnTo>
                    <a:pt x="72" y="90"/>
                  </a:lnTo>
                  <a:lnTo>
                    <a:pt x="72" y="84"/>
                  </a:lnTo>
                  <a:lnTo>
                    <a:pt x="72" y="78"/>
                  </a:lnTo>
                  <a:lnTo>
                    <a:pt x="78" y="78"/>
                  </a:lnTo>
                  <a:lnTo>
                    <a:pt x="78" y="72"/>
                  </a:lnTo>
                  <a:lnTo>
                    <a:pt x="72" y="72"/>
                  </a:lnTo>
                  <a:lnTo>
                    <a:pt x="72" y="66"/>
                  </a:lnTo>
                  <a:lnTo>
                    <a:pt x="66" y="66"/>
                  </a:lnTo>
                  <a:lnTo>
                    <a:pt x="72" y="66"/>
                  </a:lnTo>
                  <a:lnTo>
                    <a:pt x="72" y="60"/>
                  </a:lnTo>
                  <a:lnTo>
                    <a:pt x="72" y="54"/>
                  </a:lnTo>
                  <a:lnTo>
                    <a:pt x="72" y="48"/>
                  </a:lnTo>
                  <a:lnTo>
                    <a:pt x="78" y="48"/>
                  </a:lnTo>
                  <a:lnTo>
                    <a:pt x="78" y="42"/>
                  </a:lnTo>
                  <a:lnTo>
                    <a:pt x="78" y="36"/>
                  </a:lnTo>
                  <a:lnTo>
                    <a:pt x="78" y="42"/>
                  </a:lnTo>
                  <a:lnTo>
                    <a:pt x="72" y="42"/>
                  </a:lnTo>
                  <a:lnTo>
                    <a:pt x="78" y="36"/>
                  </a:lnTo>
                  <a:lnTo>
                    <a:pt x="78" y="30"/>
                  </a:lnTo>
                  <a:lnTo>
                    <a:pt x="84" y="30"/>
                  </a:lnTo>
                  <a:lnTo>
                    <a:pt x="84" y="24"/>
                  </a:lnTo>
                  <a:lnTo>
                    <a:pt x="90" y="24"/>
                  </a:lnTo>
                  <a:lnTo>
                    <a:pt x="96" y="24"/>
                  </a:lnTo>
                  <a:lnTo>
                    <a:pt x="102" y="24"/>
                  </a:lnTo>
                  <a:lnTo>
                    <a:pt x="108" y="24"/>
                  </a:lnTo>
                  <a:lnTo>
                    <a:pt x="108" y="30"/>
                  </a:lnTo>
                  <a:lnTo>
                    <a:pt x="114" y="30"/>
                  </a:lnTo>
                  <a:lnTo>
                    <a:pt x="120" y="30"/>
                  </a:lnTo>
                  <a:lnTo>
                    <a:pt x="120" y="24"/>
                  </a:lnTo>
                  <a:lnTo>
                    <a:pt x="126" y="24"/>
                  </a:lnTo>
                  <a:lnTo>
                    <a:pt x="126" y="18"/>
                  </a:lnTo>
                  <a:lnTo>
                    <a:pt x="126" y="24"/>
                  </a:lnTo>
                  <a:lnTo>
                    <a:pt x="132" y="24"/>
                  </a:lnTo>
                  <a:lnTo>
                    <a:pt x="132" y="30"/>
                  </a:lnTo>
                  <a:lnTo>
                    <a:pt x="138" y="30"/>
                  </a:lnTo>
                  <a:lnTo>
                    <a:pt x="138" y="36"/>
                  </a:lnTo>
                  <a:lnTo>
                    <a:pt x="144" y="36"/>
                  </a:lnTo>
                  <a:lnTo>
                    <a:pt x="150" y="36"/>
                  </a:lnTo>
                  <a:lnTo>
                    <a:pt x="150" y="30"/>
                  </a:lnTo>
                  <a:lnTo>
                    <a:pt x="156" y="30"/>
                  </a:lnTo>
                  <a:lnTo>
                    <a:pt x="162" y="24"/>
                  </a:lnTo>
                  <a:lnTo>
                    <a:pt x="168" y="24"/>
                  </a:lnTo>
                  <a:lnTo>
                    <a:pt x="174" y="24"/>
                  </a:lnTo>
                  <a:lnTo>
                    <a:pt x="180" y="24"/>
                  </a:lnTo>
                  <a:lnTo>
                    <a:pt x="186" y="24"/>
                  </a:lnTo>
                  <a:lnTo>
                    <a:pt x="186" y="18"/>
                  </a:lnTo>
                  <a:lnTo>
                    <a:pt x="192" y="18"/>
                  </a:lnTo>
                  <a:lnTo>
                    <a:pt x="198" y="18"/>
                  </a:lnTo>
                  <a:lnTo>
                    <a:pt x="204" y="24"/>
                  </a:lnTo>
                  <a:lnTo>
                    <a:pt x="210" y="24"/>
                  </a:lnTo>
                  <a:lnTo>
                    <a:pt x="216" y="24"/>
                  </a:lnTo>
                  <a:lnTo>
                    <a:pt x="222" y="24"/>
                  </a:lnTo>
                  <a:lnTo>
                    <a:pt x="228" y="24"/>
                  </a:lnTo>
                  <a:lnTo>
                    <a:pt x="228" y="18"/>
                  </a:lnTo>
                  <a:lnTo>
                    <a:pt x="234" y="12"/>
                  </a:lnTo>
                  <a:lnTo>
                    <a:pt x="240" y="6"/>
                  </a:lnTo>
                  <a:lnTo>
                    <a:pt x="246" y="0"/>
                  </a:lnTo>
                  <a:lnTo>
                    <a:pt x="252" y="0"/>
                  </a:lnTo>
                  <a:lnTo>
                    <a:pt x="252" y="6"/>
                  </a:lnTo>
                  <a:lnTo>
                    <a:pt x="252" y="12"/>
                  </a:lnTo>
                  <a:lnTo>
                    <a:pt x="258" y="12"/>
                  </a:lnTo>
                  <a:lnTo>
                    <a:pt x="258" y="18"/>
                  </a:lnTo>
                  <a:lnTo>
                    <a:pt x="252" y="18"/>
                  </a:lnTo>
                  <a:lnTo>
                    <a:pt x="258" y="18"/>
                  </a:lnTo>
                  <a:lnTo>
                    <a:pt x="264" y="18"/>
                  </a:lnTo>
                  <a:lnTo>
                    <a:pt x="258" y="18"/>
                  </a:lnTo>
                  <a:lnTo>
                    <a:pt x="258" y="24"/>
                  </a:lnTo>
                  <a:lnTo>
                    <a:pt x="264" y="24"/>
                  </a:lnTo>
                  <a:lnTo>
                    <a:pt x="264" y="30"/>
                  </a:lnTo>
                  <a:lnTo>
                    <a:pt x="264" y="24"/>
                  </a:lnTo>
                  <a:lnTo>
                    <a:pt x="270" y="24"/>
                  </a:lnTo>
                  <a:lnTo>
                    <a:pt x="270" y="30"/>
                  </a:lnTo>
                  <a:lnTo>
                    <a:pt x="276" y="30"/>
                  </a:lnTo>
                  <a:lnTo>
                    <a:pt x="276" y="36"/>
                  </a:lnTo>
                  <a:lnTo>
                    <a:pt x="270" y="36"/>
                  </a:lnTo>
                  <a:lnTo>
                    <a:pt x="270" y="42"/>
                  </a:lnTo>
                  <a:lnTo>
                    <a:pt x="270" y="48"/>
                  </a:lnTo>
                  <a:lnTo>
                    <a:pt x="276" y="48"/>
                  </a:lnTo>
                  <a:lnTo>
                    <a:pt x="276" y="54"/>
                  </a:lnTo>
                  <a:lnTo>
                    <a:pt x="276" y="60"/>
                  </a:lnTo>
                  <a:lnTo>
                    <a:pt x="282" y="60"/>
                  </a:lnTo>
                  <a:lnTo>
                    <a:pt x="282" y="66"/>
                  </a:lnTo>
                  <a:lnTo>
                    <a:pt x="282" y="72"/>
                  </a:lnTo>
                  <a:lnTo>
                    <a:pt x="288" y="72"/>
                  </a:lnTo>
                  <a:lnTo>
                    <a:pt x="288" y="78"/>
                  </a:lnTo>
                  <a:lnTo>
                    <a:pt x="294" y="78"/>
                  </a:lnTo>
                  <a:lnTo>
                    <a:pt x="294" y="84"/>
                  </a:lnTo>
                  <a:lnTo>
                    <a:pt x="294" y="90"/>
                  </a:lnTo>
                  <a:lnTo>
                    <a:pt x="300" y="90"/>
                  </a:lnTo>
                  <a:lnTo>
                    <a:pt x="300" y="96"/>
                  </a:lnTo>
                  <a:lnTo>
                    <a:pt x="300" y="102"/>
                  </a:lnTo>
                  <a:lnTo>
                    <a:pt x="300" y="108"/>
                  </a:lnTo>
                  <a:lnTo>
                    <a:pt x="300" y="114"/>
                  </a:lnTo>
                  <a:lnTo>
                    <a:pt x="306" y="120"/>
                  </a:lnTo>
                  <a:lnTo>
                    <a:pt x="306" y="126"/>
                  </a:lnTo>
                  <a:lnTo>
                    <a:pt x="306" y="132"/>
                  </a:lnTo>
                  <a:lnTo>
                    <a:pt x="306" y="138"/>
                  </a:lnTo>
                  <a:lnTo>
                    <a:pt x="306" y="144"/>
                  </a:lnTo>
                  <a:lnTo>
                    <a:pt x="300" y="144"/>
                  </a:lnTo>
                  <a:lnTo>
                    <a:pt x="300" y="150"/>
                  </a:lnTo>
                  <a:lnTo>
                    <a:pt x="294" y="150"/>
                  </a:lnTo>
                  <a:lnTo>
                    <a:pt x="294" y="156"/>
                  </a:lnTo>
                  <a:lnTo>
                    <a:pt x="294" y="162"/>
                  </a:lnTo>
                  <a:lnTo>
                    <a:pt x="294" y="168"/>
                  </a:lnTo>
                  <a:lnTo>
                    <a:pt x="288" y="168"/>
                  </a:lnTo>
                  <a:lnTo>
                    <a:pt x="282" y="168"/>
                  </a:lnTo>
                  <a:lnTo>
                    <a:pt x="282" y="174"/>
                  </a:lnTo>
                  <a:lnTo>
                    <a:pt x="276" y="174"/>
                  </a:lnTo>
                  <a:lnTo>
                    <a:pt x="276" y="180"/>
                  </a:lnTo>
                  <a:lnTo>
                    <a:pt x="276" y="186"/>
                  </a:lnTo>
                  <a:lnTo>
                    <a:pt x="270" y="186"/>
                  </a:lnTo>
                  <a:lnTo>
                    <a:pt x="270" y="192"/>
                  </a:lnTo>
                  <a:lnTo>
                    <a:pt x="264" y="192"/>
                  </a:lnTo>
                  <a:lnTo>
                    <a:pt x="264" y="198"/>
                  </a:lnTo>
                  <a:lnTo>
                    <a:pt x="258" y="198"/>
                  </a:lnTo>
                  <a:lnTo>
                    <a:pt x="258" y="204"/>
                  </a:lnTo>
                  <a:lnTo>
                    <a:pt x="258" y="210"/>
                  </a:lnTo>
                  <a:lnTo>
                    <a:pt x="252" y="210"/>
                  </a:lnTo>
                  <a:lnTo>
                    <a:pt x="258" y="210"/>
                  </a:lnTo>
                  <a:lnTo>
                    <a:pt x="252" y="210"/>
                  </a:lnTo>
                  <a:lnTo>
                    <a:pt x="252" y="216"/>
                  </a:lnTo>
                  <a:lnTo>
                    <a:pt x="252" y="222"/>
                  </a:lnTo>
                  <a:lnTo>
                    <a:pt x="246" y="222"/>
                  </a:lnTo>
                  <a:lnTo>
                    <a:pt x="246" y="228"/>
                  </a:lnTo>
                  <a:lnTo>
                    <a:pt x="246" y="234"/>
                  </a:lnTo>
                  <a:lnTo>
                    <a:pt x="246" y="240"/>
                  </a:lnTo>
                  <a:lnTo>
                    <a:pt x="246" y="246"/>
                  </a:lnTo>
                  <a:lnTo>
                    <a:pt x="246" y="252"/>
                  </a:lnTo>
                  <a:lnTo>
                    <a:pt x="246" y="258"/>
                  </a:lnTo>
                  <a:lnTo>
                    <a:pt x="246" y="264"/>
                  </a:lnTo>
                  <a:lnTo>
                    <a:pt x="246" y="270"/>
                  </a:lnTo>
                  <a:lnTo>
                    <a:pt x="246" y="276"/>
                  </a:lnTo>
                  <a:lnTo>
                    <a:pt x="246" y="282"/>
                  </a:lnTo>
                  <a:lnTo>
                    <a:pt x="246" y="288"/>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05" name="Freeform 38"/>
            <p:cNvSpPr>
              <a:spLocks/>
            </p:cNvSpPr>
            <p:nvPr>
              <p:custDataLst>
                <p:tags r:id="rId35"/>
              </p:custDataLst>
            </p:nvPr>
          </p:nvSpPr>
          <p:spPr bwMode="gray">
            <a:xfrm>
              <a:off x="2005300" y="1425376"/>
              <a:ext cx="954037" cy="1054771"/>
            </a:xfrm>
            <a:custGeom>
              <a:avLst/>
              <a:gdLst>
                <a:gd name="T0" fmla="*/ 14583 w 876"/>
                <a:gd name="T1" fmla="*/ 62083 h 852"/>
                <a:gd name="T2" fmla="*/ 17500 w 876"/>
                <a:gd name="T3" fmla="*/ 49473 h 852"/>
                <a:gd name="T4" fmla="*/ 17500 w 876"/>
                <a:gd name="T5" fmla="*/ 37832 h 852"/>
                <a:gd name="T6" fmla="*/ 26250 w 876"/>
                <a:gd name="T7" fmla="*/ 30072 h 852"/>
                <a:gd name="T8" fmla="*/ 37916 w 876"/>
                <a:gd name="T9" fmla="*/ 21341 h 852"/>
                <a:gd name="T10" fmla="*/ 42778 w 876"/>
                <a:gd name="T11" fmla="*/ 12611 h 852"/>
                <a:gd name="T12" fmla="*/ 46667 w 876"/>
                <a:gd name="T13" fmla="*/ 1940 h 852"/>
                <a:gd name="T14" fmla="*/ 56389 w 876"/>
                <a:gd name="T15" fmla="*/ 6791 h 852"/>
                <a:gd name="T16" fmla="*/ 68056 w 876"/>
                <a:gd name="T17" fmla="*/ 10671 h 852"/>
                <a:gd name="T18" fmla="*/ 81666 w 876"/>
                <a:gd name="T19" fmla="*/ 8731 h 852"/>
                <a:gd name="T20" fmla="*/ 92361 w 876"/>
                <a:gd name="T21" fmla="*/ 10671 h 852"/>
                <a:gd name="T22" fmla="*/ 105000 w 876"/>
                <a:gd name="T23" fmla="*/ 17461 h 852"/>
                <a:gd name="T24" fmla="*/ 117639 w 876"/>
                <a:gd name="T25" fmla="*/ 21341 h 852"/>
                <a:gd name="T26" fmla="*/ 121528 w 876"/>
                <a:gd name="T27" fmla="*/ 33952 h 852"/>
                <a:gd name="T28" fmla="*/ 131250 w 876"/>
                <a:gd name="T29" fmla="*/ 44623 h 852"/>
                <a:gd name="T30" fmla="*/ 147777 w 876"/>
                <a:gd name="T31" fmla="*/ 46563 h 852"/>
                <a:gd name="T32" fmla="*/ 160416 w 876"/>
                <a:gd name="T33" fmla="*/ 51413 h 852"/>
                <a:gd name="T34" fmla="*/ 174027 w 876"/>
                <a:gd name="T35" fmla="*/ 55294 h 852"/>
                <a:gd name="T36" fmla="*/ 181805 w 876"/>
                <a:gd name="T37" fmla="*/ 64024 h 852"/>
                <a:gd name="T38" fmla="*/ 197360 w 876"/>
                <a:gd name="T39" fmla="*/ 67904 h 852"/>
                <a:gd name="T40" fmla="*/ 206111 w 876"/>
                <a:gd name="T41" fmla="*/ 62083 h 852"/>
                <a:gd name="T42" fmla="*/ 214861 w 876"/>
                <a:gd name="T43" fmla="*/ 53353 h 852"/>
                <a:gd name="T44" fmla="*/ 210000 w 876"/>
                <a:gd name="T45" fmla="*/ 37832 h 852"/>
                <a:gd name="T46" fmla="*/ 211944 w 876"/>
                <a:gd name="T47" fmla="*/ 23281 h 852"/>
                <a:gd name="T48" fmla="*/ 222638 w 876"/>
                <a:gd name="T49" fmla="*/ 14551 h 852"/>
                <a:gd name="T50" fmla="*/ 238194 w 876"/>
                <a:gd name="T51" fmla="*/ 10671 h 852"/>
                <a:gd name="T52" fmla="*/ 250832 w 876"/>
                <a:gd name="T53" fmla="*/ 6791 h 852"/>
                <a:gd name="T54" fmla="*/ 263472 w 876"/>
                <a:gd name="T55" fmla="*/ 10671 h 852"/>
                <a:gd name="T56" fmla="*/ 272221 w 876"/>
                <a:gd name="T57" fmla="*/ 14551 h 852"/>
                <a:gd name="T58" fmla="*/ 274166 w 876"/>
                <a:gd name="T59" fmla="*/ 21341 h 852"/>
                <a:gd name="T60" fmla="*/ 280972 w 876"/>
                <a:gd name="T61" fmla="*/ 23281 h 852"/>
                <a:gd name="T62" fmla="*/ 291666 w 876"/>
                <a:gd name="T63" fmla="*/ 26191 h 852"/>
                <a:gd name="T64" fmla="*/ 306249 w 876"/>
                <a:gd name="T65" fmla="*/ 27161 h 852"/>
                <a:gd name="T66" fmla="*/ 313055 w 876"/>
                <a:gd name="T67" fmla="*/ 33952 h 852"/>
                <a:gd name="T68" fmla="*/ 309166 w 876"/>
                <a:gd name="T69" fmla="*/ 49473 h 852"/>
                <a:gd name="T70" fmla="*/ 309166 w 876"/>
                <a:gd name="T71" fmla="*/ 62083 h 852"/>
                <a:gd name="T72" fmla="*/ 306249 w 876"/>
                <a:gd name="T73" fmla="*/ 76635 h 852"/>
                <a:gd name="T74" fmla="*/ 310138 w 876"/>
                <a:gd name="T75" fmla="*/ 94096 h 852"/>
                <a:gd name="T76" fmla="*/ 310138 w 876"/>
                <a:gd name="T77" fmla="*/ 110586 h 852"/>
                <a:gd name="T78" fmla="*/ 291666 w 876"/>
                <a:gd name="T79" fmla="*/ 292958 h 852"/>
                <a:gd name="T80" fmla="*/ 184722 w 876"/>
                <a:gd name="T81" fmla="*/ 245425 h 852"/>
                <a:gd name="T82" fmla="*/ 171111 w 876"/>
                <a:gd name="T83" fmla="*/ 238634 h 852"/>
                <a:gd name="T84" fmla="*/ 154583 w 876"/>
                <a:gd name="T85" fmla="*/ 229904 h 852"/>
                <a:gd name="T86" fmla="*/ 137083 w 876"/>
                <a:gd name="T87" fmla="*/ 222143 h 852"/>
                <a:gd name="T88" fmla="*/ 121528 w 876"/>
                <a:gd name="T89" fmla="*/ 224083 h 852"/>
                <a:gd name="T90" fmla="*/ 96250 w 876"/>
                <a:gd name="T91" fmla="*/ 236694 h 852"/>
                <a:gd name="T92" fmla="*/ 87499 w 876"/>
                <a:gd name="T93" fmla="*/ 228934 h 852"/>
                <a:gd name="T94" fmla="*/ 74861 w 876"/>
                <a:gd name="T95" fmla="*/ 224083 h 852"/>
                <a:gd name="T96" fmla="*/ 57361 w 876"/>
                <a:gd name="T97" fmla="*/ 220203 h 852"/>
                <a:gd name="T98" fmla="*/ 46667 w 876"/>
                <a:gd name="T99" fmla="*/ 211473 h 852"/>
                <a:gd name="T100" fmla="*/ 36945 w 876"/>
                <a:gd name="T101" fmla="*/ 200802 h 852"/>
                <a:gd name="T102" fmla="*/ 19444 w 876"/>
                <a:gd name="T103" fmla="*/ 195952 h 852"/>
                <a:gd name="T104" fmla="*/ 12639 w 876"/>
                <a:gd name="T105" fmla="*/ 185281 h 852"/>
                <a:gd name="T106" fmla="*/ 8750 w 876"/>
                <a:gd name="T107" fmla="*/ 172671 h 852"/>
                <a:gd name="T108" fmla="*/ 1944 w 876"/>
                <a:gd name="T109" fmla="*/ 158120 h 852"/>
                <a:gd name="T110" fmla="*/ 10694 w 876"/>
                <a:gd name="T111" fmla="*/ 147449 h 852"/>
                <a:gd name="T112" fmla="*/ 8750 w 876"/>
                <a:gd name="T113" fmla="*/ 131928 h 852"/>
                <a:gd name="T114" fmla="*/ 10694 w 876"/>
                <a:gd name="T115" fmla="*/ 121257 h 852"/>
                <a:gd name="T116" fmla="*/ 10694 w 876"/>
                <a:gd name="T117" fmla="*/ 101856 h 852"/>
                <a:gd name="T118" fmla="*/ 8750 w 876"/>
                <a:gd name="T119" fmla="*/ 85365 h 852"/>
                <a:gd name="T120" fmla="*/ 0 w 876"/>
                <a:gd name="T121" fmla="*/ 72754 h 8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76" h="852">
                  <a:moveTo>
                    <a:pt x="12" y="192"/>
                  </a:moveTo>
                  <a:lnTo>
                    <a:pt x="18" y="192"/>
                  </a:lnTo>
                  <a:lnTo>
                    <a:pt x="24" y="186"/>
                  </a:lnTo>
                  <a:lnTo>
                    <a:pt x="30" y="186"/>
                  </a:lnTo>
                  <a:lnTo>
                    <a:pt x="30" y="180"/>
                  </a:lnTo>
                  <a:lnTo>
                    <a:pt x="36" y="180"/>
                  </a:lnTo>
                  <a:lnTo>
                    <a:pt x="36" y="174"/>
                  </a:lnTo>
                  <a:lnTo>
                    <a:pt x="42" y="174"/>
                  </a:lnTo>
                  <a:lnTo>
                    <a:pt x="42" y="168"/>
                  </a:lnTo>
                  <a:lnTo>
                    <a:pt x="48" y="162"/>
                  </a:lnTo>
                  <a:lnTo>
                    <a:pt x="48" y="156"/>
                  </a:lnTo>
                  <a:lnTo>
                    <a:pt x="54" y="156"/>
                  </a:lnTo>
                  <a:lnTo>
                    <a:pt x="54" y="150"/>
                  </a:lnTo>
                  <a:lnTo>
                    <a:pt x="54" y="144"/>
                  </a:lnTo>
                  <a:lnTo>
                    <a:pt x="48" y="144"/>
                  </a:lnTo>
                  <a:lnTo>
                    <a:pt x="48" y="138"/>
                  </a:lnTo>
                  <a:lnTo>
                    <a:pt x="54" y="138"/>
                  </a:lnTo>
                  <a:lnTo>
                    <a:pt x="48" y="138"/>
                  </a:lnTo>
                  <a:lnTo>
                    <a:pt x="48" y="132"/>
                  </a:lnTo>
                  <a:lnTo>
                    <a:pt x="48" y="126"/>
                  </a:lnTo>
                  <a:lnTo>
                    <a:pt x="42" y="120"/>
                  </a:lnTo>
                  <a:lnTo>
                    <a:pt x="42" y="114"/>
                  </a:lnTo>
                  <a:lnTo>
                    <a:pt x="42" y="108"/>
                  </a:lnTo>
                  <a:lnTo>
                    <a:pt x="48" y="108"/>
                  </a:lnTo>
                  <a:lnTo>
                    <a:pt x="48" y="102"/>
                  </a:lnTo>
                  <a:lnTo>
                    <a:pt x="54" y="102"/>
                  </a:lnTo>
                  <a:lnTo>
                    <a:pt x="54" y="96"/>
                  </a:lnTo>
                  <a:lnTo>
                    <a:pt x="60" y="96"/>
                  </a:lnTo>
                  <a:lnTo>
                    <a:pt x="66" y="96"/>
                  </a:lnTo>
                  <a:lnTo>
                    <a:pt x="66" y="90"/>
                  </a:lnTo>
                  <a:lnTo>
                    <a:pt x="72" y="90"/>
                  </a:lnTo>
                  <a:lnTo>
                    <a:pt x="72" y="84"/>
                  </a:lnTo>
                  <a:lnTo>
                    <a:pt x="72" y="78"/>
                  </a:lnTo>
                  <a:lnTo>
                    <a:pt x="78" y="78"/>
                  </a:lnTo>
                  <a:lnTo>
                    <a:pt x="84" y="78"/>
                  </a:lnTo>
                  <a:lnTo>
                    <a:pt x="84" y="72"/>
                  </a:lnTo>
                  <a:lnTo>
                    <a:pt x="90" y="66"/>
                  </a:lnTo>
                  <a:lnTo>
                    <a:pt x="96" y="66"/>
                  </a:lnTo>
                  <a:lnTo>
                    <a:pt x="102" y="60"/>
                  </a:lnTo>
                  <a:lnTo>
                    <a:pt x="108" y="60"/>
                  </a:lnTo>
                  <a:lnTo>
                    <a:pt x="114" y="60"/>
                  </a:lnTo>
                  <a:lnTo>
                    <a:pt x="114" y="54"/>
                  </a:lnTo>
                  <a:lnTo>
                    <a:pt x="120" y="54"/>
                  </a:lnTo>
                  <a:lnTo>
                    <a:pt x="120" y="48"/>
                  </a:lnTo>
                  <a:lnTo>
                    <a:pt x="126" y="48"/>
                  </a:lnTo>
                  <a:lnTo>
                    <a:pt x="126" y="42"/>
                  </a:lnTo>
                  <a:lnTo>
                    <a:pt x="120" y="42"/>
                  </a:lnTo>
                  <a:lnTo>
                    <a:pt x="120" y="36"/>
                  </a:lnTo>
                  <a:lnTo>
                    <a:pt x="120" y="30"/>
                  </a:lnTo>
                  <a:lnTo>
                    <a:pt x="120" y="24"/>
                  </a:lnTo>
                  <a:lnTo>
                    <a:pt x="120" y="18"/>
                  </a:lnTo>
                  <a:lnTo>
                    <a:pt x="120" y="12"/>
                  </a:lnTo>
                  <a:lnTo>
                    <a:pt x="120" y="6"/>
                  </a:lnTo>
                  <a:lnTo>
                    <a:pt x="120" y="0"/>
                  </a:lnTo>
                  <a:lnTo>
                    <a:pt x="126" y="6"/>
                  </a:lnTo>
                  <a:lnTo>
                    <a:pt x="132" y="6"/>
                  </a:lnTo>
                  <a:lnTo>
                    <a:pt x="138" y="6"/>
                  </a:lnTo>
                  <a:lnTo>
                    <a:pt x="132" y="6"/>
                  </a:lnTo>
                  <a:lnTo>
                    <a:pt x="138" y="6"/>
                  </a:lnTo>
                  <a:lnTo>
                    <a:pt x="138" y="12"/>
                  </a:lnTo>
                  <a:lnTo>
                    <a:pt x="144" y="12"/>
                  </a:lnTo>
                  <a:lnTo>
                    <a:pt x="150" y="12"/>
                  </a:lnTo>
                  <a:lnTo>
                    <a:pt x="150" y="18"/>
                  </a:lnTo>
                  <a:lnTo>
                    <a:pt x="156" y="18"/>
                  </a:lnTo>
                  <a:lnTo>
                    <a:pt x="156" y="24"/>
                  </a:lnTo>
                  <a:lnTo>
                    <a:pt x="162" y="24"/>
                  </a:lnTo>
                  <a:lnTo>
                    <a:pt x="168" y="24"/>
                  </a:lnTo>
                  <a:lnTo>
                    <a:pt x="174" y="24"/>
                  </a:lnTo>
                  <a:lnTo>
                    <a:pt x="180" y="24"/>
                  </a:lnTo>
                  <a:lnTo>
                    <a:pt x="180" y="30"/>
                  </a:lnTo>
                  <a:lnTo>
                    <a:pt x="186" y="30"/>
                  </a:lnTo>
                  <a:lnTo>
                    <a:pt x="192" y="30"/>
                  </a:lnTo>
                  <a:lnTo>
                    <a:pt x="192" y="24"/>
                  </a:lnTo>
                  <a:lnTo>
                    <a:pt x="198" y="24"/>
                  </a:lnTo>
                  <a:lnTo>
                    <a:pt x="204" y="24"/>
                  </a:lnTo>
                  <a:lnTo>
                    <a:pt x="210" y="24"/>
                  </a:lnTo>
                  <a:lnTo>
                    <a:pt x="210" y="18"/>
                  </a:lnTo>
                  <a:lnTo>
                    <a:pt x="216" y="18"/>
                  </a:lnTo>
                  <a:lnTo>
                    <a:pt x="222" y="18"/>
                  </a:lnTo>
                  <a:lnTo>
                    <a:pt x="228" y="24"/>
                  </a:lnTo>
                  <a:lnTo>
                    <a:pt x="234" y="24"/>
                  </a:lnTo>
                  <a:lnTo>
                    <a:pt x="234" y="30"/>
                  </a:lnTo>
                  <a:lnTo>
                    <a:pt x="240" y="30"/>
                  </a:lnTo>
                  <a:lnTo>
                    <a:pt x="246" y="30"/>
                  </a:lnTo>
                  <a:lnTo>
                    <a:pt x="246" y="24"/>
                  </a:lnTo>
                  <a:lnTo>
                    <a:pt x="246" y="30"/>
                  </a:lnTo>
                  <a:lnTo>
                    <a:pt x="252" y="30"/>
                  </a:lnTo>
                  <a:lnTo>
                    <a:pt x="258" y="30"/>
                  </a:lnTo>
                  <a:lnTo>
                    <a:pt x="264" y="30"/>
                  </a:lnTo>
                  <a:lnTo>
                    <a:pt x="270" y="30"/>
                  </a:lnTo>
                  <a:lnTo>
                    <a:pt x="270" y="36"/>
                  </a:lnTo>
                  <a:lnTo>
                    <a:pt x="276" y="36"/>
                  </a:lnTo>
                  <a:lnTo>
                    <a:pt x="276" y="42"/>
                  </a:lnTo>
                  <a:lnTo>
                    <a:pt x="282" y="42"/>
                  </a:lnTo>
                  <a:lnTo>
                    <a:pt x="288" y="48"/>
                  </a:lnTo>
                  <a:lnTo>
                    <a:pt x="294" y="48"/>
                  </a:lnTo>
                  <a:lnTo>
                    <a:pt x="300" y="48"/>
                  </a:lnTo>
                  <a:lnTo>
                    <a:pt x="306" y="48"/>
                  </a:lnTo>
                  <a:lnTo>
                    <a:pt x="312" y="48"/>
                  </a:lnTo>
                  <a:lnTo>
                    <a:pt x="312" y="54"/>
                  </a:lnTo>
                  <a:lnTo>
                    <a:pt x="318" y="54"/>
                  </a:lnTo>
                  <a:lnTo>
                    <a:pt x="324" y="54"/>
                  </a:lnTo>
                  <a:lnTo>
                    <a:pt x="330" y="54"/>
                  </a:lnTo>
                  <a:lnTo>
                    <a:pt x="330" y="60"/>
                  </a:lnTo>
                  <a:lnTo>
                    <a:pt x="330" y="66"/>
                  </a:lnTo>
                  <a:lnTo>
                    <a:pt x="336" y="66"/>
                  </a:lnTo>
                  <a:lnTo>
                    <a:pt x="336" y="72"/>
                  </a:lnTo>
                  <a:lnTo>
                    <a:pt x="336" y="78"/>
                  </a:lnTo>
                  <a:lnTo>
                    <a:pt x="336" y="84"/>
                  </a:lnTo>
                  <a:lnTo>
                    <a:pt x="336" y="90"/>
                  </a:lnTo>
                  <a:lnTo>
                    <a:pt x="336" y="96"/>
                  </a:lnTo>
                  <a:lnTo>
                    <a:pt x="342" y="96"/>
                  </a:lnTo>
                  <a:lnTo>
                    <a:pt x="342" y="102"/>
                  </a:lnTo>
                  <a:lnTo>
                    <a:pt x="342" y="108"/>
                  </a:lnTo>
                  <a:lnTo>
                    <a:pt x="348" y="108"/>
                  </a:lnTo>
                  <a:lnTo>
                    <a:pt x="348" y="114"/>
                  </a:lnTo>
                  <a:lnTo>
                    <a:pt x="354" y="114"/>
                  </a:lnTo>
                  <a:lnTo>
                    <a:pt x="354" y="120"/>
                  </a:lnTo>
                  <a:lnTo>
                    <a:pt x="360" y="120"/>
                  </a:lnTo>
                  <a:lnTo>
                    <a:pt x="366" y="126"/>
                  </a:lnTo>
                  <a:lnTo>
                    <a:pt x="372" y="126"/>
                  </a:lnTo>
                  <a:lnTo>
                    <a:pt x="378" y="126"/>
                  </a:lnTo>
                  <a:lnTo>
                    <a:pt x="384" y="132"/>
                  </a:lnTo>
                  <a:lnTo>
                    <a:pt x="390" y="132"/>
                  </a:lnTo>
                  <a:lnTo>
                    <a:pt x="396" y="132"/>
                  </a:lnTo>
                  <a:lnTo>
                    <a:pt x="402" y="132"/>
                  </a:lnTo>
                  <a:lnTo>
                    <a:pt x="408" y="132"/>
                  </a:lnTo>
                  <a:lnTo>
                    <a:pt x="414" y="132"/>
                  </a:lnTo>
                  <a:lnTo>
                    <a:pt x="420" y="132"/>
                  </a:lnTo>
                  <a:lnTo>
                    <a:pt x="426" y="132"/>
                  </a:lnTo>
                  <a:lnTo>
                    <a:pt x="426" y="138"/>
                  </a:lnTo>
                  <a:lnTo>
                    <a:pt x="432" y="138"/>
                  </a:lnTo>
                  <a:lnTo>
                    <a:pt x="438" y="138"/>
                  </a:lnTo>
                  <a:lnTo>
                    <a:pt x="444" y="138"/>
                  </a:lnTo>
                  <a:lnTo>
                    <a:pt x="450" y="138"/>
                  </a:lnTo>
                  <a:lnTo>
                    <a:pt x="450" y="144"/>
                  </a:lnTo>
                  <a:lnTo>
                    <a:pt x="456" y="144"/>
                  </a:lnTo>
                  <a:lnTo>
                    <a:pt x="462" y="144"/>
                  </a:lnTo>
                  <a:lnTo>
                    <a:pt x="462" y="150"/>
                  </a:lnTo>
                  <a:lnTo>
                    <a:pt x="468" y="150"/>
                  </a:lnTo>
                  <a:lnTo>
                    <a:pt x="474" y="150"/>
                  </a:lnTo>
                  <a:lnTo>
                    <a:pt x="474" y="156"/>
                  </a:lnTo>
                  <a:lnTo>
                    <a:pt x="480" y="156"/>
                  </a:lnTo>
                  <a:lnTo>
                    <a:pt x="486" y="156"/>
                  </a:lnTo>
                  <a:lnTo>
                    <a:pt x="492" y="156"/>
                  </a:lnTo>
                  <a:lnTo>
                    <a:pt x="492" y="162"/>
                  </a:lnTo>
                  <a:lnTo>
                    <a:pt x="498" y="162"/>
                  </a:lnTo>
                  <a:lnTo>
                    <a:pt x="498" y="168"/>
                  </a:lnTo>
                  <a:lnTo>
                    <a:pt x="504" y="168"/>
                  </a:lnTo>
                  <a:lnTo>
                    <a:pt x="504" y="174"/>
                  </a:lnTo>
                  <a:lnTo>
                    <a:pt x="510" y="174"/>
                  </a:lnTo>
                  <a:lnTo>
                    <a:pt x="510" y="180"/>
                  </a:lnTo>
                  <a:lnTo>
                    <a:pt x="516" y="180"/>
                  </a:lnTo>
                  <a:lnTo>
                    <a:pt x="516" y="186"/>
                  </a:lnTo>
                  <a:lnTo>
                    <a:pt x="522" y="186"/>
                  </a:lnTo>
                  <a:lnTo>
                    <a:pt x="528" y="186"/>
                  </a:lnTo>
                  <a:lnTo>
                    <a:pt x="534" y="192"/>
                  </a:lnTo>
                  <a:lnTo>
                    <a:pt x="540" y="192"/>
                  </a:lnTo>
                  <a:lnTo>
                    <a:pt x="546" y="192"/>
                  </a:lnTo>
                  <a:lnTo>
                    <a:pt x="552" y="192"/>
                  </a:lnTo>
                  <a:lnTo>
                    <a:pt x="558" y="192"/>
                  </a:lnTo>
                  <a:lnTo>
                    <a:pt x="558" y="186"/>
                  </a:lnTo>
                  <a:lnTo>
                    <a:pt x="564" y="186"/>
                  </a:lnTo>
                  <a:lnTo>
                    <a:pt x="570" y="180"/>
                  </a:lnTo>
                  <a:lnTo>
                    <a:pt x="570" y="186"/>
                  </a:lnTo>
                  <a:lnTo>
                    <a:pt x="570" y="180"/>
                  </a:lnTo>
                  <a:lnTo>
                    <a:pt x="576" y="180"/>
                  </a:lnTo>
                  <a:lnTo>
                    <a:pt x="576" y="174"/>
                  </a:lnTo>
                  <a:lnTo>
                    <a:pt x="582" y="174"/>
                  </a:lnTo>
                  <a:lnTo>
                    <a:pt x="582" y="168"/>
                  </a:lnTo>
                  <a:lnTo>
                    <a:pt x="588" y="168"/>
                  </a:lnTo>
                  <a:lnTo>
                    <a:pt x="588" y="162"/>
                  </a:lnTo>
                  <a:lnTo>
                    <a:pt x="594" y="162"/>
                  </a:lnTo>
                  <a:lnTo>
                    <a:pt x="594" y="156"/>
                  </a:lnTo>
                  <a:lnTo>
                    <a:pt x="594" y="150"/>
                  </a:lnTo>
                  <a:lnTo>
                    <a:pt x="600" y="150"/>
                  </a:lnTo>
                  <a:lnTo>
                    <a:pt x="600" y="144"/>
                  </a:lnTo>
                  <a:lnTo>
                    <a:pt x="600" y="138"/>
                  </a:lnTo>
                  <a:lnTo>
                    <a:pt x="600" y="132"/>
                  </a:lnTo>
                  <a:lnTo>
                    <a:pt x="600" y="126"/>
                  </a:lnTo>
                  <a:lnTo>
                    <a:pt x="594" y="120"/>
                  </a:lnTo>
                  <a:lnTo>
                    <a:pt x="594" y="114"/>
                  </a:lnTo>
                  <a:lnTo>
                    <a:pt x="594" y="108"/>
                  </a:lnTo>
                  <a:lnTo>
                    <a:pt x="588" y="108"/>
                  </a:lnTo>
                  <a:lnTo>
                    <a:pt x="588" y="102"/>
                  </a:lnTo>
                  <a:lnTo>
                    <a:pt x="588" y="96"/>
                  </a:lnTo>
                  <a:lnTo>
                    <a:pt x="588" y="90"/>
                  </a:lnTo>
                  <a:lnTo>
                    <a:pt x="588" y="84"/>
                  </a:lnTo>
                  <a:lnTo>
                    <a:pt x="588" y="78"/>
                  </a:lnTo>
                  <a:lnTo>
                    <a:pt x="594" y="78"/>
                  </a:lnTo>
                  <a:lnTo>
                    <a:pt x="594" y="72"/>
                  </a:lnTo>
                  <a:lnTo>
                    <a:pt x="594" y="66"/>
                  </a:lnTo>
                  <a:lnTo>
                    <a:pt x="600" y="66"/>
                  </a:lnTo>
                  <a:lnTo>
                    <a:pt x="600" y="60"/>
                  </a:lnTo>
                  <a:lnTo>
                    <a:pt x="606" y="60"/>
                  </a:lnTo>
                  <a:lnTo>
                    <a:pt x="606" y="54"/>
                  </a:lnTo>
                  <a:lnTo>
                    <a:pt x="612" y="54"/>
                  </a:lnTo>
                  <a:lnTo>
                    <a:pt x="612" y="48"/>
                  </a:lnTo>
                  <a:lnTo>
                    <a:pt x="618" y="48"/>
                  </a:lnTo>
                  <a:lnTo>
                    <a:pt x="624" y="42"/>
                  </a:lnTo>
                  <a:lnTo>
                    <a:pt x="630" y="42"/>
                  </a:lnTo>
                  <a:lnTo>
                    <a:pt x="636" y="36"/>
                  </a:lnTo>
                  <a:lnTo>
                    <a:pt x="642" y="36"/>
                  </a:lnTo>
                  <a:lnTo>
                    <a:pt x="642" y="30"/>
                  </a:lnTo>
                  <a:lnTo>
                    <a:pt x="648" y="30"/>
                  </a:lnTo>
                  <a:lnTo>
                    <a:pt x="654" y="30"/>
                  </a:lnTo>
                  <a:lnTo>
                    <a:pt x="660" y="30"/>
                  </a:lnTo>
                  <a:lnTo>
                    <a:pt x="666" y="30"/>
                  </a:lnTo>
                  <a:lnTo>
                    <a:pt x="672" y="30"/>
                  </a:lnTo>
                  <a:lnTo>
                    <a:pt x="672" y="24"/>
                  </a:lnTo>
                  <a:lnTo>
                    <a:pt x="678" y="24"/>
                  </a:lnTo>
                  <a:lnTo>
                    <a:pt x="678" y="18"/>
                  </a:lnTo>
                  <a:lnTo>
                    <a:pt x="684" y="18"/>
                  </a:lnTo>
                  <a:lnTo>
                    <a:pt x="690" y="18"/>
                  </a:lnTo>
                  <a:lnTo>
                    <a:pt x="696" y="18"/>
                  </a:lnTo>
                  <a:lnTo>
                    <a:pt x="702" y="18"/>
                  </a:lnTo>
                  <a:lnTo>
                    <a:pt x="708" y="18"/>
                  </a:lnTo>
                  <a:lnTo>
                    <a:pt x="714" y="18"/>
                  </a:lnTo>
                  <a:lnTo>
                    <a:pt x="714" y="24"/>
                  </a:lnTo>
                  <a:lnTo>
                    <a:pt x="720" y="24"/>
                  </a:lnTo>
                  <a:lnTo>
                    <a:pt x="726" y="24"/>
                  </a:lnTo>
                  <a:lnTo>
                    <a:pt x="732" y="24"/>
                  </a:lnTo>
                  <a:lnTo>
                    <a:pt x="732" y="30"/>
                  </a:lnTo>
                  <a:lnTo>
                    <a:pt x="738" y="30"/>
                  </a:lnTo>
                  <a:lnTo>
                    <a:pt x="744" y="30"/>
                  </a:lnTo>
                  <a:lnTo>
                    <a:pt x="750" y="30"/>
                  </a:lnTo>
                  <a:lnTo>
                    <a:pt x="750" y="36"/>
                  </a:lnTo>
                  <a:lnTo>
                    <a:pt x="756" y="36"/>
                  </a:lnTo>
                  <a:lnTo>
                    <a:pt x="762" y="36"/>
                  </a:lnTo>
                  <a:lnTo>
                    <a:pt x="768" y="36"/>
                  </a:lnTo>
                  <a:lnTo>
                    <a:pt x="768" y="42"/>
                  </a:lnTo>
                  <a:lnTo>
                    <a:pt x="762" y="42"/>
                  </a:lnTo>
                  <a:lnTo>
                    <a:pt x="762" y="48"/>
                  </a:lnTo>
                  <a:lnTo>
                    <a:pt x="768" y="48"/>
                  </a:lnTo>
                  <a:lnTo>
                    <a:pt x="768" y="54"/>
                  </a:lnTo>
                  <a:lnTo>
                    <a:pt x="762" y="54"/>
                  </a:lnTo>
                  <a:lnTo>
                    <a:pt x="762" y="48"/>
                  </a:lnTo>
                  <a:lnTo>
                    <a:pt x="762" y="54"/>
                  </a:lnTo>
                  <a:lnTo>
                    <a:pt x="762" y="60"/>
                  </a:lnTo>
                  <a:lnTo>
                    <a:pt x="768" y="60"/>
                  </a:lnTo>
                  <a:lnTo>
                    <a:pt x="774" y="60"/>
                  </a:lnTo>
                  <a:lnTo>
                    <a:pt x="774" y="66"/>
                  </a:lnTo>
                  <a:lnTo>
                    <a:pt x="774" y="72"/>
                  </a:lnTo>
                  <a:lnTo>
                    <a:pt x="780" y="72"/>
                  </a:lnTo>
                  <a:lnTo>
                    <a:pt x="780" y="66"/>
                  </a:lnTo>
                  <a:lnTo>
                    <a:pt x="774" y="66"/>
                  </a:lnTo>
                  <a:lnTo>
                    <a:pt x="780" y="66"/>
                  </a:lnTo>
                  <a:lnTo>
                    <a:pt x="786" y="66"/>
                  </a:lnTo>
                  <a:lnTo>
                    <a:pt x="792" y="66"/>
                  </a:lnTo>
                  <a:lnTo>
                    <a:pt x="798" y="66"/>
                  </a:lnTo>
                  <a:lnTo>
                    <a:pt x="804" y="66"/>
                  </a:lnTo>
                  <a:lnTo>
                    <a:pt x="804" y="72"/>
                  </a:lnTo>
                  <a:lnTo>
                    <a:pt x="810" y="72"/>
                  </a:lnTo>
                  <a:lnTo>
                    <a:pt x="816" y="72"/>
                  </a:lnTo>
                  <a:lnTo>
                    <a:pt x="810" y="72"/>
                  </a:lnTo>
                  <a:lnTo>
                    <a:pt x="816" y="72"/>
                  </a:lnTo>
                  <a:lnTo>
                    <a:pt x="816" y="78"/>
                  </a:lnTo>
                  <a:lnTo>
                    <a:pt x="822" y="78"/>
                  </a:lnTo>
                  <a:lnTo>
                    <a:pt x="828" y="78"/>
                  </a:lnTo>
                  <a:lnTo>
                    <a:pt x="834" y="78"/>
                  </a:lnTo>
                  <a:lnTo>
                    <a:pt x="840" y="78"/>
                  </a:lnTo>
                  <a:lnTo>
                    <a:pt x="846" y="78"/>
                  </a:lnTo>
                  <a:lnTo>
                    <a:pt x="852" y="78"/>
                  </a:lnTo>
                  <a:lnTo>
                    <a:pt x="858" y="78"/>
                  </a:lnTo>
                  <a:lnTo>
                    <a:pt x="864" y="78"/>
                  </a:lnTo>
                  <a:lnTo>
                    <a:pt x="864" y="84"/>
                  </a:lnTo>
                  <a:lnTo>
                    <a:pt x="864" y="78"/>
                  </a:lnTo>
                  <a:lnTo>
                    <a:pt x="864" y="84"/>
                  </a:lnTo>
                  <a:lnTo>
                    <a:pt x="870" y="84"/>
                  </a:lnTo>
                  <a:lnTo>
                    <a:pt x="870" y="90"/>
                  </a:lnTo>
                  <a:lnTo>
                    <a:pt x="876" y="90"/>
                  </a:lnTo>
                  <a:lnTo>
                    <a:pt x="876" y="96"/>
                  </a:lnTo>
                  <a:lnTo>
                    <a:pt x="876" y="102"/>
                  </a:lnTo>
                  <a:lnTo>
                    <a:pt x="876" y="108"/>
                  </a:lnTo>
                  <a:lnTo>
                    <a:pt x="870" y="114"/>
                  </a:lnTo>
                  <a:lnTo>
                    <a:pt x="864" y="114"/>
                  </a:lnTo>
                  <a:lnTo>
                    <a:pt x="864" y="120"/>
                  </a:lnTo>
                  <a:lnTo>
                    <a:pt x="864" y="126"/>
                  </a:lnTo>
                  <a:lnTo>
                    <a:pt x="864" y="132"/>
                  </a:lnTo>
                  <a:lnTo>
                    <a:pt x="864" y="138"/>
                  </a:lnTo>
                  <a:lnTo>
                    <a:pt x="864" y="144"/>
                  </a:lnTo>
                  <a:lnTo>
                    <a:pt x="870" y="144"/>
                  </a:lnTo>
                  <a:lnTo>
                    <a:pt x="870" y="150"/>
                  </a:lnTo>
                  <a:lnTo>
                    <a:pt x="870" y="156"/>
                  </a:lnTo>
                  <a:lnTo>
                    <a:pt x="870" y="162"/>
                  </a:lnTo>
                  <a:lnTo>
                    <a:pt x="870" y="168"/>
                  </a:lnTo>
                  <a:lnTo>
                    <a:pt x="870" y="174"/>
                  </a:lnTo>
                  <a:lnTo>
                    <a:pt x="864" y="174"/>
                  </a:lnTo>
                  <a:lnTo>
                    <a:pt x="864" y="180"/>
                  </a:lnTo>
                  <a:lnTo>
                    <a:pt x="864" y="186"/>
                  </a:lnTo>
                  <a:lnTo>
                    <a:pt x="858" y="186"/>
                  </a:lnTo>
                  <a:lnTo>
                    <a:pt x="858" y="192"/>
                  </a:lnTo>
                  <a:lnTo>
                    <a:pt x="852" y="198"/>
                  </a:lnTo>
                  <a:lnTo>
                    <a:pt x="858" y="204"/>
                  </a:lnTo>
                  <a:lnTo>
                    <a:pt x="858" y="210"/>
                  </a:lnTo>
                  <a:lnTo>
                    <a:pt x="858" y="216"/>
                  </a:lnTo>
                  <a:lnTo>
                    <a:pt x="858" y="222"/>
                  </a:lnTo>
                  <a:lnTo>
                    <a:pt x="864" y="228"/>
                  </a:lnTo>
                  <a:lnTo>
                    <a:pt x="864" y="234"/>
                  </a:lnTo>
                  <a:lnTo>
                    <a:pt x="864" y="240"/>
                  </a:lnTo>
                  <a:lnTo>
                    <a:pt x="864" y="246"/>
                  </a:lnTo>
                  <a:lnTo>
                    <a:pt x="870" y="252"/>
                  </a:lnTo>
                  <a:lnTo>
                    <a:pt x="870" y="258"/>
                  </a:lnTo>
                  <a:lnTo>
                    <a:pt x="870" y="264"/>
                  </a:lnTo>
                  <a:lnTo>
                    <a:pt x="870" y="270"/>
                  </a:lnTo>
                  <a:lnTo>
                    <a:pt x="870" y="276"/>
                  </a:lnTo>
                  <a:lnTo>
                    <a:pt x="870" y="282"/>
                  </a:lnTo>
                  <a:lnTo>
                    <a:pt x="870" y="288"/>
                  </a:lnTo>
                  <a:lnTo>
                    <a:pt x="870" y="294"/>
                  </a:lnTo>
                  <a:lnTo>
                    <a:pt x="870" y="300"/>
                  </a:lnTo>
                  <a:lnTo>
                    <a:pt x="870" y="306"/>
                  </a:lnTo>
                  <a:lnTo>
                    <a:pt x="870" y="312"/>
                  </a:lnTo>
                  <a:lnTo>
                    <a:pt x="870" y="318"/>
                  </a:lnTo>
                  <a:lnTo>
                    <a:pt x="870" y="324"/>
                  </a:lnTo>
                  <a:lnTo>
                    <a:pt x="870" y="330"/>
                  </a:lnTo>
                  <a:lnTo>
                    <a:pt x="870" y="336"/>
                  </a:lnTo>
                  <a:lnTo>
                    <a:pt x="870" y="360"/>
                  </a:lnTo>
                  <a:lnTo>
                    <a:pt x="870" y="708"/>
                  </a:lnTo>
                  <a:lnTo>
                    <a:pt x="870" y="822"/>
                  </a:lnTo>
                  <a:lnTo>
                    <a:pt x="816" y="822"/>
                  </a:lnTo>
                  <a:lnTo>
                    <a:pt x="816" y="828"/>
                  </a:lnTo>
                  <a:lnTo>
                    <a:pt x="816" y="834"/>
                  </a:lnTo>
                  <a:lnTo>
                    <a:pt x="816" y="840"/>
                  </a:lnTo>
                  <a:lnTo>
                    <a:pt x="816" y="846"/>
                  </a:lnTo>
                  <a:lnTo>
                    <a:pt x="816" y="852"/>
                  </a:lnTo>
                  <a:lnTo>
                    <a:pt x="534" y="702"/>
                  </a:lnTo>
                  <a:lnTo>
                    <a:pt x="516" y="696"/>
                  </a:lnTo>
                  <a:lnTo>
                    <a:pt x="516" y="690"/>
                  </a:lnTo>
                  <a:lnTo>
                    <a:pt x="510" y="690"/>
                  </a:lnTo>
                  <a:lnTo>
                    <a:pt x="504" y="684"/>
                  </a:lnTo>
                  <a:lnTo>
                    <a:pt x="498" y="684"/>
                  </a:lnTo>
                  <a:lnTo>
                    <a:pt x="492" y="684"/>
                  </a:lnTo>
                  <a:lnTo>
                    <a:pt x="492" y="678"/>
                  </a:lnTo>
                  <a:lnTo>
                    <a:pt x="486" y="678"/>
                  </a:lnTo>
                  <a:lnTo>
                    <a:pt x="480" y="678"/>
                  </a:lnTo>
                  <a:lnTo>
                    <a:pt x="480" y="672"/>
                  </a:lnTo>
                  <a:lnTo>
                    <a:pt x="474" y="672"/>
                  </a:lnTo>
                  <a:lnTo>
                    <a:pt x="468" y="666"/>
                  </a:lnTo>
                  <a:lnTo>
                    <a:pt x="462" y="666"/>
                  </a:lnTo>
                  <a:lnTo>
                    <a:pt x="456" y="660"/>
                  </a:lnTo>
                  <a:lnTo>
                    <a:pt x="450" y="660"/>
                  </a:lnTo>
                  <a:lnTo>
                    <a:pt x="444" y="654"/>
                  </a:lnTo>
                  <a:lnTo>
                    <a:pt x="438" y="654"/>
                  </a:lnTo>
                  <a:lnTo>
                    <a:pt x="432" y="648"/>
                  </a:lnTo>
                  <a:lnTo>
                    <a:pt x="426" y="648"/>
                  </a:lnTo>
                  <a:lnTo>
                    <a:pt x="420" y="642"/>
                  </a:lnTo>
                  <a:lnTo>
                    <a:pt x="414" y="642"/>
                  </a:lnTo>
                  <a:lnTo>
                    <a:pt x="408" y="636"/>
                  </a:lnTo>
                  <a:lnTo>
                    <a:pt x="402" y="636"/>
                  </a:lnTo>
                  <a:lnTo>
                    <a:pt x="396" y="630"/>
                  </a:lnTo>
                  <a:lnTo>
                    <a:pt x="390" y="630"/>
                  </a:lnTo>
                  <a:lnTo>
                    <a:pt x="384" y="624"/>
                  </a:lnTo>
                  <a:lnTo>
                    <a:pt x="378" y="624"/>
                  </a:lnTo>
                  <a:lnTo>
                    <a:pt x="372" y="618"/>
                  </a:lnTo>
                  <a:lnTo>
                    <a:pt x="366" y="618"/>
                  </a:lnTo>
                  <a:lnTo>
                    <a:pt x="360" y="624"/>
                  </a:lnTo>
                  <a:lnTo>
                    <a:pt x="354" y="624"/>
                  </a:lnTo>
                  <a:lnTo>
                    <a:pt x="348" y="624"/>
                  </a:lnTo>
                  <a:lnTo>
                    <a:pt x="348" y="630"/>
                  </a:lnTo>
                  <a:lnTo>
                    <a:pt x="342" y="630"/>
                  </a:lnTo>
                  <a:lnTo>
                    <a:pt x="336" y="630"/>
                  </a:lnTo>
                  <a:lnTo>
                    <a:pt x="336" y="636"/>
                  </a:lnTo>
                  <a:lnTo>
                    <a:pt x="330" y="636"/>
                  </a:lnTo>
                  <a:lnTo>
                    <a:pt x="324" y="636"/>
                  </a:lnTo>
                  <a:lnTo>
                    <a:pt x="324" y="642"/>
                  </a:lnTo>
                  <a:lnTo>
                    <a:pt x="318" y="642"/>
                  </a:lnTo>
                  <a:lnTo>
                    <a:pt x="312" y="642"/>
                  </a:lnTo>
                  <a:lnTo>
                    <a:pt x="270" y="666"/>
                  </a:lnTo>
                  <a:lnTo>
                    <a:pt x="264" y="666"/>
                  </a:lnTo>
                  <a:lnTo>
                    <a:pt x="264" y="660"/>
                  </a:lnTo>
                  <a:lnTo>
                    <a:pt x="258" y="660"/>
                  </a:lnTo>
                  <a:lnTo>
                    <a:pt x="258" y="654"/>
                  </a:lnTo>
                  <a:lnTo>
                    <a:pt x="252" y="654"/>
                  </a:lnTo>
                  <a:lnTo>
                    <a:pt x="252" y="648"/>
                  </a:lnTo>
                  <a:lnTo>
                    <a:pt x="246" y="648"/>
                  </a:lnTo>
                  <a:lnTo>
                    <a:pt x="246" y="642"/>
                  </a:lnTo>
                  <a:lnTo>
                    <a:pt x="240" y="642"/>
                  </a:lnTo>
                  <a:lnTo>
                    <a:pt x="240" y="636"/>
                  </a:lnTo>
                  <a:lnTo>
                    <a:pt x="234" y="636"/>
                  </a:lnTo>
                  <a:lnTo>
                    <a:pt x="228" y="636"/>
                  </a:lnTo>
                  <a:lnTo>
                    <a:pt x="228" y="630"/>
                  </a:lnTo>
                  <a:lnTo>
                    <a:pt x="222" y="630"/>
                  </a:lnTo>
                  <a:lnTo>
                    <a:pt x="216" y="630"/>
                  </a:lnTo>
                  <a:lnTo>
                    <a:pt x="210" y="630"/>
                  </a:lnTo>
                  <a:lnTo>
                    <a:pt x="204" y="630"/>
                  </a:lnTo>
                  <a:lnTo>
                    <a:pt x="198" y="624"/>
                  </a:lnTo>
                  <a:lnTo>
                    <a:pt x="192" y="624"/>
                  </a:lnTo>
                  <a:lnTo>
                    <a:pt x="186" y="624"/>
                  </a:lnTo>
                  <a:lnTo>
                    <a:pt x="180" y="624"/>
                  </a:lnTo>
                  <a:lnTo>
                    <a:pt x="174" y="618"/>
                  </a:lnTo>
                  <a:lnTo>
                    <a:pt x="168" y="618"/>
                  </a:lnTo>
                  <a:lnTo>
                    <a:pt x="162" y="618"/>
                  </a:lnTo>
                  <a:lnTo>
                    <a:pt x="156" y="618"/>
                  </a:lnTo>
                  <a:lnTo>
                    <a:pt x="150" y="618"/>
                  </a:lnTo>
                  <a:lnTo>
                    <a:pt x="144" y="612"/>
                  </a:lnTo>
                  <a:lnTo>
                    <a:pt x="144" y="606"/>
                  </a:lnTo>
                  <a:lnTo>
                    <a:pt x="138" y="606"/>
                  </a:lnTo>
                  <a:lnTo>
                    <a:pt x="138" y="600"/>
                  </a:lnTo>
                  <a:lnTo>
                    <a:pt x="138" y="594"/>
                  </a:lnTo>
                  <a:lnTo>
                    <a:pt x="132" y="594"/>
                  </a:lnTo>
                  <a:lnTo>
                    <a:pt x="132" y="588"/>
                  </a:lnTo>
                  <a:lnTo>
                    <a:pt x="132" y="582"/>
                  </a:lnTo>
                  <a:lnTo>
                    <a:pt x="126" y="576"/>
                  </a:lnTo>
                  <a:lnTo>
                    <a:pt x="126" y="570"/>
                  </a:lnTo>
                  <a:lnTo>
                    <a:pt x="120" y="570"/>
                  </a:lnTo>
                  <a:lnTo>
                    <a:pt x="114" y="570"/>
                  </a:lnTo>
                  <a:lnTo>
                    <a:pt x="108" y="570"/>
                  </a:lnTo>
                  <a:lnTo>
                    <a:pt x="102" y="564"/>
                  </a:lnTo>
                  <a:lnTo>
                    <a:pt x="96" y="558"/>
                  </a:lnTo>
                  <a:lnTo>
                    <a:pt x="90" y="558"/>
                  </a:lnTo>
                  <a:lnTo>
                    <a:pt x="84" y="552"/>
                  </a:lnTo>
                  <a:lnTo>
                    <a:pt x="78" y="552"/>
                  </a:lnTo>
                  <a:lnTo>
                    <a:pt x="72" y="552"/>
                  </a:lnTo>
                  <a:lnTo>
                    <a:pt x="66" y="552"/>
                  </a:lnTo>
                  <a:lnTo>
                    <a:pt x="60" y="552"/>
                  </a:lnTo>
                  <a:lnTo>
                    <a:pt x="54" y="552"/>
                  </a:lnTo>
                  <a:lnTo>
                    <a:pt x="48" y="552"/>
                  </a:lnTo>
                  <a:lnTo>
                    <a:pt x="48" y="546"/>
                  </a:lnTo>
                  <a:lnTo>
                    <a:pt x="48" y="540"/>
                  </a:lnTo>
                  <a:lnTo>
                    <a:pt x="48" y="534"/>
                  </a:lnTo>
                  <a:lnTo>
                    <a:pt x="42" y="534"/>
                  </a:lnTo>
                  <a:lnTo>
                    <a:pt x="36" y="534"/>
                  </a:lnTo>
                  <a:lnTo>
                    <a:pt x="36" y="528"/>
                  </a:lnTo>
                  <a:lnTo>
                    <a:pt x="36" y="522"/>
                  </a:lnTo>
                  <a:lnTo>
                    <a:pt x="36" y="516"/>
                  </a:lnTo>
                  <a:lnTo>
                    <a:pt x="36" y="510"/>
                  </a:lnTo>
                  <a:lnTo>
                    <a:pt x="36" y="504"/>
                  </a:lnTo>
                  <a:lnTo>
                    <a:pt x="36" y="498"/>
                  </a:lnTo>
                  <a:lnTo>
                    <a:pt x="30" y="498"/>
                  </a:lnTo>
                  <a:lnTo>
                    <a:pt x="30" y="492"/>
                  </a:lnTo>
                  <a:lnTo>
                    <a:pt x="30" y="486"/>
                  </a:lnTo>
                  <a:lnTo>
                    <a:pt x="24" y="486"/>
                  </a:lnTo>
                  <a:lnTo>
                    <a:pt x="24" y="480"/>
                  </a:lnTo>
                  <a:lnTo>
                    <a:pt x="18" y="474"/>
                  </a:lnTo>
                  <a:lnTo>
                    <a:pt x="12" y="468"/>
                  </a:lnTo>
                  <a:lnTo>
                    <a:pt x="12" y="462"/>
                  </a:lnTo>
                  <a:lnTo>
                    <a:pt x="6" y="462"/>
                  </a:lnTo>
                  <a:lnTo>
                    <a:pt x="6" y="456"/>
                  </a:lnTo>
                  <a:lnTo>
                    <a:pt x="0" y="450"/>
                  </a:lnTo>
                  <a:lnTo>
                    <a:pt x="6" y="444"/>
                  </a:lnTo>
                  <a:lnTo>
                    <a:pt x="6" y="438"/>
                  </a:lnTo>
                  <a:lnTo>
                    <a:pt x="12" y="438"/>
                  </a:lnTo>
                  <a:lnTo>
                    <a:pt x="18" y="432"/>
                  </a:lnTo>
                  <a:lnTo>
                    <a:pt x="24" y="432"/>
                  </a:lnTo>
                  <a:lnTo>
                    <a:pt x="30" y="432"/>
                  </a:lnTo>
                  <a:lnTo>
                    <a:pt x="30" y="426"/>
                  </a:lnTo>
                  <a:lnTo>
                    <a:pt x="30" y="420"/>
                  </a:lnTo>
                  <a:lnTo>
                    <a:pt x="30" y="414"/>
                  </a:lnTo>
                  <a:lnTo>
                    <a:pt x="30" y="408"/>
                  </a:lnTo>
                  <a:lnTo>
                    <a:pt x="30" y="402"/>
                  </a:lnTo>
                  <a:lnTo>
                    <a:pt x="24" y="402"/>
                  </a:lnTo>
                  <a:lnTo>
                    <a:pt x="24" y="396"/>
                  </a:lnTo>
                  <a:lnTo>
                    <a:pt x="24" y="390"/>
                  </a:lnTo>
                  <a:lnTo>
                    <a:pt x="24" y="384"/>
                  </a:lnTo>
                  <a:lnTo>
                    <a:pt x="24" y="378"/>
                  </a:lnTo>
                  <a:lnTo>
                    <a:pt x="24" y="372"/>
                  </a:lnTo>
                  <a:lnTo>
                    <a:pt x="24" y="366"/>
                  </a:lnTo>
                  <a:lnTo>
                    <a:pt x="30" y="366"/>
                  </a:lnTo>
                  <a:lnTo>
                    <a:pt x="24" y="366"/>
                  </a:lnTo>
                  <a:lnTo>
                    <a:pt x="24" y="360"/>
                  </a:lnTo>
                  <a:lnTo>
                    <a:pt x="30" y="360"/>
                  </a:lnTo>
                  <a:lnTo>
                    <a:pt x="30" y="354"/>
                  </a:lnTo>
                  <a:lnTo>
                    <a:pt x="30" y="348"/>
                  </a:lnTo>
                  <a:lnTo>
                    <a:pt x="30" y="342"/>
                  </a:lnTo>
                  <a:lnTo>
                    <a:pt x="30" y="336"/>
                  </a:lnTo>
                  <a:lnTo>
                    <a:pt x="30" y="330"/>
                  </a:lnTo>
                  <a:lnTo>
                    <a:pt x="24" y="318"/>
                  </a:lnTo>
                  <a:lnTo>
                    <a:pt x="24" y="312"/>
                  </a:lnTo>
                  <a:lnTo>
                    <a:pt x="30" y="306"/>
                  </a:lnTo>
                  <a:lnTo>
                    <a:pt x="30" y="300"/>
                  </a:lnTo>
                  <a:lnTo>
                    <a:pt x="30" y="294"/>
                  </a:lnTo>
                  <a:lnTo>
                    <a:pt x="30" y="288"/>
                  </a:lnTo>
                  <a:lnTo>
                    <a:pt x="30" y="282"/>
                  </a:lnTo>
                  <a:lnTo>
                    <a:pt x="30" y="276"/>
                  </a:lnTo>
                  <a:lnTo>
                    <a:pt x="30" y="270"/>
                  </a:lnTo>
                  <a:lnTo>
                    <a:pt x="30" y="264"/>
                  </a:lnTo>
                  <a:lnTo>
                    <a:pt x="24" y="264"/>
                  </a:lnTo>
                  <a:lnTo>
                    <a:pt x="24" y="258"/>
                  </a:lnTo>
                  <a:lnTo>
                    <a:pt x="24" y="246"/>
                  </a:lnTo>
                  <a:lnTo>
                    <a:pt x="24" y="240"/>
                  </a:lnTo>
                  <a:lnTo>
                    <a:pt x="18" y="240"/>
                  </a:lnTo>
                  <a:lnTo>
                    <a:pt x="18" y="234"/>
                  </a:lnTo>
                  <a:lnTo>
                    <a:pt x="18" y="228"/>
                  </a:lnTo>
                  <a:lnTo>
                    <a:pt x="12" y="228"/>
                  </a:lnTo>
                  <a:lnTo>
                    <a:pt x="12" y="222"/>
                  </a:lnTo>
                  <a:lnTo>
                    <a:pt x="12" y="216"/>
                  </a:lnTo>
                  <a:lnTo>
                    <a:pt x="6" y="210"/>
                  </a:lnTo>
                  <a:lnTo>
                    <a:pt x="0" y="204"/>
                  </a:lnTo>
                  <a:lnTo>
                    <a:pt x="0" y="198"/>
                  </a:lnTo>
                  <a:lnTo>
                    <a:pt x="6" y="198"/>
                  </a:lnTo>
                  <a:lnTo>
                    <a:pt x="6" y="192"/>
                  </a:lnTo>
                  <a:lnTo>
                    <a:pt x="12" y="192"/>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06" name="Freeform 39"/>
            <p:cNvSpPr>
              <a:spLocks/>
            </p:cNvSpPr>
            <p:nvPr>
              <p:custDataLst>
                <p:tags r:id="rId36"/>
              </p:custDataLst>
            </p:nvPr>
          </p:nvSpPr>
          <p:spPr bwMode="gray">
            <a:xfrm>
              <a:off x="916363" y="1098188"/>
              <a:ext cx="1247479" cy="1426950"/>
            </a:xfrm>
            <a:custGeom>
              <a:avLst/>
              <a:gdLst>
                <a:gd name="T0" fmla="*/ 236248 w 1146"/>
                <a:gd name="T1" fmla="*/ 407828 h 1152"/>
                <a:gd name="T2" fmla="*/ 229443 w 1146"/>
                <a:gd name="T3" fmla="*/ 389379 h 1152"/>
                <a:gd name="T4" fmla="*/ 208054 w 1146"/>
                <a:gd name="T5" fmla="*/ 382582 h 1152"/>
                <a:gd name="T6" fmla="*/ 195415 w 1146"/>
                <a:gd name="T7" fmla="*/ 372872 h 1152"/>
                <a:gd name="T8" fmla="*/ 177915 w 1146"/>
                <a:gd name="T9" fmla="*/ 353452 h 1152"/>
                <a:gd name="T10" fmla="*/ 161387 w 1146"/>
                <a:gd name="T11" fmla="*/ 339857 h 1152"/>
                <a:gd name="T12" fmla="*/ 141944 w 1146"/>
                <a:gd name="T13" fmla="*/ 327234 h 1152"/>
                <a:gd name="T14" fmla="*/ 122499 w 1146"/>
                <a:gd name="T15" fmla="*/ 314611 h 1152"/>
                <a:gd name="T16" fmla="*/ 103055 w 1146"/>
                <a:gd name="T17" fmla="*/ 299074 h 1152"/>
                <a:gd name="T18" fmla="*/ 79722 w 1146"/>
                <a:gd name="T19" fmla="*/ 284509 h 1152"/>
                <a:gd name="T20" fmla="*/ 57361 w 1146"/>
                <a:gd name="T21" fmla="*/ 267031 h 1152"/>
                <a:gd name="T22" fmla="*/ 28194 w 1146"/>
                <a:gd name="T23" fmla="*/ 248581 h 1152"/>
                <a:gd name="T24" fmla="*/ 0 w 1146"/>
                <a:gd name="T25" fmla="*/ 231103 h 1152"/>
                <a:gd name="T26" fmla="*/ 12639 w 1146"/>
                <a:gd name="T27" fmla="*/ 188378 h 1152"/>
                <a:gd name="T28" fmla="*/ 30139 w 1146"/>
                <a:gd name="T29" fmla="*/ 177696 h 1152"/>
                <a:gd name="T30" fmla="*/ 56388 w 1146"/>
                <a:gd name="T31" fmla="*/ 172842 h 1152"/>
                <a:gd name="T32" fmla="*/ 72916 w 1146"/>
                <a:gd name="T33" fmla="*/ 160218 h 1152"/>
                <a:gd name="T34" fmla="*/ 90416 w 1146"/>
                <a:gd name="T35" fmla="*/ 149537 h 1152"/>
                <a:gd name="T36" fmla="*/ 96249 w 1146"/>
                <a:gd name="T37" fmla="*/ 138856 h 1152"/>
                <a:gd name="T38" fmla="*/ 113749 w 1146"/>
                <a:gd name="T39" fmla="*/ 128175 h 1152"/>
                <a:gd name="T40" fmla="*/ 128332 w 1146"/>
                <a:gd name="T41" fmla="*/ 117494 h 1152"/>
                <a:gd name="T42" fmla="*/ 147776 w 1146"/>
                <a:gd name="T43" fmla="*/ 115552 h 1152"/>
                <a:gd name="T44" fmla="*/ 143888 w 1146"/>
                <a:gd name="T45" fmla="*/ 102928 h 1152"/>
                <a:gd name="T46" fmla="*/ 137082 w 1146"/>
                <a:gd name="T47" fmla="*/ 79624 h 1152"/>
                <a:gd name="T48" fmla="*/ 131249 w 1146"/>
                <a:gd name="T49" fmla="*/ 53406 h 1152"/>
                <a:gd name="T50" fmla="*/ 143888 w 1146"/>
                <a:gd name="T51" fmla="*/ 42725 h 1152"/>
                <a:gd name="T52" fmla="*/ 158471 w 1146"/>
                <a:gd name="T53" fmla="*/ 33985 h 1152"/>
                <a:gd name="T54" fmla="*/ 177915 w 1146"/>
                <a:gd name="T55" fmla="*/ 23305 h 1152"/>
                <a:gd name="T56" fmla="*/ 197360 w 1146"/>
                <a:gd name="T57" fmla="*/ 14565 h 1152"/>
                <a:gd name="T58" fmla="*/ 218748 w 1146"/>
                <a:gd name="T59" fmla="*/ 12623 h 1152"/>
                <a:gd name="T60" fmla="*/ 236248 w 1146"/>
                <a:gd name="T61" fmla="*/ 6797 h 1152"/>
                <a:gd name="T62" fmla="*/ 255693 w 1146"/>
                <a:gd name="T63" fmla="*/ 3884 h 1152"/>
                <a:gd name="T64" fmla="*/ 275136 w 1146"/>
                <a:gd name="T65" fmla="*/ 10681 h 1152"/>
                <a:gd name="T66" fmla="*/ 295553 w 1146"/>
                <a:gd name="T67" fmla="*/ 3884 h 1152"/>
                <a:gd name="T68" fmla="*/ 313053 w 1146"/>
                <a:gd name="T69" fmla="*/ 3884 h 1152"/>
                <a:gd name="T70" fmla="*/ 330553 w 1146"/>
                <a:gd name="T71" fmla="*/ 6797 h 1152"/>
                <a:gd name="T72" fmla="*/ 341247 w 1146"/>
                <a:gd name="T73" fmla="*/ 8739 h 1152"/>
                <a:gd name="T74" fmla="*/ 336386 w 1146"/>
                <a:gd name="T75" fmla="*/ 19421 h 1152"/>
                <a:gd name="T76" fmla="*/ 339303 w 1146"/>
                <a:gd name="T77" fmla="*/ 37870 h 1152"/>
                <a:gd name="T78" fmla="*/ 336386 w 1146"/>
                <a:gd name="T79" fmla="*/ 56320 h 1152"/>
                <a:gd name="T80" fmla="*/ 323747 w 1146"/>
                <a:gd name="T81" fmla="*/ 72827 h 1152"/>
                <a:gd name="T82" fmla="*/ 332497 w 1146"/>
                <a:gd name="T83" fmla="*/ 96131 h 1152"/>
                <a:gd name="T84" fmla="*/ 353886 w 1146"/>
                <a:gd name="T85" fmla="*/ 121378 h 1152"/>
                <a:gd name="T86" fmla="*/ 360692 w 1146"/>
                <a:gd name="T87" fmla="*/ 151479 h 1152"/>
                <a:gd name="T88" fmla="*/ 362636 w 1146"/>
                <a:gd name="T89" fmla="*/ 175754 h 1152"/>
                <a:gd name="T90" fmla="*/ 369441 w 1146"/>
                <a:gd name="T91" fmla="*/ 199059 h 1152"/>
                <a:gd name="T92" fmla="*/ 369441 w 1146"/>
                <a:gd name="T93" fmla="*/ 224306 h 1152"/>
                <a:gd name="T94" fmla="*/ 369441 w 1146"/>
                <a:gd name="T95" fmla="*/ 248581 h 1152"/>
                <a:gd name="T96" fmla="*/ 366525 w 1146"/>
                <a:gd name="T97" fmla="*/ 267031 h 1152"/>
                <a:gd name="T98" fmla="*/ 375275 w 1146"/>
                <a:gd name="T99" fmla="*/ 286451 h 1152"/>
                <a:gd name="T100" fmla="*/ 399580 w 1146"/>
                <a:gd name="T101" fmla="*/ 297132 h 1152"/>
                <a:gd name="T102" fmla="*/ 407358 w 1146"/>
                <a:gd name="T103" fmla="*/ 314611 h 1152"/>
                <a:gd name="T104" fmla="*/ 385969 w 1146"/>
                <a:gd name="T105" fmla="*/ 327234 h 1152"/>
                <a:gd name="T106" fmla="*/ 366525 w 1146"/>
                <a:gd name="T107" fmla="*/ 339857 h 1152"/>
                <a:gd name="T108" fmla="*/ 345136 w 1146"/>
                <a:gd name="T109" fmla="*/ 353452 h 1152"/>
                <a:gd name="T110" fmla="*/ 328609 w 1146"/>
                <a:gd name="T111" fmla="*/ 366075 h 1152"/>
                <a:gd name="T112" fmla="*/ 309164 w 1146"/>
                <a:gd name="T113" fmla="*/ 380640 h 1152"/>
                <a:gd name="T114" fmla="*/ 289720 w 1146"/>
                <a:gd name="T115" fmla="*/ 398118 h 1152"/>
                <a:gd name="T116" fmla="*/ 261526 w 1146"/>
                <a:gd name="T117" fmla="*/ 403944 h 11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152">
                  <a:moveTo>
                    <a:pt x="714" y="1140"/>
                  </a:moveTo>
                  <a:lnTo>
                    <a:pt x="708" y="1140"/>
                  </a:lnTo>
                  <a:lnTo>
                    <a:pt x="702" y="1140"/>
                  </a:lnTo>
                  <a:lnTo>
                    <a:pt x="702" y="1146"/>
                  </a:lnTo>
                  <a:lnTo>
                    <a:pt x="696" y="1146"/>
                  </a:lnTo>
                  <a:lnTo>
                    <a:pt x="690" y="1146"/>
                  </a:lnTo>
                  <a:lnTo>
                    <a:pt x="684" y="1146"/>
                  </a:lnTo>
                  <a:lnTo>
                    <a:pt x="678" y="1146"/>
                  </a:lnTo>
                  <a:lnTo>
                    <a:pt x="672" y="1146"/>
                  </a:lnTo>
                  <a:lnTo>
                    <a:pt x="672" y="1152"/>
                  </a:lnTo>
                  <a:lnTo>
                    <a:pt x="666" y="1152"/>
                  </a:lnTo>
                  <a:lnTo>
                    <a:pt x="666" y="1146"/>
                  </a:lnTo>
                  <a:lnTo>
                    <a:pt x="660" y="1146"/>
                  </a:lnTo>
                  <a:lnTo>
                    <a:pt x="654" y="1140"/>
                  </a:lnTo>
                  <a:lnTo>
                    <a:pt x="654" y="1134"/>
                  </a:lnTo>
                  <a:lnTo>
                    <a:pt x="660" y="1134"/>
                  </a:lnTo>
                  <a:lnTo>
                    <a:pt x="660" y="1128"/>
                  </a:lnTo>
                  <a:lnTo>
                    <a:pt x="660" y="1122"/>
                  </a:lnTo>
                  <a:lnTo>
                    <a:pt x="660" y="1116"/>
                  </a:lnTo>
                  <a:lnTo>
                    <a:pt x="660" y="1110"/>
                  </a:lnTo>
                  <a:lnTo>
                    <a:pt x="660" y="1104"/>
                  </a:lnTo>
                  <a:lnTo>
                    <a:pt x="660" y="1098"/>
                  </a:lnTo>
                  <a:lnTo>
                    <a:pt x="654" y="1098"/>
                  </a:lnTo>
                  <a:lnTo>
                    <a:pt x="654" y="1092"/>
                  </a:lnTo>
                  <a:lnTo>
                    <a:pt x="648" y="1092"/>
                  </a:lnTo>
                  <a:lnTo>
                    <a:pt x="642" y="1092"/>
                  </a:lnTo>
                  <a:lnTo>
                    <a:pt x="636" y="1092"/>
                  </a:lnTo>
                  <a:lnTo>
                    <a:pt x="636" y="1086"/>
                  </a:lnTo>
                  <a:lnTo>
                    <a:pt x="630" y="1086"/>
                  </a:lnTo>
                  <a:lnTo>
                    <a:pt x="624" y="1086"/>
                  </a:lnTo>
                  <a:lnTo>
                    <a:pt x="618" y="1086"/>
                  </a:lnTo>
                  <a:lnTo>
                    <a:pt x="612" y="1086"/>
                  </a:lnTo>
                  <a:lnTo>
                    <a:pt x="612" y="1080"/>
                  </a:lnTo>
                  <a:lnTo>
                    <a:pt x="612" y="1074"/>
                  </a:lnTo>
                  <a:lnTo>
                    <a:pt x="606" y="1074"/>
                  </a:lnTo>
                  <a:lnTo>
                    <a:pt x="600" y="1074"/>
                  </a:lnTo>
                  <a:lnTo>
                    <a:pt x="594" y="1074"/>
                  </a:lnTo>
                  <a:lnTo>
                    <a:pt x="588" y="1074"/>
                  </a:lnTo>
                  <a:lnTo>
                    <a:pt x="582" y="1074"/>
                  </a:lnTo>
                  <a:lnTo>
                    <a:pt x="582" y="1068"/>
                  </a:lnTo>
                  <a:lnTo>
                    <a:pt x="582" y="1074"/>
                  </a:lnTo>
                  <a:lnTo>
                    <a:pt x="582" y="1068"/>
                  </a:lnTo>
                  <a:lnTo>
                    <a:pt x="576" y="1068"/>
                  </a:lnTo>
                  <a:lnTo>
                    <a:pt x="576" y="1062"/>
                  </a:lnTo>
                  <a:lnTo>
                    <a:pt x="570" y="1062"/>
                  </a:lnTo>
                  <a:lnTo>
                    <a:pt x="570" y="1056"/>
                  </a:lnTo>
                  <a:lnTo>
                    <a:pt x="570" y="1050"/>
                  </a:lnTo>
                  <a:lnTo>
                    <a:pt x="564" y="1050"/>
                  </a:lnTo>
                  <a:lnTo>
                    <a:pt x="558" y="1050"/>
                  </a:lnTo>
                  <a:lnTo>
                    <a:pt x="558" y="1044"/>
                  </a:lnTo>
                  <a:lnTo>
                    <a:pt x="552" y="1044"/>
                  </a:lnTo>
                  <a:lnTo>
                    <a:pt x="546" y="1044"/>
                  </a:lnTo>
                  <a:lnTo>
                    <a:pt x="546" y="1038"/>
                  </a:lnTo>
                  <a:lnTo>
                    <a:pt x="546" y="1032"/>
                  </a:lnTo>
                  <a:lnTo>
                    <a:pt x="546" y="1026"/>
                  </a:lnTo>
                  <a:lnTo>
                    <a:pt x="546" y="1020"/>
                  </a:lnTo>
                  <a:lnTo>
                    <a:pt x="540" y="1020"/>
                  </a:lnTo>
                  <a:lnTo>
                    <a:pt x="534" y="1014"/>
                  </a:lnTo>
                  <a:lnTo>
                    <a:pt x="528" y="1008"/>
                  </a:lnTo>
                  <a:lnTo>
                    <a:pt x="522" y="1008"/>
                  </a:lnTo>
                  <a:lnTo>
                    <a:pt x="516" y="1002"/>
                  </a:lnTo>
                  <a:lnTo>
                    <a:pt x="510" y="1002"/>
                  </a:lnTo>
                  <a:lnTo>
                    <a:pt x="510" y="996"/>
                  </a:lnTo>
                  <a:lnTo>
                    <a:pt x="504" y="996"/>
                  </a:lnTo>
                  <a:lnTo>
                    <a:pt x="498" y="990"/>
                  </a:lnTo>
                  <a:lnTo>
                    <a:pt x="492" y="990"/>
                  </a:lnTo>
                  <a:lnTo>
                    <a:pt x="492" y="984"/>
                  </a:lnTo>
                  <a:lnTo>
                    <a:pt x="486" y="984"/>
                  </a:lnTo>
                  <a:lnTo>
                    <a:pt x="480" y="978"/>
                  </a:lnTo>
                  <a:lnTo>
                    <a:pt x="480" y="972"/>
                  </a:lnTo>
                  <a:lnTo>
                    <a:pt x="474" y="972"/>
                  </a:lnTo>
                  <a:lnTo>
                    <a:pt x="474" y="966"/>
                  </a:lnTo>
                  <a:lnTo>
                    <a:pt x="468" y="966"/>
                  </a:lnTo>
                  <a:lnTo>
                    <a:pt x="462" y="966"/>
                  </a:lnTo>
                  <a:lnTo>
                    <a:pt x="462" y="960"/>
                  </a:lnTo>
                  <a:lnTo>
                    <a:pt x="456" y="960"/>
                  </a:lnTo>
                  <a:lnTo>
                    <a:pt x="456" y="954"/>
                  </a:lnTo>
                  <a:lnTo>
                    <a:pt x="450" y="954"/>
                  </a:lnTo>
                  <a:lnTo>
                    <a:pt x="444" y="954"/>
                  </a:lnTo>
                  <a:lnTo>
                    <a:pt x="444" y="948"/>
                  </a:lnTo>
                  <a:lnTo>
                    <a:pt x="438" y="948"/>
                  </a:lnTo>
                  <a:lnTo>
                    <a:pt x="438" y="942"/>
                  </a:lnTo>
                  <a:lnTo>
                    <a:pt x="432" y="942"/>
                  </a:lnTo>
                  <a:lnTo>
                    <a:pt x="426" y="936"/>
                  </a:lnTo>
                  <a:lnTo>
                    <a:pt x="420" y="936"/>
                  </a:lnTo>
                  <a:lnTo>
                    <a:pt x="420" y="930"/>
                  </a:lnTo>
                  <a:lnTo>
                    <a:pt x="414" y="930"/>
                  </a:lnTo>
                  <a:lnTo>
                    <a:pt x="408" y="924"/>
                  </a:lnTo>
                  <a:lnTo>
                    <a:pt x="402" y="924"/>
                  </a:lnTo>
                  <a:lnTo>
                    <a:pt x="402" y="918"/>
                  </a:lnTo>
                  <a:lnTo>
                    <a:pt x="396" y="918"/>
                  </a:lnTo>
                  <a:lnTo>
                    <a:pt x="390" y="912"/>
                  </a:lnTo>
                  <a:lnTo>
                    <a:pt x="384" y="912"/>
                  </a:lnTo>
                  <a:lnTo>
                    <a:pt x="384" y="906"/>
                  </a:lnTo>
                  <a:lnTo>
                    <a:pt x="378" y="906"/>
                  </a:lnTo>
                  <a:lnTo>
                    <a:pt x="378" y="900"/>
                  </a:lnTo>
                  <a:lnTo>
                    <a:pt x="372" y="900"/>
                  </a:lnTo>
                  <a:lnTo>
                    <a:pt x="366" y="894"/>
                  </a:lnTo>
                  <a:lnTo>
                    <a:pt x="360" y="894"/>
                  </a:lnTo>
                  <a:lnTo>
                    <a:pt x="360" y="888"/>
                  </a:lnTo>
                  <a:lnTo>
                    <a:pt x="354" y="888"/>
                  </a:lnTo>
                  <a:lnTo>
                    <a:pt x="354" y="882"/>
                  </a:lnTo>
                  <a:lnTo>
                    <a:pt x="348" y="882"/>
                  </a:lnTo>
                  <a:lnTo>
                    <a:pt x="342" y="882"/>
                  </a:lnTo>
                  <a:lnTo>
                    <a:pt x="342" y="876"/>
                  </a:lnTo>
                  <a:lnTo>
                    <a:pt x="336" y="876"/>
                  </a:lnTo>
                  <a:lnTo>
                    <a:pt x="336" y="870"/>
                  </a:lnTo>
                  <a:lnTo>
                    <a:pt x="330" y="870"/>
                  </a:lnTo>
                  <a:lnTo>
                    <a:pt x="324" y="864"/>
                  </a:lnTo>
                  <a:lnTo>
                    <a:pt x="318" y="864"/>
                  </a:lnTo>
                  <a:lnTo>
                    <a:pt x="318" y="858"/>
                  </a:lnTo>
                  <a:lnTo>
                    <a:pt x="312" y="858"/>
                  </a:lnTo>
                  <a:lnTo>
                    <a:pt x="306" y="852"/>
                  </a:lnTo>
                  <a:lnTo>
                    <a:pt x="300" y="852"/>
                  </a:lnTo>
                  <a:lnTo>
                    <a:pt x="300" y="846"/>
                  </a:lnTo>
                  <a:lnTo>
                    <a:pt x="294" y="846"/>
                  </a:lnTo>
                  <a:lnTo>
                    <a:pt x="288" y="840"/>
                  </a:lnTo>
                  <a:lnTo>
                    <a:pt x="282" y="840"/>
                  </a:lnTo>
                  <a:lnTo>
                    <a:pt x="282" y="834"/>
                  </a:lnTo>
                  <a:lnTo>
                    <a:pt x="276" y="834"/>
                  </a:lnTo>
                  <a:lnTo>
                    <a:pt x="276" y="828"/>
                  </a:lnTo>
                  <a:lnTo>
                    <a:pt x="270" y="828"/>
                  </a:lnTo>
                  <a:lnTo>
                    <a:pt x="264" y="822"/>
                  </a:lnTo>
                  <a:lnTo>
                    <a:pt x="258" y="822"/>
                  </a:lnTo>
                  <a:lnTo>
                    <a:pt x="252" y="816"/>
                  </a:lnTo>
                  <a:lnTo>
                    <a:pt x="246" y="810"/>
                  </a:lnTo>
                  <a:lnTo>
                    <a:pt x="240" y="810"/>
                  </a:lnTo>
                  <a:lnTo>
                    <a:pt x="234" y="804"/>
                  </a:lnTo>
                  <a:lnTo>
                    <a:pt x="228" y="798"/>
                  </a:lnTo>
                  <a:lnTo>
                    <a:pt x="222" y="798"/>
                  </a:lnTo>
                  <a:lnTo>
                    <a:pt x="222" y="792"/>
                  </a:lnTo>
                  <a:lnTo>
                    <a:pt x="216" y="792"/>
                  </a:lnTo>
                  <a:lnTo>
                    <a:pt x="210" y="786"/>
                  </a:lnTo>
                  <a:lnTo>
                    <a:pt x="204" y="786"/>
                  </a:lnTo>
                  <a:lnTo>
                    <a:pt x="204" y="780"/>
                  </a:lnTo>
                  <a:lnTo>
                    <a:pt x="198" y="780"/>
                  </a:lnTo>
                  <a:lnTo>
                    <a:pt x="192" y="774"/>
                  </a:lnTo>
                  <a:lnTo>
                    <a:pt x="186" y="768"/>
                  </a:lnTo>
                  <a:lnTo>
                    <a:pt x="180" y="768"/>
                  </a:lnTo>
                  <a:lnTo>
                    <a:pt x="180" y="762"/>
                  </a:lnTo>
                  <a:lnTo>
                    <a:pt x="174" y="762"/>
                  </a:lnTo>
                  <a:lnTo>
                    <a:pt x="168" y="756"/>
                  </a:lnTo>
                  <a:lnTo>
                    <a:pt x="162" y="750"/>
                  </a:lnTo>
                  <a:lnTo>
                    <a:pt x="156" y="750"/>
                  </a:lnTo>
                  <a:lnTo>
                    <a:pt x="150" y="744"/>
                  </a:lnTo>
                  <a:lnTo>
                    <a:pt x="144" y="738"/>
                  </a:lnTo>
                  <a:lnTo>
                    <a:pt x="138" y="738"/>
                  </a:lnTo>
                  <a:lnTo>
                    <a:pt x="126" y="732"/>
                  </a:lnTo>
                  <a:lnTo>
                    <a:pt x="126" y="726"/>
                  </a:lnTo>
                  <a:lnTo>
                    <a:pt x="120" y="726"/>
                  </a:lnTo>
                  <a:lnTo>
                    <a:pt x="114" y="720"/>
                  </a:lnTo>
                  <a:lnTo>
                    <a:pt x="108" y="714"/>
                  </a:lnTo>
                  <a:lnTo>
                    <a:pt x="96" y="708"/>
                  </a:lnTo>
                  <a:lnTo>
                    <a:pt x="90" y="702"/>
                  </a:lnTo>
                  <a:lnTo>
                    <a:pt x="84" y="702"/>
                  </a:lnTo>
                  <a:lnTo>
                    <a:pt x="78" y="696"/>
                  </a:lnTo>
                  <a:lnTo>
                    <a:pt x="72" y="690"/>
                  </a:lnTo>
                  <a:lnTo>
                    <a:pt x="66" y="690"/>
                  </a:lnTo>
                  <a:lnTo>
                    <a:pt x="60" y="684"/>
                  </a:lnTo>
                  <a:lnTo>
                    <a:pt x="48" y="678"/>
                  </a:lnTo>
                  <a:lnTo>
                    <a:pt x="42" y="672"/>
                  </a:lnTo>
                  <a:lnTo>
                    <a:pt x="36" y="672"/>
                  </a:lnTo>
                  <a:lnTo>
                    <a:pt x="30" y="666"/>
                  </a:lnTo>
                  <a:lnTo>
                    <a:pt x="24" y="660"/>
                  </a:lnTo>
                  <a:lnTo>
                    <a:pt x="18" y="660"/>
                  </a:lnTo>
                  <a:lnTo>
                    <a:pt x="18" y="654"/>
                  </a:lnTo>
                  <a:lnTo>
                    <a:pt x="12" y="654"/>
                  </a:lnTo>
                  <a:lnTo>
                    <a:pt x="6" y="648"/>
                  </a:lnTo>
                  <a:lnTo>
                    <a:pt x="0" y="648"/>
                  </a:lnTo>
                  <a:lnTo>
                    <a:pt x="0" y="618"/>
                  </a:lnTo>
                  <a:lnTo>
                    <a:pt x="0" y="582"/>
                  </a:lnTo>
                  <a:lnTo>
                    <a:pt x="0" y="576"/>
                  </a:lnTo>
                  <a:lnTo>
                    <a:pt x="0" y="564"/>
                  </a:lnTo>
                  <a:lnTo>
                    <a:pt x="0" y="558"/>
                  </a:lnTo>
                  <a:lnTo>
                    <a:pt x="0" y="552"/>
                  </a:lnTo>
                  <a:lnTo>
                    <a:pt x="6" y="552"/>
                  </a:lnTo>
                  <a:lnTo>
                    <a:pt x="6" y="546"/>
                  </a:lnTo>
                  <a:lnTo>
                    <a:pt x="12" y="546"/>
                  </a:lnTo>
                  <a:lnTo>
                    <a:pt x="18" y="540"/>
                  </a:lnTo>
                  <a:lnTo>
                    <a:pt x="24" y="534"/>
                  </a:lnTo>
                  <a:lnTo>
                    <a:pt x="30" y="534"/>
                  </a:lnTo>
                  <a:lnTo>
                    <a:pt x="36" y="528"/>
                  </a:lnTo>
                  <a:lnTo>
                    <a:pt x="42" y="528"/>
                  </a:lnTo>
                  <a:lnTo>
                    <a:pt x="42" y="522"/>
                  </a:lnTo>
                  <a:lnTo>
                    <a:pt x="48" y="522"/>
                  </a:lnTo>
                  <a:lnTo>
                    <a:pt x="48" y="516"/>
                  </a:lnTo>
                  <a:lnTo>
                    <a:pt x="54" y="516"/>
                  </a:lnTo>
                  <a:lnTo>
                    <a:pt x="60" y="510"/>
                  </a:lnTo>
                  <a:lnTo>
                    <a:pt x="66" y="516"/>
                  </a:lnTo>
                  <a:lnTo>
                    <a:pt x="66" y="510"/>
                  </a:lnTo>
                  <a:lnTo>
                    <a:pt x="72" y="510"/>
                  </a:lnTo>
                  <a:lnTo>
                    <a:pt x="72" y="504"/>
                  </a:lnTo>
                  <a:lnTo>
                    <a:pt x="78" y="504"/>
                  </a:lnTo>
                  <a:lnTo>
                    <a:pt x="78" y="498"/>
                  </a:lnTo>
                  <a:lnTo>
                    <a:pt x="84" y="498"/>
                  </a:lnTo>
                  <a:lnTo>
                    <a:pt x="90" y="498"/>
                  </a:lnTo>
                  <a:lnTo>
                    <a:pt x="96" y="498"/>
                  </a:lnTo>
                  <a:lnTo>
                    <a:pt x="102" y="498"/>
                  </a:lnTo>
                  <a:lnTo>
                    <a:pt x="108" y="498"/>
                  </a:lnTo>
                  <a:lnTo>
                    <a:pt x="114" y="498"/>
                  </a:lnTo>
                  <a:lnTo>
                    <a:pt x="120" y="498"/>
                  </a:lnTo>
                  <a:lnTo>
                    <a:pt x="120" y="492"/>
                  </a:lnTo>
                  <a:lnTo>
                    <a:pt x="126" y="492"/>
                  </a:lnTo>
                  <a:lnTo>
                    <a:pt x="132" y="492"/>
                  </a:lnTo>
                  <a:lnTo>
                    <a:pt x="138" y="492"/>
                  </a:lnTo>
                  <a:lnTo>
                    <a:pt x="144" y="492"/>
                  </a:lnTo>
                  <a:lnTo>
                    <a:pt x="150" y="486"/>
                  </a:lnTo>
                  <a:lnTo>
                    <a:pt x="156" y="486"/>
                  </a:lnTo>
                  <a:lnTo>
                    <a:pt x="162" y="486"/>
                  </a:lnTo>
                  <a:lnTo>
                    <a:pt x="168" y="486"/>
                  </a:lnTo>
                  <a:lnTo>
                    <a:pt x="174" y="480"/>
                  </a:lnTo>
                  <a:lnTo>
                    <a:pt x="180" y="480"/>
                  </a:lnTo>
                  <a:lnTo>
                    <a:pt x="186" y="480"/>
                  </a:lnTo>
                  <a:lnTo>
                    <a:pt x="186" y="474"/>
                  </a:lnTo>
                  <a:lnTo>
                    <a:pt x="192" y="474"/>
                  </a:lnTo>
                  <a:lnTo>
                    <a:pt x="198" y="474"/>
                  </a:lnTo>
                  <a:lnTo>
                    <a:pt x="198" y="468"/>
                  </a:lnTo>
                  <a:lnTo>
                    <a:pt x="198" y="462"/>
                  </a:lnTo>
                  <a:lnTo>
                    <a:pt x="204" y="462"/>
                  </a:lnTo>
                  <a:lnTo>
                    <a:pt x="204" y="456"/>
                  </a:lnTo>
                  <a:lnTo>
                    <a:pt x="204" y="450"/>
                  </a:lnTo>
                  <a:lnTo>
                    <a:pt x="204" y="444"/>
                  </a:lnTo>
                  <a:lnTo>
                    <a:pt x="210" y="444"/>
                  </a:lnTo>
                  <a:lnTo>
                    <a:pt x="210" y="438"/>
                  </a:lnTo>
                  <a:lnTo>
                    <a:pt x="210" y="432"/>
                  </a:lnTo>
                  <a:lnTo>
                    <a:pt x="216" y="432"/>
                  </a:lnTo>
                  <a:lnTo>
                    <a:pt x="222" y="432"/>
                  </a:lnTo>
                  <a:lnTo>
                    <a:pt x="222" y="426"/>
                  </a:lnTo>
                  <a:lnTo>
                    <a:pt x="228" y="426"/>
                  </a:lnTo>
                  <a:lnTo>
                    <a:pt x="234" y="426"/>
                  </a:lnTo>
                  <a:lnTo>
                    <a:pt x="240" y="426"/>
                  </a:lnTo>
                  <a:lnTo>
                    <a:pt x="246" y="426"/>
                  </a:lnTo>
                  <a:lnTo>
                    <a:pt x="252" y="426"/>
                  </a:lnTo>
                  <a:lnTo>
                    <a:pt x="252" y="420"/>
                  </a:lnTo>
                  <a:lnTo>
                    <a:pt x="258" y="420"/>
                  </a:lnTo>
                  <a:lnTo>
                    <a:pt x="264" y="414"/>
                  </a:lnTo>
                  <a:lnTo>
                    <a:pt x="270" y="414"/>
                  </a:lnTo>
                  <a:lnTo>
                    <a:pt x="270" y="420"/>
                  </a:lnTo>
                  <a:lnTo>
                    <a:pt x="270" y="414"/>
                  </a:lnTo>
                  <a:lnTo>
                    <a:pt x="276" y="414"/>
                  </a:lnTo>
                  <a:lnTo>
                    <a:pt x="282" y="414"/>
                  </a:lnTo>
                  <a:lnTo>
                    <a:pt x="282" y="408"/>
                  </a:lnTo>
                  <a:lnTo>
                    <a:pt x="282" y="402"/>
                  </a:lnTo>
                  <a:lnTo>
                    <a:pt x="276" y="402"/>
                  </a:lnTo>
                  <a:lnTo>
                    <a:pt x="270" y="402"/>
                  </a:lnTo>
                  <a:lnTo>
                    <a:pt x="270" y="396"/>
                  </a:lnTo>
                  <a:lnTo>
                    <a:pt x="270" y="390"/>
                  </a:lnTo>
                  <a:lnTo>
                    <a:pt x="270" y="384"/>
                  </a:lnTo>
                  <a:lnTo>
                    <a:pt x="276" y="384"/>
                  </a:lnTo>
                  <a:lnTo>
                    <a:pt x="276" y="378"/>
                  </a:lnTo>
                  <a:lnTo>
                    <a:pt x="276" y="372"/>
                  </a:lnTo>
                  <a:lnTo>
                    <a:pt x="276" y="366"/>
                  </a:lnTo>
                  <a:lnTo>
                    <a:pt x="282" y="366"/>
                  </a:lnTo>
                  <a:lnTo>
                    <a:pt x="288" y="366"/>
                  </a:lnTo>
                  <a:lnTo>
                    <a:pt x="294" y="366"/>
                  </a:lnTo>
                  <a:lnTo>
                    <a:pt x="300" y="366"/>
                  </a:lnTo>
                  <a:lnTo>
                    <a:pt x="300" y="360"/>
                  </a:lnTo>
                  <a:lnTo>
                    <a:pt x="306" y="360"/>
                  </a:lnTo>
                  <a:lnTo>
                    <a:pt x="312" y="360"/>
                  </a:lnTo>
                  <a:lnTo>
                    <a:pt x="318" y="360"/>
                  </a:lnTo>
                  <a:lnTo>
                    <a:pt x="324" y="360"/>
                  </a:lnTo>
                  <a:lnTo>
                    <a:pt x="324" y="354"/>
                  </a:lnTo>
                  <a:lnTo>
                    <a:pt x="324" y="348"/>
                  </a:lnTo>
                  <a:lnTo>
                    <a:pt x="318" y="348"/>
                  </a:lnTo>
                  <a:lnTo>
                    <a:pt x="318" y="342"/>
                  </a:lnTo>
                  <a:lnTo>
                    <a:pt x="318" y="336"/>
                  </a:lnTo>
                  <a:lnTo>
                    <a:pt x="324" y="336"/>
                  </a:lnTo>
                  <a:lnTo>
                    <a:pt x="330" y="336"/>
                  </a:lnTo>
                  <a:lnTo>
                    <a:pt x="336" y="336"/>
                  </a:lnTo>
                  <a:lnTo>
                    <a:pt x="342" y="330"/>
                  </a:lnTo>
                  <a:lnTo>
                    <a:pt x="348" y="330"/>
                  </a:lnTo>
                  <a:lnTo>
                    <a:pt x="354" y="330"/>
                  </a:lnTo>
                  <a:lnTo>
                    <a:pt x="360" y="330"/>
                  </a:lnTo>
                  <a:lnTo>
                    <a:pt x="366" y="336"/>
                  </a:lnTo>
                  <a:lnTo>
                    <a:pt x="372" y="336"/>
                  </a:lnTo>
                  <a:lnTo>
                    <a:pt x="378" y="336"/>
                  </a:lnTo>
                  <a:lnTo>
                    <a:pt x="384" y="336"/>
                  </a:lnTo>
                  <a:lnTo>
                    <a:pt x="390" y="336"/>
                  </a:lnTo>
                  <a:lnTo>
                    <a:pt x="396" y="336"/>
                  </a:lnTo>
                  <a:lnTo>
                    <a:pt x="402" y="336"/>
                  </a:lnTo>
                  <a:lnTo>
                    <a:pt x="408" y="336"/>
                  </a:lnTo>
                  <a:lnTo>
                    <a:pt x="414" y="336"/>
                  </a:lnTo>
                  <a:lnTo>
                    <a:pt x="414" y="330"/>
                  </a:lnTo>
                  <a:lnTo>
                    <a:pt x="408" y="330"/>
                  </a:lnTo>
                  <a:lnTo>
                    <a:pt x="408" y="324"/>
                  </a:lnTo>
                  <a:lnTo>
                    <a:pt x="414" y="324"/>
                  </a:lnTo>
                  <a:lnTo>
                    <a:pt x="408" y="324"/>
                  </a:lnTo>
                  <a:lnTo>
                    <a:pt x="414" y="324"/>
                  </a:lnTo>
                  <a:lnTo>
                    <a:pt x="414" y="318"/>
                  </a:lnTo>
                  <a:lnTo>
                    <a:pt x="420" y="318"/>
                  </a:lnTo>
                  <a:lnTo>
                    <a:pt x="420" y="312"/>
                  </a:lnTo>
                  <a:lnTo>
                    <a:pt x="426" y="312"/>
                  </a:lnTo>
                  <a:lnTo>
                    <a:pt x="426" y="306"/>
                  </a:lnTo>
                  <a:lnTo>
                    <a:pt x="420" y="306"/>
                  </a:lnTo>
                  <a:lnTo>
                    <a:pt x="414" y="300"/>
                  </a:lnTo>
                  <a:lnTo>
                    <a:pt x="408" y="300"/>
                  </a:lnTo>
                  <a:lnTo>
                    <a:pt x="408" y="294"/>
                  </a:lnTo>
                  <a:lnTo>
                    <a:pt x="402" y="294"/>
                  </a:lnTo>
                  <a:lnTo>
                    <a:pt x="402" y="288"/>
                  </a:lnTo>
                  <a:lnTo>
                    <a:pt x="396" y="282"/>
                  </a:lnTo>
                  <a:lnTo>
                    <a:pt x="396" y="276"/>
                  </a:lnTo>
                  <a:lnTo>
                    <a:pt x="396" y="270"/>
                  </a:lnTo>
                  <a:lnTo>
                    <a:pt x="390" y="264"/>
                  </a:lnTo>
                  <a:lnTo>
                    <a:pt x="390" y="258"/>
                  </a:lnTo>
                  <a:lnTo>
                    <a:pt x="390" y="252"/>
                  </a:lnTo>
                  <a:lnTo>
                    <a:pt x="390" y="246"/>
                  </a:lnTo>
                  <a:lnTo>
                    <a:pt x="390" y="240"/>
                  </a:lnTo>
                  <a:lnTo>
                    <a:pt x="390" y="234"/>
                  </a:lnTo>
                  <a:lnTo>
                    <a:pt x="384" y="234"/>
                  </a:lnTo>
                  <a:lnTo>
                    <a:pt x="384" y="228"/>
                  </a:lnTo>
                  <a:lnTo>
                    <a:pt x="390" y="228"/>
                  </a:lnTo>
                  <a:lnTo>
                    <a:pt x="384" y="222"/>
                  </a:lnTo>
                  <a:lnTo>
                    <a:pt x="384" y="210"/>
                  </a:lnTo>
                  <a:lnTo>
                    <a:pt x="390" y="210"/>
                  </a:lnTo>
                  <a:lnTo>
                    <a:pt x="390" y="204"/>
                  </a:lnTo>
                  <a:lnTo>
                    <a:pt x="384" y="198"/>
                  </a:lnTo>
                  <a:lnTo>
                    <a:pt x="384" y="186"/>
                  </a:lnTo>
                  <a:lnTo>
                    <a:pt x="384" y="180"/>
                  </a:lnTo>
                  <a:lnTo>
                    <a:pt x="384" y="174"/>
                  </a:lnTo>
                  <a:lnTo>
                    <a:pt x="378" y="168"/>
                  </a:lnTo>
                  <a:lnTo>
                    <a:pt x="384" y="162"/>
                  </a:lnTo>
                  <a:lnTo>
                    <a:pt x="378" y="156"/>
                  </a:lnTo>
                  <a:lnTo>
                    <a:pt x="372" y="156"/>
                  </a:lnTo>
                  <a:lnTo>
                    <a:pt x="372" y="150"/>
                  </a:lnTo>
                  <a:lnTo>
                    <a:pt x="366" y="150"/>
                  </a:lnTo>
                  <a:lnTo>
                    <a:pt x="366" y="144"/>
                  </a:lnTo>
                  <a:lnTo>
                    <a:pt x="360" y="144"/>
                  </a:lnTo>
                  <a:lnTo>
                    <a:pt x="360" y="138"/>
                  </a:lnTo>
                  <a:lnTo>
                    <a:pt x="366" y="138"/>
                  </a:lnTo>
                  <a:lnTo>
                    <a:pt x="372" y="138"/>
                  </a:lnTo>
                  <a:lnTo>
                    <a:pt x="378" y="138"/>
                  </a:lnTo>
                  <a:lnTo>
                    <a:pt x="378" y="132"/>
                  </a:lnTo>
                  <a:lnTo>
                    <a:pt x="384" y="132"/>
                  </a:lnTo>
                  <a:lnTo>
                    <a:pt x="390" y="132"/>
                  </a:lnTo>
                  <a:lnTo>
                    <a:pt x="390" y="126"/>
                  </a:lnTo>
                  <a:lnTo>
                    <a:pt x="396" y="126"/>
                  </a:lnTo>
                  <a:lnTo>
                    <a:pt x="396" y="120"/>
                  </a:lnTo>
                  <a:lnTo>
                    <a:pt x="402" y="120"/>
                  </a:lnTo>
                  <a:lnTo>
                    <a:pt x="408" y="120"/>
                  </a:lnTo>
                  <a:lnTo>
                    <a:pt x="408" y="114"/>
                  </a:lnTo>
                  <a:lnTo>
                    <a:pt x="414" y="114"/>
                  </a:lnTo>
                  <a:lnTo>
                    <a:pt x="414" y="108"/>
                  </a:lnTo>
                  <a:lnTo>
                    <a:pt x="414" y="102"/>
                  </a:lnTo>
                  <a:lnTo>
                    <a:pt x="420" y="102"/>
                  </a:lnTo>
                  <a:lnTo>
                    <a:pt x="420" y="96"/>
                  </a:lnTo>
                  <a:lnTo>
                    <a:pt x="426" y="96"/>
                  </a:lnTo>
                  <a:lnTo>
                    <a:pt x="432" y="96"/>
                  </a:lnTo>
                  <a:lnTo>
                    <a:pt x="432" y="90"/>
                  </a:lnTo>
                  <a:lnTo>
                    <a:pt x="438" y="90"/>
                  </a:lnTo>
                  <a:lnTo>
                    <a:pt x="444" y="90"/>
                  </a:lnTo>
                  <a:lnTo>
                    <a:pt x="444" y="96"/>
                  </a:lnTo>
                  <a:lnTo>
                    <a:pt x="450" y="90"/>
                  </a:lnTo>
                  <a:lnTo>
                    <a:pt x="456" y="84"/>
                  </a:lnTo>
                  <a:lnTo>
                    <a:pt x="462" y="84"/>
                  </a:lnTo>
                  <a:lnTo>
                    <a:pt x="462" y="78"/>
                  </a:lnTo>
                  <a:lnTo>
                    <a:pt x="462" y="84"/>
                  </a:lnTo>
                  <a:lnTo>
                    <a:pt x="468" y="90"/>
                  </a:lnTo>
                  <a:lnTo>
                    <a:pt x="474" y="90"/>
                  </a:lnTo>
                  <a:lnTo>
                    <a:pt x="480" y="84"/>
                  </a:lnTo>
                  <a:lnTo>
                    <a:pt x="486" y="78"/>
                  </a:lnTo>
                  <a:lnTo>
                    <a:pt x="486" y="72"/>
                  </a:lnTo>
                  <a:lnTo>
                    <a:pt x="492" y="72"/>
                  </a:lnTo>
                  <a:lnTo>
                    <a:pt x="492" y="66"/>
                  </a:lnTo>
                  <a:lnTo>
                    <a:pt x="498" y="66"/>
                  </a:lnTo>
                  <a:lnTo>
                    <a:pt x="498" y="60"/>
                  </a:lnTo>
                  <a:lnTo>
                    <a:pt x="504" y="60"/>
                  </a:lnTo>
                  <a:lnTo>
                    <a:pt x="510" y="60"/>
                  </a:lnTo>
                  <a:lnTo>
                    <a:pt x="510" y="54"/>
                  </a:lnTo>
                  <a:lnTo>
                    <a:pt x="516" y="54"/>
                  </a:lnTo>
                  <a:lnTo>
                    <a:pt x="522" y="54"/>
                  </a:lnTo>
                  <a:lnTo>
                    <a:pt x="522" y="48"/>
                  </a:lnTo>
                  <a:lnTo>
                    <a:pt x="528" y="48"/>
                  </a:lnTo>
                  <a:lnTo>
                    <a:pt x="534" y="48"/>
                  </a:lnTo>
                  <a:lnTo>
                    <a:pt x="534" y="42"/>
                  </a:lnTo>
                  <a:lnTo>
                    <a:pt x="540" y="42"/>
                  </a:lnTo>
                  <a:lnTo>
                    <a:pt x="546" y="42"/>
                  </a:lnTo>
                  <a:lnTo>
                    <a:pt x="552" y="42"/>
                  </a:lnTo>
                  <a:lnTo>
                    <a:pt x="552" y="36"/>
                  </a:lnTo>
                  <a:lnTo>
                    <a:pt x="558" y="36"/>
                  </a:lnTo>
                  <a:lnTo>
                    <a:pt x="564" y="36"/>
                  </a:lnTo>
                  <a:lnTo>
                    <a:pt x="570" y="36"/>
                  </a:lnTo>
                  <a:lnTo>
                    <a:pt x="576" y="36"/>
                  </a:lnTo>
                  <a:lnTo>
                    <a:pt x="582" y="36"/>
                  </a:lnTo>
                  <a:lnTo>
                    <a:pt x="588" y="36"/>
                  </a:lnTo>
                  <a:lnTo>
                    <a:pt x="594" y="36"/>
                  </a:lnTo>
                  <a:lnTo>
                    <a:pt x="600" y="36"/>
                  </a:lnTo>
                  <a:lnTo>
                    <a:pt x="600" y="30"/>
                  </a:lnTo>
                  <a:lnTo>
                    <a:pt x="606" y="30"/>
                  </a:lnTo>
                  <a:lnTo>
                    <a:pt x="612" y="30"/>
                  </a:lnTo>
                  <a:lnTo>
                    <a:pt x="612" y="36"/>
                  </a:lnTo>
                  <a:lnTo>
                    <a:pt x="618" y="36"/>
                  </a:lnTo>
                  <a:lnTo>
                    <a:pt x="624" y="36"/>
                  </a:lnTo>
                  <a:lnTo>
                    <a:pt x="624" y="30"/>
                  </a:lnTo>
                  <a:lnTo>
                    <a:pt x="630" y="30"/>
                  </a:lnTo>
                  <a:lnTo>
                    <a:pt x="636" y="30"/>
                  </a:lnTo>
                  <a:lnTo>
                    <a:pt x="636" y="24"/>
                  </a:lnTo>
                  <a:lnTo>
                    <a:pt x="642" y="24"/>
                  </a:lnTo>
                  <a:lnTo>
                    <a:pt x="642" y="18"/>
                  </a:lnTo>
                  <a:lnTo>
                    <a:pt x="648" y="18"/>
                  </a:lnTo>
                  <a:lnTo>
                    <a:pt x="648" y="24"/>
                  </a:lnTo>
                  <a:lnTo>
                    <a:pt x="654" y="24"/>
                  </a:lnTo>
                  <a:lnTo>
                    <a:pt x="660" y="24"/>
                  </a:lnTo>
                  <a:lnTo>
                    <a:pt x="660" y="18"/>
                  </a:lnTo>
                  <a:lnTo>
                    <a:pt x="666" y="18"/>
                  </a:lnTo>
                  <a:lnTo>
                    <a:pt x="666" y="24"/>
                  </a:lnTo>
                  <a:lnTo>
                    <a:pt x="666" y="18"/>
                  </a:lnTo>
                  <a:lnTo>
                    <a:pt x="666" y="24"/>
                  </a:lnTo>
                  <a:lnTo>
                    <a:pt x="672" y="24"/>
                  </a:lnTo>
                  <a:lnTo>
                    <a:pt x="678" y="18"/>
                  </a:lnTo>
                  <a:lnTo>
                    <a:pt x="684" y="18"/>
                  </a:lnTo>
                  <a:lnTo>
                    <a:pt x="684" y="12"/>
                  </a:lnTo>
                  <a:lnTo>
                    <a:pt x="690" y="12"/>
                  </a:lnTo>
                  <a:lnTo>
                    <a:pt x="696" y="12"/>
                  </a:lnTo>
                  <a:lnTo>
                    <a:pt x="702" y="12"/>
                  </a:lnTo>
                  <a:lnTo>
                    <a:pt x="708" y="12"/>
                  </a:lnTo>
                  <a:lnTo>
                    <a:pt x="714" y="12"/>
                  </a:lnTo>
                  <a:lnTo>
                    <a:pt x="720" y="12"/>
                  </a:lnTo>
                  <a:lnTo>
                    <a:pt x="726" y="12"/>
                  </a:lnTo>
                  <a:lnTo>
                    <a:pt x="732" y="12"/>
                  </a:lnTo>
                  <a:lnTo>
                    <a:pt x="738" y="12"/>
                  </a:lnTo>
                  <a:lnTo>
                    <a:pt x="744" y="12"/>
                  </a:lnTo>
                  <a:lnTo>
                    <a:pt x="750" y="12"/>
                  </a:lnTo>
                  <a:lnTo>
                    <a:pt x="750" y="18"/>
                  </a:lnTo>
                  <a:lnTo>
                    <a:pt x="756" y="18"/>
                  </a:lnTo>
                  <a:lnTo>
                    <a:pt x="762" y="18"/>
                  </a:lnTo>
                  <a:lnTo>
                    <a:pt x="762" y="24"/>
                  </a:lnTo>
                  <a:lnTo>
                    <a:pt x="762" y="18"/>
                  </a:lnTo>
                  <a:lnTo>
                    <a:pt x="762" y="24"/>
                  </a:lnTo>
                  <a:lnTo>
                    <a:pt x="768" y="30"/>
                  </a:lnTo>
                  <a:lnTo>
                    <a:pt x="774" y="30"/>
                  </a:lnTo>
                  <a:lnTo>
                    <a:pt x="780" y="30"/>
                  </a:lnTo>
                  <a:lnTo>
                    <a:pt x="786" y="30"/>
                  </a:lnTo>
                  <a:lnTo>
                    <a:pt x="786" y="24"/>
                  </a:lnTo>
                  <a:lnTo>
                    <a:pt x="792" y="24"/>
                  </a:lnTo>
                  <a:lnTo>
                    <a:pt x="792" y="18"/>
                  </a:lnTo>
                  <a:lnTo>
                    <a:pt x="798" y="18"/>
                  </a:lnTo>
                  <a:lnTo>
                    <a:pt x="804" y="18"/>
                  </a:lnTo>
                  <a:lnTo>
                    <a:pt x="810" y="18"/>
                  </a:lnTo>
                  <a:lnTo>
                    <a:pt x="816" y="18"/>
                  </a:lnTo>
                  <a:lnTo>
                    <a:pt x="816" y="12"/>
                  </a:lnTo>
                  <a:lnTo>
                    <a:pt x="822" y="12"/>
                  </a:lnTo>
                  <a:lnTo>
                    <a:pt x="828" y="12"/>
                  </a:lnTo>
                  <a:lnTo>
                    <a:pt x="828" y="6"/>
                  </a:lnTo>
                  <a:lnTo>
                    <a:pt x="834" y="0"/>
                  </a:lnTo>
                  <a:lnTo>
                    <a:pt x="840" y="0"/>
                  </a:lnTo>
                  <a:lnTo>
                    <a:pt x="846" y="0"/>
                  </a:lnTo>
                  <a:lnTo>
                    <a:pt x="846" y="6"/>
                  </a:lnTo>
                  <a:lnTo>
                    <a:pt x="852" y="6"/>
                  </a:lnTo>
                  <a:lnTo>
                    <a:pt x="858" y="6"/>
                  </a:lnTo>
                  <a:lnTo>
                    <a:pt x="858" y="12"/>
                  </a:lnTo>
                  <a:lnTo>
                    <a:pt x="858" y="6"/>
                  </a:lnTo>
                  <a:lnTo>
                    <a:pt x="864" y="6"/>
                  </a:lnTo>
                  <a:lnTo>
                    <a:pt x="864" y="12"/>
                  </a:lnTo>
                  <a:lnTo>
                    <a:pt x="870" y="12"/>
                  </a:lnTo>
                  <a:lnTo>
                    <a:pt x="876" y="12"/>
                  </a:lnTo>
                  <a:lnTo>
                    <a:pt x="882" y="12"/>
                  </a:lnTo>
                  <a:lnTo>
                    <a:pt x="882" y="6"/>
                  </a:lnTo>
                  <a:lnTo>
                    <a:pt x="882" y="0"/>
                  </a:lnTo>
                  <a:lnTo>
                    <a:pt x="888" y="0"/>
                  </a:lnTo>
                  <a:lnTo>
                    <a:pt x="894" y="0"/>
                  </a:lnTo>
                  <a:lnTo>
                    <a:pt x="900" y="0"/>
                  </a:lnTo>
                  <a:lnTo>
                    <a:pt x="900" y="6"/>
                  </a:lnTo>
                  <a:lnTo>
                    <a:pt x="906" y="6"/>
                  </a:lnTo>
                  <a:lnTo>
                    <a:pt x="912" y="6"/>
                  </a:lnTo>
                  <a:lnTo>
                    <a:pt x="912" y="12"/>
                  </a:lnTo>
                  <a:lnTo>
                    <a:pt x="912" y="18"/>
                  </a:lnTo>
                  <a:lnTo>
                    <a:pt x="918" y="18"/>
                  </a:lnTo>
                  <a:lnTo>
                    <a:pt x="924" y="18"/>
                  </a:lnTo>
                  <a:lnTo>
                    <a:pt x="930" y="12"/>
                  </a:lnTo>
                  <a:lnTo>
                    <a:pt x="936" y="12"/>
                  </a:lnTo>
                  <a:lnTo>
                    <a:pt x="936" y="6"/>
                  </a:lnTo>
                  <a:lnTo>
                    <a:pt x="942" y="6"/>
                  </a:lnTo>
                  <a:lnTo>
                    <a:pt x="942" y="12"/>
                  </a:lnTo>
                  <a:lnTo>
                    <a:pt x="948" y="12"/>
                  </a:lnTo>
                  <a:lnTo>
                    <a:pt x="954" y="12"/>
                  </a:lnTo>
                  <a:lnTo>
                    <a:pt x="960" y="12"/>
                  </a:lnTo>
                  <a:lnTo>
                    <a:pt x="960" y="18"/>
                  </a:lnTo>
                  <a:lnTo>
                    <a:pt x="966" y="18"/>
                  </a:lnTo>
                  <a:lnTo>
                    <a:pt x="960" y="18"/>
                  </a:lnTo>
                  <a:lnTo>
                    <a:pt x="954" y="18"/>
                  </a:lnTo>
                  <a:lnTo>
                    <a:pt x="954" y="24"/>
                  </a:lnTo>
                  <a:lnTo>
                    <a:pt x="948" y="24"/>
                  </a:lnTo>
                  <a:lnTo>
                    <a:pt x="954" y="24"/>
                  </a:lnTo>
                  <a:lnTo>
                    <a:pt x="954" y="30"/>
                  </a:lnTo>
                  <a:lnTo>
                    <a:pt x="948" y="30"/>
                  </a:lnTo>
                  <a:lnTo>
                    <a:pt x="948" y="36"/>
                  </a:lnTo>
                  <a:lnTo>
                    <a:pt x="942" y="36"/>
                  </a:lnTo>
                  <a:lnTo>
                    <a:pt x="936" y="36"/>
                  </a:lnTo>
                  <a:lnTo>
                    <a:pt x="936" y="42"/>
                  </a:lnTo>
                  <a:lnTo>
                    <a:pt x="942" y="42"/>
                  </a:lnTo>
                  <a:lnTo>
                    <a:pt x="948" y="42"/>
                  </a:lnTo>
                  <a:lnTo>
                    <a:pt x="948" y="48"/>
                  </a:lnTo>
                  <a:lnTo>
                    <a:pt x="948" y="54"/>
                  </a:lnTo>
                  <a:lnTo>
                    <a:pt x="942" y="54"/>
                  </a:lnTo>
                  <a:lnTo>
                    <a:pt x="948" y="60"/>
                  </a:lnTo>
                  <a:lnTo>
                    <a:pt x="942" y="60"/>
                  </a:lnTo>
                  <a:lnTo>
                    <a:pt x="942" y="66"/>
                  </a:lnTo>
                  <a:lnTo>
                    <a:pt x="948" y="66"/>
                  </a:lnTo>
                  <a:lnTo>
                    <a:pt x="942" y="66"/>
                  </a:lnTo>
                  <a:lnTo>
                    <a:pt x="942" y="72"/>
                  </a:lnTo>
                  <a:lnTo>
                    <a:pt x="942" y="78"/>
                  </a:lnTo>
                  <a:lnTo>
                    <a:pt x="942" y="84"/>
                  </a:lnTo>
                  <a:lnTo>
                    <a:pt x="942" y="90"/>
                  </a:lnTo>
                  <a:lnTo>
                    <a:pt x="942" y="96"/>
                  </a:lnTo>
                  <a:lnTo>
                    <a:pt x="948" y="96"/>
                  </a:lnTo>
                  <a:lnTo>
                    <a:pt x="948" y="102"/>
                  </a:lnTo>
                  <a:lnTo>
                    <a:pt x="948" y="108"/>
                  </a:lnTo>
                  <a:lnTo>
                    <a:pt x="948" y="114"/>
                  </a:lnTo>
                  <a:lnTo>
                    <a:pt x="942" y="114"/>
                  </a:lnTo>
                  <a:lnTo>
                    <a:pt x="942" y="120"/>
                  </a:lnTo>
                  <a:lnTo>
                    <a:pt x="942" y="126"/>
                  </a:lnTo>
                  <a:lnTo>
                    <a:pt x="948" y="126"/>
                  </a:lnTo>
                  <a:lnTo>
                    <a:pt x="954" y="126"/>
                  </a:lnTo>
                  <a:lnTo>
                    <a:pt x="948" y="126"/>
                  </a:lnTo>
                  <a:lnTo>
                    <a:pt x="948" y="132"/>
                  </a:lnTo>
                  <a:lnTo>
                    <a:pt x="948" y="138"/>
                  </a:lnTo>
                  <a:lnTo>
                    <a:pt x="942" y="138"/>
                  </a:lnTo>
                  <a:lnTo>
                    <a:pt x="942" y="144"/>
                  </a:lnTo>
                  <a:lnTo>
                    <a:pt x="942" y="150"/>
                  </a:lnTo>
                  <a:lnTo>
                    <a:pt x="942" y="156"/>
                  </a:lnTo>
                  <a:lnTo>
                    <a:pt x="942" y="162"/>
                  </a:lnTo>
                  <a:lnTo>
                    <a:pt x="942" y="168"/>
                  </a:lnTo>
                  <a:lnTo>
                    <a:pt x="936" y="168"/>
                  </a:lnTo>
                  <a:lnTo>
                    <a:pt x="936" y="174"/>
                  </a:lnTo>
                  <a:lnTo>
                    <a:pt x="930" y="174"/>
                  </a:lnTo>
                  <a:lnTo>
                    <a:pt x="930" y="180"/>
                  </a:lnTo>
                  <a:lnTo>
                    <a:pt x="924" y="180"/>
                  </a:lnTo>
                  <a:lnTo>
                    <a:pt x="918" y="186"/>
                  </a:lnTo>
                  <a:lnTo>
                    <a:pt x="918" y="192"/>
                  </a:lnTo>
                  <a:lnTo>
                    <a:pt x="912" y="192"/>
                  </a:lnTo>
                  <a:lnTo>
                    <a:pt x="912" y="198"/>
                  </a:lnTo>
                  <a:lnTo>
                    <a:pt x="906" y="198"/>
                  </a:lnTo>
                  <a:lnTo>
                    <a:pt x="906" y="204"/>
                  </a:lnTo>
                  <a:lnTo>
                    <a:pt x="900" y="204"/>
                  </a:lnTo>
                  <a:lnTo>
                    <a:pt x="900" y="210"/>
                  </a:lnTo>
                  <a:lnTo>
                    <a:pt x="900" y="216"/>
                  </a:lnTo>
                  <a:lnTo>
                    <a:pt x="900" y="222"/>
                  </a:lnTo>
                  <a:lnTo>
                    <a:pt x="900" y="228"/>
                  </a:lnTo>
                  <a:lnTo>
                    <a:pt x="906" y="234"/>
                  </a:lnTo>
                  <a:lnTo>
                    <a:pt x="906" y="240"/>
                  </a:lnTo>
                  <a:lnTo>
                    <a:pt x="906" y="246"/>
                  </a:lnTo>
                  <a:lnTo>
                    <a:pt x="912" y="252"/>
                  </a:lnTo>
                  <a:lnTo>
                    <a:pt x="912" y="258"/>
                  </a:lnTo>
                  <a:lnTo>
                    <a:pt x="918" y="264"/>
                  </a:lnTo>
                  <a:lnTo>
                    <a:pt x="924" y="270"/>
                  </a:lnTo>
                  <a:lnTo>
                    <a:pt x="930" y="270"/>
                  </a:lnTo>
                  <a:lnTo>
                    <a:pt x="936" y="276"/>
                  </a:lnTo>
                  <a:lnTo>
                    <a:pt x="942" y="288"/>
                  </a:lnTo>
                  <a:lnTo>
                    <a:pt x="942" y="294"/>
                  </a:lnTo>
                  <a:lnTo>
                    <a:pt x="942" y="300"/>
                  </a:lnTo>
                  <a:lnTo>
                    <a:pt x="948" y="312"/>
                  </a:lnTo>
                  <a:lnTo>
                    <a:pt x="954" y="312"/>
                  </a:lnTo>
                  <a:lnTo>
                    <a:pt x="960" y="318"/>
                  </a:lnTo>
                  <a:lnTo>
                    <a:pt x="966" y="324"/>
                  </a:lnTo>
                  <a:lnTo>
                    <a:pt x="972" y="330"/>
                  </a:lnTo>
                  <a:lnTo>
                    <a:pt x="978" y="330"/>
                  </a:lnTo>
                  <a:lnTo>
                    <a:pt x="978" y="336"/>
                  </a:lnTo>
                  <a:lnTo>
                    <a:pt x="984" y="336"/>
                  </a:lnTo>
                  <a:lnTo>
                    <a:pt x="990" y="342"/>
                  </a:lnTo>
                  <a:lnTo>
                    <a:pt x="990" y="354"/>
                  </a:lnTo>
                  <a:lnTo>
                    <a:pt x="990" y="360"/>
                  </a:lnTo>
                  <a:lnTo>
                    <a:pt x="990" y="366"/>
                  </a:lnTo>
                  <a:lnTo>
                    <a:pt x="996" y="372"/>
                  </a:lnTo>
                  <a:lnTo>
                    <a:pt x="996" y="378"/>
                  </a:lnTo>
                  <a:lnTo>
                    <a:pt x="996" y="384"/>
                  </a:lnTo>
                  <a:lnTo>
                    <a:pt x="996" y="390"/>
                  </a:lnTo>
                  <a:lnTo>
                    <a:pt x="996" y="396"/>
                  </a:lnTo>
                  <a:lnTo>
                    <a:pt x="1002" y="402"/>
                  </a:lnTo>
                  <a:lnTo>
                    <a:pt x="1002" y="408"/>
                  </a:lnTo>
                  <a:lnTo>
                    <a:pt x="1002" y="414"/>
                  </a:lnTo>
                  <a:lnTo>
                    <a:pt x="1008" y="420"/>
                  </a:lnTo>
                  <a:lnTo>
                    <a:pt x="1008" y="426"/>
                  </a:lnTo>
                  <a:lnTo>
                    <a:pt x="1008" y="432"/>
                  </a:lnTo>
                  <a:lnTo>
                    <a:pt x="1008" y="438"/>
                  </a:lnTo>
                  <a:lnTo>
                    <a:pt x="1008" y="444"/>
                  </a:lnTo>
                  <a:lnTo>
                    <a:pt x="1014" y="450"/>
                  </a:lnTo>
                  <a:lnTo>
                    <a:pt x="1014" y="456"/>
                  </a:lnTo>
                  <a:lnTo>
                    <a:pt x="1008" y="456"/>
                  </a:lnTo>
                  <a:lnTo>
                    <a:pt x="1008" y="462"/>
                  </a:lnTo>
                  <a:lnTo>
                    <a:pt x="1002" y="462"/>
                  </a:lnTo>
                  <a:lnTo>
                    <a:pt x="1002" y="468"/>
                  </a:lnTo>
                  <a:lnTo>
                    <a:pt x="1008" y="474"/>
                  </a:lnTo>
                  <a:lnTo>
                    <a:pt x="1014" y="480"/>
                  </a:lnTo>
                  <a:lnTo>
                    <a:pt x="1014" y="486"/>
                  </a:lnTo>
                  <a:lnTo>
                    <a:pt x="1014" y="492"/>
                  </a:lnTo>
                  <a:lnTo>
                    <a:pt x="1020" y="492"/>
                  </a:lnTo>
                  <a:lnTo>
                    <a:pt x="1020" y="498"/>
                  </a:lnTo>
                  <a:lnTo>
                    <a:pt x="1020" y="504"/>
                  </a:lnTo>
                  <a:lnTo>
                    <a:pt x="1026" y="504"/>
                  </a:lnTo>
                  <a:lnTo>
                    <a:pt x="1026" y="510"/>
                  </a:lnTo>
                  <a:lnTo>
                    <a:pt x="1026" y="522"/>
                  </a:lnTo>
                  <a:lnTo>
                    <a:pt x="1026" y="528"/>
                  </a:lnTo>
                  <a:lnTo>
                    <a:pt x="1032" y="528"/>
                  </a:lnTo>
                  <a:lnTo>
                    <a:pt x="1032" y="534"/>
                  </a:lnTo>
                  <a:lnTo>
                    <a:pt x="1032" y="540"/>
                  </a:lnTo>
                  <a:lnTo>
                    <a:pt x="1032" y="546"/>
                  </a:lnTo>
                  <a:lnTo>
                    <a:pt x="1032" y="552"/>
                  </a:lnTo>
                  <a:lnTo>
                    <a:pt x="1032" y="558"/>
                  </a:lnTo>
                  <a:lnTo>
                    <a:pt x="1032" y="564"/>
                  </a:lnTo>
                  <a:lnTo>
                    <a:pt x="1032" y="570"/>
                  </a:lnTo>
                  <a:lnTo>
                    <a:pt x="1026" y="576"/>
                  </a:lnTo>
                  <a:lnTo>
                    <a:pt x="1026" y="582"/>
                  </a:lnTo>
                  <a:lnTo>
                    <a:pt x="1032" y="594"/>
                  </a:lnTo>
                  <a:lnTo>
                    <a:pt x="1032" y="600"/>
                  </a:lnTo>
                  <a:lnTo>
                    <a:pt x="1032" y="606"/>
                  </a:lnTo>
                  <a:lnTo>
                    <a:pt x="1032" y="612"/>
                  </a:lnTo>
                  <a:lnTo>
                    <a:pt x="1032" y="618"/>
                  </a:lnTo>
                  <a:lnTo>
                    <a:pt x="1032" y="624"/>
                  </a:lnTo>
                  <a:lnTo>
                    <a:pt x="1026" y="624"/>
                  </a:lnTo>
                  <a:lnTo>
                    <a:pt x="1026" y="630"/>
                  </a:lnTo>
                  <a:lnTo>
                    <a:pt x="1032" y="630"/>
                  </a:lnTo>
                  <a:lnTo>
                    <a:pt x="1026" y="630"/>
                  </a:lnTo>
                  <a:lnTo>
                    <a:pt x="1026" y="636"/>
                  </a:lnTo>
                  <a:lnTo>
                    <a:pt x="1026" y="642"/>
                  </a:lnTo>
                  <a:lnTo>
                    <a:pt x="1026" y="648"/>
                  </a:lnTo>
                  <a:lnTo>
                    <a:pt x="1026" y="654"/>
                  </a:lnTo>
                  <a:lnTo>
                    <a:pt x="1026" y="660"/>
                  </a:lnTo>
                  <a:lnTo>
                    <a:pt x="1026" y="666"/>
                  </a:lnTo>
                  <a:lnTo>
                    <a:pt x="1032" y="666"/>
                  </a:lnTo>
                  <a:lnTo>
                    <a:pt x="1032" y="672"/>
                  </a:lnTo>
                  <a:lnTo>
                    <a:pt x="1032" y="678"/>
                  </a:lnTo>
                  <a:lnTo>
                    <a:pt x="1032" y="684"/>
                  </a:lnTo>
                  <a:lnTo>
                    <a:pt x="1032" y="690"/>
                  </a:lnTo>
                  <a:lnTo>
                    <a:pt x="1032" y="696"/>
                  </a:lnTo>
                  <a:lnTo>
                    <a:pt x="1026" y="696"/>
                  </a:lnTo>
                  <a:lnTo>
                    <a:pt x="1020" y="696"/>
                  </a:lnTo>
                  <a:lnTo>
                    <a:pt x="1014" y="702"/>
                  </a:lnTo>
                  <a:lnTo>
                    <a:pt x="1008" y="702"/>
                  </a:lnTo>
                  <a:lnTo>
                    <a:pt x="1008" y="708"/>
                  </a:lnTo>
                  <a:lnTo>
                    <a:pt x="1002" y="714"/>
                  </a:lnTo>
                  <a:lnTo>
                    <a:pt x="1008" y="720"/>
                  </a:lnTo>
                  <a:lnTo>
                    <a:pt x="1008" y="726"/>
                  </a:lnTo>
                  <a:lnTo>
                    <a:pt x="1014" y="726"/>
                  </a:lnTo>
                  <a:lnTo>
                    <a:pt x="1014" y="732"/>
                  </a:lnTo>
                  <a:lnTo>
                    <a:pt x="1020" y="738"/>
                  </a:lnTo>
                  <a:lnTo>
                    <a:pt x="1026" y="744"/>
                  </a:lnTo>
                  <a:lnTo>
                    <a:pt x="1026" y="750"/>
                  </a:lnTo>
                  <a:lnTo>
                    <a:pt x="1032" y="750"/>
                  </a:lnTo>
                  <a:lnTo>
                    <a:pt x="1032" y="756"/>
                  </a:lnTo>
                  <a:lnTo>
                    <a:pt x="1032" y="762"/>
                  </a:lnTo>
                  <a:lnTo>
                    <a:pt x="1038" y="762"/>
                  </a:lnTo>
                  <a:lnTo>
                    <a:pt x="1038" y="768"/>
                  </a:lnTo>
                  <a:lnTo>
                    <a:pt x="1038" y="774"/>
                  </a:lnTo>
                  <a:lnTo>
                    <a:pt x="1038" y="780"/>
                  </a:lnTo>
                  <a:lnTo>
                    <a:pt x="1038" y="786"/>
                  </a:lnTo>
                  <a:lnTo>
                    <a:pt x="1038" y="792"/>
                  </a:lnTo>
                  <a:lnTo>
                    <a:pt x="1038" y="798"/>
                  </a:lnTo>
                  <a:lnTo>
                    <a:pt x="1044" y="798"/>
                  </a:lnTo>
                  <a:lnTo>
                    <a:pt x="1050" y="798"/>
                  </a:lnTo>
                  <a:lnTo>
                    <a:pt x="1050" y="804"/>
                  </a:lnTo>
                  <a:lnTo>
                    <a:pt x="1050" y="810"/>
                  </a:lnTo>
                  <a:lnTo>
                    <a:pt x="1050" y="816"/>
                  </a:lnTo>
                  <a:lnTo>
                    <a:pt x="1056" y="816"/>
                  </a:lnTo>
                  <a:lnTo>
                    <a:pt x="1062" y="816"/>
                  </a:lnTo>
                  <a:lnTo>
                    <a:pt x="1068" y="816"/>
                  </a:lnTo>
                  <a:lnTo>
                    <a:pt x="1074" y="816"/>
                  </a:lnTo>
                  <a:lnTo>
                    <a:pt x="1080" y="816"/>
                  </a:lnTo>
                  <a:lnTo>
                    <a:pt x="1086" y="816"/>
                  </a:lnTo>
                  <a:lnTo>
                    <a:pt x="1092" y="822"/>
                  </a:lnTo>
                  <a:lnTo>
                    <a:pt x="1098" y="822"/>
                  </a:lnTo>
                  <a:lnTo>
                    <a:pt x="1104" y="828"/>
                  </a:lnTo>
                  <a:lnTo>
                    <a:pt x="1110" y="834"/>
                  </a:lnTo>
                  <a:lnTo>
                    <a:pt x="1116" y="834"/>
                  </a:lnTo>
                  <a:lnTo>
                    <a:pt x="1122" y="834"/>
                  </a:lnTo>
                  <a:lnTo>
                    <a:pt x="1128" y="834"/>
                  </a:lnTo>
                  <a:lnTo>
                    <a:pt x="1128" y="840"/>
                  </a:lnTo>
                  <a:lnTo>
                    <a:pt x="1134" y="846"/>
                  </a:lnTo>
                  <a:lnTo>
                    <a:pt x="1134" y="852"/>
                  </a:lnTo>
                  <a:lnTo>
                    <a:pt x="1134" y="858"/>
                  </a:lnTo>
                  <a:lnTo>
                    <a:pt x="1140" y="858"/>
                  </a:lnTo>
                  <a:lnTo>
                    <a:pt x="1140" y="864"/>
                  </a:lnTo>
                  <a:lnTo>
                    <a:pt x="1140" y="870"/>
                  </a:lnTo>
                  <a:lnTo>
                    <a:pt x="1146" y="870"/>
                  </a:lnTo>
                  <a:lnTo>
                    <a:pt x="1146" y="876"/>
                  </a:lnTo>
                  <a:lnTo>
                    <a:pt x="1146" y="882"/>
                  </a:lnTo>
                  <a:lnTo>
                    <a:pt x="1140" y="882"/>
                  </a:lnTo>
                  <a:lnTo>
                    <a:pt x="1134" y="882"/>
                  </a:lnTo>
                  <a:lnTo>
                    <a:pt x="1134" y="888"/>
                  </a:lnTo>
                  <a:lnTo>
                    <a:pt x="1128" y="888"/>
                  </a:lnTo>
                  <a:lnTo>
                    <a:pt x="1122" y="894"/>
                  </a:lnTo>
                  <a:lnTo>
                    <a:pt x="1116" y="894"/>
                  </a:lnTo>
                  <a:lnTo>
                    <a:pt x="1116" y="900"/>
                  </a:lnTo>
                  <a:lnTo>
                    <a:pt x="1110" y="900"/>
                  </a:lnTo>
                  <a:lnTo>
                    <a:pt x="1104" y="906"/>
                  </a:lnTo>
                  <a:lnTo>
                    <a:pt x="1098" y="906"/>
                  </a:lnTo>
                  <a:lnTo>
                    <a:pt x="1098" y="912"/>
                  </a:lnTo>
                  <a:lnTo>
                    <a:pt x="1092" y="912"/>
                  </a:lnTo>
                  <a:lnTo>
                    <a:pt x="1086" y="912"/>
                  </a:lnTo>
                  <a:lnTo>
                    <a:pt x="1080" y="918"/>
                  </a:lnTo>
                  <a:lnTo>
                    <a:pt x="1080" y="924"/>
                  </a:lnTo>
                  <a:lnTo>
                    <a:pt x="1074" y="924"/>
                  </a:lnTo>
                  <a:lnTo>
                    <a:pt x="1068" y="924"/>
                  </a:lnTo>
                  <a:lnTo>
                    <a:pt x="1068" y="930"/>
                  </a:lnTo>
                  <a:lnTo>
                    <a:pt x="1062" y="930"/>
                  </a:lnTo>
                  <a:lnTo>
                    <a:pt x="1056" y="936"/>
                  </a:lnTo>
                  <a:lnTo>
                    <a:pt x="1050" y="936"/>
                  </a:lnTo>
                  <a:lnTo>
                    <a:pt x="1050" y="942"/>
                  </a:lnTo>
                  <a:lnTo>
                    <a:pt x="1044" y="942"/>
                  </a:lnTo>
                  <a:lnTo>
                    <a:pt x="1038" y="948"/>
                  </a:lnTo>
                  <a:lnTo>
                    <a:pt x="1032" y="948"/>
                  </a:lnTo>
                  <a:lnTo>
                    <a:pt x="1032" y="954"/>
                  </a:lnTo>
                  <a:lnTo>
                    <a:pt x="1026" y="954"/>
                  </a:lnTo>
                  <a:lnTo>
                    <a:pt x="1020" y="954"/>
                  </a:lnTo>
                  <a:lnTo>
                    <a:pt x="1020" y="960"/>
                  </a:lnTo>
                  <a:lnTo>
                    <a:pt x="1014" y="960"/>
                  </a:lnTo>
                  <a:lnTo>
                    <a:pt x="1008" y="966"/>
                  </a:lnTo>
                  <a:lnTo>
                    <a:pt x="1002" y="966"/>
                  </a:lnTo>
                  <a:lnTo>
                    <a:pt x="1002" y="972"/>
                  </a:lnTo>
                  <a:lnTo>
                    <a:pt x="996" y="972"/>
                  </a:lnTo>
                  <a:lnTo>
                    <a:pt x="990" y="978"/>
                  </a:lnTo>
                  <a:lnTo>
                    <a:pt x="984" y="978"/>
                  </a:lnTo>
                  <a:lnTo>
                    <a:pt x="984" y="984"/>
                  </a:lnTo>
                  <a:lnTo>
                    <a:pt x="978" y="984"/>
                  </a:lnTo>
                  <a:lnTo>
                    <a:pt x="972" y="990"/>
                  </a:lnTo>
                  <a:lnTo>
                    <a:pt x="966" y="990"/>
                  </a:lnTo>
                  <a:lnTo>
                    <a:pt x="966" y="996"/>
                  </a:lnTo>
                  <a:lnTo>
                    <a:pt x="960" y="996"/>
                  </a:lnTo>
                  <a:lnTo>
                    <a:pt x="954" y="996"/>
                  </a:lnTo>
                  <a:lnTo>
                    <a:pt x="954" y="1002"/>
                  </a:lnTo>
                  <a:lnTo>
                    <a:pt x="948" y="1002"/>
                  </a:lnTo>
                  <a:lnTo>
                    <a:pt x="948" y="1008"/>
                  </a:lnTo>
                  <a:lnTo>
                    <a:pt x="942" y="1008"/>
                  </a:lnTo>
                  <a:lnTo>
                    <a:pt x="936" y="1014"/>
                  </a:lnTo>
                  <a:lnTo>
                    <a:pt x="930" y="1014"/>
                  </a:lnTo>
                  <a:lnTo>
                    <a:pt x="930" y="1020"/>
                  </a:lnTo>
                  <a:lnTo>
                    <a:pt x="924" y="1020"/>
                  </a:lnTo>
                  <a:lnTo>
                    <a:pt x="918" y="1020"/>
                  </a:lnTo>
                  <a:lnTo>
                    <a:pt x="918" y="1026"/>
                  </a:lnTo>
                  <a:lnTo>
                    <a:pt x="912" y="1026"/>
                  </a:lnTo>
                  <a:lnTo>
                    <a:pt x="912" y="1032"/>
                  </a:lnTo>
                  <a:lnTo>
                    <a:pt x="906" y="1032"/>
                  </a:lnTo>
                  <a:lnTo>
                    <a:pt x="900" y="1032"/>
                  </a:lnTo>
                  <a:lnTo>
                    <a:pt x="900" y="1038"/>
                  </a:lnTo>
                  <a:lnTo>
                    <a:pt x="894" y="1038"/>
                  </a:lnTo>
                  <a:lnTo>
                    <a:pt x="888" y="1044"/>
                  </a:lnTo>
                  <a:lnTo>
                    <a:pt x="882" y="1050"/>
                  </a:lnTo>
                  <a:lnTo>
                    <a:pt x="876" y="1050"/>
                  </a:lnTo>
                  <a:lnTo>
                    <a:pt x="876" y="1056"/>
                  </a:lnTo>
                  <a:lnTo>
                    <a:pt x="870" y="1062"/>
                  </a:lnTo>
                  <a:lnTo>
                    <a:pt x="864" y="1062"/>
                  </a:lnTo>
                  <a:lnTo>
                    <a:pt x="864" y="1068"/>
                  </a:lnTo>
                  <a:lnTo>
                    <a:pt x="858" y="1068"/>
                  </a:lnTo>
                  <a:lnTo>
                    <a:pt x="858" y="1074"/>
                  </a:lnTo>
                  <a:lnTo>
                    <a:pt x="852" y="1074"/>
                  </a:lnTo>
                  <a:lnTo>
                    <a:pt x="852" y="1080"/>
                  </a:lnTo>
                  <a:lnTo>
                    <a:pt x="846" y="1080"/>
                  </a:lnTo>
                  <a:lnTo>
                    <a:pt x="846" y="1086"/>
                  </a:lnTo>
                  <a:lnTo>
                    <a:pt x="840" y="1086"/>
                  </a:lnTo>
                  <a:lnTo>
                    <a:pt x="834" y="1092"/>
                  </a:lnTo>
                  <a:lnTo>
                    <a:pt x="828" y="1098"/>
                  </a:lnTo>
                  <a:lnTo>
                    <a:pt x="828" y="1104"/>
                  </a:lnTo>
                  <a:lnTo>
                    <a:pt x="822" y="1104"/>
                  </a:lnTo>
                  <a:lnTo>
                    <a:pt x="816" y="1110"/>
                  </a:lnTo>
                  <a:lnTo>
                    <a:pt x="810" y="1116"/>
                  </a:lnTo>
                  <a:lnTo>
                    <a:pt x="804" y="1122"/>
                  </a:lnTo>
                  <a:lnTo>
                    <a:pt x="798" y="1122"/>
                  </a:lnTo>
                  <a:lnTo>
                    <a:pt x="792" y="1128"/>
                  </a:lnTo>
                  <a:lnTo>
                    <a:pt x="786" y="1128"/>
                  </a:lnTo>
                  <a:lnTo>
                    <a:pt x="780" y="1128"/>
                  </a:lnTo>
                  <a:lnTo>
                    <a:pt x="774" y="1128"/>
                  </a:lnTo>
                  <a:lnTo>
                    <a:pt x="768" y="1128"/>
                  </a:lnTo>
                  <a:lnTo>
                    <a:pt x="762" y="1128"/>
                  </a:lnTo>
                  <a:lnTo>
                    <a:pt x="756" y="1134"/>
                  </a:lnTo>
                  <a:lnTo>
                    <a:pt x="750" y="1134"/>
                  </a:lnTo>
                  <a:lnTo>
                    <a:pt x="744" y="1134"/>
                  </a:lnTo>
                  <a:lnTo>
                    <a:pt x="738" y="1134"/>
                  </a:lnTo>
                  <a:lnTo>
                    <a:pt x="732" y="1134"/>
                  </a:lnTo>
                  <a:lnTo>
                    <a:pt x="726" y="1140"/>
                  </a:lnTo>
                  <a:lnTo>
                    <a:pt x="720" y="1140"/>
                  </a:lnTo>
                  <a:lnTo>
                    <a:pt x="714" y="1140"/>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07" name="Freeform 40"/>
            <p:cNvSpPr>
              <a:spLocks noEditPoints="1"/>
            </p:cNvSpPr>
            <p:nvPr>
              <p:custDataLst>
                <p:tags r:id="rId37"/>
              </p:custDataLst>
            </p:nvPr>
          </p:nvSpPr>
          <p:spPr bwMode="gray">
            <a:xfrm>
              <a:off x="1896823" y="1075511"/>
              <a:ext cx="247548" cy="585983"/>
            </a:xfrm>
            <a:custGeom>
              <a:avLst/>
              <a:gdLst>
                <a:gd name="T0" fmla="*/ 30002 w 228"/>
                <a:gd name="T1" fmla="*/ 6779 h 474"/>
                <a:gd name="T2" fmla="*/ 37744 w 228"/>
                <a:gd name="T3" fmla="*/ 1937 h 474"/>
                <a:gd name="T4" fmla="*/ 44519 w 228"/>
                <a:gd name="T5" fmla="*/ 1937 h 474"/>
                <a:gd name="T6" fmla="*/ 46454 w 228"/>
                <a:gd name="T7" fmla="*/ 3874 h 474"/>
                <a:gd name="T8" fmla="*/ 53229 w 228"/>
                <a:gd name="T9" fmla="*/ 1937 h 474"/>
                <a:gd name="T10" fmla="*/ 53229 w 228"/>
                <a:gd name="T11" fmla="*/ 6779 h 474"/>
                <a:gd name="T12" fmla="*/ 55164 w 228"/>
                <a:gd name="T13" fmla="*/ 12590 h 474"/>
                <a:gd name="T14" fmla="*/ 60003 w 228"/>
                <a:gd name="T15" fmla="*/ 10653 h 474"/>
                <a:gd name="T16" fmla="*/ 70649 w 228"/>
                <a:gd name="T17" fmla="*/ 6779 h 474"/>
                <a:gd name="T18" fmla="*/ 67745 w 228"/>
                <a:gd name="T19" fmla="*/ 17432 h 474"/>
                <a:gd name="T20" fmla="*/ 61939 w 228"/>
                <a:gd name="T21" fmla="*/ 23243 h 474"/>
                <a:gd name="T22" fmla="*/ 57100 w 228"/>
                <a:gd name="T23" fmla="*/ 31959 h 474"/>
                <a:gd name="T24" fmla="*/ 63875 w 228"/>
                <a:gd name="T25" fmla="*/ 37770 h 474"/>
                <a:gd name="T26" fmla="*/ 65810 w 228"/>
                <a:gd name="T27" fmla="*/ 40675 h 474"/>
                <a:gd name="T28" fmla="*/ 70649 w 228"/>
                <a:gd name="T29" fmla="*/ 44549 h 474"/>
                <a:gd name="T30" fmla="*/ 71617 w 228"/>
                <a:gd name="T31" fmla="*/ 51329 h 474"/>
                <a:gd name="T32" fmla="*/ 65810 w 228"/>
                <a:gd name="T33" fmla="*/ 60045 h 474"/>
                <a:gd name="T34" fmla="*/ 60003 w 228"/>
                <a:gd name="T35" fmla="*/ 67792 h 474"/>
                <a:gd name="T36" fmla="*/ 51293 w 228"/>
                <a:gd name="T37" fmla="*/ 72634 h 474"/>
                <a:gd name="T38" fmla="*/ 51293 w 228"/>
                <a:gd name="T39" fmla="*/ 83287 h 474"/>
                <a:gd name="T40" fmla="*/ 55164 w 228"/>
                <a:gd name="T41" fmla="*/ 87161 h 474"/>
                <a:gd name="T42" fmla="*/ 63875 w 228"/>
                <a:gd name="T43" fmla="*/ 87161 h 474"/>
                <a:gd name="T44" fmla="*/ 65810 w 228"/>
                <a:gd name="T45" fmla="*/ 93940 h 474"/>
                <a:gd name="T46" fmla="*/ 70649 w 228"/>
                <a:gd name="T47" fmla="*/ 90066 h 474"/>
                <a:gd name="T48" fmla="*/ 74520 w 228"/>
                <a:gd name="T49" fmla="*/ 97814 h 474"/>
                <a:gd name="T50" fmla="*/ 76456 w 228"/>
                <a:gd name="T51" fmla="*/ 100720 h 474"/>
                <a:gd name="T52" fmla="*/ 78392 w 228"/>
                <a:gd name="T53" fmla="*/ 104593 h 474"/>
                <a:gd name="T54" fmla="*/ 81295 w 228"/>
                <a:gd name="T55" fmla="*/ 115246 h 474"/>
                <a:gd name="T56" fmla="*/ 74520 w 228"/>
                <a:gd name="T57" fmla="*/ 121057 h 474"/>
                <a:gd name="T58" fmla="*/ 63875 w 228"/>
                <a:gd name="T59" fmla="*/ 127837 h 474"/>
                <a:gd name="T60" fmla="*/ 57100 w 228"/>
                <a:gd name="T61" fmla="*/ 134615 h 474"/>
                <a:gd name="T62" fmla="*/ 51293 w 228"/>
                <a:gd name="T63" fmla="*/ 140426 h 474"/>
                <a:gd name="T64" fmla="*/ 53229 w 228"/>
                <a:gd name="T65" fmla="*/ 149142 h 474"/>
                <a:gd name="T66" fmla="*/ 53229 w 228"/>
                <a:gd name="T67" fmla="*/ 157858 h 474"/>
                <a:gd name="T68" fmla="*/ 46454 w 228"/>
                <a:gd name="T69" fmla="*/ 165606 h 474"/>
                <a:gd name="T70" fmla="*/ 37744 w 228"/>
                <a:gd name="T71" fmla="*/ 161732 h 474"/>
                <a:gd name="T72" fmla="*/ 36777 w 228"/>
                <a:gd name="T73" fmla="*/ 149142 h 474"/>
                <a:gd name="T74" fmla="*/ 31937 w 228"/>
                <a:gd name="T75" fmla="*/ 136553 h 474"/>
                <a:gd name="T76" fmla="*/ 27098 w 228"/>
                <a:gd name="T77" fmla="*/ 123962 h 474"/>
                <a:gd name="T78" fmla="*/ 14517 w 228"/>
                <a:gd name="T79" fmla="*/ 113309 h 474"/>
                <a:gd name="T80" fmla="*/ 6775 w 228"/>
                <a:gd name="T81" fmla="*/ 100720 h 474"/>
                <a:gd name="T82" fmla="*/ 0 w 228"/>
                <a:gd name="T83" fmla="*/ 87161 h 474"/>
                <a:gd name="T84" fmla="*/ 1935 w 228"/>
                <a:gd name="T85" fmla="*/ 76508 h 474"/>
                <a:gd name="T86" fmla="*/ 10646 w 228"/>
                <a:gd name="T87" fmla="*/ 70697 h 474"/>
                <a:gd name="T88" fmla="*/ 14517 w 228"/>
                <a:gd name="T89" fmla="*/ 61981 h 474"/>
                <a:gd name="T90" fmla="*/ 17421 w 228"/>
                <a:gd name="T91" fmla="*/ 51329 h 474"/>
                <a:gd name="T92" fmla="*/ 17421 w 228"/>
                <a:gd name="T93" fmla="*/ 46486 h 474"/>
                <a:gd name="T94" fmla="*/ 14517 w 228"/>
                <a:gd name="T95" fmla="*/ 36801 h 474"/>
                <a:gd name="T96" fmla="*/ 14517 w 228"/>
                <a:gd name="T97" fmla="*/ 27117 h 474"/>
                <a:gd name="T98" fmla="*/ 14517 w 228"/>
                <a:gd name="T99" fmla="*/ 21306 h 474"/>
                <a:gd name="T100" fmla="*/ 19356 w 228"/>
                <a:gd name="T101" fmla="*/ 17432 h 474"/>
                <a:gd name="T102" fmla="*/ 23227 w 228"/>
                <a:gd name="T103" fmla="*/ 12590 h 474"/>
                <a:gd name="T104" fmla="*/ 65810 w 228"/>
                <a:gd name="T105" fmla="*/ 83287 h 474"/>
                <a:gd name="T106" fmla="*/ 67745 w 228"/>
                <a:gd name="T107" fmla="*/ 87161 h 474"/>
                <a:gd name="T108" fmla="*/ 70649 w 228"/>
                <a:gd name="T109" fmla="*/ 61981 h 474"/>
                <a:gd name="T110" fmla="*/ 70649 w 228"/>
                <a:gd name="T111" fmla="*/ 63918 h 4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28" h="474">
                  <a:moveTo>
                    <a:pt x="60" y="30"/>
                  </a:moveTo>
                  <a:lnTo>
                    <a:pt x="66" y="24"/>
                  </a:lnTo>
                  <a:lnTo>
                    <a:pt x="72" y="24"/>
                  </a:lnTo>
                  <a:lnTo>
                    <a:pt x="78" y="24"/>
                  </a:lnTo>
                  <a:lnTo>
                    <a:pt x="78" y="18"/>
                  </a:lnTo>
                  <a:lnTo>
                    <a:pt x="84" y="18"/>
                  </a:lnTo>
                  <a:lnTo>
                    <a:pt x="84" y="12"/>
                  </a:lnTo>
                  <a:lnTo>
                    <a:pt x="90" y="12"/>
                  </a:lnTo>
                  <a:lnTo>
                    <a:pt x="90" y="6"/>
                  </a:lnTo>
                  <a:lnTo>
                    <a:pt x="96" y="6"/>
                  </a:lnTo>
                  <a:lnTo>
                    <a:pt x="102" y="6"/>
                  </a:lnTo>
                  <a:lnTo>
                    <a:pt x="108" y="6"/>
                  </a:lnTo>
                  <a:lnTo>
                    <a:pt x="114" y="0"/>
                  </a:lnTo>
                  <a:lnTo>
                    <a:pt x="120" y="0"/>
                  </a:lnTo>
                  <a:lnTo>
                    <a:pt x="126" y="0"/>
                  </a:lnTo>
                  <a:lnTo>
                    <a:pt x="132" y="0"/>
                  </a:lnTo>
                  <a:lnTo>
                    <a:pt x="132" y="6"/>
                  </a:lnTo>
                  <a:lnTo>
                    <a:pt x="126" y="6"/>
                  </a:lnTo>
                  <a:lnTo>
                    <a:pt x="132" y="6"/>
                  </a:lnTo>
                  <a:lnTo>
                    <a:pt x="126" y="6"/>
                  </a:lnTo>
                  <a:lnTo>
                    <a:pt x="126" y="12"/>
                  </a:lnTo>
                  <a:lnTo>
                    <a:pt x="126" y="6"/>
                  </a:lnTo>
                  <a:lnTo>
                    <a:pt x="126" y="12"/>
                  </a:lnTo>
                  <a:lnTo>
                    <a:pt x="132" y="12"/>
                  </a:lnTo>
                  <a:lnTo>
                    <a:pt x="132" y="6"/>
                  </a:lnTo>
                  <a:lnTo>
                    <a:pt x="126" y="6"/>
                  </a:lnTo>
                  <a:lnTo>
                    <a:pt x="132" y="6"/>
                  </a:lnTo>
                  <a:lnTo>
                    <a:pt x="138" y="6"/>
                  </a:lnTo>
                  <a:lnTo>
                    <a:pt x="144" y="6"/>
                  </a:lnTo>
                  <a:lnTo>
                    <a:pt x="150" y="6"/>
                  </a:lnTo>
                  <a:lnTo>
                    <a:pt x="150" y="12"/>
                  </a:lnTo>
                  <a:lnTo>
                    <a:pt x="144" y="12"/>
                  </a:lnTo>
                  <a:lnTo>
                    <a:pt x="150" y="12"/>
                  </a:lnTo>
                  <a:lnTo>
                    <a:pt x="150" y="18"/>
                  </a:lnTo>
                  <a:lnTo>
                    <a:pt x="150" y="12"/>
                  </a:lnTo>
                  <a:lnTo>
                    <a:pt x="150" y="18"/>
                  </a:lnTo>
                  <a:lnTo>
                    <a:pt x="144" y="18"/>
                  </a:lnTo>
                  <a:lnTo>
                    <a:pt x="150" y="18"/>
                  </a:lnTo>
                  <a:lnTo>
                    <a:pt x="150" y="24"/>
                  </a:lnTo>
                  <a:lnTo>
                    <a:pt x="150" y="30"/>
                  </a:lnTo>
                  <a:lnTo>
                    <a:pt x="156" y="30"/>
                  </a:lnTo>
                  <a:lnTo>
                    <a:pt x="156" y="36"/>
                  </a:lnTo>
                  <a:lnTo>
                    <a:pt x="150" y="36"/>
                  </a:lnTo>
                  <a:lnTo>
                    <a:pt x="156" y="42"/>
                  </a:lnTo>
                  <a:lnTo>
                    <a:pt x="162" y="42"/>
                  </a:lnTo>
                  <a:lnTo>
                    <a:pt x="168" y="42"/>
                  </a:lnTo>
                  <a:lnTo>
                    <a:pt x="168" y="36"/>
                  </a:lnTo>
                  <a:lnTo>
                    <a:pt x="168" y="30"/>
                  </a:lnTo>
                  <a:lnTo>
                    <a:pt x="174" y="30"/>
                  </a:lnTo>
                  <a:lnTo>
                    <a:pt x="180" y="30"/>
                  </a:lnTo>
                  <a:lnTo>
                    <a:pt x="186" y="24"/>
                  </a:lnTo>
                  <a:lnTo>
                    <a:pt x="186" y="18"/>
                  </a:lnTo>
                  <a:lnTo>
                    <a:pt x="192" y="18"/>
                  </a:lnTo>
                  <a:lnTo>
                    <a:pt x="198" y="18"/>
                  </a:lnTo>
                  <a:lnTo>
                    <a:pt x="198" y="24"/>
                  </a:lnTo>
                  <a:lnTo>
                    <a:pt x="198" y="30"/>
                  </a:lnTo>
                  <a:lnTo>
                    <a:pt x="198" y="36"/>
                  </a:lnTo>
                  <a:lnTo>
                    <a:pt x="192" y="36"/>
                  </a:lnTo>
                  <a:lnTo>
                    <a:pt x="192" y="42"/>
                  </a:lnTo>
                  <a:lnTo>
                    <a:pt x="192" y="48"/>
                  </a:lnTo>
                  <a:lnTo>
                    <a:pt x="186" y="48"/>
                  </a:lnTo>
                  <a:lnTo>
                    <a:pt x="186" y="54"/>
                  </a:lnTo>
                  <a:lnTo>
                    <a:pt x="186" y="60"/>
                  </a:lnTo>
                  <a:lnTo>
                    <a:pt x="180" y="60"/>
                  </a:lnTo>
                  <a:lnTo>
                    <a:pt x="174" y="60"/>
                  </a:lnTo>
                  <a:lnTo>
                    <a:pt x="174" y="66"/>
                  </a:lnTo>
                  <a:lnTo>
                    <a:pt x="168" y="66"/>
                  </a:lnTo>
                  <a:lnTo>
                    <a:pt x="168" y="72"/>
                  </a:lnTo>
                  <a:lnTo>
                    <a:pt x="162" y="72"/>
                  </a:lnTo>
                  <a:lnTo>
                    <a:pt x="162" y="78"/>
                  </a:lnTo>
                  <a:lnTo>
                    <a:pt x="162" y="84"/>
                  </a:lnTo>
                  <a:lnTo>
                    <a:pt x="162" y="90"/>
                  </a:lnTo>
                  <a:lnTo>
                    <a:pt x="168" y="90"/>
                  </a:lnTo>
                  <a:lnTo>
                    <a:pt x="168" y="96"/>
                  </a:lnTo>
                  <a:lnTo>
                    <a:pt x="168" y="102"/>
                  </a:lnTo>
                  <a:lnTo>
                    <a:pt x="174" y="102"/>
                  </a:lnTo>
                  <a:lnTo>
                    <a:pt x="174" y="108"/>
                  </a:lnTo>
                  <a:lnTo>
                    <a:pt x="180" y="108"/>
                  </a:lnTo>
                  <a:lnTo>
                    <a:pt x="186" y="108"/>
                  </a:lnTo>
                  <a:lnTo>
                    <a:pt x="186" y="114"/>
                  </a:lnTo>
                  <a:lnTo>
                    <a:pt x="186" y="108"/>
                  </a:lnTo>
                  <a:lnTo>
                    <a:pt x="180" y="108"/>
                  </a:lnTo>
                  <a:lnTo>
                    <a:pt x="180" y="114"/>
                  </a:lnTo>
                  <a:lnTo>
                    <a:pt x="186" y="114"/>
                  </a:lnTo>
                  <a:lnTo>
                    <a:pt x="192" y="114"/>
                  </a:lnTo>
                  <a:lnTo>
                    <a:pt x="192" y="120"/>
                  </a:lnTo>
                  <a:lnTo>
                    <a:pt x="198" y="120"/>
                  </a:lnTo>
                  <a:lnTo>
                    <a:pt x="192" y="120"/>
                  </a:lnTo>
                  <a:lnTo>
                    <a:pt x="192" y="126"/>
                  </a:lnTo>
                  <a:lnTo>
                    <a:pt x="198" y="126"/>
                  </a:lnTo>
                  <a:lnTo>
                    <a:pt x="198" y="132"/>
                  </a:lnTo>
                  <a:lnTo>
                    <a:pt x="192" y="132"/>
                  </a:lnTo>
                  <a:lnTo>
                    <a:pt x="192" y="138"/>
                  </a:lnTo>
                  <a:lnTo>
                    <a:pt x="198" y="138"/>
                  </a:lnTo>
                  <a:lnTo>
                    <a:pt x="198" y="144"/>
                  </a:lnTo>
                  <a:lnTo>
                    <a:pt x="204" y="144"/>
                  </a:lnTo>
                  <a:lnTo>
                    <a:pt x="198" y="144"/>
                  </a:lnTo>
                  <a:lnTo>
                    <a:pt x="198" y="150"/>
                  </a:lnTo>
                  <a:lnTo>
                    <a:pt x="192" y="156"/>
                  </a:lnTo>
                  <a:lnTo>
                    <a:pt x="192" y="162"/>
                  </a:lnTo>
                  <a:lnTo>
                    <a:pt x="186" y="162"/>
                  </a:lnTo>
                  <a:lnTo>
                    <a:pt x="186" y="168"/>
                  </a:lnTo>
                  <a:lnTo>
                    <a:pt x="186" y="174"/>
                  </a:lnTo>
                  <a:lnTo>
                    <a:pt x="180" y="174"/>
                  </a:lnTo>
                  <a:lnTo>
                    <a:pt x="180" y="180"/>
                  </a:lnTo>
                  <a:lnTo>
                    <a:pt x="180" y="186"/>
                  </a:lnTo>
                  <a:lnTo>
                    <a:pt x="174" y="186"/>
                  </a:lnTo>
                  <a:lnTo>
                    <a:pt x="168" y="192"/>
                  </a:lnTo>
                  <a:lnTo>
                    <a:pt x="162" y="192"/>
                  </a:lnTo>
                  <a:lnTo>
                    <a:pt x="162" y="198"/>
                  </a:lnTo>
                  <a:lnTo>
                    <a:pt x="156" y="198"/>
                  </a:lnTo>
                  <a:lnTo>
                    <a:pt x="156" y="204"/>
                  </a:lnTo>
                  <a:lnTo>
                    <a:pt x="150" y="204"/>
                  </a:lnTo>
                  <a:lnTo>
                    <a:pt x="144" y="204"/>
                  </a:lnTo>
                  <a:lnTo>
                    <a:pt x="144" y="210"/>
                  </a:lnTo>
                  <a:lnTo>
                    <a:pt x="138" y="210"/>
                  </a:lnTo>
                  <a:lnTo>
                    <a:pt x="138" y="216"/>
                  </a:lnTo>
                  <a:lnTo>
                    <a:pt x="138" y="222"/>
                  </a:lnTo>
                  <a:lnTo>
                    <a:pt x="138" y="228"/>
                  </a:lnTo>
                  <a:lnTo>
                    <a:pt x="144" y="234"/>
                  </a:lnTo>
                  <a:lnTo>
                    <a:pt x="144" y="240"/>
                  </a:lnTo>
                  <a:lnTo>
                    <a:pt x="150" y="240"/>
                  </a:lnTo>
                  <a:lnTo>
                    <a:pt x="150" y="246"/>
                  </a:lnTo>
                  <a:lnTo>
                    <a:pt x="156" y="246"/>
                  </a:lnTo>
                  <a:lnTo>
                    <a:pt x="150" y="246"/>
                  </a:lnTo>
                  <a:lnTo>
                    <a:pt x="156" y="246"/>
                  </a:lnTo>
                  <a:lnTo>
                    <a:pt x="156" y="252"/>
                  </a:lnTo>
                  <a:lnTo>
                    <a:pt x="162" y="252"/>
                  </a:lnTo>
                  <a:lnTo>
                    <a:pt x="168" y="252"/>
                  </a:lnTo>
                  <a:lnTo>
                    <a:pt x="174" y="252"/>
                  </a:lnTo>
                  <a:lnTo>
                    <a:pt x="174" y="246"/>
                  </a:lnTo>
                  <a:lnTo>
                    <a:pt x="180" y="246"/>
                  </a:lnTo>
                  <a:lnTo>
                    <a:pt x="180" y="252"/>
                  </a:lnTo>
                  <a:lnTo>
                    <a:pt x="180" y="258"/>
                  </a:lnTo>
                  <a:lnTo>
                    <a:pt x="174" y="258"/>
                  </a:lnTo>
                  <a:lnTo>
                    <a:pt x="174" y="264"/>
                  </a:lnTo>
                  <a:lnTo>
                    <a:pt x="180" y="264"/>
                  </a:lnTo>
                  <a:lnTo>
                    <a:pt x="186" y="264"/>
                  </a:lnTo>
                  <a:lnTo>
                    <a:pt x="186" y="258"/>
                  </a:lnTo>
                  <a:lnTo>
                    <a:pt x="192" y="258"/>
                  </a:lnTo>
                  <a:lnTo>
                    <a:pt x="186" y="258"/>
                  </a:lnTo>
                  <a:lnTo>
                    <a:pt x="186" y="252"/>
                  </a:lnTo>
                  <a:lnTo>
                    <a:pt x="192" y="252"/>
                  </a:lnTo>
                  <a:lnTo>
                    <a:pt x="198" y="252"/>
                  </a:lnTo>
                  <a:lnTo>
                    <a:pt x="198" y="258"/>
                  </a:lnTo>
                  <a:lnTo>
                    <a:pt x="198" y="264"/>
                  </a:lnTo>
                  <a:lnTo>
                    <a:pt x="198" y="270"/>
                  </a:lnTo>
                  <a:lnTo>
                    <a:pt x="204" y="270"/>
                  </a:lnTo>
                  <a:lnTo>
                    <a:pt x="204" y="276"/>
                  </a:lnTo>
                  <a:lnTo>
                    <a:pt x="210" y="276"/>
                  </a:lnTo>
                  <a:lnTo>
                    <a:pt x="204" y="276"/>
                  </a:lnTo>
                  <a:lnTo>
                    <a:pt x="198" y="276"/>
                  </a:lnTo>
                  <a:lnTo>
                    <a:pt x="204" y="276"/>
                  </a:lnTo>
                  <a:lnTo>
                    <a:pt x="204" y="282"/>
                  </a:lnTo>
                  <a:lnTo>
                    <a:pt x="210" y="282"/>
                  </a:lnTo>
                  <a:lnTo>
                    <a:pt x="216" y="282"/>
                  </a:lnTo>
                  <a:lnTo>
                    <a:pt x="210" y="276"/>
                  </a:lnTo>
                  <a:lnTo>
                    <a:pt x="216" y="276"/>
                  </a:lnTo>
                  <a:lnTo>
                    <a:pt x="216" y="282"/>
                  </a:lnTo>
                  <a:lnTo>
                    <a:pt x="222" y="282"/>
                  </a:lnTo>
                  <a:lnTo>
                    <a:pt x="222" y="288"/>
                  </a:lnTo>
                  <a:lnTo>
                    <a:pt x="222" y="294"/>
                  </a:lnTo>
                  <a:lnTo>
                    <a:pt x="222" y="300"/>
                  </a:lnTo>
                  <a:lnTo>
                    <a:pt x="222" y="306"/>
                  </a:lnTo>
                  <a:lnTo>
                    <a:pt x="222" y="312"/>
                  </a:lnTo>
                  <a:lnTo>
                    <a:pt x="222" y="318"/>
                  </a:lnTo>
                  <a:lnTo>
                    <a:pt x="222" y="324"/>
                  </a:lnTo>
                  <a:lnTo>
                    <a:pt x="228" y="324"/>
                  </a:lnTo>
                  <a:lnTo>
                    <a:pt x="228" y="330"/>
                  </a:lnTo>
                  <a:lnTo>
                    <a:pt x="222" y="330"/>
                  </a:lnTo>
                  <a:lnTo>
                    <a:pt x="222" y="336"/>
                  </a:lnTo>
                  <a:lnTo>
                    <a:pt x="216" y="336"/>
                  </a:lnTo>
                  <a:lnTo>
                    <a:pt x="216" y="342"/>
                  </a:lnTo>
                  <a:lnTo>
                    <a:pt x="210" y="342"/>
                  </a:lnTo>
                  <a:lnTo>
                    <a:pt x="204" y="342"/>
                  </a:lnTo>
                  <a:lnTo>
                    <a:pt x="198" y="348"/>
                  </a:lnTo>
                  <a:lnTo>
                    <a:pt x="192" y="348"/>
                  </a:lnTo>
                  <a:lnTo>
                    <a:pt x="186" y="354"/>
                  </a:lnTo>
                  <a:lnTo>
                    <a:pt x="186" y="360"/>
                  </a:lnTo>
                  <a:lnTo>
                    <a:pt x="180" y="360"/>
                  </a:lnTo>
                  <a:lnTo>
                    <a:pt x="174" y="360"/>
                  </a:lnTo>
                  <a:lnTo>
                    <a:pt x="174" y="366"/>
                  </a:lnTo>
                  <a:lnTo>
                    <a:pt x="174" y="372"/>
                  </a:lnTo>
                  <a:lnTo>
                    <a:pt x="168" y="372"/>
                  </a:lnTo>
                  <a:lnTo>
                    <a:pt x="168" y="378"/>
                  </a:lnTo>
                  <a:lnTo>
                    <a:pt x="162" y="378"/>
                  </a:lnTo>
                  <a:lnTo>
                    <a:pt x="156" y="378"/>
                  </a:lnTo>
                  <a:lnTo>
                    <a:pt x="156" y="384"/>
                  </a:lnTo>
                  <a:lnTo>
                    <a:pt x="150" y="384"/>
                  </a:lnTo>
                  <a:lnTo>
                    <a:pt x="150" y="390"/>
                  </a:lnTo>
                  <a:lnTo>
                    <a:pt x="144" y="390"/>
                  </a:lnTo>
                  <a:lnTo>
                    <a:pt x="144" y="396"/>
                  </a:lnTo>
                  <a:lnTo>
                    <a:pt x="144" y="402"/>
                  </a:lnTo>
                  <a:lnTo>
                    <a:pt x="150" y="408"/>
                  </a:lnTo>
                  <a:lnTo>
                    <a:pt x="150" y="414"/>
                  </a:lnTo>
                  <a:lnTo>
                    <a:pt x="150" y="420"/>
                  </a:lnTo>
                  <a:lnTo>
                    <a:pt x="156" y="420"/>
                  </a:lnTo>
                  <a:lnTo>
                    <a:pt x="150" y="420"/>
                  </a:lnTo>
                  <a:lnTo>
                    <a:pt x="150" y="426"/>
                  </a:lnTo>
                  <a:lnTo>
                    <a:pt x="156" y="426"/>
                  </a:lnTo>
                  <a:lnTo>
                    <a:pt x="156" y="432"/>
                  </a:lnTo>
                  <a:lnTo>
                    <a:pt x="156" y="438"/>
                  </a:lnTo>
                  <a:lnTo>
                    <a:pt x="150" y="438"/>
                  </a:lnTo>
                  <a:lnTo>
                    <a:pt x="150" y="444"/>
                  </a:lnTo>
                  <a:lnTo>
                    <a:pt x="144" y="450"/>
                  </a:lnTo>
                  <a:lnTo>
                    <a:pt x="144" y="456"/>
                  </a:lnTo>
                  <a:lnTo>
                    <a:pt x="138" y="456"/>
                  </a:lnTo>
                  <a:lnTo>
                    <a:pt x="138" y="462"/>
                  </a:lnTo>
                  <a:lnTo>
                    <a:pt x="132" y="462"/>
                  </a:lnTo>
                  <a:lnTo>
                    <a:pt x="132" y="468"/>
                  </a:lnTo>
                  <a:lnTo>
                    <a:pt x="126" y="468"/>
                  </a:lnTo>
                  <a:lnTo>
                    <a:pt x="120" y="474"/>
                  </a:lnTo>
                  <a:lnTo>
                    <a:pt x="114" y="474"/>
                  </a:lnTo>
                  <a:lnTo>
                    <a:pt x="114" y="468"/>
                  </a:lnTo>
                  <a:lnTo>
                    <a:pt x="108" y="462"/>
                  </a:lnTo>
                  <a:lnTo>
                    <a:pt x="108" y="456"/>
                  </a:lnTo>
                  <a:lnTo>
                    <a:pt x="108" y="450"/>
                  </a:lnTo>
                  <a:lnTo>
                    <a:pt x="108" y="444"/>
                  </a:lnTo>
                  <a:lnTo>
                    <a:pt x="108" y="438"/>
                  </a:lnTo>
                  <a:lnTo>
                    <a:pt x="102" y="432"/>
                  </a:lnTo>
                  <a:lnTo>
                    <a:pt x="102" y="426"/>
                  </a:lnTo>
                  <a:lnTo>
                    <a:pt x="102" y="420"/>
                  </a:lnTo>
                  <a:lnTo>
                    <a:pt x="96" y="414"/>
                  </a:lnTo>
                  <a:lnTo>
                    <a:pt x="96" y="408"/>
                  </a:lnTo>
                  <a:lnTo>
                    <a:pt x="96" y="402"/>
                  </a:lnTo>
                  <a:lnTo>
                    <a:pt x="96" y="396"/>
                  </a:lnTo>
                  <a:lnTo>
                    <a:pt x="96" y="390"/>
                  </a:lnTo>
                  <a:lnTo>
                    <a:pt x="90" y="384"/>
                  </a:lnTo>
                  <a:lnTo>
                    <a:pt x="90" y="378"/>
                  </a:lnTo>
                  <a:lnTo>
                    <a:pt x="90" y="372"/>
                  </a:lnTo>
                  <a:lnTo>
                    <a:pt x="90" y="360"/>
                  </a:lnTo>
                  <a:lnTo>
                    <a:pt x="84" y="354"/>
                  </a:lnTo>
                  <a:lnTo>
                    <a:pt x="78" y="354"/>
                  </a:lnTo>
                  <a:lnTo>
                    <a:pt x="78" y="348"/>
                  </a:lnTo>
                  <a:lnTo>
                    <a:pt x="72" y="348"/>
                  </a:lnTo>
                  <a:lnTo>
                    <a:pt x="66" y="342"/>
                  </a:lnTo>
                  <a:lnTo>
                    <a:pt x="60" y="336"/>
                  </a:lnTo>
                  <a:lnTo>
                    <a:pt x="54" y="330"/>
                  </a:lnTo>
                  <a:lnTo>
                    <a:pt x="48" y="330"/>
                  </a:lnTo>
                  <a:lnTo>
                    <a:pt x="42" y="318"/>
                  </a:lnTo>
                  <a:lnTo>
                    <a:pt x="42" y="312"/>
                  </a:lnTo>
                  <a:lnTo>
                    <a:pt x="42" y="306"/>
                  </a:lnTo>
                  <a:lnTo>
                    <a:pt x="36" y="294"/>
                  </a:lnTo>
                  <a:lnTo>
                    <a:pt x="30" y="288"/>
                  </a:lnTo>
                  <a:lnTo>
                    <a:pt x="24" y="288"/>
                  </a:lnTo>
                  <a:lnTo>
                    <a:pt x="18" y="282"/>
                  </a:lnTo>
                  <a:lnTo>
                    <a:pt x="12" y="276"/>
                  </a:lnTo>
                  <a:lnTo>
                    <a:pt x="12" y="270"/>
                  </a:lnTo>
                  <a:lnTo>
                    <a:pt x="6" y="264"/>
                  </a:lnTo>
                  <a:lnTo>
                    <a:pt x="6" y="258"/>
                  </a:lnTo>
                  <a:lnTo>
                    <a:pt x="6" y="252"/>
                  </a:lnTo>
                  <a:lnTo>
                    <a:pt x="0" y="246"/>
                  </a:lnTo>
                  <a:lnTo>
                    <a:pt x="0" y="240"/>
                  </a:lnTo>
                  <a:lnTo>
                    <a:pt x="0" y="234"/>
                  </a:lnTo>
                  <a:lnTo>
                    <a:pt x="0" y="228"/>
                  </a:lnTo>
                  <a:lnTo>
                    <a:pt x="0" y="222"/>
                  </a:lnTo>
                  <a:lnTo>
                    <a:pt x="6" y="222"/>
                  </a:lnTo>
                  <a:lnTo>
                    <a:pt x="6" y="216"/>
                  </a:lnTo>
                  <a:lnTo>
                    <a:pt x="12" y="216"/>
                  </a:lnTo>
                  <a:lnTo>
                    <a:pt x="12" y="210"/>
                  </a:lnTo>
                  <a:lnTo>
                    <a:pt x="18" y="210"/>
                  </a:lnTo>
                  <a:lnTo>
                    <a:pt x="18" y="204"/>
                  </a:lnTo>
                  <a:lnTo>
                    <a:pt x="24" y="198"/>
                  </a:lnTo>
                  <a:lnTo>
                    <a:pt x="30" y="198"/>
                  </a:lnTo>
                  <a:lnTo>
                    <a:pt x="30" y="192"/>
                  </a:lnTo>
                  <a:lnTo>
                    <a:pt x="36" y="192"/>
                  </a:lnTo>
                  <a:lnTo>
                    <a:pt x="36" y="186"/>
                  </a:lnTo>
                  <a:lnTo>
                    <a:pt x="42" y="186"/>
                  </a:lnTo>
                  <a:lnTo>
                    <a:pt x="42" y="180"/>
                  </a:lnTo>
                  <a:lnTo>
                    <a:pt x="42" y="174"/>
                  </a:lnTo>
                  <a:lnTo>
                    <a:pt x="42" y="168"/>
                  </a:lnTo>
                  <a:lnTo>
                    <a:pt x="42" y="162"/>
                  </a:lnTo>
                  <a:lnTo>
                    <a:pt x="42" y="156"/>
                  </a:lnTo>
                  <a:lnTo>
                    <a:pt x="48" y="156"/>
                  </a:lnTo>
                  <a:lnTo>
                    <a:pt x="48" y="150"/>
                  </a:lnTo>
                  <a:lnTo>
                    <a:pt x="48" y="144"/>
                  </a:lnTo>
                  <a:lnTo>
                    <a:pt x="54" y="144"/>
                  </a:lnTo>
                  <a:lnTo>
                    <a:pt x="48" y="144"/>
                  </a:lnTo>
                  <a:lnTo>
                    <a:pt x="42" y="144"/>
                  </a:lnTo>
                  <a:lnTo>
                    <a:pt x="42" y="138"/>
                  </a:lnTo>
                  <a:lnTo>
                    <a:pt x="42" y="132"/>
                  </a:lnTo>
                  <a:lnTo>
                    <a:pt x="48" y="132"/>
                  </a:lnTo>
                  <a:lnTo>
                    <a:pt x="48" y="126"/>
                  </a:lnTo>
                  <a:lnTo>
                    <a:pt x="48" y="120"/>
                  </a:lnTo>
                  <a:lnTo>
                    <a:pt x="48" y="114"/>
                  </a:lnTo>
                  <a:lnTo>
                    <a:pt x="42" y="114"/>
                  </a:lnTo>
                  <a:lnTo>
                    <a:pt x="42" y="108"/>
                  </a:lnTo>
                  <a:lnTo>
                    <a:pt x="42" y="102"/>
                  </a:lnTo>
                  <a:lnTo>
                    <a:pt x="42" y="96"/>
                  </a:lnTo>
                  <a:lnTo>
                    <a:pt x="42" y="90"/>
                  </a:lnTo>
                  <a:lnTo>
                    <a:pt x="42" y="84"/>
                  </a:lnTo>
                  <a:lnTo>
                    <a:pt x="48" y="84"/>
                  </a:lnTo>
                  <a:lnTo>
                    <a:pt x="42" y="84"/>
                  </a:lnTo>
                  <a:lnTo>
                    <a:pt x="42" y="78"/>
                  </a:lnTo>
                  <a:lnTo>
                    <a:pt x="48" y="78"/>
                  </a:lnTo>
                  <a:lnTo>
                    <a:pt x="42" y="72"/>
                  </a:lnTo>
                  <a:lnTo>
                    <a:pt x="48" y="72"/>
                  </a:lnTo>
                  <a:lnTo>
                    <a:pt x="48" y="66"/>
                  </a:lnTo>
                  <a:lnTo>
                    <a:pt x="48" y="60"/>
                  </a:lnTo>
                  <a:lnTo>
                    <a:pt x="42" y="60"/>
                  </a:lnTo>
                  <a:lnTo>
                    <a:pt x="36" y="60"/>
                  </a:lnTo>
                  <a:lnTo>
                    <a:pt x="36" y="54"/>
                  </a:lnTo>
                  <a:lnTo>
                    <a:pt x="42" y="54"/>
                  </a:lnTo>
                  <a:lnTo>
                    <a:pt x="48" y="54"/>
                  </a:lnTo>
                  <a:lnTo>
                    <a:pt x="48" y="48"/>
                  </a:lnTo>
                  <a:lnTo>
                    <a:pt x="54" y="48"/>
                  </a:lnTo>
                  <a:lnTo>
                    <a:pt x="54" y="42"/>
                  </a:lnTo>
                  <a:lnTo>
                    <a:pt x="48" y="42"/>
                  </a:lnTo>
                  <a:lnTo>
                    <a:pt x="54" y="42"/>
                  </a:lnTo>
                  <a:lnTo>
                    <a:pt x="54" y="36"/>
                  </a:lnTo>
                  <a:lnTo>
                    <a:pt x="60" y="36"/>
                  </a:lnTo>
                  <a:lnTo>
                    <a:pt x="66" y="36"/>
                  </a:lnTo>
                  <a:lnTo>
                    <a:pt x="60" y="36"/>
                  </a:lnTo>
                  <a:lnTo>
                    <a:pt x="60" y="30"/>
                  </a:lnTo>
                  <a:close/>
                  <a:moveTo>
                    <a:pt x="180" y="246"/>
                  </a:moveTo>
                  <a:lnTo>
                    <a:pt x="180" y="240"/>
                  </a:lnTo>
                  <a:lnTo>
                    <a:pt x="180" y="234"/>
                  </a:lnTo>
                  <a:lnTo>
                    <a:pt x="186" y="234"/>
                  </a:lnTo>
                  <a:lnTo>
                    <a:pt x="192" y="240"/>
                  </a:lnTo>
                  <a:lnTo>
                    <a:pt x="192" y="234"/>
                  </a:lnTo>
                  <a:lnTo>
                    <a:pt x="192" y="240"/>
                  </a:lnTo>
                  <a:lnTo>
                    <a:pt x="198" y="240"/>
                  </a:lnTo>
                  <a:lnTo>
                    <a:pt x="198" y="246"/>
                  </a:lnTo>
                  <a:lnTo>
                    <a:pt x="192" y="246"/>
                  </a:lnTo>
                  <a:lnTo>
                    <a:pt x="192" y="252"/>
                  </a:lnTo>
                  <a:lnTo>
                    <a:pt x="192" y="246"/>
                  </a:lnTo>
                  <a:lnTo>
                    <a:pt x="186" y="252"/>
                  </a:lnTo>
                  <a:lnTo>
                    <a:pt x="186" y="246"/>
                  </a:lnTo>
                  <a:lnTo>
                    <a:pt x="180" y="246"/>
                  </a:lnTo>
                  <a:close/>
                  <a:moveTo>
                    <a:pt x="198" y="174"/>
                  </a:moveTo>
                  <a:lnTo>
                    <a:pt x="210" y="174"/>
                  </a:lnTo>
                  <a:lnTo>
                    <a:pt x="210" y="186"/>
                  </a:lnTo>
                  <a:lnTo>
                    <a:pt x="198" y="186"/>
                  </a:lnTo>
                  <a:lnTo>
                    <a:pt x="198" y="174"/>
                  </a:lnTo>
                  <a:close/>
                  <a:moveTo>
                    <a:pt x="192" y="180"/>
                  </a:moveTo>
                  <a:lnTo>
                    <a:pt x="198" y="180"/>
                  </a:lnTo>
                  <a:lnTo>
                    <a:pt x="198" y="186"/>
                  </a:lnTo>
                  <a:lnTo>
                    <a:pt x="192" y="186"/>
                  </a:lnTo>
                  <a:lnTo>
                    <a:pt x="192" y="180"/>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08" name="Freeform 43"/>
            <p:cNvSpPr>
              <a:spLocks noEditPoints="1"/>
            </p:cNvSpPr>
            <p:nvPr>
              <p:custDataLst>
                <p:tags r:id="rId38"/>
              </p:custDataLst>
            </p:nvPr>
          </p:nvSpPr>
          <p:spPr bwMode="gray">
            <a:xfrm>
              <a:off x="4055225" y="4687542"/>
              <a:ext cx="435297" cy="994589"/>
            </a:xfrm>
            <a:custGeom>
              <a:avLst/>
              <a:gdLst>
                <a:gd name="T0" fmla="*/ 1928 w 402"/>
                <a:gd name="T1" fmla="*/ 202617 h 804"/>
                <a:gd name="T2" fmla="*/ 6747 w 402"/>
                <a:gd name="T3" fmla="*/ 195831 h 804"/>
                <a:gd name="T4" fmla="*/ 12532 w 402"/>
                <a:gd name="T5" fmla="*/ 190014 h 804"/>
                <a:gd name="T6" fmla="*/ 17351 w 402"/>
                <a:gd name="T7" fmla="*/ 175472 h 804"/>
                <a:gd name="T8" fmla="*/ 23135 w 402"/>
                <a:gd name="T9" fmla="*/ 165778 h 804"/>
                <a:gd name="T10" fmla="*/ 23135 w 402"/>
                <a:gd name="T11" fmla="*/ 158022 h 804"/>
                <a:gd name="T12" fmla="*/ 21207 w 402"/>
                <a:gd name="T13" fmla="*/ 145419 h 804"/>
                <a:gd name="T14" fmla="*/ 17351 w 402"/>
                <a:gd name="T15" fmla="*/ 129908 h 804"/>
                <a:gd name="T16" fmla="*/ 14460 w 402"/>
                <a:gd name="T17" fmla="*/ 117305 h 804"/>
                <a:gd name="T18" fmla="*/ 17351 w 402"/>
                <a:gd name="T19" fmla="*/ 106640 h 804"/>
                <a:gd name="T20" fmla="*/ 21207 w 402"/>
                <a:gd name="T21" fmla="*/ 100824 h 804"/>
                <a:gd name="T22" fmla="*/ 26026 w 402"/>
                <a:gd name="T23" fmla="*/ 85313 h 804"/>
                <a:gd name="T24" fmla="*/ 35666 w 402"/>
                <a:gd name="T25" fmla="*/ 85313 h 804"/>
                <a:gd name="T26" fmla="*/ 42414 w 402"/>
                <a:gd name="T27" fmla="*/ 81435 h 804"/>
                <a:gd name="T28" fmla="*/ 51089 w 402"/>
                <a:gd name="T29" fmla="*/ 76587 h 804"/>
                <a:gd name="T30" fmla="*/ 54945 w 402"/>
                <a:gd name="T31" fmla="*/ 78527 h 804"/>
                <a:gd name="T32" fmla="*/ 59764 w 402"/>
                <a:gd name="T33" fmla="*/ 81435 h 804"/>
                <a:gd name="T34" fmla="*/ 63621 w 402"/>
                <a:gd name="T35" fmla="*/ 81435 h 804"/>
                <a:gd name="T36" fmla="*/ 71332 w 402"/>
                <a:gd name="T37" fmla="*/ 65924 h 804"/>
                <a:gd name="T38" fmla="*/ 76152 w 402"/>
                <a:gd name="T39" fmla="*/ 70770 h 804"/>
                <a:gd name="T40" fmla="*/ 78079 w 402"/>
                <a:gd name="T41" fmla="*/ 62045 h 804"/>
                <a:gd name="T42" fmla="*/ 84828 w 402"/>
                <a:gd name="T43" fmla="*/ 60107 h 804"/>
                <a:gd name="T44" fmla="*/ 88683 w 402"/>
                <a:gd name="T45" fmla="*/ 53321 h 804"/>
                <a:gd name="T46" fmla="*/ 90611 w 402"/>
                <a:gd name="T47" fmla="*/ 53321 h 804"/>
                <a:gd name="T48" fmla="*/ 93503 w 402"/>
                <a:gd name="T49" fmla="*/ 44595 h 804"/>
                <a:gd name="T50" fmla="*/ 93503 w 402"/>
                <a:gd name="T51" fmla="*/ 46534 h 804"/>
                <a:gd name="T52" fmla="*/ 95431 w 402"/>
                <a:gd name="T53" fmla="*/ 40718 h 804"/>
                <a:gd name="T54" fmla="*/ 90611 w 402"/>
                <a:gd name="T55" fmla="*/ 33931 h 804"/>
                <a:gd name="T56" fmla="*/ 99286 w 402"/>
                <a:gd name="T57" fmla="*/ 36840 h 804"/>
                <a:gd name="T58" fmla="*/ 104106 w 402"/>
                <a:gd name="T59" fmla="*/ 31992 h 804"/>
                <a:gd name="T60" fmla="*/ 107962 w 402"/>
                <a:gd name="T61" fmla="*/ 27145 h 804"/>
                <a:gd name="T62" fmla="*/ 111818 w 402"/>
                <a:gd name="T63" fmla="*/ 12603 h 804"/>
                <a:gd name="T64" fmla="*/ 113746 w 402"/>
                <a:gd name="T65" fmla="*/ 6786 h 804"/>
                <a:gd name="T66" fmla="*/ 118565 w 402"/>
                <a:gd name="T67" fmla="*/ 1939 h 804"/>
                <a:gd name="T68" fmla="*/ 120493 w 402"/>
                <a:gd name="T69" fmla="*/ 0 h 804"/>
                <a:gd name="T70" fmla="*/ 120493 w 402"/>
                <a:gd name="T71" fmla="*/ 6786 h 804"/>
                <a:gd name="T72" fmla="*/ 124349 w 402"/>
                <a:gd name="T73" fmla="*/ 12603 h 804"/>
                <a:gd name="T74" fmla="*/ 131096 w 402"/>
                <a:gd name="T75" fmla="*/ 26175 h 804"/>
                <a:gd name="T76" fmla="*/ 134953 w 402"/>
                <a:gd name="T77" fmla="*/ 44595 h 804"/>
                <a:gd name="T78" fmla="*/ 138808 w 402"/>
                <a:gd name="T79" fmla="*/ 62045 h 804"/>
                <a:gd name="T80" fmla="*/ 137845 w 402"/>
                <a:gd name="T81" fmla="*/ 78527 h 804"/>
                <a:gd name="T82" fmla="*/ 124349 w 402"/>
                <a:gd name="T83" fmla="*/ 72710 h 804"/>
                <a:gd name="T84" fmla="*/ 129169 w 402"/>
                <a:gd name="T85" fmla="*/ 90159 h 804"/>
                <a:gd name="T86" fmla="*/ 124349 w 402"/>
                <a:gd name="T87" fmla="*/ 101793 h 804"/>
                <a:gd name="T88" fmla="*/ 122421 w 402"/>
                <a:gd name="T89" fmla="*/ 124091 h 804"/>
                <a:gd name="T90" fmla="*/ 115674 w 402"/>
                <a:gd name="T91" fmla="*/ 143480 h 804"/>
                <a:gd name="T92" fmla="*/ 107962 w 402"/>
                <a:gd name="T93" fmla="*/ 165778 h 804"/>
                <a:gd name="T94" fmla="*/ 101214 w 402"/>
                <a:gd name="T95" fmla="*/ 190014 h 804"/>
                <a:gd name="T96" fmla="*/ 93503 w 402"/>
                <a:gd name="T97" fmla="*/ 213281 h 804"/>
                <a:gd name="T98" fmla="*/ 86756 w 402"/>
                <a:gd name="T99" fmla="*/ 239456 h 804"/>
                <a:gd name="T100" fmla="*/ 81935 w 402"/>
                <a:gd name="T101" fmla="*/ 255937 h 804"/>
                <a:gd name="T102" fmla="*/ 74224 w 402"/>
                <a:gd name="T103" fmla="*/ 273388 h 804"/>
                <a:gd name="T104" fmla="*/ 59764 w 402"/>
                <a:gd name="T105" fmla="*/ 277265 h 804"/>
                <a:gd name="T106" fmla="*/ 35666 w 402"/>
                <a:gd name="T107" fmla="*/ 284052 h 804"/>
                <a:gd name="T108" fmla="*/ 19279 w 402"/>
                <a:gd name="T109" fmla="*/ 275326 h 804"/>
                <a:gd name="T110" fmla="*/ 8675 w 402"/>
                <a:gd name="T111" fmla="*/ 253999 h 804"/>
                <a:gd name="T112" fmla="*/ 8675 w 402"/>
                <a:gd name="T113" fmla="*/ 234610 h 804"/>
                <a:gd name="T114" fmla="*/ 0 w 402"/>
                <a:gd name="T115" fmla="*/ 213281 h 804"/>
                <a:gd name="T116" fmla="*/ 99286 w 402"/>
                <a:gd name="T117" fmla="*/ 30053 h 804"/>
                <a:gd name="T118" fmla="*/ 131096 w 402"/>
                <a:gd name="T119" fmla="*/ 100824 h 804"/>
                <a:gd name="T120" fmla="*/ 104106 w 402"/>
                <a:gd name="T121" fmla="*/ 17450 h 8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02" h="804">
                  <a:moveTo>
                    <a:pt x="0" y="600"/>
                  </a:moveTo>
                  <a:lnTo>
                    <a:pt x="0" y="594"/>
                  </a:lnTo>
                  <a:lnTo>
                    <a:pt x="0" y="600"/>
                  </a:lnTo>
                  <a:lnTo>
                    <a:pt x="6" y="600"/>
                  </a:lnTo>
                  <a:lnTo>
                    <a:pt x="6" y="594"/>
                  </a:lnTo>
                  <a:lnTo>
                    <a:pt x="0" y="594"/>
                  </a:lnTo>
                  <a:lnTo>
                    <a:pt x="0" y="588"/>
                  </a:lnTo>
                  <a:lnTo>
                    <a:pt x="0" y="582"/>
                  </a:lnTo>
                  <a:lnTo>
                    <a:pt x="6" y="582"/>
                  </a:lnTo>
                  <a:lnTo>
                    <a:pt x="6" y="576"/>
                  </a:lnTo>
                  <a:lnTo>
                    <a:pt x="6" y="582"/>
                  </a:lnTo>
                  <a:lnTo>
                    <a:pt x="6" y="576"/>
                  </a:lnTo>
                  <a:lnTo>
                    <a:pt x="6" y="570"/>
                  </a:lnTo>
                  <a:lnTo>
                    <a:pt x="12" y="564"/>
                  </a:lnTo>
                  <a:lnTo>
                    <a:pt x="18" y="564"/>
                  </a:lnTo>
                  <a:lnTo>
                    <a:pt x="12" y="564"/>
                  </a:lnTo>
                  <a:lnTo>
                    <a:pt x="12" y="558"/>
                  </a:lnTo>
                  <a:lnTo>
                    <a:pt x="12" y="564"/>
                  </a:lnTo>
                  <a:lnTo>
                    <a:pt x="18" y="558"/>
                  </a:lnTo>
                  <a:lnTo>
                    <a:pt x="12" y="558"/>
                  </a:lnTo>
                  <a:lnTo>
                    <a:pt x="18" y="558"/>
                  </a:lnTo>
                  <a:lnTo>
                    <a:pt x="12" y="558"/>
                  </a:lnTo>
                  <a:lnTo>
                    <a:pt x="18" y="558"/>
                  </a:lnTo>
                  <a:lnTo>
                    <a:pt x="12" y="558"/>
                  </a:lnTo>
                  <a:lnTo>
                    <a:pt x="12" y="552"/>
                  </a:lnTo>
                  <a:lnTo>
                    <a:pt x="18" y="552"/>
                  </a:lnTo>
                  <a:lnTo>
                    <a:pt x="12" y="552"/>
                  </a:lnTo>
                  <a:lnTo>
                    <a:pt x="12" y="546"/>
                  </a:lnTo>
                  <a:lnTo>
                    <a:pt x="12" y="552"/>
                  </a:lnTo>
                  <a:lnTo>
                    <a:pt x="18" y="546"/>
                  </a:lnTo>
                  <a:lnTo>
                    <a:pt x="12" y="546"/>
                  </a:lnTo>
                  <a:lnTo>
                    <a:pt x="18" y="546"/>
                  </a:lnTo>
                  <a:lnTo>
                    <a:pt x="18" y="540"/>
                  </a:lnTo>
                  <a:lnTo>
                    <a:pt x="18" y="546"/>
                  </a:lnTo>
                  <a:lnTo>
                    <a:pt x="18" y="540"/>
                  </a:lnTo>
                  <a:lnTo>
                    <a:pt x="24" y="540"/>
                  </a:lnTo>
                  <a:lnTo>
                    <a:pt x="30" y="540"/>
                  </a:lnTo>
                  <a:lnTo>
                    <a:pt x="30" y="534"/>
                  </a:lnTo>
                  <a:lnTo>
                    <a:pt x="36" y="534"/>
                  </a:lnTo>
                  <a:lnTo>
                    <a:pt x="36" y="528"/>
                  </a:lnTo>
                  <a:lnTo>
                    <a:pt x="36" y="522"/>
                  </a:lnTo>
                  <a:lnTo>
                    <a:pt x="36" y="516"/>
                  </a:lnTo>
                  <a:lnTo>
                    <a:pt x="42" y="516"/>
                  </a:lnTo>
                  <a:lnTo>
                    <a:pt x="36" y="516"/>
                  </a:lnTo>
                  <a:lnTo>
                    <a:pt x="42" y="516"/>
                  </a:lnTo>
                  <a:lnTo>
                    <a:pt x="42" y="510"/>
                  </a:lnTo>
                  <a:lnTo>
                    <a:pt x="48" y="510"/>
                  </a:lnTo>
                  <a:lnTo>
                    <a:pt x="42" y="510"/>
                  </a:lnTo>
                  <a:lnTo>
                    <a:pt x="48" y="510"/>
                  </a:lnTo>
                  <a:lnTo>
                    <a:pt x="48" y="504"/>
                  </a:lnTo>
                  <a:lnTo>
                    <a:pt x="48" y="498"/>
                  </a:lnTo>
                  <a:lnTo>
                    <a:pt x="48" y="492"/>
                  </a:lnTo>
                  <a:lnTo>
                    <a:pt x="54" y="492"/>
                  </a:lnTo>
                  <a:lnTo>
                    <a:pt x="48" y="492"/>
                  </a:lnTo>
                  <a:lnTo>
                    <a:pt x="48" y="498"/>
                  </a:lnTo>
                  <a:lnTo>
                    <a:pt x="48" y="492"/>
                  </a:lnTo>
                  <a:lnTo>
                    <a:pt x="54" y="492"/>
                  </a:lnTo>
                  <a:lnTo>
                    <a:pt x="54" y="486"/>
                  </a:lnTo>
                  <a:lnTo>
                    <a:pt x="54" y="492"/>
                  </a:lnTo>
                  <a:lnTo>
                    <a:pt x="54" y="486"/>
                  </a:lnTo>
                  <a:lnTo>
                    <a:pt x="60" y="486"/>
                  </a:lnTo>
                  <a:lnTo>
                    <a:pt x="60" y="480"/>
                  </a:lnTo>
                  <a:lnTo>
                    <a:pt x="60" y="474"/>
                  </a:lnTo>
                  <a:lnTo>
                    <a:pt x="66" y="474"/>
                  </a:lnTo>
                  <a:lnTo>
                    <a:pt x="66" y="468"/>
                  </a:lnTo>
                  <a:lnTo>
                    <a:pt x="72" y="468"/>
                  </a:lnTo>
                  <a:lnTo>
                    <a:pt x="66" y="468"/>
                  </a:lnTo>
                  <a:lnTo>
                    <a:pt x="72" y="462"/>
                  </a:lnTo>
                  <a:lnTo>
                    <a:pt x="72" y="468"/>
                  </a:lnTo>
                  <a:lnTo>
                    <a:pt x="72" y="462"/>
                  </a:lnTo>
                  <a:lnTo>
                    <a:pt x="72" y="468"/>
                  </a:lnTo>
                  <a:lnTo>
                    <a:pt x="72" y="462"/>
                  </a:lnTo>
                  <a:lnTo>
                    <a:pt x="72" y="456"/>
                  </a:lnTo>
                  <a:lnTo>
                    <a:pt x="66" y="456"/>
                  </a:lnTo>
                  <a:lnTo>
                    <a:pt x="72" y="456"/>
                  </a:lnTo>
                  <a:lnTo>
                    <a:pt x="66" y="456"/>
                  </a:lnTo>
                  <a:lnTo>
                    <a:pt x="66" y="450"/>
                  </a:lnTo>
                  <a:lnTo>
                    <a:pt x="66" y="444"/>
                  </a:lnTo>
                  <a:lnTo>
                    <a:pt x="66" y="450"/>
                  </a:lnTo>
                  <a:lnTo>
                    <a:pt x="66" y="444"/>
                  </a:lnTo>
                  <a:lnTo>
                    <a:pt x="66" y="438"/>
                  </a:lnTo>
                  <a:lnTo>
                    <a:pt x="72" y="438"/>
                  </a:lnTo>
                  <a:lnTo>
                    <a:pt x="72" y="432"/>
                  </a:lnTo>
                  <a:lnTo>
                    <a:pt x="66" y="432"/>
                  </a:lnTo>
                  <a:lnTo>
                    <a:pt x="66" y="426"/>
                  </a:lnTo>
                  <a:lnTo>
                    <a:pt x="66" y="420"/>
                  </a:lnTo>
                  <a:lnTo>
                    <a:pt x="60" y="420"/>
                  </a:lnTo>
                  <a:lnTo>
                    <a:pt x="60" y="414"/>
                  </a:lnTo>
                  <a:lnTo>
                    <a:pt x="60" y="408"/>
                  </a:lnTo>
                  <a:lnTo>
                    <a:pt x="60" y="414"/>
                  </a:lnTo>
                  <a:lnTo>
                    <a:pt x="60" y="408"/>
                  </a:lnTo>
                  <a:lnTo>
                    <a:pt x="54" y="408"/>
                  </a:lnTo>
                  <a:lnTo>
                    <a:pt x="60" y="408"/>
                  </a:lnTo>
                  <a:lnTo>
                    <a:pt x="54" y="408"/>
                  </a:lnTo>
                  <a:lnTo>
                    <a:pt x="54" y="402"/>
                  </a:lnTo>
                  <a:lnTo>
                    <a:pt x="60" y="402"/>
                  </a:lnTo>
                  <a:lnTo>
                    <a:pt x="60" y="396"/>
                  </a:lnTo>
                  <a:lnTo>
                    <a:pt x="60" y="390"/>
                  </a:lnTo>
                  <a:lnTo>
                    <a:pt x="54" y="390"/>
                  </a:lnTo>
                  <a:lnTo>
                    <a:pt x="54" y="384"/>
                  </a:lnTo>
                  <a:lnTo>
                    <a:pt x="54" y="378"/>
                  </a:lnTo>
                  <a:lnTo>
                    <a:pt x="48" y="378"/>
                  </a:lnTo>
                  <a:lnTo>
                    <a:pt x="48" y="372"/>
                  </a:lnTo>
                  <a:lnTo>
                    <a:pt x="48" y="366"/>
                  </a:lnTo>
                  <a:lnTo>
                    <a:pt x="48" y="360"/>
                  </a:lnTo>
                  <a:lnTo>
                    <a:pt x="48" y="354"/>
                  </a:lnTo>
                  <a:lnTo>
                    <a:pt x="42" y="354"/>
                  </a:lnTo>
                  <a:lnTo>
                    <a:pt x="48" y="354"/>
                  </a:lnTo>
                  <a:lnTo>
                    <a:pt x="42" y="354"/>
                  </a:lnTo>
                  <a:lnTo>
                    <a:pt x="48" y="354"/>
                  </a:lnTo>
                  <a:lnTo>
                    <a:pt x="42" y="354"/>
                  </a:lnTo>
                  <a:lnTo>
                    <a:pt x="42" y="348"/>
                  </a:lnTo>
                  <a:lnTo>
                    <a:pt x="42" y="342"/>
                  </a:lnTo>
                  <a:lnTo>
                    <a:pt x="48" y="342"/>
                  </a:lnTo>
                  <a:lnTo>
                    <a:pt x="48" y="336"/>
                  </a:lnTo>
                  <a:lnTo>
                    <a:pt x="48" y="330"/>
                  </a:lnTo>
                  <a:lnTo>
                    <a:pt x="42" y="330"/>
                  </a:lnTo>
                  <a:lnTo>
                    <a:pt x="48" y="330"/>
                  </a:lnTo>
                  <a:lnTo>
                    <a:pt x="42" y="330"/>
                  </a:lnTo>
                  <a:lnTo>
                    <a:pt x="42" y="324"/>
                  </a:lnTo>
                  <a:lnTo>
                    <a:pt x="42" y="318"/>
                  </a:lnTo>
                  <a:lnTo>
                    <a:pt x="42" y="312"/>
                  </a:lnTo>
                  <a:lnTo>
                    <a:pt x="42" y="306"/>
                  </a:lnTo>
                  <a:lnTo>
                    <a:pt x="42" y="312"/>
                  </a:lnTo>
                  <a:lnTo>
                    <a:pt x="48" y="312"/>
                  </a:lnTo>
                  <a:lnTo>
                    <a:pt x="48" y="306"/>
                  </a:lnTo>
                  <a:lnTo>
                    <a:pt x="48" y="312"/>
                  </a:lnTo>
                  <a:lnTo>
                    <a:pt x="42" y="312"/>
                  </a:lnTo>
                  <a:lnTo>
                    <a:pt x="48" y="306"/>
                  </a:lnTo>
                  <a:lnTo>
                    <a:pt x="48" y="300"/>
                  </a:lnTo>
                  <a:lnTo>
                    <a:pt x="54" y="300"/>
                  </a:lnTo>
                  <a:lnTo>
                    <a:pt x="48" y="300"/>
                  </a:lnTo>
                  <a:lnTo>
                    <a:pt x="48" y="294"/>
                  </a:lnTo>
                  <a:lnTo>
                    <a:pt x="54" y="294"/>
                  </a:lnTo>
                  <a:lnTo>
                    <a:pt x="54" y="300"/>
                  </a:lnTo>
                  <a:lnTo>
                    <a:pt x="54" y="294"/>
                  </a:lnTo>
                  <a:lnTo>
                    <a:pt x="48" y="294"/>
                  </a:lnTo>
                  <a:lnTo>
                    <a:pt x="54" y="294"/>
                  </a:lnTo>
                  <a:lnTo>
                    <a:pt x="54" y="288"/>
                  </a:lnTo>
                  <a:lnTo>
                    <a:pt x="54" y="294"/>
                  </a:lnTo>
                  <a:lnTo>
                    <a:pt x="54" y="288"/>
                  </a:lnTo>
                  <a:lnTo>
                    <a:pt x="60" y="288"/>
                  </a:lnTo>
                  <a:lnTo>
                    <a:pt x="60" y="282"/>
                  </a:lnTo>
                  <a:lnTo>
                    <a:pt x="60" y="288"/>
                  </a:lnTo>
                  <a:lnTo>
                    <a:pt x="60" y="282"/>
                  </a:lnTo>
                  <a:lnTo>
                    <a:pt x="60" y="276"/>
                  </a:lnTo>
                  <a:lnTo>
                    <a:pt x="66" y="276"/>
                  </a:lnTo>
                  <a:lnTo>
                    <a:pt x="66" y="270"/>
                  </a:lnTo>
                  <a:lnTo>
                    <a:pt x="66" y="264"/>
                  </a:lnTo>
                  <a:lnTo>
                    <a:pt x="72" y="264"/>
                  </a:lnTo>
                  <a:lnTo>
                    <a:pt x="72" y="258"/>
                  </a:lnTo>
                  <a:lnTo>
                    <a:pt x="66" y="258"/>
                  </a:lnTo>
                  <a:lnTo>
                    <a:pt x="66" y="252"/>
                  </a:lnTo>
                  <a:lnTo>
                    <a:pt x="66" y="246"/>
                  </a:lnTo>
                  <a:lnTo>
                    <a:pt x="66" y="240"/>
                  </a:lnTo>
                  <a:lnTo>
                    <a:pt x="72" y="240"/>
                  </a:lnTo>
                  <a:lnTo>
                    <a:pt x="72" y="246"/>
                  </a:lnTo>
                  <a:lnTo>
                    <a:pt x="72" y="240"/>
                  </a:lnTo>
                  <a:lnTo>
                    <a:pt x="78" y="240"/>
                  </a:lnTo>
                  <a:lnTo>
                    <a:pt x="84" y="240"/>
                  </a:lnTo>
                  <a:lnTo>
                    <a:pt x="90" y="240"/>
                  </a:lnTo>
                  <a:lnTo>
                    <a:pt x="90" y="246"/>
                  </a:lnTo>
                  <a:lnTo>
                    <a:pt x="90" y="240"/>
                  </a:lnTo>
                  <a:lnTo>
                    <a:pt x="96" y="240"/>
                  </a:lnTo>
                  <a:lnTo>
                    <a:pt x="102" y="240"/>
                  </a:lnTo>
                  <a:lnTo>
                    <a:pt x="96" y="240"/>
                  </a:lnTo>
                  <a:lnTo>
                    <a:pt x="102" y="240"/>
                  </a:lnTo>
                  <a:lnTo>
                    <a:pt x="102" y="234"/>
                  </a:lnTo>
                  <a:lnTo>
                    <a:pt x="102" y="240"/>
                  </a:lnTo>
                  <a:lnTo>
                    <a:pt x="102" y="234"/>
                  </a:lnTo>
                  <a:lnTo>
                    <a:pt x="108" y="234"/>
                  </a:lnTo>
                  <a:lnTo>
                    <a:pt x="108" y="228"/>
                  </a:lnTo>
                  <a:lnTo>
                    <a:pt x="108" y="234"/>
                  </a:lnTo>
                  <a:lnTo>
                    <a:pt x="108" y="228"/>
                  </a:lnTo>
                  <a:lnTo>
                    <a:pt x="114" y="228"/>
                  </a:lnTo>
                  <a:lnTo>
                    <a:pt x="114" y="234"/>
                  </a:lnTo>
                  <a:lnTo>
                    <a:pt x="114" y="240"/>
                  </a:lnTo>
                  <a:lnTo>
                    <a:pt x="114" y="234"/>
                  </a:lnTo>
                  <a:lnTo>
                    <a:pt x="120" y="234"/>
                  </a:lnTo>
                  <a:lnTo>
                    <a:pt x="120" y="240"/>
                  </a:lnTo>
                  <a:lnTo>
                    <a:pt x="120" y="234"/>
                  </a:lnTo>
                  <a:lnTo>
                    <a:pt x="120" y="228"/>
                  </a:lnTo>
                  <a:lnTo>
                    <a:pt x="126" y="228"/>
                  </a:lnTo>
                  <a:lnTo>
                    <a:pt x="132" y="228"/>
                  </a:lnTo>
                  <a:lnTo>
                    <a:pt x="132" y="234"/>
                  </a:lnTo>
                  <a:lnTo>
                    <a:pt x="132" y="228"/>
                  </a:lnTo>
                  <a:lnTo>
                    <a:pt x="132" y="222"/>
                  </a:lnTo>
                  <a:lnTo>
                    <a:pt x="138" y="222"/>
                  </a:lnTo>
                  <a:lnTo>
                    <a:pt x="132" y="222"/>
                  </a:lnTo>
                  <a:lnTo>
                    <a:pt x="138" y="222"/>
                  </a:lnTo>
                  <a:lnTo>
                    <a:pt x="138" y="216"/>
                  </a:lnTo>
                  <a:lnTo>
                    <a:pt x="144" y="216"/>
                  </a:lnTo>
                  <a:lnTo>
                    <a:pt x="138" y="216"/>
                  </a:lnTo>
                  <a:lnTo>
                    <a:pt x="138" y="222"/>
                  </a:lnTo>
                  <a:lnTo>
                    <a:pt x="144" y="216"/>
                  </a:lnTo>
                  <a:lnTo>
                    <a:pt x="144" y="222"/>
                  </a:lnTo>
                  <a:lnTo>
                    <a:pt x="144" y="216"/>
                  </a:lnTo>
                  <a:lnTo>
                    <a:pt x="144" y="222"/>
                  </a:lnTo>
                  <a:lnTo>
                    <a:pt x="144" y="216"/>
                  </a:lnTo>
                  <a:lnTo>
                    <a:pt x="150" y="216"/>
                  </a:lnTo>
                  <a:lnTo>
                    <a:pt x="156" y="216"/>
                  </a:lnTo>
                  <a:lnTo>
                    <a:pt x="150" y="216"/>
                  </a:lnTo>
                  <a:lnTo>
                    <a:pt x="150" y="222"/>
                  </a:lnTo>
                  <a:lnTo>
                    <a:pt x="156" y="222"/>
                  </a:lnTo>
                  <a:lnTo>
                    <a:pt x="150" y="222"/>
                  </a:lnTo>
                  <a:lnTo>
                    <a:pt x="156" y="222"/>
                  </a:lnTo>
                  <a:lnTo>
                    <a:pt x="162" y="222"/>
                  </a:lnTo>
                  <a:lnTo>
                    <a:pt x="156" y="222"/>
                  </a:lnTo>
                  <a:lnTo>
                    <a:pt x="162" y="222"/>
                  </a:lnTo>
                  <a:lnTo>
                    <a:pt x="162" y="216"/>
                  </a:lnTo>
                  <a:lnTo>
                    <a:pt x="156" y="216"/>
                  </a:lnTo>
                  <a:lnTo>
                    <a:pt x="162" y="216"/>
                  </a:lnTo>
                  <a:lnTo>
                    <a:pt x="156" y="216"/>
                  </a:lnTo>
                  <a:lnTo>
                    <a:pt x="156" y="222"/>
                  </a:lnTo>
                  <a:lnTo>
                    <a:pt x="156" y="216"/>
                  </a:lnTo>
                  <a:lnTo>
                    <a:pt x="162" y="216"/>
                  </a:lnTo>
                  <a:lnTo>
                    <a:pt x="162" y="210"/>
                  </a:lnTo>
                  <a:lnTo>
                    <a:pt x="168" y="210"/>
                  </a:lnTo>
                  <a:lnTo>
                    <a:pt x="168" y="216"/>
                  </a:lnTo>
                  <a:lnTo>
                    <a:pt x="168" y="222"/>
                  </a:lnTo>
                  <a:lnTo>
                    <a:pt x="168" y="228"/>
                  </a:lnTo>
                  <a:lnTo>
                    <a:pt x="174" y="228"/>
                  </a:lnTo>
                  <a:lnTo>
                    <a:pt x="174" y="234"/>
                  </a:lnTo>
                  <a:lnTo>
                    <a:pt x="180" y="234"/>
                  </a:lnTo>
                  <a:lnTo>
                    <a:pt x="186" y="234"/>
                  </a:lnTo>
                  <a:lnTo>
                    <a:pt x="186" y="240"/>
                  </a:lnTo>
                  <a:lnTo>
                    <a:pt x="186" y="246"/>
                  </a:lnTo>
                  <a:lnTo>
                    <a:pt x="186" y="240"/>
                  </a:lnTo>
                  <a:lnTo>
                    <a:pt x="192" y="240"/>
                  </a:lnTo>
                  <a:lnTo>
                    <a:pt x="186" y="234"/>
                  </a:lnTo>
                  <a:lnTo>
                    <a:pt x="192" y="234"/>
                  </a:lnTo>
                  <a:lnTo>
                    <a:pt x="192" y="228"/>
                  </a:lnTo>
                  <a:lnTo>
                    <a:pt x="186" y="228"/>
                  </a:lnTo>
                  <a:lnTo>
                    <a:pt x="180" y="228"/>
                  </a:lnTo>
                  <a:lnTo>
                    <a:pt x="180" y="222"/>
                  </a:lnTo>
                  <a:lnTo>
                    <a:pt x="174" y="222"/>
                  </a:lnTo>
                  <a:lnTo>
                    <a:pt x="174" y="216"/>
                  </a:lnTo>
                  <a:lnTo>
                    <a:pt x="174" y="210"/>
                  </a:lnTo>
                  <a:lnTo>
                    <a:pt x="174" y="204"/>
                  </a:lnTo>
                  <a:lnTo>
                    <a:pt x="180" y="204"/>
                  </a:lnTo>
                  <a:lnTo>
                    <a:pt x="186" y="204"/>
                  </a:lnTo>
                  <a:lnTo>
                    <a:pt x="186" y="198"/>
                  </a:lnTo>
                  <a:lnTo>
                    <a:pt x="192" y="198"/>
                  </a:lnTo>
                  <a:lnTo>
                    <a:pt x="192" y="192"/>
                  </a:lnTo>
                  <a:lnTo>
                    <a:pt x="198" y="192"/>
                  </a:lnTo>
                  <a:lnTo>
                    <a:pt x="198" y="186"/>
                  </a:lnTo>
                  <a:lnTo>
                    <a:pt x="204" y="186"/>
                  </a:lnTo>
                  <a:lnTo>
                    <a:pt x="210" y="186"/>
                  </a:lnTo>
                  <a:lnTo>
                    <a:pt x="210" y="192"/>
                  </a:lnTo>
                  <a:lnTo>
                    <a:pt x="216" y="192"/>
                  </a:lnTo>
                  <a:lnTo>
                    <a:pt x="210" y="198"/>
                  </a:lnTo>
                  <a:lnTo>
                    <a:pt x="210" y="204"/>
                  </a:lnTo>
                  <a:lnTo>
                    <a:pt x="210" y="198"/>
                  </a:lnTo>
                  <a:lnTo>
                    <a:pt x="210" y="204"/>
                  </a:lnTo>
                  <a:lnTo>
                    <a:pt x="210" y="210"/>
                  </a:lnTo>
                  <a:lnTo>
                    <a:pt x="210" y="204"/>
                  </a:lnTo>
                  <a:lnTo>
                    <a:pt x="216" y="204"/>
                  </a:lnTo>
                  <a:lnTo>
                    <a:pt x="216" y="198"/>
                  </a:lnTo>
                  <a:lnTo>
                    <a:pt x="216" y="204"/>
                  </a:lnTo>
                  <a:lnTo>
                    <a:pt x="216" y="198"/>
                  </a:lnTo>
                  <a:lnTo>
                    <a:pt x="216" y="204"/>
                  </a:lnTo>
                  <a:lnTo>
                    <a:pt x="216" y="198"/>
                  </a:lnTo>
                  <a:lnTo>
                    <a:pt x="222" y="198"/>
                  </a:lnTo>
                  <a:lnTo>
                    <a:pt x="222" y="192"/>
                  </a:lnTo>
                  <a:lnTo>
                    <a:pt x="216" y="192"/>
                  </a:lnTo>
                  <a:lnTo>
                    <a:pt x="222" y="192"/>
                  </a:lnTo>
                  <a:lnTo>
                    <a:pt x="216" y="192"/>
                  </a:lnTo>
                  <a:lnTo>
                    <a:pt x="216" y="186"/>
                  </a:lnTo>
                  <a:lnTo>
                    <a:pt x="216" y="180"/>
                  </a:lnTo>
                  <a:lnTo>
                    <a:pt x="222" y="180"/>
                  </a:lnTo>
                  <a:lnTo>
                    <a:pt x="222" y="174"/>
                  </a:lnTo>
                  <a:lnTo>
                    <a:pt x="228" y="174"/>
                  </a:lnTo>
                  <a:lnTo>
                    <a:pt x="222" y="174"/>
                  </a:lnTo>
                  <a:lnTo>
                    <a:pt x="228" y="174"/>
                  </a:lnTo>
                  <a:lnTo>
                    <a:pt x="228" y="168"/>
                  </a:lnTo>
                  <a:lnTo>
                    <a:pt x="234" y="168"/>
                  </a:lnTo>
                  <a:lnTo>
                    <a:pt x="228" y="168"/>
                  </a:lnTo>
                  <a:lnTo>
                    <a:pt x="234" y="168"/>
                  </a:lnTo>
                  <a:lnTo>
                    <a:pt x="234" y="162"/>
                  </a:lnTo>
                  <a:lnTo>
                    <a:pt x="228" y="162"/>
                  </a:lnTo>
                  <a:lnTo>
                    <a:pt x="228" y="168"/>
                  </a:lnTo>
                  <a:lnTo>
                    <a:pt x="228" y="162"/>
                  </a:lnTo>
                  <a:lnTo>
                    <a:pt x="234" y="156"/>
                  </a:lnTo>
                  <a:lnTo>
                    <a:pt x="240" y="156"/>
                  </a:lnTo>
                  <a:lnTo>
                    <a:pt x="240" y="162"/>
                  </a:lnTo>
                  <a:lnTo>
                    <a:pt x="240" y="168"/>
                  </a:lnTo>
                  <a:lnTo>
                    <a:pt x="234" y="168"/>
                  </a:lnTo>
                  <a:lnTo>
                    <a:pt x="234" y="174"/>
                  </a:lnTo>
                  <a:lnTo>
                    <a:pt x="234" y="180"/>
                  </a:lnTo>
                  <a:lnTo>
                    <a:pt x="240" y="180"/>
                  </a:lnTo>
                  <a:lnTo>
                    <a:pt x="240" y="174"/>
                  </a:lnTo>
                  <a:lnTo>
                    <a:pt x="240" y="168"/>
                  </a:lnTo>
                  <a:lnTo>
                    <a:pt x="246" y="168"/>
                  </a:lnTo>
                  <a:lnTo>
                    <a:pt x="246" y="162"/>
                  </a:lnTo>
                  <a:lnTo>
                    <a:pt x="246" y="156"/>
                  </a:lnTo>
                  <a:lnTo>
                    <a:pt x="252" y="156"/>
                  </a:lnTo>
                  <a:lnTo>
                    <a:pt x="246" y="156"/>
                  </a:lnTo>
                  <a:lnTo>
                    <a:pt x="252" y="156"/>
                  </a:lnTo>
                  <a:lnTo>
                    <a:pt x="252" y="150"/>
                  </a:lnTo>
                  <a:lnTo>
                    <a:pt x="258" y="150"/>
                  </a:lnTo>
                  <a:lnTo>
                    <a:pt x="264" y="156"/>
                  </a:lnTo>
                  <a:lnTo>
                    <a:pt x="264" y="150"/>
                  </a:lnTo>
                  <a:lnTo>
                    <a:pt x="264" y="156"/>
                  </a:lnTo>
                  <a:lnTo>
                    <a:pt x="264" y="162"/>
                  </a:lnTo>
                  <a:lnTo>
                    <a:pt x="264" y="168"/>
                  </a:lnTo>
                  <a:lnTo>
                    <a:pt x="264" y="162"/>
                  </a:lnTo>
                  <a:lnTo>
                    <a:pt x="270" y="156"/>
                  </a:lnTo>
                  <a:lnTo>
                    <a:pt x="264" y="156"/>
                  </a:lnTo>
                  <a:lnTo>
                    <a:pt x="264" y="150"/>
                  </a:lnTo>
                  <a:lnTo>
                    <a:pt x="264" y="144"/>
                  </a:lnTo>
                  <a:lnTo>
                    <a:pt x="264" y="150"/>
                  </a:lnTo>
                  <a:lnTo>
                    <a:pt x="258" y="150"/>
                  </a:lnTo>
                  <a:lnTo>
                    <a:pt x="258" y="144"/>
                  </a:lnTo>
                  <a:lnTo>
                    <a:pt x="252" y="144"/>
                  </a:lnTo>
                  <a:lnTo>
                    <a:pt x="252" y="150"/>
                  </a:lnTo>
                  <a:lnTo>
                    <a:pt x="252" y="144"/>
                  </a:lnTo>
                  <a:lnTo>
                    <a:pt x="252" y="138"/>
                  </a:lnTo>
                  <a:lnTo>
                    <a:pt x="252" y="132"/>
                  </a:lnTo>
                  <a:lnTo>
                    <a:pt x="252" y="126"/>
                  </a:lnTo>
                  <a:lnTo>
                    <a:pt x="258" y="126"/>
                  </a:lnTo>
                  <a:lnTo>
                    <a:pt x="258" y="132"/>
                  </a:lnTo>
                  <a:lnTo>
                    <a:pt x="258" y="126"/>
                  </a:lnTo>
                  <a:lnTo>
                    <a:pt x="264" y="126"/>
                  </a:lnTo>
                  <a:lnTo>
                    <a:pt x="264" y="132"/>
                  </a:lnTo>
                  <a:lnTo>
                    <a:pt x="264" y="126"/>
                  </a:lnTo>
                  <a:lnTo>
                    <a:pt x="264" y="120"/>
                  </a:lnTo>
                  <a:lnTo>
                    <a:pt x="258" y="120"/>
                  </a:lnTo>
                  <a:lnTo>
                    <a:pt x="264" y="120"/>
                  </a:lnTo>
                  <a:lnTo>
                    <a:pt x="258" y="120"/>
                  </a:lnTo>
                  <a:lnTo>
                    <a:pt x="264" y="120"/>
                  </a:lnTo>
                  <a:lnTo>
                    <a:pt x="264" y="126"/>
                  </a:lnTo>
                  <a:lnTo>
                    <a:pt x="264" y="120"/>
                  </a:lnTo>
                  <a:lnTo>
                    <a:pt x="264" y="126"/>
                  </a:lnTo>
                  <a:lnTo>
                    <a:pt x="264" y="132"/>
                  </a:lnTo>
                  <a:lnTo>
                    <a:pt x="264" y="138"/>
                  </a:lnTo>
                  <a:lnTo>
                    <a:pt x="264" y="132"/>
                  </a:lnTo>
                  <a:lnTo>
                    <a:pt x="270" y="132"/>
                  </a:lnTo>
                  <a:lnTo>
                    <a:pt x="264" y="132"/>
                  </a:lnTo>
                  <a:lnTo>
                    <a:pt x="270" y="132"/>
                  </a:lnTo>
                  <a:lnTo>
                    <a:pt x="264" y="132"/>
                  </a:lnTo>
                  <a:lnTo>
                    <a:pt x="270" y="132"/>
                  </a:lnTo>
                  <a:lnTo>
                    <a:pt x="264" y="126"/>
                  </a:lnTo>
                  <a:lnTo>
                    <a:pt x="270" y="126"/>
                  </a:lnTo>
                  <a:lnTo>
                    <a:pt x="264" y="126"/>
                  </a:lnTo>
                  <a:lnTo>
                    <a:pt x="270" y="126"/>
                  </a:lnTo>
                  <a:lnTo>
                    <a:pt x="270" y="120"/>
                  </a:lnTo>
                  <a:lnTo>
                    <a:pt x="270" y="114"/>
                  </a:lnTo>
                  <a:lnTo>
                    <a:pt x="270" y="120"/>
                  </a:lnTo>
                  <a:lnTo>
                    <a:pt x="264" y="120"/>
                  </a:lnTo>
                  <a:lnTo>
                    <a:pt x="264" y="114"/>
                  </a:lnTo>
                  <a:lnTo>
                    <a:pt x="270" y="114"/>
                  </a:lnTo>
                  <a:lnTo>
                    <a:pt x="264" y="114"/>
                  </a:lnTo>
                  <a:lnTo>
                    <a:pt x="270" y="114"/>
                  </a:lnTo>
                  <a:lnTo>
                    <a:pt x="264" y="114"/>
                  </a:lnTo>
                  <a:lnTo>
                    <a:pt x="264" y="108"/>
                  </a:lnTo>
                  <a:lnTo>
                    <a:pt x="264" y="114"/>
                  </a:lnTo>
                  <a:lnTo>
                    <a:pt x="264" y="108"/>
                  </a:lnTo>
                  <a:lnTo>
                    <a:pt x="258" y="108"/>
                  </a:lnTo>
                  <a:lnTo>
                    <a:pt x="258" y="102"/>
                  </a:lnTo>
                  <a:lnTo>
                    <a:pt x="258" y="96"/>
                  </a:lnTo>
                  <a:lnTo>
                    <a:pt x="264" y="96"/>
                  </a:lnTo>
                  <a:lnTo>
                    <a:pt x="264" y="102"/>
                  </a:lnTo>
                  <a:lnTo>
                    <a:pt x="264" y="96"/>
                  </a:lnTo>
                  <a:lnTo>
                    <a:pt x="258" y="96"/>
                  </a:lnTo>
                  <a:lnTo>
                    <a:pt x="258" y="90"/>
                  </a:lnTo>
                  <a:lnTo>
                    <a:pt x="264" y="90"/>
                  </a:lnTo>
                  <a:lnTo>
                    <a:pt x="264" y="84"/>
                  </a:lnTo>
                  <a:lnTo>
                    <a:pt x="264" y="90"/>
                  </a:lnTo>
                  <a:lnTo>
                    <a:pt x="270" y="90"/>
                  </a:lnTo>
                  <a:lnTo>
                    <a:pt x="270" y="96"/>
                  </a:lnTo>
                  <a:lnTo>
                    <a:pt x="270" y="90"/>
                  </a:lnTo>
                  <a:lnTo>
                    <a:pt x="276" y="90"/>
                  </a:lnTo>
                  <a:lnTo>
                    <a:pt x="276" y="96"/>
                  </a:lnTo>
                  <a:lnTo>
                    <a:pt x="276" y="102"/>
                  </a:lnTo>
                  <a:lnTo>
                    <a:pt x="282" y="102"/>
                  </a:lnTo>
                  <a:lnTo>
                    <a:pt x="288" y="102"/>
                  </a:lnTo>
                  <a:lnTo>
                    <a:pt x="282" y="102"/>
                  </a:lnTo>
                  <a:lnTo>
                    <a:pt x="282" y="96"/>
                  </a:lnTo>
                  <a:lnTo>
                    <a:pt x="288" y="96"/>
                  </a:lnTo>
                  <a:lnTo>
                    <a:pt x="282" y="96"/>
                  </a:lnTo>
                  <a:lnTo>
                    <a:pt x="288" y="90"/>
                  </a:lnTo>
                  <a:lnTo>
                    <a:pt x="288" y="96"/>
                  </a:lnTo>
                  <a:lnTo>
                    <a:pt x="288" y="90"/>
                  </a:lnTo>
                  <a:lnTo>
                    <a:pt x="282" y="90"/>
                  </a:lnTo>
                  <a:lnTo>
                    <a:pt x="288" y="90"/>
                  </a:lnTo>
                  <a:lnTo>
                    <a:pt x="294" y="90"/>
                  </a:lnTo>
                  <a:lnTo>
                    <a:pt x="288" y="90"/>
                  </a:lnTo>
                  <a:lnTo>
                    <a:pt x="294" y="90"/>
                  </a:lnTo>
                  <a:lnTo>
                    <a:pt x="294" y="84"/>
                  </a:lnTo>
                  <a:lnTo>
                    <a:pt x="294" y="90"/>
                  </a:lnTo>
                  <a:lnTo>
                    <a:pt x="294" y="84"/>
                  </a:lnTo>
                  <a:lnTo>
                    <a:pt x="294" y="90"/>
                  </a:lnTo>
                  <a:lnTo>
                    <a:pt x="300" y="90"/>
                  </a:lnTo>
                  <a:lnTo>
                    <a:pt x="294" y="90"/>
                  </a:lnTo>
                  <a:lnTo>
                    <a:pt x="294" y="84"/>
                  </a:lnTo>
                  <a:lnTo>
                    <a:pt x="294" y="78"/>
                  </a:lnTo>
                  <a:lnTo>
                    <a:pt x="294" y="84"/>
                  </a:lnTo>
                  <a:lnTo>
                    <a:pt x="300" y="84"/>
                  </a:lnTo>
                  <a:lnTo>
                    <a:pt x="306" y="84"/>
                  </a:lnTo>
                  <a:lnTo>
                    <a:pt x="306" y="78"/>
                  </a:lnTo>
                  <a:lnTo>
                    <a:pt x="306" y="84"/>
                  </a:lnTo>
                  <a:lnTo>
                    <a:pt x="312" y="78"/>
                  </a:lnTo>
                  <a:lnTo>
                    <a:pt x="306" y="78"/>
                  </a:lnTo>
                  <a:lnTo>
                    <a:pt x="312" y="78"/>
                  </a:lnTo>
                  <a:lnTo>
                    <a:pt x="312" y="72"/>
                  </a:lnTo>
                  <a:lnTo>
                    <a:pt x="312" y="66"/>
                  </a:lnTo>
                  <a:lnTo>
                    <a:pt x="312" y="60"/>
                  </a:lnTo>
                  <a:lnTo>
                    <a:pt x="312" y="66"/>
                  </a:lnTo>
                  <a:lnTo>
                    <a:pt x="312" y="60"/>
                  </a:lnTo>
                  <a:lnTo>
                    <a:pt x="318" y="60"/>
                  </a:lnTo>
                  <a:lnTo>
                    <a:pt x="312" y="60"/>
                  </a:lnTo>
                  <a:lnTo>
                    <a:pt x="318" y="60"/>
                  </a:lnTo>
                  <a:lnTo>
                    <a:pt x="318" y="54"/>
                  </a:lnTo>
                  <a:lnTo>
                    <a:pt x="318" y="48"/>
                  </a:lnTo>
                  <a:lnTo>
                    <a:pt x="318" y="42"/>
                  </a:lnTo>
                  <a:lnTo>
                    <a:pt x="318" y="36"/>
                  </a:lnTo>
                  <a:lnTo>
                    <a:pt x="312" y="36"/>
                  </a:lnTo>
                  <a:lnTo>
                    <a:pt x="318" y="36"/>
                  </a:lnTo>
                  <a:lnTo>
                    <a:pt x="318" y="30"/>
                  </a:lnTo>
                  <a:lnTo>
                    <a:pt x="312" y="30"/>
                  </a:lnTo>
                  <a:lnTo>
                    <a:pt x="312" y="24"/>
                  </a:lnTo>
                  <a:lnTo>
                    <a:pt x="306" y="24"/>
                  </a:lnTo>
                  <a:lnTo>
                    <a:pt x="312" y="24"/>
                  </a:lnTo>
                  <a:lnTo>
                    <a:pt x="318" y="24"/>
                  </a:lnTo>
                  <a:lnTo>
                    <a:pt x="318" y="30"/>
                  </a:lnTo>
                  <a:lnTo>
                    <a:pt x="318" y="24"/>
                  </a:lnTo>
                  <a:lnTo>
                    <a:pt x="318" y="18"/>
                  </a:lnTo>
                  <a:lnTo>
                    <a:pt x="324" y="24"/>
                  </a:lnTo>
                  <a:lnTo>
                    <a:pt x="324" y="18"/>
                  </a:lnTo>
                  <a:lnTo>
                    <a:pt x="318" y="18"/>
                  </a:lnTo>
                  <a:lnTo>
                    <a:pt x="324" y="18"/>
                  </a:lnTo>
                  <a:lnTo>
                    <a:pt x="330" y="18"/>
                  </a:lnTo>
                  <a:lnTo>
                    <a:pt x="324" y="18"/>
                  </a:lnTo>
                  <a:lnTo>
                    <a:pt x="330" y="12"/>
                  </a:lnTo>
                  <a:lnTo>
                    <a:pt x="330" y="18"/>
                  </a:lnTo>
                  <a:lnTo>
                    <a:pt x="330" y="12"/>
                  </a:lnTo>
                  <a:lnTo>
                    <a:pt x="330" y="18"/>
                  </a:lnTo>
                  <a:lnTo>
                    <a:pt x="330" y="12"/>
                  </a:lnTo>
                  <a:lnTo>
                    <a:pt x="330" y="6"/>
                  </a:lnTo>
                  <a:lnTo>
                    <a:pt x="324" y="6"/>
                  </a:lnTo>
                  <a:lnTo>
                    <a:pt x="330" y="6"/>
                  </a:lnTo>
                  <a:lnTo>
                    <a:pt x="336" y="6"/>
                  </a:lnTo>
                  <a:lnTo>
                    <a:pt x="330" y="6"/>
                  </a:lnTo>
                  <a:lnTo>
                    <a:pt x="336" y="6"/>
                  </a:lnTo>
                  <a:lnTo>
                    <a:pt x="330" y="6"/>
                  </a:lnTo>
                  <a:lnTo>
                    <a:pt x="336" y="6"/>
                  </a:lnTo>
                  <a:lnTo>
                    <a:pt x="330" y="6"/>
                  </a:lnTo>
                  <a:lnTo>
                    <a:pt x="336" y="0"/>
                  </a:lnTo>
                  <a:lnTo>
                    <a:pt x="330" y="0"/>
                  </a:lnTo>
                  <a:lnTo>
                    <a:pt x="330" y="6"/>
                  </a:lnTo>
                  <a:lnTo>
                    <a:pt x="330" y="0"/>
                  </a:lnTo>
                  <a:lnTo>
                    <a:pt x="336" y="0"/>
                  </a:lnTo>
                  <a:lnTo>
                    <a:pt x="330" y="0"/>
                  </a:lnTo>
                  <a:lnTo>
                    <a:pt x="336" y="0"/>
                  </a:lnTo>
                  <a:lnTo>
                    <a:pt x="342" y="0"/>
                  </a:lnTo>
                  <a:lnTo>
                    <a:pt x="342" y="6"/>
                  </a:lnTo>
                  <a:lnTo>
                    <a:pt x="342" y="12"/>
                  </a:lnTo>
                  <a:lnTo>
                    <a:pt x="336" y="12"/>
                  </a:lnTo>
                  <a:lnTo>
                    <a:pt x="342" y="12"/>
                  </a:lnTo>
                  <a:lnTo>
                    <a:pt x="336" y="12"/>
                  </a:lnTo>
                  <a:lnTo>
                    <a:pt x="342" y="12"/>
                  </a:lnTo>
                  <a:lnTo>
                    <a:pt x="336" y="12"/>
                  </a:lnTo>
                  <a:lnTo>
                    <a:pt x="336" y="6"/>
                  </a:lnTo>
                  <a:lnTo>
                    <a:pt x="336" y="12"/>
                  </a:lnTo>
                  <a:lnTo>
                    <a:pt x="336" y="18"/>
                  </a:lnTo>
                  <a:lnTo>
                    <a:pt x="336" y="12"/>
                  </a:lnTo>
                  <a:lnTo>
                    <a:pt x="336" y="18"/>
                  </a:lnTo>
                  <a:lnTo>
                    <a:pt x="342" y="18"/>
                  </a:lnTo>
                  <a:lnTo>
                    <a:pt x="342" y="12"/>
                  </a:lnTo>
                  <a:lnTo>
                    <a:pt x="342" y="18"/>
                  </a:lnTo>
                  <a:lnTo>
                    <a:pt x="348" y="18"/>
                  </a:lnTo>
                  <a:lnTo>
                    <a:pt x="342" y="18"/>
                  </a:lnTo>
                  <a:lnTo>
                    <a:pt x="348" y="18"/>
                  </a:lnTo>
                  <a:lnTo>
                    <a:pt x="348" y="24"/>
                  </a:lnTo>
                  <a:lnTo>
                    <a:pt x="348" y="18"/>
                  </a:lnTo>
                  <a:lnTo>
                    <a:pt x="354" y="18"/>
                  </a:lnTo>
                  <a:lnTo>
                    <a:pt x="354" y="24"/>
                  </a:lnTo>
                  <a:lnTo>
                    <a:pt x="348" y="24"/>
                  </a:lnTo>
                  <a:lnTo>
                    <a:pt x="354" y="24"/>
                  </a:lnTo>
                  <a:lnTo>
                    <a:pt x="354" y="30"/>
                  </a:lnTo>
                  <a:lnTo>
                    <a:pt x="354" y="36"/>
                  </a:lnTo>
                  <a:lnTo>
                    <a:pt x="360" y="42"/>
                  </a:lnTo>
                  <a:lnTo>
                    <a:pt x="360" y="48"/>
                  </a:lnTo>
                  <a:lnTo>
                    <a:pt x="360" y="42"/>
                  </a:lnTo>
                  <a:lnTo>
                    <a:pt x="366" y="42"/>
                  </a:lnTo>
                  <a:lnTo>
                    <a:pt x="366" y="48"/>
                  </a:lnTo>
                  <a:lnTo>
                    <a:pt x="366" y="54"/>
                  </a:lnTo>
                  <a:lnTo>
                    <a:pt x="372" y="48"/>
                  </a:lnTo>
                  <a:lnTo>
                    <a:pt x="372" y="54"/>
                  </a:lnTo>
                  <a:lnTo>
                    <a:pt x="366" y="54"/>
                  </a:lnTo>
                  <a:lnTo>
                    <a:pt x="372" y="54"/>
                  </a:lnTo>
                  <a:lnTo>
                    <a:pt x="372" y="60"/>
                  </a:lnTo>
                  <a:lnTo>
                    <a:pt x="372" y="66"/>
                  </a:lnTo>
                  <a:lnTo>
                    <a:pt x="372" y="72"/>
                  </a:lnTo>
                  <a:lnTo>
                    <a:pt x="378" y="72"/>
                  </a:lnTo>
                  <a:lnTo>
                    <a:pt x="378" y="78"/>
                  </a:lnTo>
                  <a:lnTo>
                    <a:pt x="378" y="84"/>
                  </a:lnTo>
                  <a:lnTo>
                    <a:pt x="378" y="90"/>
                  </a:lnTo>
                  <a:lnTo>
                    <a:pt x="384" y="90"/>
                  </a:lnTo>
                  <a:lnTo>
                    <a:pt x="384" y="96"/>
                  </a:lnTo>
                  <a:lnTo>
                    <a:pt x="384" y="102"/>
                  </a:lnTo>
                  <a:lnTo>
                    <a:pt x="384" y="108"/>
                  </a:lnTo>
                  <a:lnTo>
                    <a:pt x="384" y="114"/>
                  </a:lnTo>
                  <a:lnTo>
                    <a:pt x="384" y="120"/>
                  </a:lnTo>
                  <a:lnTo>
                    <a:pt x="390" y="120"/>
                  </a:lnTo>
                  <a:lnTo>
                    <a:pt x="384" y="120"/>
                  </a:lnTo>
                  <a:lnTo>
                    <a:pt x="384" y="126"/>
                  </a:lnTo>
                  <a:lnTo>
                    <a:pt x="384" y="120"/>
                  </a:lnTo>
                  <a:lnTo>
                    <a:pt x="384" y="126"/>
                  </a:lnTo>
                  <a:lnTo>
                    <a:pt x="390" y="132"/>
                  </a:lnTo>
                  <a:lnTo>
                    <a:pt x="390" y="138"/>
                  </a:lnTo>
                  <a:lnTo>
                    <a:pt x="384" y="138"/>
                  </a:lnTo>
                  <a:lnTo>
                    <a:pt x="390" y="138"/>
                  </a:lnTo>
                  <a:lnTo>
                    <a:pt x="390" y="144"/>
                  </a:lnTo>
                  <a:lnTo>
                    <a:pt x="390" y="150"/>
                  </a:lnTo>
                  <a:lnTo>
                    <a:pt x="390" y="156"/>
                  </a:lnTo>
                  <a:lnTo>
                    <a:pt x="390" y="162"/>
                  </a:lnTo>
                  <a:lnTo>
                    <a:pt x="390" y="168"/>
                  </a:lnTo>
                  <a:lnTo>
                    <a:pt x="396" y="168"/>
                  </a:lnTo>
                  <a:lnTo>
                    <a:pt x="396" y="174"/>
                  </a:lnTo>
                  <a:lnTo>
                    <a:pt x="396" y="180"/>
                  </a:lnTo>
                  <a:lnTo>
                    <a:pt x="402" y="180"/>
                  </a:lnTo>
                  <a:lnTo>
                    <a:pt x="402" y="186"/>
                  </a:lnTo>
                  <a:lnTo>
                    <a:pt x="402" y="192"/>
                  </a:lnTo>
                  <a:lnTo>
                    <a:pt x="402" y="198"/>
                  </a:lnTo>
                  <a:lnTo>
                    <a:pt x="402" y="204"/>
                  </a:lnTo>
                  <a:lnTo>
                    <a:pt x="402" y="210"/>
                  </a:lnTo>
                  <a:lnTo>
                    <a:pt x="396" y="210"/>
                  </a:lnTo>
                  <a:lnTo>
                    <a:pt x="396" y="216"/>
                  </a:lnTo>
                  <a:lnTo>
                    <a:pt x="396" y="222"/>
                  </a:lnTo>
                  <a:lnTo>
                    <a:pt x="396" y="216"/>
                  </a:lnTo>
                  <a:lnTo>
                    <a:pt x="396" y="222"/>
                  </a:lnTo>
                  <a:lnTo>
                    <a:pt x="390" y="222"/>
                  </a:lnTo>
                  <a:lnTo>
                    <a:pt x="390" y="228"/>
                  </a:lnTo>
                  <a:lnTo>
                    <a:pt x="384" y="228"/>
                  </a:lnTo>
                  <a:lnTo>
                    <a:pt x="384" y="222"/>
                  </a:lnTo>
                  <a:lnTo>
                    <a:pt x="378" y="222"/>
                  </a:lnTo>
                  <a:lnTo>
                    <a:pt x="378" y="216"/>
                  </a:lnTo>
                  <a:lnTo>
                    <a:pt x="378" y="210"/>
                  </a:lnTo>
                  <a:lnTo>
                    <a:pt x="372" y="210"/>
                  </a:lnTo>
                  <a:lnTo>
                    <a:pt x="372" y="204"/>
                  </a:lnTo>
                  <a:lnTo>
                    <a:pt x="372" y="198"/>
                  </a:lnTo>
                  <a:lnTo>
                    <a:pt x="366" y="198"/>
                  </a:lnTo>
                  <a:lnTo>
                    <a:pt x="360" y="198"/>
                  </a:lnTo>
                  <a:lnTo>
                    <a:pt x="360" y="204"/>
                  </a:lnTo>
                  <a:lnTo>
                    <a:pt x="354" y="204"/>
                  </a:lnTo>
                  <a:lnTo>
                    <a:pt x="360" y="210"/>
                  </a:lnTo>
                  <a:lnTo>
                    <a:pt x="360" y="204"/>
                  </a:lnTo>
                  <a:lnTo>
                    <a:pt x="360" y="210"/>
                  </a:lnTo>
                  <a:lnTo>
                    <a:pt x="360" y="216"/>
                  </a:lnTo>
                  <a:lnTo>
                    <a:pt x="360" y="222"/>
                  </a:lnTo>
                  <a:lnTo>
                    <a:pt x="360" y="228"/>
                  </a:lnTo>
                  <a:lnTo>
                    <a:pt x="360" y="234"/>
                  </a:lnTo>
                  <a:lnTo>
                    <a:pt x="360" y="240"/>
                  </a:lnTo>
                  <a:lnTo>
                    <a:pt x="366" y="240"/>
                  </a:lnTo>
                  <a:lnTo>
                    <a:pt x="372" y="240"/>
                  </a:lnTo>
                  <a:lnTo>
                    <a:pt x="372" y="246"/>
                  </a:lnTo>
                  <a:lnTo>
                    <a:pt x="366" y="246"/>
                  </a:lnTo>
                  <a:lnTo>
                    <a:pt x="366" y="252"/>
                  </a:lnTo>
                  <a:lnTo>
                    <a:pt x="366" y="258"/>
                  </a:lnTo>
                  <a:lnTo>
                    <a:pt x="372" y="258"/>
                  </a:lnTo>
                  <a:lnTo>
                    <a:pt x="366" y="258"/>
                  </a:lnTo>
                  <a:lnTo>
                    <a:pt x="372" y="258"/>
                  </a:lnTo>
                  <a:lnTo>
                    <a:pt x="366" y="264"/>
                  </a:lnTo>
                  <a:lnTo>
                    <a:pt x="366" y="270"/>
                  </a:lnTo>
                  <a:lnTo>
                    <a:pt x="360" y="270"/>
                  </a:lnTo>
                  <a:lnTo>
                    <a:pt x="360" y="276"/>
                  </a:lnTo>
                  <a:lnTo>
                    <a:pt x="366" y="276"/>
                  </a:lnTo>
                  <a:lnTo>
                    <a:pt x="366" y="282"/>
                  </a:lnTo>
                  <a:lnTo>
                    <a:pt x="360" y="282"/>
                  </a:lnTo>
                  <a:lnTo>
                    <a:pt x="354" y="282"/>
                  </a:lnTo>
                  <a:lnTo>
                    <a:pt x="354" y="288"/>
                  </a:lnTo>
                  <a:lnTo>
                    <a:pt x="354" y="294"/>
                  </a:lnTo>
                  <a:lnTo>
                    <a:pt x="348" y="294"/>
                  </a:lnTo>
                  <a:lnTo>
                    <a:pt x="348" y="300"/>
                  </a:lnTo>
                  <a:lnTo>
                    <a:pt x="348" y="306"/>
                  </a:lnTo>
                  <a:lnTo>
                    <a:pt x="348" y="312"/>
                  </a:lnTo>
                  <a:lnTo>
                    <a:pt x="348" y="318"/>
                  </a:lnTo>
                  <a:lnTo>
                    <a:pt x="348" y="324"/>
                  </a:lnTo>
                  <a:lnTo>
                    <a:pt x="348" y="330"/>
                  </a:lnTo>
                  <a:lnTo>
                    <a:pt x="354" y="330"/>
                  </a:lnTo>
                  <a:lnTo>
                    <a:pt x="348" y="330"/>
                  </a:lnTo>
                  <a:lnTo>
                    <a:pt x="348" y="336"/>
                  </a:lnTo>
                  <a:lnTo>
                    <a:pt x="348" y="342"/>
                  </a:lnTo>
                  <a:lnTo>
                    <a:pt x="348" y="348"/>
                  </a:lnTo>
                  <a:lnTo>
                    <a:pt x="342" y="348"/>
                  </a:lnTo>
                  <a:lnTo>
                    <a:pt x="342" y="354"/>
                  </a:lnTo>
                  <a:lnTo>
                    <a:pt x="348" y="354"/>
                  </a:lnTo>
                  <a:lnTo>
                    <a:pt x="342" y="354"/>
                  </a:lnTo>
                  <a:lnTo>
                    <a:pt x="342" y="360"/>
                  </a:lnTo>
                  <a:lnTo>
                    <a:pt x="342" y="366"/>
                  </a:lnTo>
                  <a:lnTo>
                    <a:pt x="342" y="372"/>
                  </a:lnTo>
                  <a:lnTo>
                    <a:pt x="336" y="378"/>
                  </a:lnTo>
                  <a:lnTo>
                    <a:pt x="336" y="384"/>
                  </a:lnTo>
                  <a:lnTo>
                    <a:pt x="336" y="390"/>
                  </a:lnTo>
                  <a:lnTo>
                    <a:pt x="330" y="390"/>
                  </a:lnTo>
                  <a:lnTo>
                    <a:pt x="330" y="396"/>
                  </a:lnTo>
                  <a:lnTo>
                    <a:pt x="330" y="402"/>
                  </a:lnTo>
                  <a:lnTo>
                    <a:pt x="324" y="408"/>
                  </a:lnTo>
                  <a:lnTo>
                    <a:pt x="324" y="414"/>
                  </a:lnTo>
                  <a:lnTo>
                    <a:pt x="324" y="420"/>
                  </a:lnTo>
                  <a:lnTo>
                    <a:pt x="324" y="426"/>
                  </a:lnTo>
                  <a:lnTo>
                    <a:pt x="318" y="426"/>
                  </a:lnTo>
                  <a:lnTo>
                    <a:pt x="318" y="432"/>
                  </a:lnTo>
                  <a:lnTo>
                    <a:pt x="318" y="438"/>
                  </a:lnTo>
                  <a:lnTo>
                    <a:pt x="312" y="444"/>
                  </a:lnTo>
                  <a:lnTo>
                    <a:pt x="312" y="450"/>
                  </a:lnTo>
                  <a:lnTo>
                    <a:pt x="312" y="456"/>
                  </a:lnTo>
                  <a:lnTo>
                    <a:pt x="312" y="462"/>
                  </a:lnTo>
                  <a:lnTo>
                    <a:pt x="312" y="468"/>
                  </a:lnTo>
                  <a:lnTo>
                    <a:pt x="306" y="468"/>
                  </a:lnTo>
                  <a:lnTo>
                    <a:pt x="306" y="474"/>
                  </a:lnTo>
                  <a:lnTo>
                    <a:pt x="306" y="480"/>
                  </a:lnTo>
                  <a:lnTo>
                    <a:pt x="300" y="480"/>
                  </a:lnTo>
                  <a:lnTo>
                    <a:pt x="300" y="486"/>
                  </a:lnTo>
                  <a:lnTo>
                    <a:pt x="300" y="492"/>
                  </a:lnTo>
                  <a:lnTo>
                    <a:pt x="300" y="498"/>
                  </a:lnTo>
                  <a:lnTo>
                    <a:pt x="294" y="498"/>
                  </a:lnTo>
                  <a:lnTo>
                    <a:pt x="294" y="504"/>
                  </a:lnTo>
                  <a:lnTo>
                    <a:pt x="294" y="510"/>
                  </a:lnTo>
                  <a:lnTo>
                    <a:pt x="294" y="516"/>
                  </a:lnTo>
                  <a:lnTo>
                    <a:pt x="294" y="522"/>
                  </a:lnTo>
                  <a:lnTo>
                    <a:pt x="288" y="528"/>
                  </a:lnTo>
                  <a:lnTo>
                    <a:pt x="288" y="534"/>
                  </a:lnTo>
                  <a:lnTo>
                    <a:pt x="288" y="540"/>
                  </a:lnTo>
                  <a:lnTo>
                    <a:pt x="282" y="546"/>
                  </a:lnTo>
                  <a:lnTo>
                    <a:pt x="282" y="552"/>
                  </a:lnTo>
                  <a:lnTo>
                    <a:pt x="282" y="558"/>
                  </a:lnTo>
                  <a:lnTo>
                    <a:pt x="282" y="564"/>
                  </a:lnTo>
                  <a:lnTo>
                    <a:pt x="276" y="564"/>
                  </a:lnTo>
                  <a:lnTo>
                    <a:pt x="276" y="570"/>
                  </a:lnTo>
                  <a:lnTo>
                    <a:pt x="276" y="576"/>
                  </a:lnTo>
                  <a:lnTo>
                    <a:pt x="270" y="582"/>
                  </a:lnTo>
                  <a:lnTo>
                    <a:pt x="270" y="588"/>
                  </a:lnTo>
                  <a:lnTo>
                    <a:pt x="270" y="594"/>
                  </a:lnTo>
                  <a:lnTo>
                    <a:pt x="264" y="594"/>
                  </a:lnTo>
                  <a:lnTo>
                    <a:pt x="264" y="600"/>
                  </a:lnTo>
                  <a:lnTo>
                    <a:pt x="264" y="606"/>
                  </a:lnTo>
                  <a:lnTo>
                    <a:pt x="264" y="612"/>
                  </a:lnTo>
                  <a:lnTo>
                    <a:pt x="258" y="612"/>
                  </a:lnTo>
                  <a:lnTo>
                    <a:pt x="258" y="618"/>
                  </a:lnTo>
                  <a:lnTo>
                    <a:pt x="258" y="624"/>
                  </a:lnTo>
                  <a:lnTo>
                    <a:pt x="258" y="630"/>
                  </a:lnTo>
                  <a:lnTo>
                    <a:pt x="258" y="636"/>
                  </a:lnTo>
                  <a:lnTo>
                    <a:pt x="258" y="642"/>
                  </a:lnTo>
                  <a:lnTo>
                    <a:pt x="252" y="648"/>
                  </a:lnTo>
                  <a:lnTo>
                    <a:pt x="252" y="654"/>
                  </a:lnTo>
                  <a:lnTo>
                    <a:pt x="252" y="660"/>
                  </a:lnTo>
                  <a:lnTo>
                    <a:pt x="252" y="666"/>
                  </a:lnTo>
                  <a:lnTo>
                    <a:pt x="246" y="672"/>
                  </a:lnTo>
                  <a:lnTo>
                    <a:pt x="246" y="678"/>
                  </a:lnTo>
                  <a:lnTo>
                    <a:pt x="246" y="684"/>
                  </a:lnTo>
                  <a:lnTo>
                    <a:pt x="246" y="690"/>
                  </a:lnTo>
                  <a:lnTo>
                    <a:pt x="240" y="690"/>
                  </a:lnTo>
                  <a:lnTo>
                    <a:pt x="240" y="696"/>
                  </a:lnTo>
                  <a:lnTo>
                    <a:pt x="240" y="690"/>
                  </a:lnTo>
                  <a:lnTo>
                    <a:pt x="246" y="696"/>
                  </a:lnTo>
                  <a:lnTo>
                    <a:pt x="240" y="696"/>
                  </a:lnTo>
                  <a:lnTo>
                    <a:pt x="240" y="702"/>
                  </a:lnTo>
                  <a:lnTo>
                    <a:pt x="240" y="708"/>
                  </a:lnTo>
                  <a:lnTo>
                    <a:pt x="234" y="708"/>
                  </a:lnTo>
                  <a:lnTo>
                    <a:pt x="234" y="714"/>
                  </a:lnTo>
                  <a:lnTo>
                    <a:pt x="234" y="720"/>
                  </a:lnTo>
                  <a:lnTo>
                    <a:pt x="228" y="720"/>
                  </a:lnTo>
                  <a:lnTo>
                    <a:pt x="228" y="726"/>
                  </a:lnTo>
                  <a:lnTo>
                    <a:pt x="228" y="732"/>
                  </a:lnTo>
                  <a:lnTo>
                    <a:pt x="228" y="738"/>
                  </a:lnTo>
                  <a:lnTo>
                    <a:pt x="222" y="744"/>
                  </a:lnTo>
                  <a:lnTo>
                    <a:pt x="222" y="750"/>
                  </a:lnTo>
                  <a:lnTo>
                    <a:pt x="222" y="756"/>
                  </a:lnTo>
                  <a:lnTo>
                    <a:pt x="216" y="756"/>
                  </a:lnTo>
                  <a:lnTo>
                    <a:pt x="216" y="762"/>
                  </a:lnTo>
                  <a:lnTo>
                    <a:pt x="216" y="768"/>
                  </a:lnTo>
                  <a:lnTo>
                    <a:pt x="216" y="762"/>
                  </a:lnTo>
                  <a:lnTo>
                    <a:pt x="210" y="762"/>
                  </a:lnTo>
                  <a:lnTo>
                    <a:pt x="210" y="768"/>
                  </a:lnTo>
                  <a:lnTo>
                    <a:pt x="204" y="768"/>
                  </a:lnTo>
                  <a:lnTo>
                    <a:pt x="204" y="774"/>
                  </a:lnTo>
                  <a:lnTo>
                    <a:pt x="198" y="774"/>
                  </a:lnTo>
                  <a:lnTo>
                    <a:pt x="192" y="774"/>
                  </a:lnTo>
                  <a:lnTo>
                    <a:pt x="192" y="780"/>
                  </a:lnTo>
                  <a:lnTo>
                    <a:pt x="192" y="774"/>
                  </a:lnTo>
                  <a:lnTo>
                    <a:pt x="192" y="780"/>
                  </a:lnTo>
                  <a:lnTo>
                    <a:pt x="192" y="774"/>
                  </a:lnTo>
                  <a:lnTo>
                    <a:pt x="186" y="774"/>
                  </a:lnTo>
                  <a:lnTo>
                    <a:pt x="180" y="774"/>
                  </a:lnTo>
                  <a:lnTo>
                    <a:pt x="174" y="774"/>
                  </a:lnTo>
                  <a:lnTo>
                    <a:pt x="174" y="780"/>
                  </a:lnTo>
                  <a:lnTo>
                    <a:pt x="168" y="780"/>
                  </a:lnTo>
                  <a:lnTo>
                    <a:pt x="162" y="780"/>
                  </a:lnTo>
                  <a:lnTo>
                    <a:pt x="156" y="786"/>
                  </a:lnTo>
                  <a:lnTo>
                    <a:pt x="150" y="786"/>
                  </a:lnTo>
                  <a:lnTo>
                    <a:pt x="144" y="792"/>
                  </a:lnTo>
                  <a:lnTo>
                    <a:pt x="138" y="792"/>
                  </a:lnTo>
                  <a:lnTo>
                    <a:pt x="138" y="798"/>
                  </a:lnTo>
                  <a:lnTo>
                    <a:pt x="132" y="798"/>
                  </a:lnTo>
                  <a:lnTo>
                    <a:pt x="126" y="804"/>
                  </a:lnTo>
                  <a:lnTo>
                    <a:pt x="120" y="804"/>
                  </a:lnTo>
                  <a:lnTo>
                    <a:pt x="114" y="804"/>
                  </a:lnTo>
                  <a:lnTo>
                    <a:pt x="108" y="804"/>
                  </a:lnTo>
                  <a:lnTo>
                    <a:pt x="108" y="798"/>
                  </a:lnTo>
                  <a:lnTo>
                    <a:pt x="102" y="798"/>
                  </a:lnTo>
                  <a:lnTo>
                    <a:pt x="96" y="798"/>
                  </a:lnTo>
                  <a:lnTo>
                    <a:pt x="96" y="792"/>
                  </a:lnTo>
                  <a:lnTo>
                    <a:pt x="90" y="786"/>
                  </a:lnTo>
                  <a:lnTo>
                    <a:pt x="84" y="786"/>
                  </a:lnTo>
                  <a:lnTo>
                    <a:pt x="78" y="786"/>
                  </a:lnTo>
                  <a:lnTo>
                    <a:pt x="72" y="786"/>
                  </a:lnTo>
                  <a:lnTo>
                    <a:pt x="72" y="780"/>
                  </a:lnTo>
                  <a:lnTo>
                    <a:pt x="72" y="786"/>
                  </a:lnTo>
                  <a:lnTo>
                    <a:pt x="72" y="780"/>
                  </a:lnTo>
                  <a:lnTo>
                    <a:pt x="66" y="780"/>
                  </a:lnTo>
                  <a:lnTo>
                    <a:pt x="60" y="780"/>
                  </a:lnTo>
                  <a:lnTo>
                    <a:pt x="60" y="774"/>
                  </a:lnTo>
                  <a:lnTo>
                    <a:pt x="54" y="774"/>
                  </a:lnTo>
                  <a:lnTo>
                    <a:pt x="54" y="768"/>
                  </a:lnTo>
                  <a:lnTo>
                    <a:pt x="48" y="768"/>
                  </a:lnTo>
                  <a:lnTo>
                    <a:pt x="48" y="762"/>
                  </a:lnTo>
                  <a:lnTo>
                    <a:pt x="42" y="762"/>
                  </a:lnTo>
                  <a:lnTo>
                    <a:pt x="42" y="756"/>
                  </a:lnTo>
                  <a:lnTo>
                    <a:pt x="42" y="750"/>
                  </a:lnTo>
                  <a:lnTo>
                    <a:pt x="42" y="744"/>
                  </a:lnTo>
                  <a:lnTo>
                    <a:pt x="36" y="738"/>
                  </a:lnTo>
                  <a:lnTo>
                    <a:pt x="36" y="732"/>
                  </a:lnTo>
                  <a:lnTo>
                    <a:pt x="30" y="732"/>
                  </a:lnTo>
                  <a:lnTo>
                    <a:pt x="24" y="726"/>
                  </a:lnTo>
                  <a:lnTo>
                    <a:pt x="24" y="720"/>
                  </a:lnTo>
                  <a:lnTo>
                    <a:pt x="24" y="714"/>
                  </a:lnTo>
                  <a:lnTo>
                    <a:pt x="24" y="708"/>
                  </a:lnTo>
                  <a:lnTo>
                    <a:pt x="24" y="702"/>
                  </a:lnTo>
                  <a:lnTo>
                    <a:pt x="24" y="696"/>
                  </a:lnTo>
                  <a:lnTo>
                    <a:pt x="24" y="690"/>
                  </a:lnTo>
                  <a:lnTo>
                    <a:pt x="24" y="684"/>
                  </a:lnTo>
                  <a:lnTo>
                    <a:pt x="24" y="678"/>
                  </a:lnTo>
                  <a:lnTo>
                    <a:pt x="30" y="678"/>
                  </a:lnTo>
                  <a:lnTo>
                    <a:pt x="30" y="672"/>
                  </a:lnTo>
                  <a:lnTo>
                    <a:pt x="30" y="678"/>
                  </a:lnTo>
                  <a:lnTo>
                    <a:pt x="30" y="672"/>
                  </a:lnTo>
                  <a:lnTo>
                    <a:pt x="30" y="666"/>
                  </a:lnTo>
                  <a:lnTo>
                    <a:pt x="24" y="666"/>
                  </a:lnTo>
                  <a:lnTo>
                    <a:pt x="24" y="660"/>
                  </a:lnTo>
                  <a:lnTo>
                    <a:pt x="24" y="654"/>
                  </a:lnTo>
                  <a:lnTo>
                    <a:pt x="24" y="648"/>
                  </a:lnTo>
                  <a:lnTo>
                    <a:pt x="18" y="648"/>
                  </a:lnTo>
                  <a:lnTo>
                    <a:pt x="18" y="642"/>
                  </a:lnTo>
                  <a:lnTo>
                    <a:pt x="12" y="642"/>
                  </a:lnTo>
                  <a:lnTo>
                    <a:pt x="12" y="636"/>
                  </a:lnTo>
                  <a:lnTo>
                    <a:pt x="6" y="636"/>
                  </a:lnTo>
                  <a:lnTo>
                    <a:pt x="6" y="630"/>
                  </a:lnTo>
                  <a:lnTo>
                    <a:pt x="6" y="624"/>
                  </a:lnTo>
                  <a:lnTo>
                    <a:pt x="6" y="618"/>
                  </a:lnTo>
                  <a:lnTo>
                    <a:pt x="6" y="612"/>
                  </a:lnTo>
                  <a:lnTo>
                    <a:pt x="0" y="606"/>
                  </a:lnTo>
                  <a:lnTo>
                    <a:pt x="0" y="600"/>
                  </a:lnTo>
                  <a:close/>
                  <a:moveTo>
                    <a:pt x="276" y="72"/>
                  </a:moveTo>
                  <a:lnTo>
                    <a:pt x="282" y="72"/>
                  </a:lnTo>
                  <a:lnTo>
                    <a:pt x="282" y="66"/>
                  </a:lnTo>
                  <a:lnTo>
                    <a:pt x="282" y="72"/>
                  </a:lnTo>
                  <a:lnTo>
                    <a:pt x="282" y="66"/>
                  </a:lnTo>
                  <a:lnTo>
                    <a:pt x="282" y="72"/>
                  </a:lnTo>
                  <a:lnTo>
                    <a:pt x="282" y="78"/>
                  </a:lnTo>
                  <a:lnTo>
                    <a:pt x="288" y="78"/>
                  </a:lnTo>
                  <a:lnTo>
                    <a:pt x="282" y="78"/>
                  </a:lnTo>
                  <a:lnTo>
                    <a:pt x="288" y="78"/>
                  </a:lnTo>
                  <a:lnTo>
                    <a:pt x="282" y="84"/>
                  </a:lnTo>
                  <a:lnTo>
                    <a:pt x="282" y="78"/>
                  </a:lnTo>
                  <a:lnTo>
                    <a:pt x="282" y="84"/>
                  </a:lnTo>
                  <a:lnTo>
                    <a:pt x="282" y="78"/>
                  </a:lnTo>
                  <a:lnTo>
                    <a:pt x="276" y="78"/>
                  </a:lnTo>
                  <a:lnTo>
                    <a:pt x="276" y="72"/>
                  </a:lnTo>
                  <a:close/>
                  <a:moveTo>
                    <a:pt x="366" y="294"/>
                  </a:moveTo>
                  <a:lnTo>
                    <a:pt x="366" y="288"/>
                  </a:lnTo>
                  <a:lnTo>
                    <a:pt x="372" y="288"/>
                  </a:lnTo>
                  <a:lnTo>
                    <a:pt x="372" y="282"/>
                  </a:lnTo>
                  <a:lnTo>
                    <a:pt x="372" y="276"/>
                  </a:lnTo>
                  <a:lnTo>
                    <a:pt x="378" y="276"/>
                  </a:lnTo>
                  <a:lnTo>
                    <a:pt x="378" y="270"/>
                  </a:lnTo>
                  <a:lnTo>
                    <a:pt x="378" y="276"/>
                  </a:lnTo>
                  <a:lnTo>
                    <a:pt x="378" y="282"/>
                  </a:lnTo>
                  <a:lnTo>
                    <a:pt x="372" y="282"/>
                  </a:lnTo>
                  <a:lnTo>
                    <a:pt x="372" y="288"/>
                  </a:lnTo>
                  <a:lnTo>
                    <a:pt x="372" y="294"/>
                  </a:lnTo>
                  <a:lnTo>
                    <a:pt x="366" y="294"/>
                  </a:lnTo>
                  <a:close/>
                  <a:moveTo>
                    <a:pt x="240" y="144"/>
                  </a:moveTo>
                  <a:lnTo>
                    <a:pt x="246" y="144"/>
                  </a:lnTo>
                  <a:lnTo>
                    <a:pt x="246" y="150"/>
                  </a:lnTo>
                  <a:lnTo>
                    <a:pt x="240" y="150"/>
                  </a:lnTo>
                  <a:lnTo>
                    <a:pt x="240" y="144"/>
                  </a:lnTo>
                  <a:close/>
                  <a:moveTo>
                    <a:pt x="294" y="48"/>
                  </a:moveTo>
                  <a:lnTo>
                    <a:pt x="300" y="48"/>
                  </a:lnTo>
                  <a:lnTo>
                    <a:pt x="300" y="54"/>
                  </a:lnTo>
                  <a:lnTo>
                    <a:pt x="294" y="54"/>
                  </a:lnTo>
                  <a:lnTo>
                    <a:pt x="294" y="48"/>
                  </a:lnTo>
                  <a:close/>
                  <a:moveTo>
                    <a:pt x="282" y="84"/>
                  </a:moveTo>
                  <a:lnTo>
                    <a:pt x="288" y="84"/>
                  </a:lnTo>
                  <a:lnTo>
                    <a:pt x="282" y="84"/>
                  </a:lnTo>
                  <a:close/>
                  <a:moveTo>
                    <a:pt x="252" y="114"/>
                  </a:moveTo>
                  <a:lnTo>
                    <a:pt x="258" y="114"/>
                  </a:lnTo>
                  <a:lnTo>
                    <a:pt x="258" y="120"/>
                  </a:lnTo>
                  <a:lnTo>
                    <a:pt x="252" y="120"/>
                  </a:lnTo>
                  <a:lnTo>
                    <a:pt x="252" y="114"/>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09" name="Freeform 44"/>
            <p:cNvSpPr>
              <a:spLocks/>
            </p:cNvSpPr>
            <p:nvPr>
              <p:custDataLst>
                <p:tags r:id="rId39"/>
              </p:custDataLst>
            </p:nvPr>
          </p:nvSpPr>
          <p:spPr bwMode="gray">
            <a:xfrm>
              <a:off x="4165092" y="4732894"/>
              <a:ext cx="13908" cy="28508"/>
            </a:xfrm>
            <a:custGeom>
              <a:avLst/>
              <a:gdLst>
                <a:gd name="T0" fmla="*/ 3413 w 12"/>
                <a:gd name="T1" fmla="*/ 1793 h 24"/>
                <a:gd name="T2" fmla="*/ 5689 w 12"/>
                <a:gd name="T3" fmla="*/ 1793 h 24"/>
                <a:gd name="T4" fmla="*/ 5689 w 12"/>
                <a:gd name="T5" fmla="*/ 3586 h 24"/>
                <a:gd name="T6" fmla="*/ 3413 w 12"/>
                <a:gd name="T7" fmla="*/ 3586 h 24"/>
                <a:gd name="T8" fmla="*/ 5689 w 12"/>
                <a:gd name="T9" fmla="*/ 3586 h 24"/>
                <a:gd name="T10" fmla="*/ 3413 w 12"/>
                <a:gd name="T11" fmla="*/ 5379 h 24"/>
                <a:gd name="T12" fmla="*/ 3413 w 12"/>
                <a:gd name="T13" fmla="*/ 7172 h 24"/>
                <a:gd name="T14" fmla="*/ 3413 w 12"/>
                <a:gd name="T15" fmla="*/ 5379 h 24"/>
                <a:gd name="T16" fmla="*/ 3413 w 12"/>
                <a:gd name="T17" fmla="*/ 7172 h 24"/>
                <a:gd name="T18" fmla="*/ 3413 w 12"/>
                <a:gd name="T19" fmla="*/ 5379 h 24"/>
                <a:gd name="T20" fmla="*/ 3413 w 12"/>
                <a:gd name="T21" fmla="*/ 7172 h 24"/>
                <a:gd name="T22" fmla="*/ 3413 w 12"/>
                <a:gd name="T23" fmla="*/ 5379 h 24"/>
                <a:gd name="T24" fmla="*/ 3413 w 12"/>
                <a:gd name="T25" fmla="*/ 7172 h 24"/>
                <a:gd name="T26" fmla="*/ 3413 w 12"/>
                <a:gd name="T27" fmla="*/ 5379 h 24"/>
                <a:gd name="T28" fmla="*/ 0 w 12"/>
                <a:gd name="T29" fmla="*/ 5379 h 24"/>
                <a:gd name="T30" fmla="*/ 3413 w 12"/>
                <a:gd name="T31" fmla="*/ 5379 h 24"/>
                <a:gd name="T32" fmla="*/ 3413 w 12"/>
                <a:gd name="T33" fmla="*/ 3586 h 24"/>
                <a:gd name="T34" fmla="*/ 0 w 12"/>
                <a:gd name="T35" fmla="*/ 3586 h 24"/>
                <a:gd name="T36" fmla="*/ 3413 w 12"/>
                <a:gd name="T37" fmla="*/ 3586 h 24"/>
                <a:gd name="T38" fmla="*/ 0 w 12"/>
                <a:gd name="T39" fmla="*/ 3586 h 24"/>
                <a:gd name="T40" fmla="*/ 3413 w 12"/>
                <a:gd name="T41" fmla="*/ 3586 h 24"/>
                <a:gd name="T42" fmla="*/ 0 w 12"/>
                <a:gd name="T43" fmla="*/ 3586 h 24"/>
                <a:gd name="T44" fmla="*/ 3413 w 12"/>
                <a:gd name="T45" fmla="*/ 3586 h 24"/>
                <a:gd name="T46" fmla="*/ 0 w 12"/>
                <a:gd name="T47" fmla="*/ 3586 h 24"/>
                <a:gd name="T48" fmla="*/ 0 w 12"/>
                <a:gd name="T49" fmla="*/ 1793 h 24"/>
                <a:gd name="T50" fmla="*/ 0 w 12"/>
                <a:gd name="T51" fmla="*/ 0 h 24"/>
                <a:gd name="T52" fmla="*/ 3413 w 12"/>
                <a:gd name="T53" fmla="*/ 0 h 24"/>
                <a:gd name="T54" fmla="*/ 0 w 12"/>
                <a:gd name="T55" fmla="*/ 0 h 24"/>
                <a:gd name="T56" fmla="*/ 3413 w 12"/>
                <a:gd name="T57" fmla="*/ 0 h 24"/>
                <a:gd name="T58" fmla="*/ 0 w 12"/>
                <a:gd name="T59" fmla="*/ 0 h 24"/>
                <a:gd name="T60" fmla="*/ 3413 w 12"/>
                <a:gd name="T61" fmla="*/ 0 h 24"/>
                <a:gd name="T62" fmla="*/ 0 w 12"/>
                <a:gd name="T63" fmla="*/ 1793 h 24"/>
                <a:gd name="T64" fmla="*/ 3413 w 12"/>
                <a:gd name="T65" fmla="*/ 1793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 h="24">
                  <a:moveTo>
                    <a:pt x="6" y="6"/>
                  </a:moveTo>
                  <a:lnTo>
                    <a:pt x="12" y="6"/>
                  </a:lnTo>
                  <a:lnTo>
                    <a:pt x="12" y="12"/>
                  </a:lnTo>
                  <a:lnTo>
                    <a:pt x="6" y="12"/>
                  </a:lnTo>
                  <a:lnTo>
                    <a:pt x="12" y="12"/>
                  </a:lnTo>
                  <a:lnTo>
                    <a:pt x="6" y="18"/>
                  </a:lnTo>
                  <a:lnTo>
                    <a:pt x="6" y="24"/>
                  </a:lnTo>
                  <a:lnTo>
                    <a:pt x="6" y="18"/>
                  </a:lnTo>
                  <a:lnTo>
                    <a:pt x="6" y="24"/>
                  </a:lnTo>
                  <a:lnTo>
                    <a:pt x="6" y="18"/>
                  </a:lnTo>
                  <a:lnTo>
                    <a:pt x="6" y="24"/>
                  </a:lnTo>
                  <a:lnTo>
                    <a:pt x="6" y="18"/>
                  </a:lnTo>
                  <a:lnTo>
                    <a:pt x="6" y="24"/>
                  </a:lnTo>
                  <a:lnTo>
                    <a:pt x="6" y="18"/>
                  </a:lnTo>
                  <a:lnTo>
                    <a:pt x="0" y="18"/>
                  </a:lnTo>
                  <a:lnTo>
                    <a:pt x="6" y="18"/>
                  </a:lnTo>
                  <a:lnTo>
                    <a:pt x="6" y="12"/>
                  </a:lnTo>
                  <a:lnTo>
                    <a:pt x="0" y="12"/>
                  </a:lnTo>
                  <a:lnTo>
                    <a:pt x="6" y="12"/>
                  </a:lnTo>
                  <a:lnTo>
                    <a:pt x="0" y="12"/>
                  </a:lnTo>
                  <a:lnTo>
                    <a:pt x="6" y="12"/>
                  </a:lnTo>
                  <a:lnTo>
                    <a:pt x="0" y="12"/>
                  </a:lnTo>
                  <a:lnTo>
                    <a:pt x="6" y="12"/>
                  </a:lnTo>
                  <a:lnTo>
                    <a:pt x="0" y="12"/>
                  </a:lnTo>
                  <a:lnTo>
                    <a:pt x="0" y="6"/>
                  </a:lnTo>
                  <a:lnTo>
                    <a:pt x="0" y="0"/>
                  </a:lnTo>
                  <a:lnTo>
                    <a:pt x="6" y="0"/>
                  </a:lnTo>
                  <a:lnTo>
                    <a:pt x="0" y="0"/>
                  </a:lnTo>
                  <a:lnTo>
                    <a:pt x="6" y="0"/>
                  </a:lnTo>
                  <a:lnTo>
                    <a:pt x="0" y="0"/>
                  </a:lnTo>
                  <a:lnTo>
                    <a:pt x="6" y="0"/>
                  </a:lnTo>
                  <a:lnTo>
                    <a:pt x="0" y="6"/>
                  </a:lnTo>
                  <a:lnTo>
                    <a:pt x="6" y="6"/>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10" name="Freeform 46"/>
            <p:cNvSpPr>
              <a:spLocks noEditPoints="1"/>
            </p:cNvSpPr>
            <p:nvPr>
              <p:custDataLst>
                <p:tags r:id="rId40"/>
              </p:custDataLst>
            </p:nvPr>
          </p:nvSpPr>
          <p:spPr bwMode="gray">
            <a:xfrm>
              <a:off x="3493373" y="3534284"/>
              <a:ext cx="482582" cy="639830"/>
            </a:xfrm>
            <a:custGeom>
              <a:avLst/>
              <a:gdLst>
                <a:gd name="T0" fmla="*/ 8728 w 444"/>
                <a:gd name="T1" fmla="*/ 0 h 516"/>
                <a:gd name="T2" fmla="*/ 23275 w 444"/>
                <a:gd name="T3" fmla="*/ 0 h 516"/>
                <a:gd name="T4" fmla="*/ 37821 w 444"/>
                <a:gd name="T5" fmla="*/ 0 h 516"/>
                <a:gd name="T6" fmla="*/ 46549 w 444"/>
                <a:gd name="T7" fmla="*/ 3893 h 516"/>
                <a:gd name="T8" fmla="*/ 62065 w 444"/>
                <a:gd name="T9" fmla="*/ 3893 h 516"/>
                <a:gd name="T10" fmla="*/ 72733 w 444"/>
                <a:gd name="T11" fmla="*/ 12651 h 516"/>
                <a:gd name="T12" fmla="*/ 83400 w 444"/>
                <a:gd name="T13" fmla="*/ 19463 h 516"/>
                <a:gd name="T14" fmla="*/ 96007 w 444"/>
                <a:gd name="T15" fmla="*/ 21410 h 516"/>
                <a:gd name="T16" fmla="*/ 106675 w 444"/>
                <a:gd name="T17" fmla="*/ 21410 h 516"/>
                <a:gd name="T18" fmla="*/ 115403 w 444"/>
                <a:gd name="T19" fmla="*/ 17517 h 516"/>
                <a:gd name="T20" fmla="*/ 128010 w 444"/>
                <a:gd name="T21" fmla="*/ 10704 h 516"/>
                <a:gd name="T22" fmla="*/ 136738 w 444"/>
                <a:gd name="T23" fmla="*/ 8758 h 516"/>
                <a:gd name="T24" fmla="*/ 147405 w 444"/>
                <a:gd name="T25" fmla="*/ 12651 h 516"/>
                <a:gd name="T26" fmla="*/ 156134 w 444"/>
                <a:gd name="T27" fmla="*/ 17517 h 516"/>
                <a:gd name="T28" fmla="*/ 147405 w 444"/>
                <a:gd name="T29" fmla="*/ 30168 h 516"/>
                <a:gd name="T30" fmla="*/ 138677 w 444"/>
                <a:gd name="T31" fmla="*/ 44765 h 516"/>
                <a:gd name="T32" fmla="*/ 138677 w 444"/>
                <a:gd name="T33" fmla="*/ 60335 h 516"/>
                <a:gd name="T34" fmla="*/ 138677 w 444"/>
                <a:gd name="T35" fmla="*/ 74933 h 516"/>
                <a:gd name="T36" fmla="*/ 138677 w 444"/>
                <a:gd name="T37" fmla="*/ 90503 h 516"/>
                <a:gd name="T38" fmla="*/ 138677 w 444"/>
                <a:gd name="T39" fmla="*/ 105100 h 516"/>
                <a:gd name="T40" fmla="*/ 147405 w 444"/>
                <a:gd name="T41" fmla="*/ 117751 h 516"/>
                <a:gd name="T42" fmla="*/ 147405 w 444"/>
                <a:gd name="T43" fmla="*/ 128456 h 516"/>
                <a:gd name="T44" fmla="*/ 138677 w 444"/>
                <a:gd name="T45" fmla="*/ 131375 h 516"/>
                <a:gd name="T46" fmla="*/ 138677 w 444"/>
                <a:gd name="T47" fmla="*/ 131375 h 516"/>
                <a:gd name="T48" fmla="*/ 138677 w 444"/>
                <a:gd name="T49" fmla="*/ 137214 h 516"/>
                <a:gd name="T50" fmla="*/ 134799 w 444"/>
                <a:gd name="T51" fmla="*/ 137214 h 516"/>
                <a:gd name="T52" fmla="*/ 128010 w 444"/>
                <a:gd name="T53" fmla="*/ 142080 h 516"/>
                <a:gd name="T54" fmla="*/ 124131 w 444"/>
                <a:gd name="T55" fmla="*/ 152785 h 516"/>
                <a:gd name="T56" fmla="*/ 120252 w 444"/>
                <a:gd name="T57" fmla="*/ 158623 h 516"/>
                <a:gd name="T58" fmla="*/ 117342 w 444"/>
                <a:gd name="T59" fmla="*/ 165436 h 516"/>
                <a:gd name="T60" fmla="*/ 111524 w 444"/>
                <a:gd name="T61" fmla="*/ 172247 h 516"/>
                <a:gd name="T62" fmla="*/ 108615 w 444"/>
                <a:gd name="T63" fmla="*/ 181979 h 516"/>
                <a:gd name="T64" fmla="*/ 104735 w 444"/>
                <a:gd name="T65" fmla="*/ 181979 h 516"/>
                <a:gd name="T66" fmla="*/ 97947 w 444"/>
                <a:gd name="T67" fmla="*/ 181006 h 516"/>
                <a:gd name="T68" fmla="*/ 87280 w 444"/>
                <a:gd name="T69" fmla="*/ 174194 h 516"/>
                <a:gd name="T70" fmla="*/ 76612 w 444"/>
                <a:gd name="T71" fmla="*/ 163489 h 516"/>
                <a:gd name="T72" fmla="*/ 74672 w 444"/>
                <a:gd name="T73" fmla="*/ 156677 h 516"/>
                <a:gd name="T74" fmla="*/ 64005 w 444"/>
                <a:gd name="T75" fmla="*/ 145972 h 516"/>
                <a:gd name="T76" fmla="*/ 53337 w 444"/>
                <a:gd name="T77" fmla="*/ 142080 h 516"/>
                <a:gd name="T78" fmla="*/ 44610 w 444"/>
                <a:gd name="T79" fmla="*/ 135268 h 516"/>
                <a:gd name="T80" fmla="*/ 30063 w 444"/>
                <a:gd name="T81" fmla="*/ 128456 h 516"/>
                <a:gd name="T82" fmla="*/ 21335 w 444"/>
                <a:gd name="T83" fmla="*/ 122617 h 516"/>
                <a:gd name="T84" fmla="*/ 10667 w 444"/>
                <a:gd name="T85" fmla="*/ 115805 h 516"/>
                <a:gd name="T86" fmla="*/ 1940 w 444"/>
                <a:gd name="T87" fmla="*/ 111912 h 516"/>
                <a:gd name="T88" fmla="*/ 0 w 444"/>
                <a:gd name="T89" fmla="*/ 98288 h 516"/>
                <a:gd name="T90" fmla="*/ 1940 w 444"/>
                <a:gd name="T91" fmla="*/ 86610 h 516"/>
                <a:gd name="T92" fmla="*/ 6788 w 444"/>
                <a:gd name="T93" fmla="*/ 79799 h 516"/>
                <a:gd name="T94" fmla="*/ 12607 w 444"/>
                <a:gd name="T95" fmla="*/ 71040 h 516"/>
                <a:gd name="T96" fmla="*/ 19395 w 444"/>
                <a:gd name="T97" fmla="*/ 62282 h 516"/>
                <a:gd name="T98" fmla="*/ 19395 w 444"/>
                <a:gd name="T99" fmla="*/ 49631 h 516"/>
                <a:gd name="T100" fmla="*/ 17456 w 444"/>
                <a:gd name="T101" fmla="*/ 36979 h 516"/>
                <a:gd name="T102" fmla="*/ 10667 w 444"/>
                <a:gd name="T103" fmla="*/ 28221 h 516"/>
                <a:gd name="T104" fmla="*/ 8728 w 444"/>
                <a:gd name="T105" fmla="*/ 19463 h 516"/>
                <a:gd name="T106" fmla="*/ 6788 w 444"/>
                <a:gd name="T107" fmla="*/ 14597 h 516"/>
                <a:gd name="T108" fmla="*/ 1940 w 444"/>
                <a:gd name="T109" fmla="*/ 8758 h 516"/>
                <a:gd name="T110" fmla="*/ 136738 w 444"/>
                <a:gd name="T111" fmla="*/ 137214 h 516"/>
                <a:gd name="T112" fmla="*/ 113464 w 444"/>
                <a:gd name="T113" fmla="*/ 174194 h 516"/>
                <a:gd name="T114" fmla="*/ 108615 w 444"/>
                <a:gd name="T115" fmla="*/ 184898 h 516"/>
                <a:gd name="T116" fmla="*/ 149345 w 444"/>
                <a:gd name="T117" fmla="*/ 128456 h 516"/>
                <a:gd name="T118" fmla="*/ 104735 w 444"/>
                <a:gd name="T119" fmla="*/ 184898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44" h="516">
                  <a:moveTo>
                    <a:pt x="0" y="24"/>
                  </a:moveTo>
                  <a:lnTo>
                    <a:pt x="6" y="24"/>
                  </a:lnTo>
                  <a:lnTo>
                    <a:pt x="6" y="18"/>
                  </a:lnTo>
                  <a:lnTo>
                    <a:pt x="12" y="12"/>
                  </a:lnTo>
                  <a:lnTo>
                    <a:pt x="18" y="6"/>
                  </a:lnTo>
                  <a:lnTo>
                    <a:pt x="24" y="6"/>
                  </a:lnTo>
                  <a:lnTo>
                    <a:pt x="24" y="0"/>
                  </a:lnTo>
                  <a:lnTo>
                    <a:pt x="30" y="0"/>
                  </a:lnTo>
                  <a:lnTo>
                    <a:pt x="36" y="0"/>
                  </a:lnTo>
                  <a:lnTo>
                    <a:pt x="42" y="0"/>
                  </a:lnTo>
                  <a:lnTo>
                    <a:pt x="48" y="0"/>
                  </a:lnTo>
                  <a:lnTo>
                    <a:pt x="54" y="0"/>
                  </a:lnTo>
                  <a:lnTo>
                    <a:pt x="60" y="0"/>
                  </a:lnTo>
                  <a:lnTo>
                    <a:pt x="66" y="0"/>
                  </a:lnTo>
                  <a:lnTo>
                    <a:pt x="72" y="0"/>
                  </a:lnTo>
                  <a:lnTo>
                    <a:pt x="78" y="0"/>
                  </a:lnTo>
                  <a:lnTo>
                    <a:pt x="84" y="0"/>
                  </a:lnTo>
                  <a:lnTo>
                    <a:pt x="90" y="0"/>
                  </a:lnTo>
                  <a:lnTo>
                    <a:pt x="96" y="0"/>
                  </a:lnTo>
                  <a:lnTo>
                    <a:pt x="102" y="0"/>
                  </a:lnTo>
                  <a:lnTo>
                    <a:pt x="108" y="0"/>
                  </a:lnTo>
                  <a:lnTo>
                    <a:pt x="114" y="0"/>
                  </a:lnTo>
                  <a:lnTo>
                    <a:pt x="114" y="6"/>
                  </a:lnTo>
                  <a:lnTo>
                    <a:pt x="114" y="12"/>
                  </a:lnTo>
                  <a:lnTo>
                    <a:pt x="120" y="12"/>
                  </a:lnTo>
                  <a:lnTo>
                    <a:pt x="126" y="12"/>
                  </a:lnTo>
                  <a:lnTo>
                    <a:pt x="126" y="6"/>
                  </a:lnTo>
                  <a:lnTo>
                    <a:pt x="132" y="12"/>
                  </a:lnTo>
                  <a:lnTo>
                    <a:pt x="138" y="12"/>
                  </a:lnTo>
                  <a:lnTo>
                    <a:pt x="144" y="12"/>
                  </a:lnTo>
                  <a:lnTo>
                    <a:pt x="150" y="12"/>
                  </a:lnTo>
                  <a:lnTo>
                    <a:pt x="156" y="12"/>
                  </a:lnTo>
                  <a:lnTo>
                    <a:pt x="162" y="12"/>
                  </a:lnTo>
                  <a:lnTo>
                    <a:pt x="168" y="12"/>
                  </a:lnTo>
                  <a:lnTo>
                    <a:pt x="174" y="12"/>
                  </a:lnTo>
                  <a:lnTo>
                    <a:pt x="174" y="18"/>
                  </a:lnTo>
                  <a:lnTo>
                    <a:pt x="180" y="18"/>
                  </a:lnTo>
                  <a:lnTo>
                    <a:pt x="186" y="24"/>
                  </a:lnTo>
                  <a:lnTo>
                    <a:pt x="192" y="24"/>
                  </a:lnTo>
                  <a:lnTo>
                    <a:pt x="198" y="30"/>
                  </a:lnTo>
                  <a:lnTo>
                    <a:pt x="198" y="36"/>
                  </a:lnTo>
                  <a:lnTo>
                    <a:pt x="204" y="36"/>
                  </a:lnTo>
                  <a:lnTo>
                    <a:pt x="210" y="42"/>
                  </a:lnTo>
                  <a:lnTo>
                    <a:pt x="216" y="42"/>
                  </a:lnTo>
                  <a:lnTo>
                    <a:pt x="216" y="48"/>
                  </a:lnTo>
                  <a:lnTo>
                    <a:pt x="222" y="48"/>
                  </a:lnTo>
                  <a:lnTo>
                    <a:pt x="228" y="48"/>
                  </a:lnTo>
                  <a:lnTo>
                    <a:pt x="228" y="54"/>
                  </a:lnTo>
                  <a:lnTo>
                    <a:pt x="234" y="54"/>
                  </a:lnTo>
                  <a:lnTo>
                    <a:pt x="240" y="54"/>
                  </a:lnTo>
                  <a:lnTo>
                    <a:pt x="246" y="54"/>
                  </a:lnTo>
                  <a:lnTo>
                    <a:pt x="252" y="54"/>
                  </a:lnTo>
                  <a:lnTo>
                    <a:pt x="258" y="54"/>
                  </a:lnTo>
                  <a:lnTo>
                    <a:pt x="264" y="54"/>
                  </a:lnTo>
                  <a:lnTo>
                    <a:pt x="264" y="60"/>
                  </a:lnTo>
                  <a:lnTo>
                    <a:pt x="270" y="60"/>
                  </a:lnTo>
                  <a:lnTo>
                    <a:pt x="276" y="60"/>
                  </a:lnTo>
                  <a:lnTo>
                    <a:pt x="282" y="60"/>
                  </a:lnTo>
                  <a:lnTo>
                    <a:pt x="288" y="60"/>
                  </a:lnTo>
                  <a:lnTo>
                    <a:pt x="294" y="60"/>
                  </a:lnTo>
                  <a:lnTo>
                    <a:pt x="294" y="66"/>
                  </a:lnTo>
                  <a:lnTo>
                    <a:pt x="300" y="66"/>
                  </a:lnTo>
                  <a:lnTo>
                    <a:pt x="300" y="60"/>
                  </a:lnTo>
                  <a:lnTo>
                    <a:pt x="300" y="66"/>
                  </a:lnTo>
                  <a:lnTo>
                    <a:pt x="306" y="66"/>
                  </a:lnTo>
                  <a:lnTo>
                    <a:pt x="312" y="66"/>
                  </a:lnTo>
                  <a:lnTo>
                    <a:pt x="318" y="60"/>
                  </a:lnTo>
                  <a:lnTo>
                    <a:pt x="318" y="54"/>
                  </a:lnTo>
                  <a:lnTo>
                    <a:pt x="324" y="54"/>
                  </a:lnTo>
                  <a:lnTo>
                    <a:pt x="324" y="48"/>
                  </a:lnTo>
                  <a:lnTo>
                    <a:pt x="330" y="42"/>
                  </a:lnTo>
                  <a:lnTo>
                    <a:pt x="336" y="36"/>
                  </a:lnTo>
                  <a:lnTo>
                    <a:pt x="342" y="36"/>
                  </a:lnTo>
                  <a:lnTo>
                    <a:pt x="348" y="36"/>
                  </a:lnTo>
                  <a:lnTo>
                    <a:pt x="348" y="30"/>
                  </a:lnTo>
                  <a:lnTo>
                    <a:pt x="354" y="30"/>
                  </a:lnTo>
                  <a:lnTo>
                    <a:pt x="360" y="30"/>
                  </a:lnTo>
                  <a:lnTo>
                    <a:pt x="360" y="24"/>
                  </a:lnTo>
                  <a:lnTo>
                    <a:pt x="366" y="24"/>
                  </a:lnTo>
                  <a:lnTo>
                    <a:pt x="372" y="24"/>
                  </a:lnTo>
                  <a:lnTo>
                    <a:pt x="378" y="24"/>
                  </a:lnTo>
                  <a:lnTo>
                    <a:pt x="378" y="18"/>
                  </a:lnTo>
                  <a:lnTo>
                    <a:pt x="384" y="18"/>
                  </a:lnTo>
                  <a:lnTo>
                    <a:pt x="384" y="24"/>
                  </a:lnTo>
                  <a:lnTo>
                    <a:pt x="390" y="24"/>
                  </a:lnTo>
                  <a:lnTo>
                    <a:pt x="390" y="30"/>
                  </a:lnTo>
                  <a:lnTo>
                    <a:pt x="396" y="30"/>
                  </a:lnTo>
                  <a:lnTo>
                    <a:pt x="396" y="36"/>
                  </a:lnTo>
                  <a:lnTo>
                    <a:pt x="402" y="36"/>
                  </a:lnTo>
                  <a:lnTo>
                    <a:pt x="408" y="36"/>
                  </a:lnTo>
                  <a:lnTo>
                    <a:pt x="414" y="36"/>
                  </a:lnTo>
                  <a:lnTo>
                    <a:pt x="420" y="36"/>
                  </a:lnTo>
                  <a:lnTo>
                    <a:pt x="426" y="36"/>
                  </a:lnTo>
                  <a:lnTo>
                    <a:pt x="432" y="36"/>
                  </a:lnTo>
                  <a:lnTo>
                    <a:pt x="438" y="36"/>
                  </a:lnTo>
                  <a:lnTo>
                    <a:pt x="444" y="36"/>
                  </a:lnTo>
                  <a:lnTo>
                    <a:pt x="438" y="42"/>
                  </a:lnTo>
                  <a:lnTo>
                    <a:pt x="438" y="48"/>
                  </a:lnTo>
                  <a:lnTo>
                    <a:pt x="432" y="48"/>
                  </a:lnTo>
                  <a:lnTo>
                    <a:pt x="432" y="54"/>
                  </a:lnTo>
                  <a:lnTo>
                    <a:pt x="426" y="60"/>
                  </a:lnTo>
                  <a:lnTo>
                    <a:pt x="420" y="66"/>
                  </a:lnTo>
                  <a:lnTo>
                    <a:pt x="420" y="72"/>
                  </a:lnTo>
                  <a:lnTo>
                    <a:pt x="414" y="78"/>
                  </a:lnTo>
                  <a:lnTo>
                    <a:pt x="414" y="84"/>
                  </a:lnTo>
                  <a:lnTo>
                    <a:pt x="408" y="84"/>
                  </a:lnTo>
                  <a:lnTo>
                    <a:pt x="402" y="90"/>
                  </a:lnTo>
                  <a:lnTo>
                    <a:pt x="396" y="96"/>
                  </a:lnTo>
                  <a:lnTo>
                    <a:pt x="390" y="102"/>
                  </a:lnTo>
                  <a:lnTo>
                    <a:pt x="390" y="108"/>
                  </a:lnTo>
                  <a:lnTo>
                    <a:pt x="390" y="114"/>
                  </a:lnTo>
                  <a:lnTo>
                    <a:pt x="390" y="126"/>
                  </a:lnTo>
                  <a:lnTo>
                    <a:pt x="390" y="132"/>
                  </a:lnTo>
                  <a:lnTo>
                    <a:pt x="390" y="138"/>
                  </a:lnTo>
                  <a:lnTo>
                    <a:pt x="390" y="144"/>
                  </a:lnTo>
                  <a:lnTo>
                    <a:pt x="390" y="150"/>
                  </a:lnTo>
                  <a:lnTo>
                    <a:pt x="390" y="156"/>
                  </a:lnTo>
                  <a:lnTo>
                    <a:pt x="390" y="162"/>
                  </a:lnTo>
                  <a:lnTo>
                    <a:pt x="390" y="168"/>
                  </a:lnTo>
                  <a:lnTo>
                    <a:pt x="390" y="174"/>
                  </a:lnTo>
                  <a:lnTo>
                    <a:pt x="390" y="180"/>
                  </a:lnTo>
                  <a:lnTo>
                    <a:pt x="390" y="186"/>
                  </a:lnTo>
                  <a:lnTo>
                    <a:pt x="390" y="192"/>
                  </a:lnTo>
                  <a:lnTo>
                    <a:pt x="390" y="198"/>
                  </a:lnTo>
                  <a:lnTo>
                    <a:pt x="390" y="204"/>
                  </a:lnTo>
                  <a:lnTo>
                    <a:pt x="390" y="210"/>
                  </a:lnTo>
                  <a:lnTo>
                    <a:pt x="390" y="216"/>
                  </a:lnTo>
                  <a:lnTo>
                    <a:pt x="390" y="222"/>
                  </a:lnTo>
                  <a:lnTo>
                    <a:pt x="390" y="228"/>
                  </a:lnTo>
                  <a:lnTo>
                    <a:pt x="390" y="234"/>
                  </a:lnTo>
                  <a:lnTo>
                    <a:pt x="390" y="240"/>
                  </a:lnTo>
                  <a:lnTo>
                    <a:pt x="390" y="246"/>
                  </a:lnTo>
                  <a:lnTo>
                    <a:pt x="390" y="252"/>
                  </a:lnTo>
                  <a:lnTo>
                    <a:pt x="390" y="258"/>
                  </a:lnTo>
                  <a:lnTo>
                    <a:pt x="390" y="264"/>
                  </a:lnTo>
                  <a:lnTo>
                    <a:pt x="390" y="270"/>
                  </a:lnTo>
                  <a:lnTo>
                    <a:pt x="390" y="276"/>
                  </a:lnTo>
                  <a:lnTo>
                    <a:pt x="390" y="282"/>
                  </a:lnTo>
                  <a:lnTo>
                    <a:pt x="390" y="288"/>
                  </a:lnTo>
                  <a:lnTo>
                    <a:pt x="390" y="294"/>
                  </a:lnTo>
                  <a:lnTo>
                    <a:pt x="390" y="300"/>
                  </a:lnTo>
                  <a:lnTo>
                    <a:pt x="390" y="306"/>
                  </a:lnTo>
                  <a:lnTo>
                    <a:pt x="396" y="306"/>
                  </a:lnTo>
                  <a:lnTo>
                    <a:pt x="396" y="312"/>
                  </a:lnTo>
                  <a:lnTo>
                    <a:pt x="402" y="318"/>
                  </a:lnTo>
                  <a:lnTo>
                    <a:pt x="408" y="324"/>
                  </a:lnTo>
                  <a:lnTo>
                    <a:pt x="414" y="330"/>
                  </a:lnTo>
                  <a:lnTo>
                    <a:pt x="414" y="336"/>
                  </a:lnTo>
                  <a:lnTo>
                    <a:pt x="420" y="336"/>
                  </a:lnTo>
                  <a:lnTo>
                    <a:pt x="420" y="342"/>
                  </a:lnTo>
                  <a:lnTo>
                    <a:pt x="426" y="348"/>
                  </a:lnTo>
                  <a:lnTo>
                    <a:pt x="420" y="354"/>
                  </a:lnTo>
                  <a:lnTo>
                    <a:pt x="420" y="360"/>
                  </a:lnTo>
                  <a:lnTo>
                    <a:pt x="414" y="360"/>
                  </a:lnTo>
                  <a:lnTo>
                    <a:pt x="414" y="366"/>
                  </a:lnTo>
                  <a:lnTo>
                    <a:pt x="408" y="366"/>
                  </a:lnTo>
                  <a:lnTo>
                    <a:pt x="402" y="366"/>
                  </a:lnTo>
                  <a:lnTo>
                    <a:pt x="396" y="366"/>
                  </a:lnTo>
                  <a:lnTo>
                    <a:pt x="396" y="372"/>
                  </a:lnTo>
                  <a:lnTo>
                    <a:pt x="390" y="372"/>
                  </a:lnTo>
                  <a:lnTo>
                    <a:pt x="390" y="366"/>
                  </a:lnTo>
                  <a:lnTo>
                    <a:pt x="396" y="366"/>
                  </a:lnTo>
                  <a:lnTo>
                    <a:pt x="390" y="366"/>
                  </a:lnTo>
                  <a:lnTo>
                    <a:pt x="390" y="372"/>
                  </a:lnTo>
                  <a:lnTo>
                    <a:pt x="390" y="366"/>
                  </a:lnTo>
                  <a:lnTo>
                    <a:pt x="384" y="366"/>
                  </a:lnTo>
                  <a:lnTo>
                    <a:pt x="384" y="372"/>
                  </a:lnTo>
                  <a:lnTo>
                    <a:pt x="390" y="366"/>
                  </a:lnTo>
                  <a:lnTo>
                    <a:pt x="390" y="372"/>
                  </a:lnTo>
                  <a:lnTo>
                    <a:pt x="384" y="372"/>
                  </a:lnTo>
                  <a:lnTo>
                    <a:pt x="390" y="372"/>
                  </a:lnTo>
                  <a:lnTo>
                    <a:pt x="390" y="378"/>
                  </a:lnTo>
                  <a:lnTo>
                    <a:pt x="390" y="384"/>
                  </a:lnTo>
                  <a:lnTo>
                    <a:pt x="390" y="378"/>
                  </a:lnTo>
                  <a:lnTo>
                    <a:pt x="390" y="384"/>
                  </a:lnTo>
                  <a:lnTo>
                    <a:pt x="390" y="378"/>
                  </a:lnTo>
                  <a:lnTo>
                    <a:pt x="390" y="384"/>
                  </a:lnTo>
                  <a:lnTo>
                    <a:pt x="384" y="384"/>
                  </a:lnTo>
                  <a:lnTo>
                    <a:pt x="378" y="384"/>
                  </a:lnTo>
                  <a:lnTo>
                    <a:pt x="384" y="384"/>
                  </a:lnTo>
                  <a:lnTo>
                    <a:pt x="384" y="390"/>
                  </a:lnTo>
                  <a:lnTo>
                    <a:pt x="378" y="384"/>
                  </a:lnTo>
                  <a:lnTo>
                    <a:pt x="384" y="390"/>
                  </a:lnTo>
                  <a:lnTo>
                    <a:pt x="378" y="390"/>
                  </a:lnTo>
                  <a:lnTo>
                    <a:pt x="378" y="396"/>
                  </a:lnTo>
                  <a:lnTo>
                    <a:pt x="372" y="396"/>
                  </a:lnTo>
                  <a:lnTo>
                    <a:pt x="372" y="402"/>
                  </a:lnTo>
                  <a:lnTo>
                    <a:pt x="366" y="396"/>
                  </a:lnTo>
                  <a:lnTo>
                    <a:pt x="360" y="396"/>
                  </a:lnTo>
                  <a:lnTo>
                    <a:pt x="360" y="402"/>
                  </a:lnTo>
                  <a:lnTo>
                    <a:pt x="354" y="402"/>
                  </a:lnTo>
                  <a:lnTo>
                    <a:pt x="354" y="408"/>
                  </a:lnTo>
                  <a:lnTo>
                    <a:pt x="348" y="408"/>
                  </a:lnTo>
                  <a:lnTo>
                    <a:pt x="348" y="414"/>
                  </a:lnTo>
                  <a:lnTo>
                    <a:pt x="348" y="420"/>
                  </a:lnTo>
                  <a:lnTo>
                    <a:pt x="348" y="426"/>
                  </a:lnTo>
                  <a:lnTo>
                    <a:pt x="348" y="420"/>
                  </a:lnTo>
                  <a:lnTo>
                    <a:pt x="348" y="426"/>
                  </a:lnTo>
                  <a:lnTo>
                    <a:pt x="348" y="432"/>
                  </a:lnTo>
                  <a:lnTo>
                    <a:pt x="342" y="432"/>
                  </a:lnTo>
                  <a:lnTo>
                    <a:pt x="342" y="438"/>
                  </a:lnTo>
                  <a:lnTo>
                    <a:pt x="342" y="444"/>
                  </a:lnTo>
                  <a:lnTo>
                    <a:pt x="336" y="444"/>
                  </a:lnTo>
                  <a:lnTo>
                    <a:pt x="336" y="450"/>
                  </a:lnTo>
                  <a:lnTo>
                    <a:pt x="330" y="456"/>
                  </a:lnTo>
                  <a:lnTo>
                    <a:pt x="330" y="462"/>
                  </a:lnTo>
                  <a:lnTo>
                    <a:pt x="330" y="456"/>
                  </a:lnTo>
                  <a:lnTo>
                    <a:pt x="324" y="456"/>
                  </a:lnTo>
                  <a:lnTo>
                    <a:pt x="324" y="462"/>
                  </a:lnTo>
                  <a:lnTo>
                    <a:pt x="330" y="462"/>
                  </a:lnTo>
                  <a:lnTo>
                    <a:pt x="330" y="468"/>
                  </a:lnTo>
                  <a:lnTo>
                    <a:pt x="324" y="474"/>
                  </a:lnTo>
                  <a:lnTo>
                    <a:pt x="324" y="480"/>
                  </a:lnTo>
                  <a:lnTo>
                    <a:pt x="324" y="486"/>
                  </a:lnTo>
                  <a:lnTo>
                    <a:pt x="318" y="486"/>
                  </a:lnTo>
                  <a:lnTo>
                    <a:pt x="318" y="480"/>
                  </a:lnTo>
                  <a:lnTo>
                    <a:pt x="312" y="480"/>
                  </a:lnTo>
                  <a:lnTo>
                    <a:pt x="312" y="486"/>
                  </a:lnTo>
                  <a:lnTo>
                    <a:pt x="318" y="486"/>
                  </a:lnTo>
                  <a:lnTo>
                    <a:pt x="318" y="492"/>
                  </a:lnTo>
                  <a:lnTo>
                    <a:pt x="312" y="492"/>
                  </a:lnTo>
                  <a:lnTo>
                    <a:pt x="312" y="498"/>
                  </a:lnTo>
                  <a:lnTo>
                    <a:pt x="312" y="504"/>
                  </a:lnTo>
                  <a:lnTo>
                    <a:pt x="306" y="510"/>
                  </a:lnTo>
                  <a:lnTo>
                    <a:pt x="306" y="516"/>
                  </a:lnTo>
                  <a:lnTo>
                    <a:pt x="300" y="516"/>
                  </a:lnTo>
                  <a:lnTo>
                    <a:pt x="300" y="510"/>
                  </a:lnTo>
                  <a:lnTo>
                    <a:pt x="300" y="516"/>
                  </a:lnTo>
                  <a:lnTo>
                    <a:pt x="300" y="510"/>
                  </a:lnTo>
                  <a:lnTo>
                    <a:pt x="300" y="516"/>
                  </a:lnTo>
                  <a:lnTo>
                    <a:pt x="294" y="510"/>
                  </a:lnTo>
                  <a:lnTo>
                    <a:pt x="294" y="516"/>
                  </a:lnTo>
                  <a:lnTo>
                    <a:pt x="300" y="516"/>
                  </a:lnTo>
                  <a:lnTo>
                    <a:pt x="294" y="516"/>
                  </a:lnTo>
                  <a:lnTo>
                    <a:pt x="288" y="516"/>
                  </a:lnTo>
                  <a:lnTo>
                    <a:pt x="282" y="510"/>
                  </a:lnTo>
                  <a:lnTo>
                    <a:pt x="276" y="510"/>
                  </a:lnTo>
                  <a:lnTo>
                    <a:pt x="276" y="504"/>
                  </a:lnTo>
                  <a:lnTo>
                    <a:pt x="270" y="504"/>
                  </a:lnTo>
                  <a:lnTo>
                    <a:pt x="270" y="498"/>
                  </a:lnTo>
                  <a:lnTo>
                    <a:pt x="264" y="498"/>
                  </a:lnTo>
                  <a:lnTo>
                    <a:pt x="258" y="492"/>
                  </a:lnTo>
                  <a:lnTo>
                    <a:pt x="252" y="492"/>
                  </a:lnTo>
                  <a:lnTo>
                    <a:pt x="252" y="486"/>
                  </a:lnTo>
                  <a:lnTo>
                    <a:pt x="246" y="486"/>
                  </a:lnTo>
                  <a:lnTo>
                    <a:pt x="246" y="480"/>
                  </a:lnTo>
                  <a:lnTo>
                    <a:pt x="240" y="480"/>
                  </a:lnTo>
                  <a:lnTo>
                    <a:pt x="234" y="474"/>
                  </a:lnTo>
                  <a:lnTo>
                    <a:pt x="228" y="468"/>
                  </a:lnTo>
                  <a:lnTo>
                    <a:pt x="222" y="468"/>
                  </a:lnTo>
                  <a:lnTo>
                    <a:pt x="216" y="462"/>
                  </a:lnTo>
                  <a:lnTo>
                    <a:pt x="216" y="456"/>
                  </a:lnTo>
                  <a:lnTo>
                    <a:pt x="210" y="456"/>
                  </a:lnTo>
                  <a:lnTo>
                    <a:pt x="210" y="450"/>
                  </a:lnTo>
                  <a:lnTo>
                    <a:pt x="204" y="456"/>
                  </a:lnTo>
                  <a:lnTo>
                    <a:pt x="204" y="450"/>
                  </a:lnTo>
                  <a:lnTo>
                    <a:pt x="204" y="444"/>
                  </a:lnTo>
                  <a:lnTo>
                    <a:pt x="210" y="444"/>
                  </a:lnTo>
                  <a:lnTo>
                    <a:pt x="210" y="438"/>
                  </a:lnTo>
                  <a:lnTo>
                    <a:pt x="210" y="432"/>
                  </a:lnTo>
                  <a:lnTo>
                    <a:pt x="210" y="426"/>
                  </a:lnTo>
                  <a:lnTo>
                    <a:pt x="204" y="426"/>
                  </a:lnTo>
                  <a:lnTo>
                    <a:pt x="198" y="420"/>
                  </a:lnTo>
                  <a:lnTo>
                    <a:pt x="192" y="420"/>
                  </a:lnTo>
                  <a:lnTo>
                    <a:pt x="186" y="414"/>
                  </a:lnTo>
                  <a:lnTo>
                    <a:pt x="180" y="408"/>
                  </a:lnTo>
                  <a:lnTo>
                    <a:pt x="174" y="408"/>
                  </a:lnTo>
                  <a:lnTo>
                    <a:pt x="168" y="408"/>
                  </a:lnTo>
                  <a:lnTo>
                    <a:pt x="168" y="402"/>
                  </a:lnTo>
                  <a:lnTo>
                    <a:pt x="162" y="402"/>
                  </a:lnTo>
                  <a:lnTo>
                    <a:pt x="156" y="402"/>
                  </a:lnTo>
                  <a:lnTo>
                    <a:pt x="156" y="396"/>
                  </a:lnTo>
                  <a:lnTo>
                    <a:pt x="150" y="396"/>
                  </a:lnTo>
                  <a:lnTo>
                    <a:pt x="150" y="390"/>
                  </a:lnTo>
                  <a:lnTo>
                    <a:pt x="144" y="390"/>
                  </a:lnTo>
                  <a:lnTo>
                    <a:pt x="138" y="390"/>
                  </a:lnTo>
                  <a:lnTo>
                    <a:pt x="138" y="384"/>
                  </a:lnTo>
                  <a:lnTo>
                    <a:pt x="132" y="384"/>
                  </a:lnTo>
                  <a:lnTo>
                    <a:pt x="126" y="384"/>
                  </a:lnTo>
                  <a:lnTo>
                    <a:pt x="126" y="378"/>
                  </a:lnTo>
                  <a:lnTo>
                    <a:pt x="120" y="378"/>
                  </a:lnTo>
                  <a:lnTo>
                    <a:pt x="114" y="372"/>
                  </a:lnTo>
                  <a:lnTo>
                    <a:pt x="108" y="372"/>
                  </a:lnTo>
                  <a:lnTo>
                    <a:pt x="102" y="366"/>
                  </a:lnTo>
                  <a:lnTo>
                    <a:pt x="96" y="366"/>
                  </a:lnTo>
                  <a:lnTo>
                    <a:pt x="90" y="360"/>
                  </a:lnTo>
                  <a:lnTo>
                    <a:pt x="84" y="360"/>
                  </a:lnTo>
                  <a:lnTo>
                    <a:pt x="84" y="354"/>
                  </a:lnTo>
                  <a:lnTo>
                    <a:pt x="78" y="354"/>
                  </a:lnTo>
                  <a:lnTo>
                    <a:pt x="72" y="354"/>
                  </a:lnTo>
                  <a:lnTo>
                    <a:pt x="72" y="348"/>
                  </a:lnTo>
                  <a:lnTo>
                    <a:pt x="66" y="348"/>
                  </a:lnTo>
                  <a:lnTo>
                    <a:pt x="60" y="348"/>
                  </a:lnTo>
                  <a:lnTo>
                    <a:pt x="60" y="342"/>
                  </a:lnTo>
                  <a:lnTo>
                    <a:pt x="54" y="342"/>
                  </a:lnTo>
                  <a:lnTo>
                    <a:pt x="48" y="336"/>
                  </a:lnTo>
                  <a:lnTo>
                    <a:pt x="42" y="336"/>
                  </a:lnTo>
                  <a:lnTo>
                    <a:pt x="42" y="330"/>
                  </a:lnTo>
                  <a:lnTo>
                    <a:pt x="36" y="330"/>
                  </a:lnTo>
                  <a:lnTo>
                    <a:pt x="30" y="330"/>
                  </a:lnTo>
                  <a:lnTo>
                    <a:pt x="30" y="324"/>
                  </a:lnTo>
                  <a:lnTo>
                    <a:pt x="24" y="324"/>
                  </a:lnTo>
                  <a:lnTo>
                    <a:pt x="18" y="318"/>
                  </a:lnTo>
                  <a:lnTo>
                    <a:pt x="12" y="318"/>
                  </a:lnTo>
                  <a:lnTo>
                    <a:pt x="12" y="312"/>
                  </a:lnTo>
                  <a:lnTo>
                    <a:pt x="6" y="312"/>
                  </a:lnTo>
                  <a:lnTo>
                    <a:pt x="6" y="318"/>
                  </a:lnTo>
                  <a:lnTo>
                    <a:pt x="6" y="312"/>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0" y="246"/>
                  </a:lnTo>
                  <a:lnTo>
                    <a:pt x="6" y="246"/>
                  </a:lnTo>
                  <a:lnTo>
                    <a:pt x="6" y="240"/>
                  </a:lnTo>
                  <a:lnTo>
                    <a:pt x="6" y="234"/>
                  </a:lnTo>
                  <a:lnTo>
                    <a:pt x="12" y="234"/>
                  </a:lnTo>
                  <a:lnTo>
                    <a:pt x="6" y="234"/>
                  </a:lnTo>
                  <a:lnTo>
                    <a:pt x="12" y="234"/>
                  </a:lnTo>
                  <a:lnTo>
                    <a:pt x="12" y="228"/>
                  </a:lnTo>
                  <a:lnTo>
                    <a:pt x="12" y="222"/>
                  </a:lnTo>
                  <a:lnTo>
                    <a:pt x="18" y="222"/>
                  </a:lnTo>
                  <a:lnTo>
                    <a:pt x="18" y="216"/>
                  </a:lnTo>
                  <a:lnTo>
                    <a:pt x="24" y="216"/>
                  </a:lnTo>
                  <a:lnTo>
                    <a:pt x="24" y="210"/>
                  </a:lnTo>
                  <a:lnTo>
                    <a:pt x="30" y="210"/>
                  </a:lnTo>
                  <a:lnTo>
                    <a:pt x="30" y="204"/>
                  </a:lnTo>
                  <a:lnTo>
                    <a:pt x="30" y="198"/>
                  </a:lnTo>
                  <a:lnTo>
                    <a:pt x="36" y="198"/>
                  </a:lnTo>
                  <a:lnTo>
                    <a:pt x="36" y="192"/>
                  </a:lnTo>
                  <a:lnTo>
                    <a:pt x="42" y="192"/>
                  </a:lnTo>
                  <a:lnTo>
                    <a:pt x="48" y="192"/>
                  </a:lnTo>
                  <a:lnTo>
                    <a:pt x="48" y="186"/>
                  </a:lnTo>
                  <a:lnTo>
                    <a:pt x="48" y="180"/>
                  </a:lnTo>
                  <a:lnTo>
                    <a:pt x="48" y="174"/>
                  </a:lnTo>
                  <a:lnTo>
                    <a:pt x="54" y="174"/>
                  </a:lnTo>
                  <a:lnTo>
                    <a:pt x="54" y="168"/>
                  </a:lnTo>
                  <a:lnTo>
                    <a:pt x="60" y="168"/>
                  </a:lnTo>
                  <a:lnTo>
                    <a:pt x="60" y="162"/>
                  </a:lnTo>
                  <a:lnTo>
                    <a:pt x="60" y="156"/>
                  </a:lnTo>
                  <a:lnTo>
                    <a:pt x="60" y="150"/>
                  </a:lnTo>
                  <a:lnTo>
                    <a:pt x="60" y="144"/>
                  </a:lnTo>
                  <a:lnTo>
                    <a:pt x="54" y="138"/>
                  </a:lnTo>
                  <a:lnTo>
                    <a:pt x="54" y="132"/>
                  </a:lnTo>
                  <a:lnTo>
                    <a:pt x="54" y="126"/>
                  </a:lnTo>
                  <a:lnTo>
                    <a:pt x="54" y="120"/>
                  </a:lnTo>
                  <a:lnTo>
                    <a:pt x="54" y="114"/>
                  </a:lnTo>
                  <a:lnTo>
                    <a:pt x="48" y="114"/>
                  </a:lnTo>
                  <a:lnTo>
                    <a:pt x="48" y="108"/>
                  </a:lnTo>
                  <a:lnTo>
                    <a:pt x="48" y="102"/>
                  </a:lnTo>
                  <a:lnTo>
                    <a:pt x="42" y="102"/>
                  </a:lnTo>
                  <a:lnTo>
                    <a:pt x="42" y="96"/>
                  </a:lnTo>
                  <a:lnTo>
                    <a:pt x="36" y="96"/>
                  </a:lnTo>
                  <a:lnTo>
                    <a:pt x="36" y="90"/>
                  </a:lnTo>
                  <a:lnTo>
                    <a:pt x="36" y="84"/>
                  </a:lnTo>
                  <a:lnTo>
                    <a:pt x="30" y="84"/>
                  </a:lnTo>
                  <a:lnTo>
                    <a:pt x="30" y="78"/>
                  </a:lnTo>
                  <a:lnTo>
                    <a:pt x="30" y="72"/>
                  </a:lnTo>
                  <a:lnTo>
                    <a:pt x="24" y="72"/>
                  </a:lnTo>
                  <a:lnTo>
                    <a:pt x="24" y="66"/>
                  </a:lnTo>
                  <a:lnTo>
                    <a:pt x="24" y="60"/>
                  </a:lnTo>
                  <a:lnTo>
                    <a:pt x="30" y="60"/>
                  </a:lnTo>
                  <a:lnTo>
                    <a:pt x="30" y="54"/>
                  </a:lnTo>
                  <a:lnTo>
                    <a:pt x="24" y="54"/>
                  </a:lnTo>
                  <a:lnTo>
                    <a:pt x="24" y="48"/>
                  </a:lnTo>
                  <a:lnTo>
                    <a:pt x="18" y="48"/>
                  </a:lnTo>
                  <a:lnTo>
                    <a:pt x="18" y="54"/>
                  </a:lnTo>
                  <a:lnTo>
                    <a:pt x="18" y="48"/>
                  </a:lnTo>
                  <a:lnTo>
                    <a:pt x="12" y="48"/>
                  </a:lnTo>
                  <a:lnTo>
                    <a:pt x="12" y="42"/>
                  </a:lnTo>
                  <a:lnTo>
                    <a:pt x="18" y="42"/>
                  </a:lnTo>
                  <a:lnTo>
                    <a:pt x="12" y="42"/>
                  </a:lnTo>
                  <a:lnTo>
                    <a:pt x="6" y="42"/>
                  </a:lnTo>
                  <a:lnTo>
                    <a:pt x="12" y="42"/>
                  </a:lnTo>
                  <a:lnTo>
                    <a:pt x="12" y="36"/>
                  </a:lnTo>
                  <a:lnTo>
                    <a:pt x="6" y="36"/>
                  </a:lnTo>
                  <a:lnTo>
                    <a:pt x="6" y="30"/>
                  </a:lnTo>
                  <a:lnTo>
                    <a:pt x="6" y="24"/>
                  </a:lnTo>
                  <a:lnTo>
                    <a:pt x="0" y="24"/>
                  </a:lnTo>
                  <a:close/>
                  <a:moveTo>
                    <a:pt x="390" y="372"/>
                  </a:moveTo>
                  <a:lnTo>
                    <a:pt x="402" y="372"/>
                  </a:lnTo>
                  <a:lnTo>
                    <a:pt x="402" y="378"/>
                  </a:lnTo>
                  <a:lnTo>
                    <a:pt x="390" y="378"/>
                  </a:lnTo>
                  <a:lnTo>
                    <a:pt x="390" y="372"/>
                  </a:lnTo>
                  <a:close/>
                  <a:moveTo>
                    <a:pt x="384" y="384"/>
                  </a:moveTo>
                  <a:lnTo>
                    <a:pt x="390" y="384"/>
                  </a:lnTo>
                  <a:lnTo>
                    <a:pt x="390" y="390"/>
                  </a:lnTo>
                  <a:lnTo>
                    <a:pt x="384" y="390"/>
                  </a:lnTo>
                  <a:lnTo>
                    <a:pt x="384" y="384"/>
                  </a:lnTo>
                  <a:close/>
                  <a:moveTo>
                    <a:pt x="318" y="480"/>
                  </a:moveTo>
                  <a:lnTo>
                    <a:pt x="318" y="486"/>
                  </a:lnTo>
                  <a:lnTo>
                    <a:pt x="319" y="486"/>
                  </a:lnTo>
                  <a:lnTo>
                    <a:pt x="318" y="480"/>
                  </a:lnTo>
                  <a:close/>
                  <a:moveTo>
                    <a:pt x="402" y="366"/>
                  </a:moveTo>
                  <a:lnTo>
                    <a:pt x="402" y="372"/>
                  </a:lnTo>
                  <a:lnTo>
                    <a:pt x="403" y="372"/>
                  </a:lnTo>
                  <a:lnTo>
                    <a:pt x="402" y="366"/>
                  </a:lnTo>
                  <a:close/>
                  <a:moveTo>
                    <a:pt x="300" y="516"/>
                  </a:moveTo>
                  <a:lnTo>
                    <a:pt x="306" y="516"/>
                  </a:lnTo>
                  <a:lnTo>
                    <a:pt x="300" y="516"/>
                  </a:lnTo>
                  <a:close/>
                  <a:moveTo>
                    <a:pt x="408" y="366"/>
                  </a:moveTo>
                  <a:lnTo>
                    <a:pt x="408" y="372"/>
                  </a:lnTo>
                  <a:lnTo>
                    <a:pt x="409" y="372"/>
                  </a:lnTo>
                  <a:lnTo>
                    <a:pt x="408" y="366"/>
                  </a:lnTo>
                  <a:close/>
                  <a:moveTo>
                    <a:pt x="420" y="354"/>
                  </a:moveTo>
                  <a:lnTo>
                    <a:pt x="420" y="360"/>
                  </a:lnTo>
                  <a:lnTo>
                    <a:pt x="421" y="360"/>
                  </a:lnTo>
                  <a:lnTo>
                    <a:pt x="420" y="354"/>
                  </a:lnTo>
                  <a:close/>
                  <a:moveTo>
                    <a:pt x="402" y="366"/>
                  </a:moveTo>
                  <a:lnTo>
                    <a:pt x="402" y="372"/>
                  </a:lnTo>
                  <a:lnTo>
                    <a:pt x="403" y="372"/>
                  </a:lnTo>
                  <a:lnTo>
                    <a:pt x="402" y="366"/>
                  </a:lnTo>
                  <a:close/>
                  <a:moveTo>
                    <a:pt x="294" y="516"/>
                  </a:moveTo>
                  <a:lnTo>
                    <a:pt x="300" y="516"/>
                  </a:lnTo>
                  <a:lnTo>
                    <a:pt x="294" y="516"/>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11" name="Freeform 47"/>
            <p:cNvSpPr>
              <a:spLocks noEditPoints="1"/>
            </p:cNvSpPr>
            <p:nvPr>
              <p:custDataLst>
                <p:tags r:id="rId41"/>
              </p:custDataLst>
            </p:nvPr>
          </p:nvSpPr>
          <p:spPr bwMode="gray">
            <a:xfrm>
              <a:off x="3213838" y="3921403"/>
              <a:ext cx="670328" cy="752277"/>
            </a:xfrm>
            <a:custGeom>
              <a:avLst/>
              <a:gdLst>
                <a:gd name="T0" fmla="*/ 14501 w 618"/>
                <a:gd name="T1" fmla="*/ 64371 h 606"/>
                <a:gd name="T2" fmla="*/ 23201 w 618"/>
                <a:gd name="T3" fmla="*/ 49742 h 606"/>
                <a:gd name="T4" fmla="*/ 26101 w 618"/>
                <a:gd name="T5" fmla="*/ 40964 h 606"/>
                <a:gd name="T6" fmla="*/ 23201 w 618"/>
                <a:gd name="T7" fmla="*/ 30235 h 606"/>
                <a:gd name="T8" fmla="*/ 29968 w 618"/>
                <a:gd name="T9" fmla="*/ 17556 h 606"/>
                <a:gd name="T10" fmla="*/ 23201 w 618"/>
                <a:gd name="T11" fmla="*/ 1951 h 606"/>
                <a:gd name="T12" fmla="*/ 44469 w 618"/>
                <a:gd name="T13" fmla="*/ 0 h 606"/>
                <a:gd name="T14" fmla="*/ 67670 w 618"/>
                <a:gd name="T15" fmla="*/ 0 h 606"/>
                <a:gd name="T16" fmla="*/ 90870 w 618"/>
                <a:gd name="T17" fmla="*/ 0 h 606"/>
                <a:gd name="T18" fmla="*/ 106338 w 618"/>
                <a:gd name="T19" fmla="*/ 6827 h 606"/>
                <a:gd name="T20" fmla="*/ 120838 w 618"/>
                <a:gd name="T21" fmla="*/ 17556 h 606"/>
                <a:gd name="T22" fmla="*/ 140173 w 618"/>
                <a:gd name="T23" fmla="*/ 28284 h 606"/>
                <a:gd name="T24" fmla="*/ 157573 w 618"/>
                <a:gd name="T25" fmla="*/ 37063 h 606"/>
                <a:gd name="T26" fmla="*/ 165307 w 618"/>
                <a:gd name="T27" fmla="*/ 49742 h 606"/>
                <a:gd name="T28" fmla="*/ 180774 w 618"/>
                <a:gd name="T29" fmla="*/ 64371 h 606"/>
                <a:gd name="T30" fmla="*/ 193341 w 618"/>
                <a:gd name="T31" fmla="*/ 76075 h 606"/>
                <a:gd name="T32" fmla="*/ 193341 w 618"/>
                <a:gd name="T33" fmla="*/ 81927 h 606"/>
                <a:gd name="T34" fmla="*/ 191409 w 618"/>
                <a:gd name="T35" fmla="*/ 90705 h 606"/>
                <a:gd name="T36" fmla="*/ 188508 w 618"/>
                <a:gd name="T37" fmla="*/ 103385 h 606"/>
                <a:gd name="T38" fmla="*/ 188508 w 618"/>
                <a:gd name="T39" fmla="*/ 110212 h 606"/>
                <a:gd name="T40" fmla="*/ 198175 w 618"/>
                <a:gd name="T41" fmla="*/ 117039 h 606"/>
                <a:gd name="T42" fmla="*/ 198175 w 618"/>
                <a:gd name="T43" fmla="*/ 127768 h 606"/>
                <a:gd name="T44" fmla="*/ 195275 w 618"/>
                <a:gd name="T45" fmla="*/ 137521 h 606"/>
                <a:gd name="T46" fmla="*/ 198175 w 618"/>
                <a:gd name="T47" fmla="*/ 147274 h 606"/>
                <a:gd name="T48" fmla="*/ 199142 w 618"/>
                <a:gd name="T49" fmla="*/ 158003 h 606"/>
                <a:gd name="T50" fmla="*/ 202042 w 618"/>
                <a:gd name="T51" fmla="*/ 163855 h 606"/>
                <a:gd name="T52" fmla="*/ 205909 w 618"/>
                <a:gd name="T53" fmla="*/ 174584 h 606"/>
                <a:gd name="T54" fmla="*/ 209776 w 618"/>
                <a:gd name="T55" fmla="*/ 185312 h 606"/>
                <a:gd name="T56" fmla="*/ 218476 w 618"/>
                <a:gd name="T57" fmla="*/ 190188 h 606"/>
                <a:gd name="T58" fmla="*/ 203976 w 618"/>
                <a:gd name="T59" fmla="*/ 200917 h 606"/>
                <a:gd name="T60" fmla="*/ 184641 w 618"/>
                <a:gd name="T61" fmla="*/ 207744 h 606"/>
                <a:gd name="T62" fmla="*/ 170141 w 618"/>
                <a:gd name="T63" fmla="*/ 207744 h 606"/>
                <a:gd name="T64" fmla="*/ 159507 w 618"/>
                <a:gd name="T65" fmla="*/ 215547 h 606"/>
                <a:gd name="T66" fmla="*/ 140173 w 618"/>
                <a:gd name="T67" fmla="*/ 215547 h 606"/>
                <a:gd name="T68" fmla="*/ 125672 w 618"/>
                <a:gd name="T69" fmla="*/ 213596 h 606"/>
                <a:gd name="T70" fmla="*/ 108271 w 618"/>
                <a:gd name="T71" fmla="*/ 207744 h 606"/>
                <a:gd name="T72" fmla="*/ 104404 w 618"/>
                <a:gd name="T73" fmla="*/ 197016 h 606"/>
                <a:gd name="T74" fmla="*/ 101505 w 618"/>
                <a:gd name="T75" fmla="*/ 183361 h 606"/>
                <a:gd name="T76" fmla="*/ 90870 w 618"/>
                <a:gd name="T77" fmla="*/ 174584 h 606"/>
                <a:gd name="T78" fmla="*/ 78303 w 618"/>
                <a:gd name="T79" fmla="*/ 172633 h 606"/>
                <a:gd name="T80" fmla="*/ 67670 w 618"/>
                <a:gd name="T81" fmla="*/ 167756 h 606"/>
                <a:gd name="T82" fmla="*/ 53169 w 618"/>
                <a:gd name="T83" fmla="*/ 161904 h 606"/>
                <a:gd name="T84" fmla="*/ 36735 w 618"/>
                <a:gd name="T85" fmla="*/ 153126 h 606"/>
                <a:gd name="T86" fmla="*/ 26101 w 618"/>
                <a:gd name="T87" fmla="*/ 136545 h 606"/>
                <a:gd name="T88" fmla="*/ 14501 w 618"/>
                <a:gd name="T89" fmla="*/ 118015 h 606"/>
                <a:gd name="T90" fmla="*/ 3867 w 618"/>
                <a:gd name="T91" fmla="*/ 103385 h 606"/>
                <a:gd name="T92" fmla="*/ 1933 w 618"/>
                <a:gd name="T93" fmla="*/ 86804 h 606"/>
                <a:gd name="T94" fmla="*/ 195275 w 618"/>
                <a:gd name="T95" fmla="*/ 101434 h 606"/>
                <a:gd name="T96" fmla="*/ 199142 w 618"/>
                <a:gd name="T97" fmla="*/ 103385 h 606"/>
                <a:gd name="T98" fmla="*/ 202042 w 618"/>
                <a:gd name="T99" fmla="*/ 108261 h 606"/>
                <a:gd name="T100" fmla="*/ 198175 w 618"/>
                <a:gd name="T101" fmla="*/ 106311 h 606"/>
                <a:gd name="T102" fmla="*/ 205909 w 618"/>
                <a:gd name="T103" fmla="*/ 86804 h 606"/>
                <a:gd name="T104" fmla="*/ 203976 w 618"/>
                <a:gd name="T105" fmla="*/ 79976 h 606"/>
                <a:gd name="T106" fmla="*/ 205909 w 618"/>
                <a:gd name="T107" fmla="*/ 79976 h 606"/>
                <a:gd name="T108" fmla="*/ 207843 w 618"/>
                <a:gd name="T109" fmla="*/ 79976 h 606"/>
                <a:gd name="T110" fmla="*/ 203976 w 618"/>
                <a:gd name="T111" fmla="*/ 90705 h 606"/>
                <a:gd name="T112" fmla="*/ 207843 w 618"/>
                <a:gd name="T113" fmla="*/ 136545 h 606"/>
                <a:gd name="T114" fmla="*/ 202042 w 618"/>
                <a:gd name="T115" fmla="*/ 140447 h 606"/>
                <a:gd name="T116" fmla="*/ 203976 w 618"/>
                <a:gd name="T117" fmla="*/ 87779 h 606"/>
                <a:gd name="T118" fmla="*/ 216543 w 618"/>
                <a:gd name="T119" fmla="*/ 185312 h 606"/>
                <a:gd name="T120" fmla="*/ 198175 w 618"/>
                <a:gd name="T121" fmla="*/ 136545 h 606"/>
                <a:gd name="T122" fmla="*/ 205909 w 618"/>
                <a:gd name="T123" fmla="*/ 79976 h 6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8" h="606">
                  <a:moveTo>
                    <a:pt x="6" y="192"/>
                  </a:moveTo>
                  <a:lnTo>
                    <a:pt x="12" y="192"/>
                  </a:lnTo>
                  <a:lnTo>
                    <a:pt x="18" y="192"/>
                  </a:lnTo>
                  <a:lnTo>
                    <a:pt x="24" y="192"/>
                  </a:lnTo>
                  <a:lnTo>
                    <a:pt x="30" y="192"/>
                  </a:lnTo>
                  <a:lnTo>
                    <a:pt x="30" y="186"/>
                  </a:lnTo>
                  <a:lnTo>
                    <a:pt x="30" y="192"/>
                  </a:lnTo>
                  <a:lnTo>
                    <a:pt x="30" y="186"/>
                  </a:lnTo>
                  <a:lnTo>
                    <a:pt x="36" y="186"/>
                  </a:lnTo>
                  <a:lnTo>
                    <a:pt x="42" y="186"/>
                  </a:lnTo>
                  <a:lnTo>
                    <a:pt x="42" y="180"/>
                  </a:lnTo>
                  <a:lnTo>
                    <a:pt x="42" y="174"/>
                  </a:lnTo>
                  <a:lnTo>
                    <a:pt x="48" y="174"/>
                  </a:lnTo>
                  <a:lnTo>
                    <a:pt x="48" y="168"/>
                  </a:lnTo>
                  <a:lnTo>
                    <a:pt x="54" y="168"/>
                  </a:lnTo>
                  <a:lnTo>
                    <a:pt x="54" y="162"/>
                  </a:lnTo>
                  <a:lnTo>
                    <a:pt x="54" y="156"/>
                  </a:lnTo>
                  <a:lnTo>
                    <a:pt x="60" y="156"/>
                  </a:lnTo>
                  <a:lnTo>
                    <a:pt x="60" y="150"/>
                  </a:lnTo>
                  <a:lnTo>
                    <a:pt x="60" y="144"/>
                  </a:lnTo>
                  <a:lnTo>
                    <a:pt x="66" y="144"/>
                  </a:lnTo>
                  <a:lnTo>
                    <a:pt x="66" y="138"/>
                  </a:lnTo>
                  <a:lnTo>
                    <a:pt x="72" y="138"/>
                  </a:lnTo>
                  <a:lnTo>
                    <a:pt x="78" y="138"/>
                  </a:lnTo>
                  <a:lnTo>
                    <a:pt x="78" y="132"/>
                  </a:lnTo>
                  <a:lnTo>
                    <a:pt x="72" y="132"/>
                  </a:lnTo>
                  <a:lnTo>
                    <a:pt x="78" y="132"/>
                  </a:lnTo>
                  <a:lnTo>
                    <a:pt x="78" y="126"/>
                  </a:lnTo>
                  <a:lnTo>
                    <a:pt x="84" y="126"/>
                  </a:lnTo>
                  <a:lnTo>
                    <a:pt x="84" y="120"/>
                  </a:lnTo>
                  <a:lnTo>
                    <a:pt x="84" y="114"/>
                  </a:lnTo>
                  <a:lnTo>
                    <a:pt x="78" y="114"/>
                  </a:lnTo>
                  <a:lnTo>
                    <a:pt x="72" y="114"/>
                  </a:lnTo>
                  <a:lnTo>
                    <a:pt x="72" y="108"/>
                  </a:lnTo>
                  <a:lnTo>
                    <a:pt x="66" y="108"/>
                  </a:lnTo>
                  <a:lnTo>
                    <a:pt x="60" y="108"/>
                  </a:lnTo>
                  <a:lnTo>
                    <a:pt x="60" y="102"/>
                  </a:lnTo>
                  <a:lnTo>
                    <a:pt x="66" y="102"/>
                  </a:lnTo>
                  <a:lnTo>
                    <a:pt x="60" y="96"/>
                  </a:lnTo>
                  <a:lnTo>
                    <a:pt x="66" y="96"/>
                  </a:lnTo>
                  <a:lnTo>
                    <a:pt x="60" y="96"/>
                  </a:lnTo>
                  <a:lnTo>
                    <a:pt x="60" y="90"/>
                  </a:lnTo>
                  <a:lnTo>
                    <a:pt x="66" y="90"/>
                  </a:lnTo>
                  <a:lnTo>
                    <a:pt x="66" y="84"/>
                  </a:lnTo>
                  <a:lnTo>
                    <a:pt x="66" y="78"/>
                  </a:lnTo>
                  <a:lnTo>
                    <a:pt x="72" y="78"/>
                  </a:lnTo>
                  <a:lnTo>
                    <a:pt x="78" y="78"/>
                  </a:lnTo>
                  <a:lnTo>
                    <a:pt x="84" y="78"/>
                  </a:lnTo>
                  <a:lnTo>
                    <a:pt x="84" y="72"/>
                  </a:lnTo>
                  <a:lnTo>
                    <a:pt x="84" y="66"/>
                  </a:lnTo>
                  <a:lnTo>
                    <a:pt x="90" y="66"/>
                  </a:lnTo>
                  <a:lnTo>
                    <a:pt x="90" y="60"/>
                  </a:lnTo>
                  <a:lnTo>
                    <a:pt x="84" y="60"/>
                  </a:lnTo>
                  <a:lnTo>
                    <a:pt x="84" y="54"/>
                  </a:lnTo>
                  <a:lnTo>
                    <a:pt x="84" y="48"/>
                  </a:lnTo>
                  <a:lnTo>
                    <a:pt x="84" y="42"/>
                  </a:lnTo>
                  <a:lnTo>
                    <a:pt x="84" y="36"/>
                  </a:lnTo>
                  <a:lnTo>
                    <a:pt x="78" y="30"/>
                  </a:lnTo>
                  <a:lnTo>
                    <a:pt x="78" y="24"/>
                  </a:lnTo>
                  <a:lnTo>
                    <a:pt x="72" y="24"/>
                  </a:lnTo>
                  <a:lnTo>
                    <a:pt x="72" y="18"/>
                  </a:lnTo>
                  <a:lnTo>
                    <a:pt x="66" y="18"/>
                  </a:lnTo>
                  <a:lnTo>
                    <a:pt x="72" y="18"/>
                  </a:lnTo>
                  <a:lnTo>
                    <a:pt x="66" y="18"/>
                  </a:lnTo>
                  <a:lnTo>
                    <a:pt x="66" y="12"/>
                  </a:lnTo>
                  <a:lnTo>
                    <a:pt x="66" y="6"/>
                  </a:lnTo>
                  <a:lnTo>
                    <a:pt x="72" y="6"/>
                  </a:lnTo>
                  <a:lnTo>
                    <a:pt x="78" y="6"/>
                  </a:lnTo>
                  <a:lnTo>
                    <a:pt x="78" y="0"/>
                  </a:lnTo>
                  <a:lnTo>
                    <a:pt x="84" y="0"/>
                  </a:lnTo>
                  <a:lnTo>
                    <a:pt x="90" y="0"/>
                  </a:lnTo>
                  <a:lnTo>
                    <a:pt x="96" y="0"/>
                  </a:lnTo>
                  <a:lnTo>
                    <a:pt x="102" y="0"/>
                  </a:lnTo>
                  <a:lnTo>
                    <a:pt x="108" y="0"/>
                  </a:lnTo>
                  <a:lnTo>
                    <a:pt x="114" y="0"/>
                  </a:lnTo>
                  <a:lnTo>
                    <a:pt x="120" y="0"/>
                  </a:lnTo>
                  <a:lnTo>
                    <a:pt x="126" y="0"/>
                  </a:lnTo>
                  <a:lnTo>
                    <a:pt x="132" y="0"/>
                  </a:lnTo>
                  <a:lnTo>
                    <a:pt x="138" y="0"/>
                  </a:lnTo>
                  <a:lnTo>
                    <a:pt x="144" y="0"/>
                  </a:lnTo>
                  <a:lnTo>
                    <a:pt x="150" y="0"/>
                  </a:lnTo>
                  <a:lnTo>
                    <a:pt x="156" y="0"/>
                  </a:lnTo>
                  <a:lnTo>
                    <a:pt x="162" y="0"/>
                  </a:lnTo>
                  <a:lnTo>
                    <a:pt x="168" y="0"/>
                  </a:lnTo>
                  <a:lnTo>
                    <a:pt x="174" y="0"/>
                  </a:lnTo>
                  <a:lnTo>
                    <a:pt x="180" y="0"/>
                  </a:lnTo>
                  <a:lnTo>
                    <a:pt x="186" y="0"/>
                  </a:lnTo>
                  <a:lnTo>
                    <a:pt x="192" y="0"/>
                  </a:lnTo>
                  <a:lnTo>
                    <a:pt x="198" y="0"/>
                  </a:lnTo>
                  <a:lnTo>
                    <a:pt x="204" y="0"/>
                  </a:lnTo>
                  <a:lnTo>
                    <a:pt x="210" y="0"/>
                  </a:lnTo>
                  <a:lnTo>
                    <a:pt x="216" y="0"/>
                  </a:lnTo>
                  <a:lnTo>
                    <a:pt x="222" y="0"/>
                  </a:lnTo>
                  <a:lnTo>
                    <a:pt x="228" y="0"/>
                  </a:lnTo>
                  <a:lnTo>
                    <a:pt x="234" y="0"/>
                  </a:lnTo>
                  <a:lnTo>
                    <a:pt x="240" y="0"/>
                  </a:lnTo>
                  <a:lnTo>
                    <a:pt x="246" y="0"/>
                  </a:lnTo>
                  <a:lnTo>
                    <a:pt x="252" y="0"/>
                  </a:lnTo>
                  <a:lnTo>
                    <a:pt x="258" y="0"/>
                  </a:lnTo>
                  <a:lnTo>
                    <a:pt x="264" y="0"/>
                  </a:lnTo>
                  <a:lnTo>
                    <a:pt x="264" y="6"/>
                  </a:lnTo>
                  <a:lnTo>
                    <a:pt x="264" y="0"/>
                  </a:lnTo>
                  <a:lnTo>
                    <a:pt x="270" y="0"/>
                  </a:lnTo>
                  <a:lnTo>
                    <a:pt x="270" y="6"/>
                  </a:lnTo>
                  <a:lnTo>
                    <a:pt x="276" y="6"/>
                  </a:lnTo>
                  <a:lnTo>
                    <a:pt x="282" y="12"/>
                  </a:lnTo>
                  <a:lnTo>
                    <a:pt x="288" y="12"/>
                  </a:lnTo>
                  <a:lnTo>
                    <a:pt x="288" y="18"/>
                  </a:lnTo>
                  <a:lnTo>
                    <a:pt x="294" y="18"/>
                  </a:lnTo>
                  <a:lnTo>
                    <a:pt x="300" y="18"/>
                  </a:lnTo>
                  <a:lnTo>
                    <a:pt x="300" y="24"/>
                  </a:lnTo>
                  <a:lnTo>
                    <a:pt x="306" y="24"/>
                  </a:lnTo>
                  <a:lnTo>
                    <a:pt x="312" y="30"/>
                  </a:lnTo>
                  <a:lnTo>
                    <a:pt x="318" y="30"/>
                  </a:lnTo>
                  <a:lnTo>
                    <a:pt x="318" y="36"/>
                  </a:lnTo>
                  <a:lnTo>
                    <a:pt x="324" y="36"/>
                  </a:lnTo>
                  <a:lnTo>
                    <a:pt x="330" y="36"/>
                  </a:lnTo>
                  <a:lnTo>
                    <a:pt x="330" y="42"/>
                  </a:lnTo>
                  <a:lnTo>
                    <a:pt x="336" y="42"/>
                  </a:lnTo>
                  <a:lnTo>
                    <a:pt x="342" y="42"/>
                  </a:lnTo>
                  <a:lnTo>
                    <a:pt x="342" y="48"/>
                  </a:lnTo>
                  <a:lnTo>
                    <a:pt x="348" y="48"/>
                  </a:lnTo>
                  <a:lnTo>
                    <a:pt x="354" y="54"/>
                  </a:lnTo>
                  <a:lnTo>
                    <a:pt x="360" y="54"/>
                  </a:lnTo>
                  <a:lnTo>
                    <a:pt x="366" y="60"/>
                  </a:lnTo>
                  <a:lnTo>
                    <a:pt x="372" y="60"/>
                  </a:lnTo>
                  <a:lnTo>
                    <a:pt x="378" y="66"/>
                  </a:lnTo>
                  <a:lnTo>
                    <a:pt x="384" y="66"/>
                  </a:lnTo>
                  <a:lnTo>
                    <a:pt x="384" y="72"/>
                  </a:lnTo>
                  <a:lnTo>
                    <a:pt x="390" y="72"/>
                  </a:lnTo>
                  <a:lnTo>
                    <a:pt x="396" y="72"/>
                  </a:lnTo>
                  <a:lnTo>
                    <a:pt x="396" y="78"/>
                  </a:lnTo>
                  <a:lnTo>
                    <a:pt x="402" y="78"/>
                  </a:lnTo>
                  <a:lnTo>
                    <a:pt x="408" y="78"/>
                  </a:lnTo>
                  <a:lnTo>
                    <a:pt x="408" y="84"/>
                  </a:lnTo>
                  <a:lnTo>
                    <a:pt x="414" y="84"/>
                  </a:lnTo>
                  <a:lnTo>
                    <a:pt x="414" y="90"/>
                  </a:lnTo>
                  <a:lnTo>
                    <a:pt x="420" y="90"/>
                  </a:lnTo>
                  <a:lnTo>
                    <a:pt x="426" y="90"/>
                  </a:lnTo>
                  <a:lnTo>
                    <a:pt x="426" y="96"/>
                  </a:lnTo>
                  <a:lnTo>
                    <a:pt x="432" y="96"/>
                  </a:lnTo>
                  <a:lnTo>
                    <a:pt x="438" y="96"/>
                  </a:lnTo>
                  <a:lnTo>
                    <a:pt x="444" y="102"/>
                  </a:lnTo>
                  <a:lnTo>
                    <a:pt x="450" y="108"/>
                  </a:lnTo>
                  <a:lnTo>
                    <a:pt x="456" y="108"/>
                  </a:lnTo>
                  <a:lnTo>
                    <a:pt x="462" y="114"/>
                  </a:lnTo>
                  <a:lnTo>
                    <a:pt x="468" y="114"/>
                  </a:lnTo>
                  <a:lnTo>
                    <a:pt x="468" y="120"/>
                  </a:lnTo>
                  <a:lnTo>
                    <a:pt x="468" y="126"/>
                  </a:lnTo>
                  <a:lnTo>
                    <a:pt x="468" y="132"/>
                  </a:lnTo>
                  <a:lnTo>
                    <a:pt x="462" y="132"/>
                  </a:lnTo>
                  <a:lnTo>
                    <a:pt x="462" y="138"/>
                  </a:lnTo>
                  <a:lnTo>
                    <a:pt x="462" y="144"/>
                  </a:lnTo>
                  <a:lnTo>
                    <a:pt x="468" y="138"/>
                  </a:lnTo>
                  <a:lnTo>
                    <a:pt x="468" y="144"/>
                  </a:lnTo>
                  <a:lnTo>
                    <a:pt x="474" y="144"/>
                  </a:lnTo>
                  <a:lnTo>
                    <a:pt x="474" y="150"/>
                  </a:lnTo>
                  <a:lnTo>
                    <a:pt x="480" y="156"/>
                  </a:lnTo>
                  <a:lnTo>
                    <a:pt x="486" y="156"/>
                  </a:lnTo>
                  <a:lnTo>
                    <a:pt x="492" y="162"/>
                  </a:lnTo>
                  <a:lnTo>
                    <a:pt x="498" y="168"/>
                  </a:lnTo>
                  <a:lnTo>
                    <a:pt x="504" y="168"/>
                  </a:lnTo>
                  <a:lnTo>
                    <a:pt x="504" y="174"/>
                  </a:lnTo>
                  <a:lnTo>
                    <a:pt x="510" y="174"/>
                  </a:lnTo>
                  <a:lnTo>
                    <a:pt x="510" y="180"/>
                  </a:lnTo>
                  <a:lnTo>
                    <a:pt x="516" y="180"/>
                  </a:lnTo>
                  <a:lnTo>
                    <a:pt x="522" y="186"/>
                  </a:lnTo>
                  <a:lnTo>
                    <a:pt x="528" y="186"/>
                  </a:lnTo>
                  <a:lnTo>
                    <a:pt x="528" y="192"/>
                  </a:lnTo>
                  <a:lnTo>
                    <a:pt x="534" y="192"/>
                  </a:lnTo>
                  <a:lnTo>
                    <a:pt x="534" y="198"/>
                  </a:lnTo>
                  <a:lnTo>
                    <a:pt x="540" y="198"/>
                  </a:lnTo>
                  <a:lnTo>
                    <a:pt x="546" y="204"/>
                  </a:lnTo>
                  <a:lnTo>
                    <a:pt x="552" y="204"/>
                  </a:lnTo>
                  <a:lnTo>
                    <a:pt x="552" y="210"/>
                  </a:lnTo>
                  <a:lnTo>
                    <a:pt x="546" y="210"/>
                  </a:lnTo>
                  <a:lnTo>
                    <a:pt x="546" y="216"/>
                  </a:lnTo>
                  <a:lnTo>
                    <a:pt x="546" y="210"/>
                  </a:lnTo>
                  <a:lnTo>
                    <a:pt x="552" y="210"/>
                  </a:lnTo>
                  <a:lnTo>
                    <a:pt x="552" y="216"/>
                  </a:lnTo>
                  <a:lnTo>
                    <a:pt x="552" y="222"/>
                  </a:lnTo>
                  <a:lnTo>
                    <a:pt x="546" y="222"/>
                  </a:lnTo>
                  <a:lnTo>
                    <a:pt x="546" y="216"/>
                  </a:lnTo>
                  <a:lnTo>
                    <a:pt x="552" y="216"/>
                  </a:lnTo>
                  <a:lnTo>
                    <a:pt x="546" y="216"/>
                  </a:lnTo>
                  <a:lnTo>
                    <a:pt x="546" y="222"/>
                  </a:lnTo>
                  <a:lnTo>
                    <a:pt x="546" y="228"/>
                  </a:lnTo>
                  <a:lnTo>
                    <a:pt x="546" y="234"/>
                  </a:lnTo>
                  <a:lnTo>
                    <a:pt x="540" y="234"/>
                  </a:lnTo>
                  <a:lnTo>
                    <a:pt x="540" y="240"/>
                  </a:lnTo>
                  <a:lnTo>
                    <a:pt x="540" y="234"/>
                  </a:lnTo>
                  <a:lnTo>
                    <a:pt x="546" y="234"/>
                  </a:lnTo>
                  <a:lnTo>
                    <a:pt x="546" y="240"/>
                  </a:lnTo>
                  <a:lnTo>
                    <a:pt x="540" y="240"/>
                  </a:lnTo>
                  <a:lnTo>
                    <a:pt x="540" y="246"/>
                  </a:lnTo>
                  <a:lnTo>
                    <a:pt x="534" y="246"/>
                  </a:lnTo>
                  <a:lnTo>
                    <a:pt x="540" y="246"/>
                  </a:lnTo>
                  <a:lnTo>
                    <a:pt x="540" y="252"/>
                  </a:lnTo>
                  <a:lnTo>
                    <a:pt x="540" y="258"/>
                  </a:lnTo>
                  <a:lnTo>
                    <a:pt x="534" y="258"/>
                  </a:lnTo>
                  <a:lnTo>
                    <a:pt x="534" y="264"/>
                  </a:lnTo>
                  <a:lnTo>
                    <a:pt x="534" y="270"/>
                  </a:lnTo>
                  <a:lnTo>
                    <a:pt x="528" y="270"/>
                  </a:lnTo>
                  <a:lnTo>
                    <a:pt x="528" y="276"/>
                  </a:lnTo>
                  <a:lnTo>
                    <a:pt x="528" y="282"/>
                  </a:lnTo>
                  <a:lnTo>
                    <a:pt x="528" y="288"/>
                  </a:lnTo>
                  <a:lnTo>
                    <a:pt x="534" y="288"/>
                  </a:lnTo>
                  <a:lnTo>
                    <a:pt x="528" y="288"/>
                  </a:lnTo>
                  <a:lnTo>
                    <a:pt x="534" y="288"/>
                  </a:lnTo>
                  <a:lnTo>
                    <a:pt x="534" y="294"/>
                  </a:lnTo>
                  <a:lnTo>
                    <a:pt x="528" y="294"/>
                  </a:lnTo>
                  <a:lnTo>
                    <a:pt x="528" y="300"/>
                  </a:lnTo>
                  <a:lnTo>
                    <a:pt x="534" y="300"/>
                  </a:lnTo>
                  <a:lnTo>
                    <a:pt x="528" y="300"/>
                  </a:lnTo>
                  <a:lnTo>
                    <a:pt x="528" y="306"/>
                  </a:lnTo>
                  <a:lnTo>
                    <a:pt x="534" y="306"/>
                  </a:lnTo>
                  <a:lnTo>
                    <a:pt x="528" y="306"/>
                  </a:lnTo>
                  <a:lnTo>
                    <a:pt x="528" y="300"/>
                  </a:lnTo>
                  <a:lnTo>
                    <a:pt x="534" y="300"/>
                  </a:lnTo>
                  <a:lnTo>
                    <a:pt x="534" y="306"/>
                  </a:lnTo>
                  <a:lnTo>
                    <a:pt x="540" y="306"/>
                  </a:lnTo>
                  <a:lnTo>
                    <a:pt x="546" y="306"/>
                  </a:lnTo>
                  <a:lnTo>
                    <a:pt x="540" y="306"/>
                  </a:lnTo>
                  <a:lnTo>
                    <a:pt x="546" y="306"/>
                  </a:lnTo>
                  <a:lnTo>
                    <a:pt x="546" y="312"/>
                  </a:lnTo>
                  <a:lnTo>
                    <a:pt x="552" y="312"/>
                  </a:lnTo>
                  <a:lnTo>
                    <a:pt x="552" y="318"/>
                  </a:lnTo>
                  <a:lnTo>
                    <a:pt x="552" y="324"/>
                  </a:lnTo>
                  <a:lnTo>
                    <a:pt x="558" y="324"/>
                  </a:lnTo>
                  <a:lnTo>
                    <a:pt x="552" y="324"/>
                  </a:lnTo>
                  <a:lnTo>
                    <a:pt x="558" y="324"/>
                  </a:lnTo>
                  <a:lnTo>
                    <a:pt x="558" y="330"/>
                  </a:lnTo>
                  <a:lnTo>
                    <a:pt x="558" y="324"/>
                  </a:lnTo>
                  <a:lnTo>
                    <a:pt x="558" y="330"/>
                  </a:lnTo>
                  <a:lnTo>
                    <a:pt x="564" y="330"/>
                  </a:lnTo>
                  <a:lnTo>
                    <a:pt x="570" y="330"/>
                  </a:lnTo>
                  <a:lnTo>
                    <a:pt x="570" y="336"/>
                  </a:lnTo>
                  <a:lnTo>
                    <a:pt x="570" y="342"/>
                  </a:lnTo>
                  <a:lnTo>
                    <a:pt x="570" y="348"/>
                  </a:lnTo>
                  <a:lnTo>
                    <a:pt x="564" y="348"/>
                  </a:lnTo>
                  <a:lnTo>
                    <a:pt x="564" y="354"/>
                  </a:lnTo>
                  <a:lnTo>
                    <a:pt x="558" y="354"/>
                  </a:lnTo>
                  <a:lnTo>
                    <a:pt x="564" y="354"/>
                  </a:lnTo>
                  <a:lnTo>
                    <a:pt x="558" y="354"/>
                  </a:lnTo>
                  <a:lnTo>
                    <a:pt x="558" y="348"/>
                  </a:lnTo>
                  <a:lnTo>
                    <a:pt x="558" y="354"/>
                  </a:lnTo>
                  <a:lnTo>
                    <a:pt x="558" y="360"/>
                  </a:lnTo>
                  <a:lnTo>
                    <a:pt x="558" y="366"/>
                  </a:lnTo>
                  <a:lnTo>
                    <a:pt x="552" y="372"/>
                  </a:lnTo>
                  <a:lnTo>
                    <a:pt x="558" y="372"/>
                  </a:lnTo>
                  <a:lnTo>
                    <a:pt x="558" y="378"/>
                  </a:lnTo>
                  <a:lnTo>
                    <a:pt x="552" y="378"/>
                  </a:lnTo>
                  <a:lnTo>
                    <a:pt x="552" y="384"/>
                  </a:lnTo>
                  <a:lnTo>
                    <a:pt x="558" y="384"/>
                  </a:lnTo>
                  <a:lnTo>
                    <a:pt x="558" y="378"/>
                  </a:lnTo>
                  <a:lnTo>
                    <a:pt x="564" y="378"/>
                  </a:lnTo>
                  <a:lnTo>
                    <a:pt x="564" y="384"/>
                  </a:lnTo>
                  <a:lnTo>
                    <a:pt x="564" y="390"/>
                  </a:lnTo>
                  <a:lnTo>
                    <a:pt x="558" y="390"/>
                  </a:lnTo>
                  <a:lnTo>
                    <a:pt x="564" y="390"/>
                  </a:lnTo>
                  <a:lnTo>
                    <a:pt x="564" y="396"/>
                  </a:lnTo>
                  <a:lnTo>
                    <a:pt x="564" y="402"/>
                  </a:lnTo>
                  <a:lnTo>
                    <a:pt x="558" y="402"/>
                  </a:lnTo>
                  <a:lnTo>
                    <a:pt x="558" y="408"/>
                  </a:lnTo>
                  <a:lnTo>
                    <a:pt x="552" y="408"/>
                  </a:lnTo>
                  <a:lnTo>
                    <a:pt x="558" y="414"/>
                  </a:lnTo>
                  <a:lnTo>
                    <a:pt x="558" y="420"/>
                  </a:lnTo>
                  <a:lnTo>
                    <a:pt x="558" y="426"/>
                  </a:lnTo>
                  <a:lnTo>
                    <a:pt x="558" y="420"/>
                  </a:lnTo>
                  <a:lnTo>
                    <a:pt x="558" y="426"/>
                  </a:lnTo>
                  <a:lnTo>
                    <a:pt x="558" y="432"/>
                  </a:lnTo>
                  <a:lnTo>
                    <a:pt x="564" y="432"/>
                  </a:lnTo>
                  <a:lnTo>
                    <a:pt x="564" y="438"/>
                  </a:lnTo>
                  <a:lnTo>
                    <a:pt x="570" y="438"/>
                  </a:lnTo>
                  <a:lnTo>
                    <a:pt x="564" y="438"/>
                  </a:lnTo>
                  <a:lnTo>
                    <a:pt x="570" y="438"/>
                  </a:lnTo>
                  <a:lnTo>
                    <a:pt x="570" y="444"/>
                  </a:lnTo>
                  <a:lnTo>
                    <a:pt x="564" y="444"/>
                  </a:lnTo>
                  <a:lnTo>
                    <a:pt x="564" y="450"/>
                  </a:lnTo>
                  <a:lnTo>
                    <a:pt x="570" y="450"/>
                  </a:lnTo>
                  <a:lnTo>
                    <a:pt x="564" y="456"/>
                  </a:lnTo>
                  <a:lnTo>
                    <a:pt x="570" y="456"/>
                  </a:lnTo>
                  <a:lnTo>
                    <a:pt x="570" y="450"/>
                  </a:lnTo>
                  <a:lnTo>
                    <a:pt x="576" y="450"/>
                  </a:lnTo>
                  <a:lnTo>
                    <a:pt x="576" y="456"/>
                  </a:lnTo>
                  <a:lnTo>
                    <a:pt x="570" y="456"/>
                  </a:lnTo>
                  <a:lnTo>
                    <a:pt x="576" y="456"/>
                  </a:lnTo>
                  <a:lnTo>
                    <a:pt x="576" y="462"/>
                  </a:lnTo>
                  <a:lnTo>
                    <a:pt x="576" y="468"/>
                  </a:lnTo>
                  <a:lnTo>
                    <a:pt x="576" y="474"/>
                  </a:lnTo>
                  <a:lnTo>
                    <a:pt x="570" y="474"/>
                  </a:lnTo>
                  <a:lnTo>
                    <a:pt x="576" y="474"/>
                  </a:lnTo>
                  <a:lnTo>
                    <a:pt x="576" y="480"/>
                  </a:lnTo>
                  <a:lnTo>
                    <a:pt x="582" y="480"/>
                  </a:lnTo>
                  <a:lnTo>
                    <a:pt x="576" y="480"/>
                  </a:lnTo>
                  <a:lnTo>
                    <a:pt x="582" y="480"/>
                  </a:lnTo>
                  <a:lnTo>
                    <a:pt x="582" y="486"/>
                  </a:lnTo>
                  <a:lnTo>
                    <a:pt x="582" y="492"/>
                  </a:lnTo>
                  <a:lnTo>
                    <a:pt x="576" y="492"/>
                  </a:lnTo>
                  <a:lnTo>
                    <a:pt x="582" y="492"/>
                  </a:lnTo>
                  <a:lnTo>
                    <a:pt x="582" y="498"/>
                  </a:lnTo>
                  <a:lnTo>
                    <a:pt x="582" y="504"/>
                  </a:lnTo>
                  <a:lnTo>
                    <a:pt x="576" y="504"/>
                  </a:lnTo>
                  <a:lnTo>
                    <a:pt x="582" y="504"/>
                  </a:lnTo>
                  <a:lnTo>
                    <a:pt x="588" y="504"/>
                  </a:lnTo>
                  <a:lnTo>
                    <a:pt x="588" y="510"/>
                  </a:lnTo>
                  <a:lnTo>
                    <a:pt x="594" y="510"/>
                  </a:lnTo>
                  <a:lnTo>
                    <a:pt x="594" y="516"/>
                  </a:lnTo>
                  <a:lnTo>
                    <a:pt x="594" y="510"/>
                  </a:lnTo>
                  <a:lnTo>
                    <a:pt x="594" y="516"/>
                  </a:lnTo>
                  <a:lnTo>
                    <a:pt x="600" y="516"/>
                  </a:lnTo>
                  <a:lnTo>
                    <a:pt x="600" y="522"/>
                  </a:lnTo>
                  <a:lnTo>
                    <a:pt x="606" y="522"/>
                  </a:lnTo>
                  <a:lnTo>
                    <a:pt x="612" y="522"/>
                  </a:lnTo>
                  <a:lnTo>
                    <a:pt x="606" y="522"/>
                  </a:lnTo>
                  <a:lnTo>
                    <a:pt x="606" y="516"/>
                  </a:lnTo>
                  <a:lnTo>
                    <a:pt x="612" y="522"/>
                  </a:lnTo>
                  <a:lnTo>
                    <a:pt x="612" y="528"/>
                  </a:lnTo>
                  <a:lnTo>
                    <a:pt x="618" y="528"/>
                  </a:lnTo>
                  <a:lnTo>
                    <a:pt x="618" y="522"/>
                  </a:lnTo>
                  <a:lnTo>
                    <a:pt x="618" y="528"/>
                  </a:lnTo>
                  <a:lnTo>
                    <a:pt x="618" y="534"/>
                  </a:lnTo>
                  <a:lnTo>
                    <a:pt x="612" y="540"/>
                  </a:lnTo>
                  <a:lnTo>
                    <a:pt x="606" y="540"/>
                  </a:lnTo>
                  <a:lnTo>
                    <a:pt x="600" y="546"/>
                  </a:lnTo>
                  <a:lnTo>
                    <a:pt x="600" y="552"/>
                  </a:lnTo>
                  <a:lnTo>
                    <a:pt x="594" y="552"/>
                  </a:lnTo>
                  <a:lnTo>
                    <a:pt x="588" y="552"/>
                  </a:lnTo>
                  <a:lnTo>
                    <a:pt x="582" y="558"/>
                  </a:lnTo>
                  <a:lnTo>
                    <a:pt x="576" y="558"/>
                  </a:lnTo>
                  <a:lnTo>
                    <a:pt x="570" y="558"/>
                  </a:lnTo>
                  <a:lnTo>
                    <a:pt x="570" y="564"/>
                  </a:lnTo>
                  <a:lnTo>
                    <a:pt x="564" y="564"/>
                  </a:lnTo>
                  <a:lnTo>
                    <a:pt x="558" y="564"/>
                  </a:lnTo>
                  <a:lnTo>
                    <a:pt x="558" y="570"/>
                  </a:lnTo>
                  <a:lnTo>
                    <a:pt x="552" y="570"/>
                  </a:lnTo>
                  <a:lnTo>
                    <a:pt x="546" y="570"/>
                  </a:lnTo>
                  <a:lnTo>
                    <a:pt x="540" y="570"/>
                  </a:lnTo>
                  <a:lnTo>
                    <a:pt x="534" y="570"/>
                  </a:lnTo>
                  <a:lnTo>
                    <a:pt x="528" y="576"/>
                  </a:lnTo>
                  <a:lnTo>
                    <a:pt x="522" y="576"/>
                  </a:lnTo>
                  <a:lnTo>
                    <a:pt x="516" y="576"/>
                  </a:lnTo>
                  <a:lnTo>
                    <a:pt x="516" y="582"/>
                  </a:lnTo>
                  <a:lnTo>
                    <a:pt x="510" y="582"/>
                  </a:lnTo>
                  <a:lnTo>
                    <a:pt x="510" y="588"/>
                  </a:lnTo>
                  <a:lnTo>
                    <a:pt x="510" y="582"/>
                  </a:lnTo>
                  <a:lnTo>
                    <a:pt x="504" y="582"/>
                  </a:lnTo>
                  <a:lnTo>
                    <a:pt x="498" y="582"/>
                  </a:lnTo>
                  <a:lnTo>
                    <a:pt x="498" y="576"/>
                  </a:lnTo>
                  <a:lnTo>
                    <a:pt x="492" y="576"/>
                  </a:lnTo>
                  <a:lnTo>
                    <a:pt x="486" y="576"/>
                  </a:lnTo>
                  <a:lnTo>
                    <a:pt x="480" y="576"/>
                  </a:lnTo>
                  <a:lnTo>
                    <a:pt x="480" y="582"/>
                  </a:lnTo>
                  <a:lnTo>
                    <a:pt x="474" y="582"/>
                  </a:lnTo>
                  <a:lnTo>
                    <a:pt x="474" y="588"/>
                  </a:lnTo>
                  <a:lnTo>
                    <a:pt x="474" y="594"/>
                  </a:lnTo>
                  <a:lnTo>
                    <a:pt x="468" y="594"/>
                  </a:lnTo>
                  <a:lnTo>
                    <a:pt x="468" y="600"/>
                  </a:lnTo>
                  <a:lnTo>
                    <a:pt x="462" y="600"/>
                  </a:lnTo>
                  <a:lnTo>
                    <a:pt x="456" y="600"/>
                  </a:lnTo>
                  <a:lnTo>
                    <a:pt x="456" y="606"/>
                  </a:lnTo>
                  <a:lnTo>
                    <a:pt x="450" y="606"/>
                  </a:lnTo>
                  <a:lnTo>
                    <a:pt x="450" y="600"/>
                  </a:lnTo>
                  <a:lnTo>
                    <a:pt x="444" y="600"/>
                  </a:lnTo>
                  <a:lnTo>
                    <a:pt x="438" y="600"/>
                  </a:lnTo>
                  <a:lnTo>
                    <a:pt x="432" y="600"/>
                  </a:lnTo>
                  <a:lnTo>
                    <a:pt x="432" y="594"/>
                  </a:lnTo>
                  <a:lnTo>
                    <a:pt x="426" y="594"/>
                  </a:lnTo>
                  <a:lnTo>
                    <a:pt x="420" y="594"/>
                  </a:lnTo>
                  <a:lnTo>
                    <a:pt x="414" y="600"/>
                  </a:lnTo>
                  <a:lnTo>
                    <a:pt x="408" y="600"/>
                  </a:lnTo>
                  <a:lnTo>
                    <a:pt x="402" y="606"/>
                  </a:lnTo>
                  <a:lnTo>
                    <a:pt x="402" y="600"/>
                  </a:lnTo>
                  <a:lnTo>
                    <a:pt x="396" y="600"/>
                  </a:lnTo>
                  <a:lnTo>
                    <a:pt x="390" y="600"/>
                  </a:lnTo>
                  <a:lnTo>
                    <a:pt x="384" y="600"/>
                  </a:lnTo>
                  <a:lnTo>
                    <a:pt x="384" y="594"/>
                  </a:lnTo>
                  <a:lnTo>
                    <a:pt x="378" y="594"/>
                  </a:lnTo>
                  <a:lnTo>
                    <a:pt x="372" y="588"/>
                  </a:lnTo>
                  <a:lnTo>
                    <a:pt x="366" y="588"/>
                  </a:lnTo>
                  <a:lnTo>
                    <a:pt x="366" y="582"/>
                  </a:lnTo>
                  <a:lnTo>
                    <a:pt x="360" y="582"/>
                  </a:lnTo>
                  <a:lnTo>
                    <a:pt x="360" y="588"/>
                  </a:lnTo>
                  <a:lnTo>
                    <a:pt x="354" y="588"/>
                  </a:lnTo>
                  <a:lnTo>
                    <a:pt x="354" y="594"/>
                  </a:lnTo>
                  <a:lnTo>
                    <a:pt x="348" y="594"/>
                  </a:lnTo>
                  <a:lnTo>
                    <a:pt x="342" y="594"/>
                  </a:lnTo>
                  <a:lnTo>
                    <a:pt x="336" y="594"/>
                  </a:lnTo>
                  <a:lnTo>
                    <a:pt x="330" y="594"/>
                  </a:lnTo>
                  <a:lnTo>
                    <a:pt x="324" y="594"/>
                  </a:lnTo>
                  <a:lnTo>
                    <a:pt x="318" y="594"/>
                  </a:lnTo>
                  <a:lnTo>
                    <a:pt x="312" y="594"/>
                  </a:lnTo>
                  <a:lnTo>
                    <a:pt x="312" y="588"/>
                  </a:lnTo>
                  <a:lnTo>
                    <a:pt x="312" y="582"/>
                  </a:lnTo>
                  <a:lnTo>
                    <a:pt x="306" y="582"/>
                  </a:lnTo>
                  <a:lnTo>
                    <a:pt x="306" y="576"/>
                  </a:lnTo>
                  <a:lnTo>
                    <a:pt x="300" y="570"/>
                  </a:lnTo>
                  <a:lnTo>
                    <a:pt x="294" y="570"/>
                  </a:lnTo>
                  <a:lnTo>
                    <a:pt x="294" y="564"/>
                  </a:lnTo>
                  <a:lnTo>
                    <a:pt x="294" y="558"/>
                  </a:lnTo>
                  <a:lnTo>
                    <a:pt x="300" y="558"/>
                  </a:lnTo>
                  <a:lnTo>
                    <a:pt x="294" y="558"/>
                  </a:lnTo>
                  <a:lnTo>
                    <a:pt x="300" y="552"/>
                  </a:lnTo>
                  <a:lnTo>
                    <a:pt x="294" y="552"/>
                  </a:lnTo>
                  <a:lnTo>
                    <a:pt x="300" y="552"/>
                  </a:lnTo>
                  <a:lnTo>
                    <a:pt x="300" y="546"/>
                  </a:lnTo>
                  <a:lnTo>
                    <a:pt x="294" y="546"/>
                  </a:lnTo>
                  <a:lnTo>
                    <a:pt x="294" y="540"/>
                  </a:lnTo>
                  <a:lnTo>
                    <a:pt x="294" y="534"/>
                  </a:lnTo>
                  <a:lnTo>
                    <a:pt x="294" y="528"/>
                  </a:lnTo>
                  <a:lnTo>
                    <a:pt x="294" y="522"/>
                  </a:lnTo>
                  <a:lnTo>
                    <a:pt x="294" y="516"/>
                  </a:lnTo>
                  <a:lnTo>
                    <a:pt x="294" y="510"/>
                  </a:lnTo>
                  <a:lnTo>
                    <a:pt x="288" y="510"/>
                  </a:lnTo>
                  <a:lnTo>
                    <a:pt x="294" y="510"/>
                  </a:lnTo>
                  <a:lnTo>
                    <a:pt x="288" y="510"/>
                  </a:lnTo>
                  <a:lnTo>
                    <a:pt x="294" y="510"/>
                  </a:lnTo>
                  <a:lnTo>
                    <a:pt x="288" y="510"/>
                  </a:lnTo>
                  <a:lnTo>
                    <a:pt x="288" y="504"/>
                  </a:lnTo>
                  <a:lnTo>
                    <a:pt x="288" y="498"/>
                  </a:lnTo>
                  <a:lnTo>
                    <a:pt x="282" y="498"/>
                  </a:lnTo>
                  <a:lnTo>
                    <a:pt x="282" y="492"/>
                  </a:lnTo>
                  <a:lnTo>
                    <a:pt x="276" y="492"/>
                  </a:lnTo>
                  <a:lnTo>
                    <a:pt x="270" y="480"/>
                  </a:lnTo>
                  <a:lnTo>
                    <a:pt x="264" y="480"/>
                  </a:lnTo>
                  <a:lnTo>
                    <a:pt x="264" y="474"/>
                  </a:lnTo>
                  <a:lnTo>
                    <a:pt x="264" y="480"/>
                  </a:lnTo>
                  <a:lnTo>
                    <a:pt x="258" y="480"/>
                  </a:lnTo>
                  <a:lnTo>
                    <a:pt x="258" y="486"/>
                  </a:lnTo>
                  <a:lnTo>
                    <a:pt x="252" y="486"/>
                  </a:lnTo>
                  <a:lnTo>
                    <a:pt x="252" y="480"/>
                  </a:lnTo>
                  <a:lnTo>
                    <a:pt x="246" y="480"/>
                  </a:lnTo>
                  <a:lnTo>
                    <a:pt x="246" y="486"/>
                  </a:lnTo>
                  <a:lnTo>
                    <a:pt x="246" y="480"/>
                  </a:lnTo>
                  <a:lnTo>
                    <a:pt x="240" y="480"/>
                  </a:lnTo>
                  <a:lnTo>
                    <a:pt x="234" y="480"/>
                  </a:lnTo>
                  <a:lnTo>
                    <a:pt x="234" y="486"/>
                  </a:lnTo>
                  <a:lnTo>
                    <a:pt x="228" y="486"/>
                  </a:lnTo>
                  <a:lnTo>
                    <a:pt x="228" y="480"/>
                  </a:lnTo>
                  <a:lnTo>
                    <a:pt x="222" y="480"/>
                  </a:lnTo>
                  <a:lnTo>
                    <a:pt x="222" y="474"/>
                  </a:lnTo>
                  <a:lnTo>
                    <a:pt x="216" y="474"/>
                  </a:lnTo>
                  <a:lnTo>
                    <a:pt x="216" y="480"/>
                  </a:lnTo>
                  <a:lnTo>
                    <a:pt x="216" y="474"/>
                  </a:lnTo>
                  <a:lnTo>
                    <a:pt x="210" y="474"/>
                  </a:lnTo>
                  <a:lnTo>
                    <a:pt x="204" y="474"/>
                  </a:lnTo>
                  <a:lnTo>
                    <a:pt x="204" y="468"/>
                  </a:lnTo>
                  <a:lnTo>
                    <a:pt x="204" y="474"/>
                  </a:lnTo>
                  <a:lnTo>
                    <a:pt x="204" y="468"/>
                  </a:lnTo>
                  <a:lnTo>
                    <a:pt x="198" y="468"/>
                  </a:lnTo>
                  <a:lnTo>
                    <a:pt x="192" y="468"/>
                  </a:lnTo>
                  <a:lnTo>
                    <a:pt x="192" y="462"/>
                  </a:lnTo>
                  <a:lnTo>
                    <a:pt x="186" y="462"/>
                  </a:lnTo>
                  <a:lnTo>
                    <a:pt x="180" y="462"/>
                  </a:lnTo>
                  <a:lnTo>
                    <a:pt x="174" y="456"/>
                  </a:lnTo>
                  <a:lnTo>
                    <a:pt x="180" y="456"/>
                  </a:lnTo>
                  <a:lnTo>
                    <a:pt x="174" y="456"/>
                  </a:lnTo>
                  <a:lnTo>
                    <a:pt x="168" y="456"/>
                  </a:lnTo>
                  <a:lnTo>
                    <a:pt x="162" y="456"/>
                  </a:lnTo>
                  <a:lnTo>
                    <a:pt x="162" y="450"/>
                  </a:lnTo>
                  <a:lnTo>
                    <a:pt x="156" y="450"/>
                  </a:lnTo>
                  <a:lnTo>
                    <a:pt x="150" y="450"/>
                  </a:lnTo>
                  <a:lnTo>
                    <a:pt x="144" y="450"/>
                  </a:lnTo>
                  <a:lnTo>
                    <a:pt x="144" y="444"/>
                  </a:lnTo>
                  <a:lnTo>
                    <a:pt x="138" y="444"/>
                  </a:lnTo>
                  <a:lnTo>
                    <a:pt x="132" y="444"/>
                  </a:lnTo>
                  <a:lnTo>
                    <a:pt x="126" y="438"/>
                  </a:lnTo>
                  <a:lnTo>
                    <a:pt x="126" y="432"/>
                  </a:lnTo>
                  <a:lnTo>
                    <a:pt x="120" y="432"/>
                  </a:lnTo>
                  <a:lnTo>
                    <a:pt x="120" y="426"/>
                  </a:lnTo>
                  <a:lnTo>
                    <a:pt x="114" y="426"/>
                  </a:lnTo>
                  <a:lnTo>
                    <a:pt x="108" y="426"/>
                  </a:lnTo>
                  <a:lnTo>
                    <a:pt x="102" y="426"/>
                  </a:lnTo>
                  <a:lnTo>
                    <a:pt x="96" y="426"/>
                  </a:lnTo>
                  <a:lnTo>
                    <a:pt x="90" y="420"/>
                  </a:lnTo>
                  <a:lnTo>
                    <a:pt x="90" y="414"/>
                  </a:lnTo>
                  <a:lnTo>
                    <a:pt x="84" y="408"/>
                  </a:lnTo>
                  <a:lnTo>
                    <a:pt x="84" y="402"/>
                  </a:lnTo>
                  <a:lnTo>
                    <a:pt x="78" y="402"/>
                  </a:lnTo>
                  <a:lnTo>
                    <a:pt x="78" y="396"/>
                  </a:lnTo>
                  <a:lnTo>
                    <a:pt x="78" y="390"/>
                  </a:lnTo>
                  <a:lnTo>
                    <a:pt x="72" y="390"/>
                  </a:lnTo>
                  <a:lnTo>
                    <a:pt x="72" y="384"/>
                  </a:lnTo>
                  <a:lnTo>
                    <a:pt x="72" y="378"/>
                  </a:lnTo>
                  <a:lnTo>
                    <a:pt x="66" y="372"/>
                  </a:lnTo>
                  <a:lnTo>
                    <a:pt x="66" y="366"/>
                  </a:lnTo>
                  <a:lnTo>
                    <a:pt x="66" y="360"/>
                  </a:lnTo>
                  <a:lnTo>
                    <a:pt x="60" y="360"/>
                  </a:lnTo>
                  <a:lnTo>
                    <a:pt x="60" y="354"/>
                  </a:lnTo>
                  <a:lnTo>
                    <a:pt x="60" y="348"/>
                  </a:lnTo>
                  <a:lnTo>
                    <a:pt x="54" y="342"/>
                  </a:lnTo>
                  <a:lnTo>
                    <a:pt x="54" y="336"/>
                  </a:lnTo>
                  <a:lnTo>
                    <a:pt x="48" y="336"/>
                  </a:lnTo>
                  <a:lnTo>
                    <a:pt x="48" y="330"/>
                  </a:lnTo>
                  <a:lnTo>
                    <a:pt x="42" y="330"/>
                  </a:lnTo>
                  <a:lnTo>
                    <a:pt x="42" y="324"/>
                  </a:lnTo>
                  <a:lnTo>
                    <a:pt x="36" y="324"/>
                  </a:lnTo>
                  <a:lnTo>
                    <a:pt x="36" y="318"/>
                  </a:lnTo>
                  <a:lnTo>
                    <a:pt x="30" y="318"/>
                  </a:lnTo>
                  <a:lnTo>
                    <a:pt x="24" y="312"/>
                  </a:lnTo>
                  <a:lnTo>
                    <a:pt x="24" y="306"/>
                  </a:lnTo>
                  <a:lnTo>
                    <a:pt x="18" y="306"/>
                  </a:lnTo>
                  <a:lnTo>
                    <a:pt x="18" y="300"/>
                  </a:lnTo>
                  <a:lnTo>
                    <a:pt x="18" y="294"/>
                  </a:lnTo>
                  <a:lnTo>
                    <a:pt x="18" y="288"/>
                  </a:lnTo>
                  <a:lnTo>
                    <a:pt x="12" y="288"/>
                  </a:lnTo>
                  <a:lnTo>
                    <a:pt x="12" y="282"/>
                  </a:lnTo>
                  <a:lnTo>
                    <a:pt x="12" y="276"/>
                  </a:lnTo>
                  <a:lnTo>
                    <a:pt x="18" y="276"/>
                  </a:lnTo>
                  <a:lnTo>
                    <a:pt x="18" y="270"/>
                  </a:lnTo>
                  <a:lnTo>
                    <a:pt x="18" y="264"/>
                  </a:lnTo>
                  <a:lnTo>
                    <a:pt x="18" y="258"/>
                  </a:lnTo>
                  <a:lnTo>
                    <a:pt x="12" y="258"/>
                  </a:lnTo>
                  <a:lnTo>
                    <a:pt x="12" y="252"/>
                  </a:lnTo>
                  <a:lnTo>
                    <a:pt x="12" y="246"/>
                  </a:lnTo>
                  <a:lnTo>
                    <a:pt x="12" y="240"/>
                  </a:lnTo>
                  <a:lnTo>
                    <a:pt x="6" y="240"/>
                  </a:lnTo>
                  <a:lnTo>
                    <a:pt x="6" y="234"/>
                  </a:lnTo>
                  <a:lnTo>
                    <a:pt x="6" y="228"/>
                  </a:lnTo>
                  <a:lnTo>
                    <a:pt x="6" y="222"/>
                  </a:lnTo>
                  <a:lnTo>
                    <a:pt x="0" y="222"/>
                  </a:lnTo>
                  <a:lnTo>
                    <a:pt x="0" y="216"/>
                  </a:lnTo>
                  <a:lnTo>
                    <a:pt x="0" y="210"/>
                  </a:lnTo>
                  <a:lnTo>
                    <a:pt x="0" y="204"/>
                  </a:lnTo>
                  <a:lnTo>
                    <a:pt x="6" y="198"/>
                  </a:lnTo>
                  <a:lnTo>
                    <a:pt x="6" y="192"/>
                  </a:lnTo>
                  <a:close/>
                  <a:moveTo>
                    <a:pt x="552" y="288"/>
                  </a:moveTo>
                  <a:lnTo>
                    <a:pt x="552" y="282"/>
                  </a:lnTo>
                  <a:lnTo>
                    <a:pt x="552" y="276"/>
                  </a:lnTo>
                  <a:lnTo>
                    <a:pt x="552" y="270"/>
                  </a:lnTo>
                  <a:lnTo>
                    <a:pt x="558" y="270"/>
                  </a:lnTo>
                  <a:lnTo>
                    <a:pt x="558" y="264"/>
                  </a:lnTo>
                  <a:lnTo>
                    <a:pt x="558" y="270"/>
                  </a:lnTo>
                  <a:lnTo>
                    <a:pt x="558" y="276"/>
                  </a:lnTo>
                  <a:lnTo>
                    <a:pt x="558" y="282"/>
                  </a:lnTo>
                  <a:lnTo>
                    <a:pt x="564" y="282"/>
                  </a:lnTo>
                  <a:lnTo>
                    <a:pt x="564" y="288"/>
                  </a:lnTo>
                  <a:lnTo>
                    <a:pt x="564" y="294"/>
                  </a:lnTo>
                  <a:lnTo>
                    <a:pt x="564" y="288"/>
                  </a:lnTo>
                  <a:lnTo>
                    <a:pt x="564" y="294"/>
                  </a:lnTo>
                  <a:lnTo>
                    <a:pt x="564" y="288"/>
                  </a:lnTo>
                  <a:lnTo>
                    <a:pt x="564" y="294"/>
                  </a:lnTo>
                  <a:lnTo>
                    <a:pt x="564" y="288"/>
                  </a:lnTo>
                  <a:lnTo>
                    <a:pt x="570" y="288"/>
                  </a:lnTo>
                  <a:lnTo>
                    <a:pt x="570" y="294"/>
                  </a:lnTo>
                  <a:lnTo>
                    <a:pt x="570" y="288"/>
                  </a:lnTo>
                  <a:lnTo>
                    <a:pt x="564" y="288"/>
                  </a:lnTo>
                  <a:lnTo>
                    <a:pt x="570" y="288"/>
                  </a:lnTo>
                  <a:lnTo>
                    <a:pt x="570" y="294"/>
                  </a:lnTo>
                  <a:lnTo>
                    <a:pt x="570" y="300"/>
                  </a:lnTo>
                  <a:lnTo>
                    <a:pt x="570" y="306"/>
                  </a:lnTo>
                  <a:lnTo>
                    <a:pt x="564" y="306"/>
                  </a:lnTo>
                  <a:lnTo>
                    <a:pt x="564" y="300"/>
                  </a:lnTo>
                  <a:lnTo>
                    <a:pt x="564" y="294"/>
                  </a:lnTo>
                  <a:lnTo>
                    <a:pt x="564" y="300"/>
                  </a:lnTo>
                  <a:lnTo>
                    <a:pt x="558" y="300"/>
                  </a:lnTo>
                  <a:lnTo>
                    <a:pt x="564" y="300"/>
                  </a:lnTo>
                  <a:lnTo>
                    <a:pt x="558" y="300"/>
                  </a:lnTo>
                  <a:lnTo>
                    <a:pt x="558" y="294"/>
                  </a:lnTo>
                  <a:lnTo>
                    <a:pt x="558" y="300"/>
                  </a:lnTo>
                  <a:lnTo>
                    <a:pt x="558" y="294"/>
                  </a:lnTo>
                  <a:lnTo>
                    <a:pt x="558" y="300"/>
                  </a:lnTo>
                  <a:lnTo>
                    <a:pt x="552" y="300"/>
                  </a:lnTo>
                  <a:lnTo>
                    <a:pt x="552" y="294"/>
                  </a:lnTo>
                  <a:lnTo>
                    <a:pt x="552" y="288"/>
                  </a:lnTo>
                  <a:close/>
                  <a:moveTo>
                    <a:pt x="576" y="246"/>
                  </a:moveTo>
                  <a:lnTo>
                    <a:pt x="576" y="240"/>
                  </a:lnTo>
                  <a:lnTo>
                    <a:pt x="576" y="246"/>
                  </a:lnTo>
                  <a:lnTo>
                    <a:pt x="576" y="240"/>
                  </a:lnTo>
                  <a:lnTo>
                    <a:pt x="582" y="240"/>
                  </a:lnTo>
                  <a:lnTo>
                    <a:pt x="576" y="240"/>
                  </a:lnTo>
                  <a:lnTo>
                    <a:pt x="582" y="240"/>
                  </a:lnTo>
                  <a:lnTo>
                    <a:pt x="582" y="234"/>
                  </a:lnTo>
                  <a:lnTo>
                    <a:pt x="582" y="240"/>
                  </a:lnTo>
                  <a:lnTo>
                    <a:pt x="576" y="234"/>
                  </a:lnTo>
                  <a:lnTo>
                    <a:pt x="582" y="234"/>
                  </a:lnTo>
                  <a:lnTo>
                    <a:pt x="576" y="234"/>
                  </a:lnTo>
                  <a:lnTo>
                    <a:pt x="582" y="234"/>
                  </a:lnTo>
                  <a:lnTo>
                    <a:pt x="576" y="234"/>
                  </a:lnTo>
                  <a:lnTo>
                    <a:pt x="576" y="228"/>
                  </a:lnTo>
                  <a:lnTo>
                    <a:pt x="582" y="228"/>
                  </a:lnTo>
                  <a:lnTo>
                    <a:pt x="576" y="228"/>
                  </a:lnTo>
                  <a:lnTo>
                    <a:pt x="576" y="222"/>
                  </a:lnTo>
                  <a:lnTo>
                    <a:pt x="576" y="228"/>
                  </a:lnTo>
                  <a:lnTo>
                    <a:pt x="576" y="222"/>
                  </a:lnTo>
                  <a:lnTo>
                    <a:pt x="576" y="228"/>
                  </a:lnTo>
                  <a:lnTo>
                    <a:pt x="576" y="222"/>
                  </a:lnTo>
                  <a:lnTo>
                    <a:pt x="582" y="222"/>
                  </a:lnTo>
                  <a:lnTo>
                    <a:pt x="576" y="222"/>
                  </a:lnTo>
                  <a:lnTo>
                    <a:pt x="576" y="216"/>
                  </a:lnTo>
                  <a:lnTo>
                    <a:pt x="576" y="222"/>
                  </a:lnTo>
                  <a:lnTo>
                    <a:pt x="582" y="222"/>
                  </a:lnTo>
                  <a:lnTo>
                    <a:pt x="576" y="222"/>
                  </a:lnTo>
                  <a:lnTo>
                    <a:pt x="582" y="222"/>
                  </a:lnTo>
                  <a:lnTo>
                    <a:pt x="582" y="216"/>
                  </a:lnTo>
                  <a:lnTo>
                    <a:pt x="582" y="222"/>
                  </a:lnTo>
                  <a:lnTo>
                    <a:pt x="588" y="222"/>
                  </a:lnTo>
                  <a:lnTo>
                    <a:pt x="582" y="222"/>
                  </a:lnTo>
                  <a:lnTo>
                    <a:pt x="588" y="222"/>
                  </a:lnTo>
                  <a:lnTo>
                    <a:pt x="588" y="216"/>
                  </a:lnTo>
                  <a:lnTo>
                    <a:pt x="588" y="222"/>
                  </a:lnTo>
                  <a:lnTo>
                    <a:pt x="588" y="228"/>
                  </a:lnTo>
                  <a:lnTo>
                    <a:pt x="588" y="222"/>
                  </a:lnTo>
                  <a:lnTo>
                    <a:pt x="588" y="228"/>
                  </a:lnTo>
                  <a:lnTo>
                    <a:pt x="588" y="222"/>
                  </a:lnTo>
                  <a:lnTo>
                    <a:pt x="588" y="228"/>
                  </a:lnTo>
                  <a:lnTo>
                    <a:pt x="588" y="234"/>
                  </a:lnTo>
                  <a:lnTo>
                    <a:pt x="588" y="228"/>
                  </a:lnTo>
                  <a:lnTo>
                    <a:pt x="588" y="234"/>
                  </a:lnTo>
                  <a:lnTo>
                    <a:pt x="588" y="240"/>
                  </a:lnTo>
                  <a:lnTo>
                    <a:pt x="582" y="240"/>
                  </a:lnTo>
                  <a:lnTo>
                    <a:pt x="588" y="240"/>
                  </a:lnTo>
                  <a:lnTo>
                    <a:pt x="582" y="240"/>
                  </a:lnTo>
                  <a:lnTo>
                    <a:pt x="582" y="246"/>
                  </a:lnTo>
                  <a:lnTo>
                    <a:pt x="582" y="252"/>
                  </a:lnTo>
                  <a:lnTo>
                    <a:pt x="576" y="252"/>
                  </a:lnTo>
                  <a:lnTo>
                    <a:pt x="576" y="246"/>
                  </a:lnTo>
                  <a:close/>
                  <a:moveTo>
                    <a:pt x="570" y="390"/>
                  </a:moveTo>
                  <a:lnTo>
                    <a:pt x="576" y="390"/>
                  </a:lnTo>
                  <a:lnTo>
                    <a:pt x="576" y="384"/>
                  </a:lnTo>
                  <a:lnTo>
                    <a:pt x="582" y="384"/>
                  </a:lnTo>
                  <a:lnTo>
                    <a:pt x="576" y="384"/>
                  </a:lnTo>
                  <a:lnTo>
                    <a:pt x="582" y="384"/>
                  </a:lnTo>
                  <a:lnTo>
                    <a:pt x="582" y="378"/>
                  </a:lnTo>
                  <a:lnTo>
                    <a:pt x="588" y="378"/>
                  </a:lnTo>
                  <a:lnTo>
                    <a:pt x="582" y="378"/>
                  </a:lnTo>
                  <a:lnTo>
                    <a:pt x="588" y="378"/>
                  </a:lnTo>
                  <a:lnTo>
                    <a:pt x="588" y="372"/>
                  </a:lnTo>
                  <a:lnTo>
                    <a:pt x="588" y="378"/>
                  </a:lnTo>
                  <a:lnTo>
                    <a:pt x="588" y="384"/>
                  </a:lnTo>
                  <a:lnTo>
                    <a:pt x="588" y="390"/>
                  </a:lnTo>
                  <a:lnTo>
                    <a:pt x="582" y="390"/>
                  </a:lnTo>
                  <a:lnTo>
                    <a:pt x="582" y="384"/>
                  </a:lnTo>
                  <a:lnTo>
                    <a:pt x="582" y="390"/>
                  </a:lnTo>
                  <a:lnTo>
                    <a:pt x="582" y="384"/>
                  </a:lnTo>
                  <a:lnTo>
                    <a:pt x="582" y="390"/>
                  </a:lnTo>
                  <a:lnTo>
                    <a:pt x="576" y="390"/>
                  </a:lnTo>
                  <a:lnTo>
                    <a:pt x="570" y="390"/>
                  </a:lnTo>
                  <a:close/>
                  <a:moveTo>
                    <a:pt x="582" y="390"/>
                  </a:moveTo>
                  <a:lnTo>
                    <a:pt x="582" y="396"/>
                  </a:lnTo>
                  <a:lnTo>
                    <a:pt x="583" y="396"/>
                  </a:lnTo>
                  <a:lnTo>
                    <a:pt x="582" y="390"/>
                  </a:lnTo>
                  <a:close/>
                  <a:moveTo>
                    <a:pt x="564" y="444"/>
                  </a:moveTo>
                  <a:lnTo>
                    <a:pt x="570" y="444"/>
                  </a:lnTo>
                  <a:lnTo>
                    <a:pt x="570" y="450"/>
                  </a:lnTo>
                  <a:lnTo>
                    <a:pt x="564" y="450"/>
                  </a:lnTo>
                  <a:lnTo>
                    <a:pt x="564" y="444"/>
                  </a:lnTo>
                  <a:close/>
                  <a:moveTo>
                    <a:pt x="570" y="246"/>
                  </a:moveTo>
                  <a:lnTo>
                    <a:pt x="576" y="246"/>
                  </a:lnTo>
                  <a:lnTo>
                    <a:pt x="576" y="252"/>
                  </a:lnTo>
                  <a:lnTo>
                    <a:pt x="570" y="252"/>
                  </a:lnTo>
                  <a:lnTo>
                    <a:pt x="570" y="246"/>
                  </a:lnTo>
                  <a:close/>
                  <a:moveTo>
                    <a:pt x="576" y="222"/>
                  </a:moveTo>
                  <a:lnTo>
                    <a:pt x="576" y="228"/>
                  </a:lnTo>
                  <a:lnTo>
                    <a:pt x="577" y="228"/>
                  </a:lnTo>
                  <a:lnTo>
                    <a:pt x="576" y="222"/>
                  </a:lnTo>
                  <a:close/>
                  <a:moveTo>
                    <a:pt x="558" y="360"/>
                  </a:moveTo>
                  <a:lnTo>
                    <a:pt x="564" y="360"/>
                  </a:lnTo>
                  <a:lnTo>
                    <a:pt x="558" y="360"/>
                  </a:lnTo>
                  <a:close/>
                  <a:moveTo>
                    <a:pt x="612" y="516"/>
                  </a:moveTo>
                  <a:lnTo>
                    <a:pt x="612" y="522"/>
                  </a:lnTo>
                  <a:lnTo>
                    <a:pt x="613" y="522"/>
                  </a:lnTo>
                  <a:lnTo>
                    <a:pt x="612" y="516"/>
                  </a:lnTo>
                  <a:close/>
                  <a:moveTo>
                    <a:pt x="546" y="228"/>
                  </a:moveTo>
                  <a:lnTo>
                    <a:pt x="546" y="234"/>
                  </a:lnTo>
                  <a:lnTo>
                    <a:pt x="547" y="234"/>
                  </a:lnTo>
                  <a:lnTo>
                    <a:pt x="546" y="228"/>
                  </a:lnTo>
                  <a:close/>
                  <a:moveTo>
                    <a:pt x="558" y="378"/>
                  </a:moveTo>
                  <a:lnTo>
                    <a:pt x="558" y="384"/>
                  </a:lnTo>
                  <a:lnTo>
                    <a:pt x="559" y="384"/>
                  </a:lnTo>
                  <a:lnTo>
                    <a:pt x="558" y="378"/>
                  </a:lnTo>
                  <a:close/>
                  <a:moveTo>
                    <a:pt x="582" y="246"/>
                  </a:moveTo>
                  <a:lnTo>
                    <a:pt x="582" y="252"/>
                  </a:lnTo>
                  <a:lnTo>
                    <a:pt x="583" y="252"/>
                  </a:lnTo>
                  <a:lnTo>
                    <a:pt x="582" y="246"/>
                  </a:lnTo>
                  <a:close/>
                  <a:moveTo>
                    <a:pt x="576" y="228"/>
                  </a:moveTo>
                  <a:lnTo>
                    <a:pt x="576" y="234"/>
                  </a:lnTo>
                  <a:lnTo>
                    <a:pt x="577" y="234"/>
                  </a:lnTo>
                  <a:lnTo>
                    <a:pt x="576" y="228"/>
                  </a:lnTo>
                  <a:close/>
                  <a:moveTo>
                    <a:pt x="582" y="222"/>
                  </a:moveTo>
                  <a:lnTo>
                    <a:pt x="588" y="222"/>
                  </a:lnTo>
                  <a:lnTo>
                    <a:pt x="582" y="222"/>
                  </a:lnTo>
                  <a:close/>
                  <a:moveTo>
                    <a:pt x="570" y="240"/>
                  </a:moveTo>
                  <a:lnTo>
                    <a:pt x="576" y="240"/>
                  </a:lnTo>
                  <a:lnTo>
                    <a:pt x="570" y="240"/>
                  </a:lnTo>
                  <a:close/>
                  <a:moveTo>
                    <a:pt x="570" y="408"/>
                  </a:moveTo>
                  <a:lnTo>
                    <a:pt x="576" y="408"/>
                  </a:lnTo>
                  <a:lnTo>
                    <a:pt x="570" y="408"/>
                  </a:lnTo>
                  <a:close/>
                  <a:moveTo>
                    <a:pt x="552" y="384"/>
                  </a:moveTo>
                  <a:lnTo>
                    <a:pt x="558" y="384"/>
                  </a:lnTo>
                  <a:lnTo>
                    <a:pt x="552" y="384"/>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12" name="Freeform 48"/>
            <p:cNvSpPr>
              <a:spLocks/>
            </p:cNvSpPr>
            <p:nvPr>
              <p:custDataLst>
                <p:tags r:id="rId42"/>
              </p:custDataLst>
            </p:nvPr>
          </p:nvSpPr>
          <p:spPr bwMode="gray">
            <a:xfrm>
              <a:off x="3194368" y="4012109"/>
              <a:ext cx="111258" cy="148872"/>
            </a:xfrm>
            <a:custGeom>
              <a:avLst/>
              <a:gdLst>
                <a:gd name="T0" fmla="*/ 8787 w 102"/>
                <a:gd name="T1" fmla="*/ 41010 h 120"/>
                <a:gd name="T2" fmla="*/ 8787 w 102"/>
                <a:gd name="T3" fmla="*/ 37104 h 120"/>
                <a:gd name="T4" fmla="*/ 6835 w 102"/>
                <a:gd name="T5" fmla="*/ 34175 h 120"/>
                <a:gd name="T6" fmla="*/ 3906 w 102"/>
                <a:gd name="T7" fmla="*/ 32222 h 120"/>
                <a:gd name="T8" fmla="*/ 3906 w 102"/>
                <a:gd name="T9" fmla="*/ 28317 h 120"/>
                <a:gd name="T10" fmla="*/ 3906 w 102"/>
                <a:gd name="T11" fmla="*/ 23434 h 120"/>
                <a:gd name="T12" fmla="*/ 3906 w 102"/>
                <a:gd name="T13" fmla="*/ 19529 h 120"/>
                <a:gd name="T14" fmla="*/ 3906 w 102"/>
                <a:gd name="T15" fmla="*/ 15623 h 120"/>
                <a:gd name="T16" fmla="*/ 1953 w 102"/>
                <a:gd name="T17" fmla="*/ 12694 h 120"/>
                <a:gd name="T18" fmla="*/ 0 w 102"/>
                <a:gd name="T19" fmla="*/ 10741 h 120"/>
                <a:gd name="T20" fmla="*/ 1953 w 102"/>
                <a:gd name="T21" fmla="*/ 8788 h 120"/>
                <a:gd name="T22" fmla="*/ 3906 w 102"/>
                <a:gd name="T23" fmla="*/ 6835 h 120"/>
                <a:gd name="T24" fmla="*/ 6835 w 102"/>
                <a:gd name="T25" fmla="*/ 8788 h 120"/>
                <a:gd name="T26" fmla="*/ 8787 w 102"/>
                <a:gd name="T27" fmla="*/ 10741 h 120"/>
                <a:gd name="T28" fmla="*/ 12693 w 102"/>
                <a:gd name="T29" fmla="*/ 10741 h 120"/>
                <a:gd name="T30" fmla="*/ 17576 w 102"/>
                <a:gd name="T31" fmla="*/ 10741 h 120"/>
                <a:gd name="T32" fmla="*/ 19529 w 102"/>
                <a:gd name="T33" fmla="*/ 8788 h 120"/>
                <a:gd name="T34" fmla="*/ 19529 w 102"/>
                <a:gd name="T35" fmla="*/ 3906 h 120"/>
                <a:gd name="T36" fmla="*/ 19529 w 102"/>
                <a:gd name="T37" fmla="*/ 0 h 120"/>
                <a:gd name="T38" fmla="*/ 21481 w 102"/>
                <a:gd name="T39" fmla="*/ 1953 h 120"/>
                <a:gd name="T40" fmla="*/ 23434 w 102"/>
                <a:gd name="T41" fmla="*/ 1953 h 120"/>
                <a:gd name="T42" fmla="*/ 28316 w 102"/>
                <a:gd name="T43" fmla="*/ 1953 h 120"/>
                <a:gd name="T44" fmla="*/ 28316 w 102"/>
                <a:gd name="T45" fmla="*/ 1953 h 120"/>
                <a:gd name="T46" fmla="*/ 30269 w 102"/>
                <a:gd name="T47" fmla="*/ 0 h 120"/>
                <a:gd name="T48" fmla="*/ 32222 w 102"/>
                <a:gd name="T49" fmla="*/ 1953 h 120"/>
                <a:gd name="T50" fmla="*/ 30269 w 102"/>
                <a:gd name="T51" fmla="*/ 3906 h 120"/>
                <a:gd name="T52" fmla="*/ 28316 w 102"/>
                <a:gd name="T53" fmla="*/ 6835 h 120"/>
                <a:gd name="T54" fmla="*/ 30269 w 102"/>
                <a:gd name="T55" fmla="*/ 8788 h 120"/>
                <a:gd name="T56" fmla="*/ 30269 w 102"/>
                <a:gd name="T57" fmla="*/ 10741 h 120"/>
                <a:gd name="T58" fmla="*/ 28316 w 102"/>
                <a:gd name="T59" fmla="*/ 12694 h 120"/>
                <a:gd name="T60" fmla="*/ 32222 w 102"/>
                <a:gd name="T61" fmla="*/ 12694 h 120"/>
                <a:gd name="T62" fmla="*/ 34175 w 102"/>
                <a:gd name="T63" fmla="*/ 15623 h 120"/>
                <a:gd name="T64" fmla="*/ 37104 w 102"/>
                <a:gd name="T65" fmla="*/ 17576 h 120"/>
                <a:gd name="T66" fmla="*/ 34175 w 102"/>
                <a:gd name="T67" fmla="*/ 19529 h 120"/>
                <a:gd name="T68" fmla="*/ 32222 w 102"/>
                <a:gd name="T69" fmla="*/ 22458 h 120"/>
                <a:gd name="T70" fmla="*/ 34175 w 102"/>
                <a:gd name="T71" fmla="*/ 23434 h 120"/>
                <a:gd name="T72" fmla="*/ 30269 w 102"/>
                <a:gd name="T73" fmla="*/ 23434 h 120"/>
                <a:gd name="T74" fmla="*/ 28316 w 102"/>
                <a:gd name="T75" fmla="*/ 26364 h 120"/>
                <a:gd name="T76" fmla="*/ 28316 w 102"/>
                <a:gd name="T77" fmla="*/ 30270 h 120"/>
                <a:gd name="T78" fmla="*/ 26363 w 102"/>
                <a:gd name="T79" fmla="*/ 32222 h 120"/>
                <a:gd name="T80" fmla="*/ 23434 w 102"/>
                <a:gd name="T81" fmla="*/ 34175 h 120"/>
                <a:gd name="T82" fmla="*/ 21481 w 102"/>
                <a:gd name="T83" fmla="*/ 37104 h 120"/>
                <a:gd name="T84" fmla="*/ 21481 w 102"/>
                <a:gd name="T85" fmla="*/ 41010 h 120"/>
                <a:gd name="T86" fmla="*/ 17576 w 102"/>
                <a:gd name="T87" fmla="*/ 41010 h 120"/>
                <a:gd name="T88" fmla="*/ 17576 w 102"/>
                <a:gd name="T89" fmla="*/ 41010 h 120"/>
                <a:gd name="T90" fmla="*/ 15623 w 102"/>
                <a:gd name="T91" fmla="*/ 42963 h 120"/>
                <a:gd name="T92" fmla="*/ 10740 w 102"/>
                <a:gd name="T93" fmla="*/ 42963 h 1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2" h="120">
                  <a:moveTo>
                    <a:pt x="24" y="120"/>
                  </a:moveTo>
                  <a:lnTo>
                    <a:pt x="24" y="114"/>
                  </a:lnTo>
                  <a:lnTo>
                    <a:pt x="24" y="108"/>
                  </a:lnTo>
                  <a:lnTo>
                    <a:pt x="24" y="102"/>
                  </a:lnTo>
                  <a:lnTo>
                    <a:pt x="18" y="102"/>
                  </a:lnTo>
                  <a:lnTo>
                    <a:pt x="18" y="96"/>
                  </a:lnTo>
                  <a:lnTo>
                    <a:pt x="18" y="90"/>
                  </a:lnTo>
                  <a:lnTo>
                    <a:pt x="12" y="90"/>
                  </a:lnTo>
                  <a:lnTo>
                    <a:pt x="12" y="84"/>
                  </a:lnTo>
                  <a:lnTo>
                    <a:pt x="12" y="78"/>
                  </a:lnTo>
                  <a:lnTo>
                    <a:pt x="12" y="72"/>
                  </a:lnTo>
                  <a:lnTo>
                    <a:pt x="12" y="66"/>
                  </a:lnTo>
                  <a:lnTo>
                    <a:pt x="12" y="60"/>
                  </a:lnTo>
                  <a:lnTo>
                    <a:pt x="12" y="54"/>
                  </a:lnTo>
                  <a:lnTo>
                    <a:pt x="12" y="48"/>
                  </a:lnTo>
                  <a:lnTo>
                    <a:pt x="12" y="42"/>
                  </a:lnTo>
                  <a:lnTo>
                    <a:pt x="12" y="36"/>
                  </a:lnTo>
                  <a:lnTo>
                    <a:pt x="6" y="36"/>
                  </a:lnTo>
                  <a:lnTo>
                    <a:pt x="6" y="30"/>
                  </a:lnTo>
                  <a:lnTo>
                    <a:pt x="0" y="30"/>
                  </a:lnTo>
                  <a:lnTo>
                    <a:pt x="0" y="24"/>
                  </a:lnTo>
                  <a:lnTo>
                    <a:pt x="6" y="24"/>
                  </a:lnTo>
                  <a:lnTo>
                    <a:pt x="6" y="18"/>
                  </a:lnTo>
                  <a:lnTo>
                    <a:pt x="12" y="18"/>
                  </a:lnTo>
                  <a:lnTo>
                    <a:pt x="18" y="18"/>
                  </a:lnTo>
                  <a:lnTo>
                    <a:pt x="18" y="24"/>
                  </a:lnTo>
                  <a:lnTo>
                    <a:pt x="18" y="30"/>
                  </a:lnTo>
                  <a:lnTo>
                    <a:pt x="24" y="30"/>
                  </a:lnTo>
                  <a:lnTo>
                    <a:pt x="30" y="30"/>
                  </a:lnTo>
                  <a:lnTo>
                    <a:pt x="36" y="30"/>
                  </a:lnTo>
                  <a:lnTo>
                    <a:pt x="42" y="30"/>
                  </a:lnTo>
                  <a:lnTo>
                    <a:pt x="48" y="30"/>
                  </a:lnTo>
                  <a:lnTo>
                    <a:pt x="48" y="24"/>
                  </a:lnTo>
                  <a:lnTo>
                    <a:pt x="54" y="24"/>
                  </a:lnTo>
                  <a:lnTo>
                    <a:pt x="54" y="18"/>
                  </a:lnTo>
                  <a:lnTo>
                    <a:pt x="54" y="12"/>
                  </a:lnTo>
                  <a:lnTo>
                    <a:pt x="54" y="6"/>
                  </a:lnTo>
                  <a:lnTo>
                    <a:pt x="54" y="0"/>
                  </a:lnTo>
                  <a:lnTo>
                    <a:pt x="54" y="6"/>
                  </a:lnTo>
                  <a:lnTo>
                    <a:pt x="60" y="6"/>
                  </a:lnTo>
                  <a:lnTo>
                    <a:pt x="66" y="12"/>
                  </a:lnTo>
                  <a:lnTo>
                    <a:pt x="66" y="6"/>
                  </a:lnTo>
                  <a:lnTo>
                    <a:pt x="72" y="6"/>
                  </a:lnTo>
                  <a:lnTo>
                    <a:pt x="78" y="6"/>
                  </a:lnTo>
                  <a:lnTo>
                    <a:pt x="78" y="0"/>
                  </a:lnTo>
                  <a:lnTo>
                    <a:pt x="78" y="6"/>
                  </a:lnTo>
                  <a:lnTo>
                    <a:pt x="78" y="0"/>
                  </a:lnTo>
                  <a:lnTo>
                    <a:pt x="84" y="0"/>
                  </a:lnTo>
                  <a:lnTo>
                    <a:pt x="84" y="6"/>
                  </a:lnTo>
                  <a:lnTo>
                    <a:pt x="90" y="6"/>
                  </a:lnTo>
                  <a:lnTo>
                    <a:pt x="84" y="6"/>
                  </a:lnTo>
                  <a:lnTo>
                    <a:pt x="84" y="12"/>
                  </a:lnTo>
                  <a:lnTo>
                    <a:pt x="84" y="18"/>
                  </a:lnTo>
                  <a:lnTo>
                    <a:pt x="78" y="18"/>
                  </a:lnTo>
                  <a:lnTo>
                    <a:pt x="78" y="24"/>
                  </a:lnTo>
                  <a:lnTo>
                    <a:pt x="84" y="24"/>
                  </a:lnTo>
                  <a:lnTo>
                    <a:pt x="78" y="24"/>
                  </a:lnTo>
                  <a:lnTo>
                    <a:pt x="84" y="30"/>
                  </a:lnTo>
                  <a:lnTo>
                    <a:pt x="78" y="30"/>
                  </a:lnTo>
                  <a:lnTo>
                    <a:pt x="78" y="36"/>
                  </a:lnTo>
                  <a:lnTo>
                    <a:pt x="84" y="36"/>
                  </a:lnTo>
                  <a:lnTo>
                    <a:pt x="90" y="36"/>
                  </a:lnTo>
                  <a:lnTo>
                    <a:pt x="90" y="42"/>
                  </a:lnTo>
                  <a:lnTo>
                    <a:pt x="96" y="42"/>
                  </a:lnTo>
                  <a:lnTo>
                    <a:pt x="102" y="42"/>
                  </a:lnTo>
                  <a:lnTo>
                    <a:pt x="102" y="48"/>
                  </a:lnTo>
                  <a:lnTo>
                    <a:pt x="102" y="54"/>
                  </a:lnTo>
                  <a:lnTo>
                    <a:pt x="96" y="54"/>
                  </a:lnTo>
                  <a:lnTo>
                    <a:pt x="96" y="60"/>
                  </a:lnTo>
                  <a:lnTo>
                    <a:pt x="90" y="60"/>
                  </a:lnTo>
                  <a:lnTo>
                    <a:pt x="96" y="60"/>
                  </a:lnTo>
                  <a:lnTo>
                    <a:pt x="96" y="66"/>
                  </a:lnTo>
                  <a:lnTo>
                    <a:pt x="90" y="66"/>
                  </a:lnTo>
                  <a:lnTo>
                    <a:pt x="84" y="66"/>
                  </a:lnTo>
                  <a:lnTo>
                    <a:pt x="84" y="72"/>
                  </a:lnTo>
                  <a:lnTo>
                    <a:pt x="78" y="72"/>
                  </a:lnTo>
                  <a:lnTo>
                    <a:pt x="78" y="78"/>
                  </a:lnTo>
                  <a:lnTo>
                    <a:pt x="78" y="84"/>
                  </a:lnTo>
                  <a:lnTo>
                    <a:pt x="72" y="84"/>
                  </a:lnTo>
                  <a:lnTo>
                    <a:pt x="72" y="90"/>
                  </a:lnTo>
                  <a:lnTo>
                    <a:pt x="72" y="96"/>
                  </a:lnTo>
                  <a:lnTo>
                    <a:pt x="66" y="96"/>
                  </a:lnTo>
                  <a:lnTo>
                    <a:pt x="66" y="102"/>
                  </a:lnTo>
                  <a:lnTo>
                    <a:pt x="60" y="102"/>
                  </a:lnTo>
                  <a:lnTo>
                    <a:pt x="60" y="108"/>
                  </a:lnTo>
                  <a:lnTo>
                    <a:pt x="60" y="114"/>
                  </a:lnTo>
                  <a:lnTo>
                    <a:pt x="54" y="114"/>
                  </a:lnTo>
                  <a:lnTo>
                    <a:pt x="48" y="114"/>
                  </a:lnTo>
                  <a:lnTo>
                    <a:pt x="48" y="120"/>
                  </a:lnTo>
                  <a:lnTo>
                    <a:pt x="48" y="114"/>
                  </a:lnTo>
                  <a:lnTo>
                    <a:pt x="48" y="120"/>
                  </a:lnTo>
                  <a:lnTo>
                    <a:pt x="42" y="120"/>
                  </a:lnTo>
                  <a:lnTo>
                    <a:pt x="36" y="120"/>
                  </a:lnTo>
                  <a:lnTo>
                    <a:pt x="30" y="120"/>
                  </a:lnTo>
                  <a:lnTo>
                    <a:pt x="24" y="120"/>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13" name="Freeform 49"/>
            <p:cNvSpPr>
              <a:spLocks/>
            </p:cNvSpPr>
            <p:nvPr>
              <p:custDataLst>
                <p:tags r:id="rId43"/>
              </p:custDataLst>
            </p:nvPr>
          </p:nvSpPr>
          <p:spPr bwMode="gray">
            <a:xfrm>
              <a:off x="3186023" y="3929501"/>
              <a:ext cx="123775" cy="118781"/>
            </a:xfrm>
            <a:custGeom>
              <a:avLst/>
              <a:gdLst>
                <a:gd name="T0" fmla="*/ 31937 w 114"/>
                <a:gd name="T1" fmla="*/ 26113 h 96"/>
                <a:gd name="T2" fmla="*/ 30002 w 114"/>
                <a:gd name="T3" fmla="*/ 23212 h 96"/>
                <a:gd name="T4" fmla="*/ 30002 w 114"/>
                <a:gd name="T5" fmla="*/ 23212 h 96"/>
                <a:gd name="T6" fmla="*/ 27098 w 114"/>
                <a:gd name="T7" fmla="*/ 26113 h 96"/>
                <a:gd name="T8" fmla="*/ 26131 w 114"/>
                <a:gd name="T9" fmla="*/ 27080 h 96"/>
                <a:gd name="T10" fmla="*/ 21291 w 114"/>
                <a:gd name="T11" fmla="*/ 26113 h 96"/>
                <a:gd name="T12" fmla="*/ 21291 w 114"/>
                <a:gd name="T13" fmla="*/ 26113 h 96"/>
                <a:gd name="T14" fmla="*/ 21291 w 114"/>
                <a:gd name="T15" fmla="*/ 29982 h 96"/>
                <a:gd name="T16" fmla="*/ 19356 w 114"/>
                <a:gd name="T17" fmla="*/ 31916 h 96"/>
                <a:gd name="T18" fmla="*/ 17421 w 114"/>
                <a:gd name="T19" fmla="*/ 33851 h 96"/>
                <a:gd name="T20" fmla="*/ 12581 w 114"/>
                <a:gd name="T21" fmla="*/ 33851 h 96"/>
                <a:gd name="T22" fmla="*/ 8710 w 114"/>
                <a:gd name="T23" fmla="*/ 33851 h 96"/>
                <a:gd name="T24" fmla="*/ 8710 w 114"/>
                <a:gd name="T25" fmla="*/ 29982 h 96"/>
                <a:gd name="T26" fmla="*/ 3872 w 114"/>
                <a:gd name="T27" fmla="*/ 29982 h 96"/>
                <a:gd name="T28" fmla="*/ 1935 w 114"/>
                <a:gd name="T29" fmla="*/ 31916 h 96"/>
                <a:gd name="T30" fmla="*/ 0 w 114"/>
                <a:gd name="T31" fmla="*/ 29982 h 96"/>
                <a:gd name="T32" fmla="*/ 0 w 114"/>
                <a:gd name="T33" fmla="*/ 26113 h 96"/>
                <a:gd name="T34" fmla="*/ 1935 w 114"/>
                <a:gd name="T35" fmla="*/ 23212 h 96"/>
                <a:gd name="T36" fmla="*/ 6775 w 114"/>
                <a:gd name="T37" fmla="*/ 21277 h 96"/>
                <a:gd name="T38" fmla="*/ 3872 w 114"/>
                <a:gd name="T39" fmla="*/ 17409 h 96"/>
                <a:gd name="T40" fmla="*/ 6775 w 114"/>
                <a:gd name="T41" fmla="*/ 14508 h 96"/>
                <a:gd name="T42" fmla="*/ 6775 w 114"/>
                <a:gd name="T43" fmla="*/ 10639 h 96"/>
                <a:gd name="T44" fmla="*/ 8710 w 114"/>
                <a:gd name="T45" fmla="*/ 8705 h 96"/>
                <a:gd name="T46" fmla="*/ 12581 w 114"/>
                <a:gd name="T47" fmla="*/ 8705 h 96"/>
                <a:gd name="T48" fmla="*/ 14517 w 114"/>
                <a:gd name="T49" fmla="*/ 6770 h 96"/>
                <a:gd name="T50" fmla="*/ 17421 w 114"/>
                <a:gd name="T51" fmla="*/ 6770 h 96"/>
                <a:gd name="T52" fmla="*/ 19356 w 114"/>
                <a:gd name="T53" fmla="*/ 6770 h 96"/>
                <a:gd name="T54" fmla="*/ 21291 w 114"/>
                <a:gd name="T55" fmla="*/ 6770 h 96"/>
                <a:gd name="T56" fmla="*/ 26131 w 114"/>
                <a:gd name="T57" fmla="*/ 6770 h 96"/>
                <a:gd name="T58" fmla="*/ 26131 w 114"/>
                <a:gd name="T59" fmla="*/ 6770 h 96"/>
                <a:gd name="T60" fmla="*/ 27098 w 114"/>
                <a:gd name="T61" fmla="*/ 3869 h 96"/>
                <a:gd name="T62" fmla="*/ 27098 w 114"/>
                <a:gd name="T63" fmla="*/ 0 h 96"/>
                <a:gd name="T64" fmla="*/ 31937 w 114"/>
                <a:gd name="T65" fmla="*/ 0 h 96"/>
                <a:gd name="T66" fmla="*/ 31937 w 114"/>
                <a:gd name="T67" fmla="*/ 3869 h 96"/>
                <a:gd name="T68" fmla="*/ 31937 w 114"/>
                <a:gd name="T69" fmla="*/ 3869 h 96"/>
                <a:gd name="T70" fmla="*/ 33873 w 114"/>
                <a:gd name="T71" fmla="*/ 6770 h 96"/>
                <a:gd name="T72" fmla="*/ 36777 w 114"/>
                <a:gd name="T73" fmla="*/ 8705 h 96"/>
                <a:gd name="T74" fmla="*/ 37744 w 114"/>
                <a:gd name="T75" fmla="*/ 12573 h 96"/>
                <a:gd name="T76" fmla="*/ 37744 w 114"/>
                <a:gd name="T77" fmla="*/ 17409 h 96"/>
                <a:gd name="T78" fmla="*/ 40647 w 114"/>
                <a:gd name="T79" fmla="*/ 19343 h 96"/>
                <a:gd name="T80" fmla="*/ 37744 w 114"/>
                <a:gd name="T81" fmla="*/ 21277 h 96"/>
                <a:gd name="T82" fmla="*/ 37744 w 114"/>
                <a:gd name="T83" fmla="*/ 26113 h 96"/>
                <a:gd name="T84" fmla="*/ 33873 w 114"/>
                <a:gd name="T85" fmla="*/ 26113 h 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4" h="96">
                  <a:moveTo>
                    <a:pt x="96" y="72"/>
                  </a:moveTo>
                  <a:lnTo>
                    <a:pt x="90" y="72"/>
                  </a:lnTo>
                  <a:lnTo>
                    <a:pt x="90" y="66"/>
                  </a:lnTo>
                  <a:lnTo>
                    <a:pt x="84" y="66"/>
                  </a:lnTo>
                  <a:lnTo>
                    <a:pt x="84" y="72"/>
                  </a:lnTo>
                  <a:lnTo>
                    <a:pt x="84" y="66"/>
                  </a:lnTo>
                  <a:lnTo>
                    <a:pt x="84" y="72"/>
                  </a:lnTo>
                  <a:lnTo>
                    <a:pt x="78" y="72"/>
                  </a:lnTo>
                  <a:lnTo>
                    <a:pt x="72" y="72"/>
                  </a:lnTo>
                  <a:lnTo>
                    <a:pt x="72" y="78"/>
                  </a:lnTo>
                  <a:lnTo>
                    <a:pt x="66" y="72"/>
                  </a:lnTo>
                  <a:lnTo>
                    <a:pt x="60" y="72"/>
                  </a:lnTo>
                  <a:lnTo>
                    <a:pt x="60" y="66"/>
                  </a:lnTo>
                  <a:lnTo>
                    <a:pt x="60" y="72"/>
                  </a:lnTo>
                  <a:lnTo>
                    <a:pt x="60" y="78"/>
                  </a:lnTo>
                  <a:lnTo>
                    <a:pt x="60" y="84"/>
                  </a:lnTo>
                  <a:lnTo>
                    <a:pt x="60" y="90"/>
                  </a:lnTo>
                  <a:lnTo>
                    <a:pt x="54" y="90"/>
                  </a:lnTo>
                  <a:lnTo>
                    <a:pt x="54" y="96"/>
                  </a:lnTo>
                  <a:lnTo>
                    <a:pt x="48" y="96"/>
                  </a:lnTo>
                  <a:lnTo>
                    <a:pt x="42" y="96"/>
                  </a:lnTo>
                  <a:lnTo>
                    <a:pt x="36" y="96"/>
                  </a:lnTo>
                  <a:lnTo>
                    <a:pt x="30" y="96"/>
                  </a:lnTo>
                  <a:lnTo>
                    <a:pt x="24" y="96"/>
                  </a:lnTo>
                  <a:lnTo>
                    <a:pt x="24" y="90"/>
                  </a:lnTo>
                  <a:lnTo>
                    <a:pt x="24" y="84"/>
                  </a:lnTo>
                  <a:lnTo>
                    <a:pt x="18" y="84"/>
                  </a:lnTo>
                  <a:lnTo>
                    <a:pt x="12" y="84"/>
                  </a:lnTo>
                  <a:lnTo>
                    <a:pt x="12" y="90"/>
                  </a:lnTo>
                  <a:lnTo>
                    <a:pt x="6" y="90"/>
                  </a:lnTo>
                  <a:lnTo>
                    <a:pt x="0" y="90"/>
                  </a:lnTo>
                  <a:lnTo>
                    <a:pt x="0" y="84"/>
                  </a:lnTo>
                  <a:lnTo>
                    <a:pt x="0" y="78"/>
                  </a:lnTo>
                  <a:lnTo>
                    <a:pt x="0" y="72"/>
                  </a:lnTo>
                  <a:lnTo>
                    <a:pt x="6" y="72"/>
                  </a:lnTo>
                  <a:lnTo>
                    <a:pt x="6" y="66"/>
                  </a:lnTo>
                  <a:lnTo>
                    <a:pt x="12" y="66"/>
                  </a:lnTo>
                  <a:lnTo>
                    <a:pt x="18" y="60"/>
                  </a:lnTo>
                  <a:lnTo>
                    <a:pt x="18" y="54"/>
                  </a:lnTo>
                  <a:lnTo>
                    <a:pt x="12" y="48"/>
                  </a:lnTo>
                  <a:lnTo>
                    <a:pt x="12" y="42"/>
                  </a:lnTo>
                  <a:lnTo>
                    <a:pt x="18" y="42"/>
                  </a:lnTo>
                  <a:lnTo>
                    <a:pt x="18" y="36"/>
                  </a:lnTo>
                  <a:lnTo>
                    <a:pt x="18" y="30"/>
                  </a:lnTo>
                  <a:lnTo>
                    <a:pt x="24" y="30"/>
                  </a:lnTo>
                  <a:lnTo>
                    <a:pt x="24" y="24"/>
                  </a:lnTo>
                  <a:lnTo>
                    <a:pt x="30" y="24"/>
                  </a:lnTo>
                  <a:lnTo>
                    <a:pt x="36" y="24"/>
                  </a:lnTo>
                  <a:lnTo>
                    <a:pt x="36" y="18"/>
                  </a:lnTo>
                  <a:lnTo>
                    <a:pt x="42" y="18"/>
                  </a:lnTo>
                  <a:lnTo>
                    <a:pt x="48" y="12"/>
                  </a:lnTo>
                  <a:lnTo>
                    <a:pt x="48" y="18"/>
                  </a:lnTo>
                  <a:lnTo>
                    <a:pt x="54" y="12"/>
                  </a:lnTo>
                  <a:lnTo>
                    <a:pt x="54" y="18"/>
                  </a:lnTo>
                  <a:lnTo>
                    <a:pt x="60" y="24"/>
                  </a:lnTo>
                  <a:lnTo>
                    <a:pt x="60" y="18"/>
                  </a:lnTo>
                  <a:lnTo>
                    <a:pt x="66" y="18"/>
                  </a:lnTo>
                  <a:lnTo>
                    <a:pt x="72" y="18"/>
                  </a:lnTo>
                  <a:lnTo>
                    <a:pt x="72" y="12"/>
                  </a:lnTo>
                  <a:lnTo>
                    <a:pt x="72" y="18"/>
                  </a:lnTo>
                  <a:lnTo>
                    <a:pt x="72" y="12"/>
                  </a:lnTo>
                  <a:lnTo>
                    <a:pt x="78" y="12"/>
                  </a:lnTo>
                  <a:lnTo>
                    <a:pt x="78" y="6"/>
                  </a:lnTo>
                  <a:lnTo>
                    <a:pt x="78" y="0"/>
                  </a:lnTo>
                  <a:lnTo>
                    <a:pt x="84" y="0"/>
                  </a:lnTo>
                  <a:lnTo>
                    <a:pt x="90" y="0"/>
                  </a:lnTo>
                  <a:lnTo>
                    <a:pt x="90" y="6"/>
                  </a:lnTo>
                  <a:lnTo>
                    <a:pt x="90" y="12"/>
                  </a:lnTo>
                  <a:lnTo>
                    <a:pt x="96" y="12"/>
                  </a:lnTo>
                  <a:lnTo>
                    <a:pt x="90" y="12"/>
                  </a:lnTo>
                  <a:lnTo>
                    <a:pt x="96" y="12"/>
                  </a:lnTo>
                  <a:lnTo>
                    <a:pt x="96" y="18"/>
                  </a:lnTo>
                  <a:lnTo>
                    <a:pt x="102" y="18"/>
                  </a:lnTo>
                  <a:lnTo>
                    <a:pt x="102" y="24"/>
                  </a:lnTo>
                  <a:lnTo>
                    <a:pt x="108" y="30"/>
                  </a:lnTo>
                  <a:lnTo>
                    <a:pt x="108" y="36"/>
                  </a:lnTo>
                  <a:lnTo>
                    <a:pt x="108" y="42"/>
                  </a:lnTo>
                  <a:lnTo>
                    <a:pt x="108" y="48"/>
                  </a:lnTo>
                  <a:lnTo>
                    <a:pt x="108" y="54"/>
                  </a:lnTo>
                  <a:lnTo>
                    <a:pt x="114" y="54"/>
                  </a:lnTo>
                  <a:lnTo>
                    <a:pt x="114" y="60"/>
                  </a:lnTo>
                  <a:lnTo>
                    <a:pt x="108" y="60"/>
                  </a:lnTo>
                  <a:lnTo>
                    <a:pt x="108" y="66"/>
                  </a:lnTo>
                  <a:lnTo>
                    <a:pt x="108" y="72"/>
                  </a:lnTo>
                  <a:lnTo>
                    <a:pt x="102" y="72"/>
                  </a:lnTo>
                  <a:lnTo>
                    <a:pt x="96" y="72"/>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14" name="Freeform 50"/>
            <p:cNvSpPr>
              <a:spLocks noEditPoints="1"/>
            </p:cNvSpPr>
            <p:nvPr>
              <p:custDataLst>
                <p:tags r:id="rId44"/>
              </p:custDataLst>
            </p:nvPr>
          </p:nvSpPr>
          <p:spPr bwMode="gray">
            <a:xfrm>
              <a:off x="2176357" y="3482451"/>
              <a:ext cx="1161255" cy="1309754"/>
            </a:xfrm>
            <a:custGeom>
              <a:avLst/>
              <a:gdLst>
                <a:gd name="T0" fmla="*/ 335643 w 1068"/>
                <a:gd name="T1" fmla="*/ 276204 h 1056"/>
                <a:gd name="T2" fmla="*/ 320122 w 1068"/>
                <a:gd name="T3" fmla="*/ 295655 h 1056"/>
                <a:gd name="T4" fmla="*/ 324003 w 1068"/>
                <a:gd name="T5" fmla="*/ 313160 h 1056"/>
                <a:gd name="T6" fmla="*/ 323032 w 1068"/>
                <a:gd name="T7" fmla="*/ 338447 h 1056"/>
                <a:gd name="T8" fmla="*/ 339524 w 1068"/>
                <a:gd name="T9" fmla="*/ 355952 h 1056"/>
                <a:gd name="T10" fmla="*/ 350194 w 1068"/>
                <a:gd name="T11" fmla="*/ 368595 h 1056"/>
                <a:gd name="T12" fmla="*/ 335643 w 1068"/>
                <a:gd name="T13" fmla="*/ 374431 h 1056"/>
                <a:gd name="T14" fmla="*/ 323032 w 1068"/>
                <a:gd name="T15" fmla="*/ 362760 h 1056"/>
                <a:gd name="T16" fmla="*/ 305572 w 1068"/>
                <a:gd name="T17" fmla="*/ 354008 h 1056"/>
                <a:gd name="T18" fmla="*/ 292961 w 1068"/>
                <a:gd name="T19" fmla="*/ 345254 h 1056"/>
                <a:gd name="T20" fmla="*/ 271619 w 1068"/>
                <a:gd name="T21" fmla="*/ 343309 h 1056"/>
                <a:gd name="T22" fmla="*/ 256098 w 1068"/>
                <a:gd name="T23" fmla="*/ 332611 h 1056"/>
                <a:gd name="T24" fmla="*/ 236697 w 1068"/>
                <a:gd name="T25" fmla="*/ 327749 h 1056"/>
                <a:gd name="T26" fmla="*/ 218265 w 1068"/>
                <a:gd name="T27" fmla="*/ 329693 h 1056"/>
                <a:gd name="T28" fmla="*/ 198864 w 1068"/>
                <a:gd name="T29" fmla="*/ 325804 h 1056"/>
                <a:gd name="T30" fmla="*/ 194983 w 1068"/>
                <a:gd name="T31" fmla="*/ 299545 h 1056"/>
                <a:gd name="T32" fmla="*/ 194983 w 1068"/>
                <a:gd name="T33" fmla="*/ 279121 h 1056"/>
                <a:gd name="T34" fmla="*/ 192073 w 1068"/>
                <a:gd name="T35" fmla="*/ 254808 h 1056"/>
                <a:gd name="T36" fmla="*/ 166851 w 1068"/>
                <a:gd name="T37" fmla="*/ 245082 h 1056"/>
                <a:gd name="T38" fmla="*/ 145510 w 1068"/>
                <a:gd name="T39" fmla="*/ 256753 h 1056"/>
                <a:gd name="T40" fmla="*/ 121259 w 1068"/>
                <a:gd name="T41" fmla="*/ 265505 h 1056"/>
                <a:gd name="T42" fmla="*/ 104767 w 1068"/>
                <a:gd name="T43" fmla="*/ 263560 h 1056"/>
                <a:gd name="T44" fmla="*/ 94096 w 1068"/>
                <a:gd name="T45" fmla="*/ 248972 h 1056"/>
                <a:gd name="T46" fmla="*/ 90216 w 1068"/>
                <a:gd name="T47" fmla="*/ 229521 h 1056"/>
                <a:gd name="T48" fmla="*/ 72755 w 1068"/>
                <a:gd name="T49" fmla="*/ 225631 h 1056"/>
                <a:gd name="T50" fmla="*/ 40743 w 1068"/>
                <a:gd name="T51" fmla="*/ 225631 h 1056"/>
                <a:gd name="T52" fmla="*/ 17462 w 1068"/>
                <a:gd name="T53" fmla="*/ 222714 h 1056"/>
                <a:gd name="T54" fmla="*/ 0 w 1068"/>
                <a:gd name="T55" fmla="*/ 220768 h 1056"/>
                <a:gd name="T56" fmla="*/ 14551 w 1068"/>
                <a:gd name="T57" fmla="*/ 201317 h 1056"/>
                <a:gd name="T58" fmla="*/ 30072 w 1068"/>
                <a:gd name="T59" fmla="*/ 197427 h 1056"/>
                <a:gd name="T60" fmla="*/ 44623 w 1068"/>
                <a:gd name="T61" fmla="*/ 199372 h 1056"/>
                <a:gd name="T62" fmla="*/ 62084 w 1068"/>
                <a:gd name="T63" fmla="*/ 192564 h 1056"/>
                <a:gd name="T64" fmla="*/ 78575 w 1068"/>
                <a:gd name="T65" fmla="*/ 176031 h 1056"/>
                <a:gd name="T66" fmla="*/ 78575 w 1068"/>
                <a:gd name="T67" fmla="*/ 150745 h 1056"/>
                <a:gd name="T68" fmla="*/ 96037 w 1068"/>
                <a:gd name="T69" fmla="*/ 128376 h 1056"/>
                <a:gd name="T70" fmla="*/ 110587 w 1068"/>
                <a:gd name="T71" fmla="*/ 105035 h 1056"/>
                <a:gd name="T72" fmla="*/ 115438 w 1068"/>
                <a:gd name="T73" fmla="*/ 79749 h 1056"/>
                <a:gd name="T74" fmla="*/ 124169 w 1068"/>
                <a:gd name="T75" fmla="*/ 51545 h 1056"/>
                <a:gd name="T76" fmla="*/ 126108 w 1068"/>
                <a:gd name="T77" fmla="*/ 23341 h 1056"/>
                <a:gd name="T78" fmla="*/ 143570 w 1068"/>
                <a:gd name="T79" fmla="*/ 3890 h 1056"/>
                <a:gd name="T80" fmla="*/ 166851 w 1068"/>
                <a:gd name="T81" fmla="*/ 19451 h 1056"/>
                <a:gd name="T82" fmla="*/ 195954 w 1068"/>
                <a:gd name="T83" fmla="*/ 23341 h 1056"/>
                <a:gd name="T84" fmla="*/ 211475 w 1068"/>
                <a:gd name="T85" fmla="*/ 10698 h 1056"/>
                <a:gd name="T86" fmla="*/ 234756 w 1068"/>
                <a:gd name="T87" fmla="*/ 10698 h 1056"/>
                <a:gd name="T88" fmla="*/ 249308 w 1068"/>
                <a:gd name="T89" fmla="*/ 8753 h 1056"/>
                <a:gd name="T90" fmla="*/ 266768 w 1068"/>
                <a:gd name="T91" fmla="*/ 0 h 1056"/>
                <a:gd name="T92" fmla="*/ 275499 w 1068"/>
                <a:gd name="T93" fmla="*/ 3890 h 1056"/>
                <a:gd name="T94" fmla="*/ 290050 w 1068"/>
                <a:gd name="T95" fmla="*/ 6808 h 1056"/>
                <a:gd name="T96" fmla="*/ 309452 w 1068"/>
                <a:gd name="T97" fmla="*/ 12643 h 1056"/>
                <a:gd name="T98" fmla="*/ 324003 w 1068"/>
                <a:gd name="T99" fmla="*/ 19451 h 1056"/>
                <a:gd name="T100" fmla="*/ 343404 w 1068"/>
                <a:gd name="T101" fmla="*/ 14588 h 1056"/>
                <a:gd name="T102" fmla="*/ 354074 w 1068"/>
                <a:gd name="T103" fmla="*/ 26259 h 1056"/>
                <a:gd name="T104" fmla="*/ 371536 w 1068"/>
                <a:gd name="T105" fmla="*/ 37929 h 1056"/>
                <a:gd name="T106" fmla="*/ 367656 w 1068"/>
                <a:gd name="T107" fmla="*/ 56408 h 1056"/>
                <a:gd name="T108" fmla="*/ 371536 w 1068"/>
                <a:gd name="T109" fmla="*/ 74886 h 1056"/>
                <a:gd name="T110" fmla="*/ 352135 w 1068"/>
                <a:gd name="T111" fmla="*/ 92392 h 1056"/>
                <a:gd name="T112" fmla="*/ 346314 w 1068"/>
                <a:gd name="T113" fmla="*/ 121568 h 1056"/>
                <a:gd name="T114" fmla="*/ 337584 w 1068"/>
                <a:gd name="T115" fmla="*/ 141019 h 1056"/>
                <a:gd name="T116" fmla="*/ 335643 w 1068"/>
                <a:gd name="T117" fmla="*/ 165333 h 1056"/>
                <a:gd name="T118" fmla="*/ 342434 w 1068"/>
                <a:gd name="T119" fmla="*/ 192564 h 1056"/>
                <a:gd name="T120" fmla="*/ 346314 w 1068"/>
                <a:gd name="T121" fmla="*/ 220768 h 1056"/>
                <a:gd name="T122" fmla="*/ 354074 w 1068"/>
                <a:gd name="T123" fmla="*/ 245082 h 1056"/>
                <a:gd name="T124" fmla="*/ 367656 w 1068"/>
                <a:gd name="T125" fmla="*/ 270368 h 10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68" h="1056">
                  <a:moveTo>
                    <a:pt x="1038" y="756"/>
                  </a:moveTo>
                  <a:lnTo>
                    <a:pt x="1032" y="762"/>
                  </a:lnTo>
                  <a:lnTo>
                    <a:pt x="1026" y="762"/>
                  </a:lnTo>
                  <a:lnTo>
                    <a:pt x="1020" y="762"/>
                  </a:lnTo>
                  <a:lnTo>
                    <a:pt x="1014" y="762"/>
                  </a:lnTo>
                  <a:lnTo>
                    <a:pt x="1008" y="762"/>
                  </a:lnTo>
                  <a:lnTo>
                    <a:pt x="1002" y="762"/>
                  </a:lnTo>
                  <a:lnTo>
                    <a:pt x="990" y="762"/>
                  </a:lnTo>
                  <a:lnTo>
                    <a:pt x="984" y="768"/>
                  </a:lnTo>
                  <a:lnTo>
                    <a:pt x="978" y="768"/>
                  </a:lnTo>
                  <a:lnTo>
                    <a:pt x="972" y="768"/>
                  </a:lnTo>
                  <a:lnTo>
                    <a:pt x="966" y="768"/>
                  </a:lnTo>
                  <a:lnTo>
                    <a:pt x="960" y="768"/>
                  </a:lnTo>
                  <a:lnTo>
                    <a:pt x="954" y="768"/>
                  </a:lnTo>
                  <a:lnTo>
                    <a:pt x="948" y="768"/>
                  </a:lnTo>
                  <a:lnTo>
                    <a:pt x="942" y="774"/>
                  </a:lnTo>
                  <a:lnTo>
                    <a:pt x="936" y="774"/>
                  </a:lnTo>
                  <a:lnTo>
                    <a:pt x="930" y="774"/>
                  </a:lnTo>
                  <a:lnTo>
                    <a:pt x="936" y="780"/>
                  </a:lnTo>
                  <a:lnTo>
                    <a:pt x="936" y="786"/>
                  </a:lnTo>
                  <a:lnTo>
                    <a:pt x="930" y="786"/>
                  </a:lnTo>
                  <a:lnTo>
                    <a:pt x="930" y="792"/>
                  </a:lnTo>
                  <a:lnTo>
                    <a:pt x="924" y="798"/>
                  </a:lnTo>
                  <a:lnTo>
                    <a:pt x="924" y="804"/>
                  </a:lnTo>
                  <a:lnTo>
                    <a:pt x="918" y="804"/>
                  </a:lnTo>
                  <a:lnTo>
                    <a:pt x="918" y="810"/>
                  </a:lnTo>
                  <a:lnTo>
                    <a:pt x="912" y="810"/>
                  </a:lnTo>
                  <a:lnTo>
                    <a:pt x="906" y="810"/>
                  </a:lnTo>
                  <a:lnTo>
                    <a:pt x="906" y="816"/>
                  </a:lnTo>
                  <a:lnTo>
                    <a:pt x="900" y="816"/>
                  </a:lnTo>
                  <a:lnTo>
                    <a:pt x="900" y="822"/>
                  </a:lnTo>
                  <a:lnTo>
                    <a:pt x="900" y="828"/>
                  </a:lnTo>
                  <a:lnTo>
                    <a:pt x="906" y="828"/>
                  </a:lnTo>
                  <a:lnTo>
                    <a:pt x="906" y="822"/>
                  </a:lnTo>
                  <a:lnTo>
                    <a:pt x="912" y="822"/>
                  </a:lnTo>
                  <a:lnTo>
                    <a:pt x="912" y="828"/>
                  </a:lnTo>
                  <a:lnTo>
                    <a:pt x="912" y="834"/>
                  </a:lnTo>
                  <a:lnTo>
                    <a:pt x="918" y="834"/>
                  </a:lnTo>
                  <a:lnTo>
                    <a:pt x="912" y="834"/>
                  </a:lnTo>
                  <a:lnTo>
                    <a:pt x="918" y="834"/>
                  </a:lnTo>
                  <a:lnTo>
                    <a:pt x="918" y="840"/>
                  </a:lnTo>
                  <a:lnTo>
                    <a:pt x="918" y="846"/>
                  </a:lnTo>
                  <a:lnTo>
                    <a:pt x="918" y="852"/>
                  </a:lnTo>
                  <a:lnTo>
                    <a:pt x="918" y="858"/>
                  </a:lnTo>
                  <a:lnTo>
                    <a:pt x="918" y="864"/>
                  </a:lnTo>
                  <a:lnTo>
                    <a:pt x="918" y="870"/>
                  </a:lnTo>
                  <a:lnTo>
                    <a:pt x="912" y="870"/>
                  </a:lnTo>
                  <a:lnTo>
                    <a:pt x="912" y="876"/>
                  </a:lnTo>
                  <a:lnTo>
                    <a:pt x="918" y="876"/>
                  </a:lnTo>
                  <a:lnTo>
                    <a:pt x="918" y="882"/>
                  </a:lnTo>
                  <a:lnTo>
                    <a:pt x="918" y="888"/>
                  </a:lnTo>
                  <a:lnTo>
                    <a:pt x="918" y="894"/>
                  </a:lnTo>
                  <a:lnTo>
                    <a:pt x="918" y="900"/>
                  </a:lnTo>
                  <a:lnTo>
                    <a:pt x="912" y="900"/>
                  </a:lnTo>
                  <a:lnTo>
                    <a:pt x="912" y="906"/>
                  </a:lnTo>
                  <a:lnTo>
                    <a:pt x="912" y="912"/>
                  </a:lnTo>
                  <a:lnTo>
                    <a:pt x="912" y="918"/>
                  </a:lnTo>
                  <a:lnTo>
                    <a:pt x="906" y="918"/>
                  </a:lnTo>
                  <a:lnTo>
                    <a:pt x="906" y="924"/>
                  </a:lnTo>
                  <a:lnTo>
                    <a:pt x="906" y="930"/>
                  </a:lnTo>
                  <a:lnTo>
                    <a:pt x="906" y="936"/>
                  </a:lnTo>
                  <a:lnTo>
                    <a:pt x="906" y="942"/>
                  </a:lnTo>
                  <a:lnTo>
                    <a:pt x="900" y="948"/>
                  </a:lnTo>
                  <a:lnTo>
                    <a:pt x="906" y="948"/>
                  </a:lnTo>
                  <a:lnTo>
                    <a:pt x="906" y="954"/>
                  </a:lnTo>
                  <a:lnTo>
                    <a:pt x="906" y="960"/>
                  </a:lnTo>
                  <a:lnTo>
                    <a:pt x="906" y="966"/>
                  </a:lnTo>
                  <a:lnTo>
                    <a:pt x="912" y="966"/>
                  </a:lnTo>
                  <a:lnTo>
                    <a:pt x="918" y="966"/>
                  </a:lnTo>
                  <a:lnTo>
                    <a:pt x="918" y="972"/>
                  </a:lnTo>
                  <a:lnTo>
                    <a:pt x="924" y="972"/>
                  </a:lnTo>
                  <a:lnTo>
                    <a:pt x="924" y="978"/>
                  </a:lnTo>
                  <a:lnTo>
                    <a:pt x="930" y="978"/>
                  </a:lnTo>
                  <a:lnTo>
                    <a:pt x="930" y="984"/>
                  </a:lnTo>
                  <a:lnTo>
                    <a:pt x="936" y="984"/>
                  </a:lnTo>
                  <a:lnTo>
                    <a:pt x="936" y="990"/>
                  </a:lnTo>
                  <a:lnTo>
                    <a:pt x="936" y="996"/>
                  </a:lnTo>
                  <a:lnTo>
                    <a:pt x="942" y="996"/>
                  </a:lnTo>
                  <a:lnTo>
                    <a:pt x="948" y="996"/>
                  </a:lnTo>
                  <a:lnTo>
                    <a:pt x="954" y="996"/>
                  </a:lnTo>
                  <a:lnTo>
                    <a:pt x="960" y="996"/>
                  </a:lnTo>
                  <a:lnTo>
                    <a:pt x="966" y="1002"/>
                  </a:lnTo>
                  <a:lnTo>
                    <a:pt x="966" y="996"/>
                  </a:lnTo>
                  <a:lnTo>
                    <a:pt x="960" y="990"/>
                  </a:lnTo>
                  <a:lnTo>
                    <a:pt x="966" y="984"/>
                  </a:lnTo>
                  <a:lnTo>
                    <a:pt x="972" y="984"/>
                  </a:lnTo>
                  <a:lnTo>
                    <a:pt x="978" y="984"/>
                  </a:lnTo>
                  <a:lnTo>
                    <a:pt x="984" y="984"/>
                  </a:lnTo>
                  <a:lnTo>
                    <a:pt x="984" y="990"/>
                  </a:lnTo>
                  <a:lnTo>
                    <a:pt x="984" y="996"/>
                  </a:lnTo>
                  <a:lnTo>
                    <a:pt x="984" y="1002"/>
                  </a:lnTo>
                  <a:lnTo>
                    <a:pt x="984" y="1008"/>
                  </a:lnTo>
                  <a:lnTo>
                    <a:pt x="984" y="1014"/>
                  </a:lnTo>
                  <a:lnTo>
                    <a:pt x="984" y="1020"/>
                  </a:lnTo>
                  <a:lnTo>
                    <a:pt x="984" y="1026"/>
                  </a:lnTo>
                  <a:lnTo>
                    <a:pt x="984" y="1032"/>
                  </a:lnTo>
                  <a:lnTo>
                    <a:pt x="984" y="1038"/>
                  </a:lnTo>
                  <a:lnTo>
                    <a:pt x="984" y="1044"/>
                  </a:lnTo>
                  <a:lnTo>
                    <a:pt x="984" y="1050"/>
                  </a:lnTo>
                  <a:lnTo>
                    <a:pt x="984" y="1056"/>
                  </a:lnTo>
                  <a:lnTo>
                    <a:pt x="978" y="1056"/>
                  </a:lnTo>
                  <a:lnTo>
                    <a:pt x="972" y="1056"/>
                  </a:lnTo>
                  <a:lnTo>
                    <a:pt x="972" y="1050"/>
                  </a:lnTo>
                  <a:lnTo>
                    <a:pt x="972" y="1044"/>
                  </a:lnTo>
                  <a:lnTo>
                    <a:pt x="966" y="1044"/>
                  </a:lnTo>
                  <a:lnTo>
                    <a:pt x="960" y="1044"/>
                  </a:lnTo>
                  <a:lnTo>
                    <a:pt x="960" y="1050"/>
                  </a:lnTo>
                  <a:lnTo>
                    <a:pt x="954" y="1050"/>
                  </a:lnTo>
                  <a:lnTo>
                    <a:pt x="948" y="1050"/>
                  </a:lnTo>
                  <a:lnTo>
                    <a:pt x="948" y="1056"/>
                  </a:lnTo>
                  <a:lnTo>
                    <a:pt x="948" y="1050"/>
                  </a:lnTo>
                  <a:lnTo>
                    <a:pt x="942" y="1050"/>
                  </a:lnTo>
                  <a:lnTo>
                    <a:pt x="936" y="1050"/>
                  </a:lnTo>
                  <a:lnTo>
                    <a:pt x="936" y="1056"/>
                  </a:lnTo>
                  <a:lnTo>
                    <a:pt x="936" y="1050"/>
                  </a:lnTo>
                  <a:lnTo>
                    <a:pt x="936" y="1044"/>
                  </a:lnTo>
                  <a:lnTo>
                    <a:pt x="930" y="1044"/>
                  </a:lnTo>
                  <a:lnTo>
                    <a:pt x="930" y="1038"/>
                  </a:lnTo>
                  <a:lnTo>
                    <a:pt x="930" y="1032"/>
                  </a:lnTo>
                  <a:lnTo>
                    <a:pt x="924" y="1032"/>
                  </a:lnTo>
                  <a:lnTo>
                    <a:pt x="924" y="1026"/>
                  </a:lnTo>
                  <a:lnTo>
                    <a:pt x="924" y="1020"/>
                  </a:lnTo>
                  <a:lnTo>
                    <a:pt x="918" y="1020"/>
                  </a:lnTo>
                  <a:lnTo>
                    <a:pt x="912" y="1020"/>
                  </a:lnTo>
                  <a:lnTo>
                    <a:pt x="912" y="1026"/>
                  </a:lnTo>
                  <a:lnTo>
                    <a:pt x="912" y="1020"/>
                  </a:lnTo>
                  <a:lnTo>
                    <a:pt x="912" y="1014"/>
                  </a:lnTo>
                  <a:lnTo>
                    <a:pt x="906" y="1014"/>
                  </a:lnTo>
                  <a:lnTo>
                    <a:pt x="912" y="1014"/>
                  </a:lnTo>
                  <a:lnTo>
                    <a:pt x="912" y="1008"/>
                  </a:lnTo>
                  <a:lnTo>
                    <a:pt x="906" y="1008"/>
                  </a:lnTo>
                  <a:lnTo>
                    <a:pt x="906" y="1002"/>
                  </a:lnTo>
                  <a:lnTo>
                    <a:pt x="900" y="1002"/>
                  </a:lnTo>
                  <a:lnTo>
                    <a:pt x="900" y="996"/>
                  </a:lnTo>
                  <a:lnTo>
                    <a:pt x="894" y="996"/>
                  </a:lnTo>
                  <a:lnTo>
                    <a:pt x="888" y="996"/>
                  </a:lnTo>
                  <a:lnTo>
                    <a:pt x="888" y="990"/>
                  </a:lnTo>
                  <a:lnTo>
                    <a:pt x="882" y="990"/>
                  </a:lnTo>
                  <a:lnTo>
                    <a:pt x="876" y="990"/>
                  </a:lnTo>
                  <a:lnTo>
                    <a:pt x="876" y="984"/>
                  </a:lnTo>
                  <a:lnTo>
                    <a:pt x="870" y="984"/>
                  </a:lnTo>
                  <a:lnTo>
                    <a:pt x="870" y="990"/>
                  </a:lnTo>
                  <a:lnTo>
                    <a:pt x="864" y="990"/>
                  </a:lnTo>
                  <a:lnTo>
                    <a:pt x="858" y="990"/>
                  </a:lnTo>
                  <a:lnTo>
                    <a:pt x="858" y="984"/>
                  </a:lnTo>
                  <a:lnTo>
                    <a:pt x="852" y="984"/>
                  </a:lnTo>
                  <a:lnTo>
                    <a:pt x="852" y="978"/>
                  </a:lnTo>
                  <a:lnTo>
                    <a:pt x="852" y="972"/>
                  </a:lnTo>
                  <a:lnTo>
                    <a:pt x="852" y="966"/>
                  </a:lnTo>
                  <a:lnTo>
                    <a:pt x="846" y="966"/>
                  </a:lnTo>
                  <a:lnTo>
                    <a:pt x="846" y="960"/>
                  </a:lnTo>
                  <a:lnTo>
                    <a:pt x="840" y="960"/>
                  </a:lnTo>
                  <a:lnTo>
                    <a:pt x="840" y="954"/>
                  </a:lnTo>
                  <a:lnTo>
                    <a:pt x="840" y="948"/>
                  </a:lnTo>
                  <a:lnTo>
                    <a:pt x="834" y="948"/>
                  </a:lnTo>
                  <a:lnTo>
                    <a:pt x="828" y="948"/>
                  </a:lnTo>
                  <a:lnTo>
                    <a:pt x="828" y="954"/>
                  </a:lnTo>
                  <a:lnTo>
                    <a:pt x="828" y="960"/>
                  </a:lnTo>
                  <a:lnTo>
                    <a:pt x="828" y="966"/>
                  </a:lnTo>
                  <a:lnTo>
                    <a:pt x="822" y="966"/>
                  </a:lnTo>
                  <a:lnTo>
                    <a:pt x="822" y="972"/>
                  </a:lnTo>
                  <a:lnTo>
                    <a:pt x="816" y="972"/>
                  </a:lnTo>
                  <a:lnTo>
                    <a:pt x="810" y="972"/>
                  </a:lnTo>
                  <a:lnTo>
                    <a:pt x="804" y="972"/>
                  </a:lnTo>
                  <a:lnTo>
                    <a:pt x="798" y="972"/>
                  </a:lnTo>
                  <a:lnTo>
                    <a:pt x="798" y="966"/>
                  </a:lnTo>
                  <a:lnTo>
                    <a:pt x="792" y="966"/>
                  </a:lnTo>
                  <a:lnTo>
                    <a:pt x="792" y="972"/>
                  </a:lnTo>
                  <a:lnTo>
                    <a:pt x="786" y="972"/>
                  </a:lnTo>
                  <a:lnTo>
                    <a:pt x="780" y="966"/>
                  </a:lnTo>
                  <a:lnTo>
                    <a:pt x="774" y="972"/>
                  </a:lnTo>
                  <a:lnTo>
                    <a:pt x="768" y="966"/>
                  </a:lnTo>
                  <a:lnTo>
                    <a:pt x="768" y="972"/>
                  </a:lnTo>
                  <a:lnTo>
                    <a:pt x="768" y="966"/>
                  </a:lnTo>
                  <a:lnTo>
                    <a:pt x="762" y="966"/>
                  </a:lnTo>
                  <a:lnTo>
                    <a:pt x="762" y="960"/>
                  </a:lnTo>
                  <a:lnTo>
                    <a:pt x="756" y="960"/>
                  </a:lnTo>
                  <a:lnTo>
                    <a:pt x="750" y="960"/>
                  </a:lnTo>
                  <a:lnTo>
                    <a:pt x="750" y="954"/>
                  </a:lnTo>
                  <a:lnTo>
                    <a:pt x="750" y="960"/>
                  </a:lnTo>
                  <a:lnTo>
                    <a:pt x="744" y="960"/>
                  </a:lnTo>
                  <a:lnTo>
                    <a:pt x="744" y="954"/>
                  </a:lnTo>
                  <a:lnTo>
                    <a:pt x="738" y="954"/>
                  </a:lnTo>
                  <a:lnTo>
                    <a:pt x="732" y="954"/>
                  </a:lnTo>
                  <a:lnTo>
                    <a:pt x="732" y="948"/>
                  </a:lnTo>
                  <a:lnTo>
                    <a:pt x="732" y="942"/>
                  </a:lnTo>
                  <a:lnTo>
                    <a:pt x="732" y="936"/>
                  </a:lnTo>
                  <a:lnTo>
                    <a:pt x="732" y="930"/>
                  </a:lnTo>
                  <a:lnTo>
                    <a:pt x="732" y="924"/>
                  </a:lnTo>
                  <a:lnTo>
                    <a:pt x="732" y="930"/>
                  </a:lnTo>
                  <a:lnTo>
                    <a:pt x="726" y="930"/>
                  </a:lnTo>
                  <a:lnTo>
                    <a:pt x="720" y="930"/>
                  </a:lnTo>
                  <a:lnTo>
                    <a:pt x="714" y="930"/>
                  </a:lnTo>
                  <a:lnTo>
                    <a:pt x="708" y="930"/>
                  </a:lnTo>
                  <a:lnTo>
                    <a:pt x="702" y="930"/>
                  </a:lnTo>
                  <a:lnTo>
                    <a:pt x="702" y="936"/>
                  </a:lnTo>
                  <a:lnTo>
                    <a:pt x="696" y="936"/>
                  </a:lnTo>
                  <a:lnTo>
                    <a:pt x="690" y="942"/>
                  </a:lnTo>
                  <a:lnTo>
                    <a:pt x="684" y="942"/>
                  </a:lnTo>
                  <a:lnTo>
                    <a:pt x="678" y="942"/>
                  </a:lnTo>
                  <a:lnTo>
                    <a:pt x="678" y="936"/>
                  </a:lnTo>
                  <a:lnTo>
                    <a:pt x="672" y="936"/>
                  </a:lnTo>
                  <a:lnTo>
                    <a:pt x="678" y="936"/>
                  </a:lnTo>
                  <a:lnTo>
                    <a:pt x="678" y="930"/>
                  </a:lnTo>
                  <a:lnTo>
                    <a:pt x="678" y="924"/>
                  </a:lnTo>
                  <a:lnTo>
                    <a:pt x="678" y="918"/>
                  </a:lnTo>
                  <a:lnTo>
                    <a:pt x="672" y="918"/>
                  </a:lnTo>
                  <a:lnTo>
                    <a:pt x="666" y="918"/>
                  </a:lnTo>
                  <a:lnTo>
                    <a:pt x="666" y="912"/>
                  </a:lnTo>
                  <a:lnTo>
                    <a:pt x="660" y="912"/>
                  </a:lnTo>
                  <a:lnTo>
                    <a:pt x="654" y="912"/>
                  </a:lnTo>
                  <a:lnTo>
                    <a:pt x="654" y="918"/>
                  </a:lnTo>
                  <a:lnTo>
                    <a:pt x="648" y="918"/>
                  </a:lnTo>
                  <a:lnTo>
                    <a:pt x="642" y="918"/>
                  </a:lnTo>
                  <a:lnTo>
                    <a:pt x="636" y="918"/>
                  </a:lnTo>
                  <a:lnTo>
                    <a:pt x="636" y="912"/>
                  </a:lnTo>
                  <a:lnTo>
                    <a:pt x="630" y="912"/>
                  </a:lnTo>
                  <a:lnTo>
                    <a:pt x="624" y="912"/>
                  </a:lnTo>
                  <a:lnTo>
                    <a:pt x="624" y="918"/>
                  </a:lnTo>
                  <a:lnTo>
                    <a:pt x="618" y="918"/>
                  </a:lnTo>
                  <a:lnTo>
                    <a:pt x="612" y="918"/>
                  </a:lnTo>
                  <a:lnTo>
                    <a:pt x="612" y="924"/>
                  </a:lnTo>
                  <a:lnTo>
                    <a:pt x="612" y="918"/>
                  </a:lnTo>
                  <a:lnTo>
                    <a:pt x="612" y="924"/>
                  </a:lnTo>
                  <a:lnTo>
                    <a:pt x="606" y="924"/>
                  </a:lnTo>
                  <a:lnTo>
                    <a:pt x="600" y="924"/>
                  </a:lnTo>
                  <a:lnTo>
                    <a:pt x="600" y="918"/>
                  </a:lnTo>
                  <a:lnTo>
                    <a:pt x="594" y="918"/>
                  </a:lnTo>
                  <a:lnTo>
                    <a:pt x="594" y="924"/>
                  </a:lnTo>
                  <a:lnTo>
                    <a:pt x="588" y="924"/>
                  </a:lnTo>
                  <a:lnTo>
                    <a:pt x="582" y="918"/>
                  </a:lnTo>
                  <a:lnTo>
                    <a:pt x="576" y="918"/>
                  </a:lnTo>
                  <a:lnTo>
                    <a:pt x="576" y="924"/>
                  </a:lnTo>
                  <a:lnTo>
                    <a:pt x="570" y="924"/>
                  </a:lnTo>
                  <a:lnTo>
                    <a:pt x="564" y="924"/>
                  </a:lnTo>
                  <a:lnTo>
                    <a:pt x="564" y="930"/>
                  </a:lnTo>
                  <a:lnTo>
                    <a:pt x="564" y="924"/>
                  </a:lnTo>
                  <a:lnTo>
                    <a:pt x="558" y="924"/>
                  </a:lnTo>
                  <a:lnTo>
                    <a:pt x="558" y="918"/>
                  </a:lnTo>
                  <a:lnTo>
                    <a:pt x="558" y="912"/>
                  </a:lnTo>
                  <a:lnTo>
                    <a:pt x="558" y="906"/>
                  </a:lnTo>
                  <a:lnTo>
                    <a:pt x="564" y="906"/>
                  </a:lnTo>
                  <a:lnTo>
                    <a:pt x="564" y="900"/>
                  </a:lnTo>
                  <a:lnTo>
                    <a:pt x="564" y="894"/>
                  </a:lnTo>
                  <a:lnTo>
                    <a:pt x="564" y="888"/>
                  </a:lnTo>
                  <a:lnTo>
                    <a:pt x="564" y="882"/>
                  </a:lnTo>
                  <a:lnTo>
                    <a:pt x="564" y="876"/>
                  </a:lnTo>
                  <a:lnTo>
                    <a:pt x="564" y="870"/>
                  </a:lnTo>
                  <a:lnTo>
                    <a:pt x="558" y="870"/>
                  </a:lnTo>
                  <a:lnTo>
                    <a:pt x="558" y="864"/>
                  </a:lnTo>
                  <a:lnTo>
                    <a:pt x="558" y="858"/>
                  </a:lnTo>
                  <a:lnTo>
                    <a:pt x="558" y="852"/>
                  </a:lnTo>
                  <a:lnTo>
                    <a:pt x="552" y="852"/>
                  </a:lnTo>
                  <a:lnTo>
                    <a:pt x="546" y="852"/>
                  </a:lnTo>
                  <a:lnTo>
                    <a:pt x="546" y="846"/>
                  </a:lnTo>
                  <a:lnTo>
                    <a:pt x="546" y="840"/>
                  </a:lnTo>
                  <a:lnTo>
                    <a:pt x="540" y="840"/>
                  </a:lnTo>
                  <a:lnTo>
                    <a:pt x="540" y="834"/>
                  </a:lnTo>
                  <a:lnTo>
                    <a:pt x="540" y="828"/>
                  </a:lnTo>
                  <a:lnTo>
                    <a:pt x="534" y="828"/>
                  </a:lnTo>
                  <a:lnTo>
                    <a:pt x="534" y="822"/>
                  </a:lnTo>
                  <a:lnTo>
                    <a:pt x="540" y="822"/>
                  </a:lnTo>
                  <a:lnTo>
                    <a:pt x="540" y="816"/>
                  </a:lnTo>
                  <a:lnTo>
                    <a:pt x="540" y="810"/>
                  </a:lnTo>
                  <a:lnTo>
                    <a:pt x="540" y="804"/>
                  </a:lnTo>
                  <a:lnTo>
                    <a:pt x="540" y="798"/>
                  </a:lnTo>
                  <a:lnTo>
                    <a:pt x="540" y="792"/>
                  </a:lnTo>
                  <a:lnTo>
                    <a:pt x="540" y="786"/>
                  </a:lnTo>
                  <a:lnTo>
                    <a:pt x="540" y="780"/>
                  </a:lnTo>
                  <a:lnTo>
                    <a:pt x="546" y="780"/>
                  </a:lnTo>
                  <a:lnTo>
                    <a:pt x="540" y="780"/>
                  </a:lnTo>
                  <a:lnTo>
                    <a:pt x="546" y="780"/>
                  </a:lnTo>
                  <a:lnTo>
                    <a:pt x="546" y="774"/>
                  </a:lnTo>
                  <a:lnTo>
                    <a:pt x="546" y="768"/>
                  </a:lnTo>
                  <a:lnTo>
                    <a:pt x="540" y="768"/>
                  </a:lnTo>
                  <a:lnTo>
                    <a:pt x="546" y="768"/>
                  </a:lnTo>
                  <a:lnTo>
                    <a:pt x="546" y="762"/>
                  </a:lnTo>
                  <a:lnTo>
                    <a:pt x="540" y="762"/>
                  </a:lnTo>
                  <a:lnTo>
                    <a:pt x="540" y="756"/>
                  </a:lnTo>
                  <a:lnTo>
                    <a:pt x="540" y="750"/>
                  </a:lnTo>
                  <a:lnTo>
                    <a:pt x="534" y="750"/>
                  </a:lnTo>
                  <a:lnTo>
                    <a:pt x="534" y="744"/>
                  </a:lnTo>
                  <a:lnTo>
                    <a:pt x="534" y="738"/>
                  </a:lnTo>
                  <a:lnTo>
                    <a:pt x="534" y="732"/>
                  </a:lnTo>
                  <a:lnTo>
                    <a:pt x="534" y="726"/>
                  </a:lnTo>
                  <a:lnTo>
                    <a:pt x="540" y="726"/>
                  </a:lnTo>
                  <a:lnTo>
                    <a:pt x="540" y="720"/>
                  </a:lnTo>
                  <a:lnTo>
                    <a:pt x="540" y="714"/>
                  </a:lnTo>
                  <a:lnTo>
                    <a:pt x="540" y="708"/>
                  </a:lnTo>
                  <a:lnTo>
                    <a:pt x="534" y="708"/>
                  </a:lnTo>
                  <a:lnTo>
                    <a:pt x="528" y="708"/>
                  </a:lnTo>
                  <a:lnTo>
                    <a:pt x="522" y="708"/>
                  </a:lnTo>
                  <a:lnTo>
                    <a:pt x="516" y="708"/>
                  </a:lnTo>
                  <a:lnTo>
                    <a:pt x="510" y="708"/>
                  </a:lnTo>
                  <a:lnTo>
                    <a:pt x="504" y="708"/>
                  </a:lnTo>
                  <a:lnTo>
                    <a:pt x="492" y="708"/>
                  </a:lnTo>
                  <a:lnTo>
                    <a:pt x="486" y="708"/>
                  </a:lnTo>
                  <a:lnTo>
                    <a:pt x="480" y="708"/>
                  </a:lnTo>
                  <a:lnTo>
                    <a:pt x="474" y="708"/>
                  </a:lnTo>
                  <a:lnTo>
                    <a:pt x="468" y="708"/>
                  </a:lnTo>
                  <a:lnTo>
                    <a:pt x="468" y="702"/>
                  </a:lnTo>
                  <a:lnTo>
                    <a:pt x="468" y="696"/>
                  </a:lnTo>
                  <a:lnTo>
                    <a:pt x="468" y="690"/>
                  </a:lnTo>
                  <a:lnTo>
                    <a:pt x="468" y="684"/>
                  </a:lnTo>
                  <a:lnTo>
                    <a:pt x="462" y="684"/>
                  </a:lnTo>
                  <a:lnTo>
                    <a:pt x="456" y="684"/>
                  </a:lnTo>
                  <a:lnTo>
                    <a:pt x="456" y="690"/>
                  </a:lnTo>
                  <a:lnTo>
                    <a:pt x="450" y="690"/>
                  </a:lnTo>
                  <a:lnTo>
                    <a:pt x="444" y="690"/>
                  </a:lnTo>
                  <a:lnTo>
                    <a:pt x="438" y="690"/>
                  </a:lnTo>
                  <a:lnTo>
                    <a:pt x="432" y="690"/>
                  </a:lnTo>
                  <a:lnTo>
                    <a:pt x="426" y="690"/>
                  </a:lnTo>
                  <a:lnTo>
                    <a:pt x="420" y="690"/>
                  </a:lnTo>
                  <a:lnTo>
                    <a:pt x="408" y="690"/>
                  </a:lnTo>
                  <a:lnTo>
                    <a:pt x="414" y="696"/>
                  </a:lnTo>
                  <a:lnTo>
                    <a:pt x="408" y="696"/>
                  </a:lnTo>
                  <a:lnTo>
                    <a:pt x="408" y="702"/>
                  </a:lnTo>
                  <a:lnTo>
                    <a:pt x="408" y="708"/>
                  </a:lnTo>
                  <a:lnTo>
                    <a:pt x="408" y="714"/>
                  </a:lnTo>
                  <a:lnTo>
                    <a:pt x="408" y="720"/>
                  </a:lnTo>
                  <a:lnTo>
                    <a:pt x="402" y="720"/>
                  </a:lnTo>
                  <a:lnTo>
                    <a:pt x="402" y="726"/>
                  </a:lnTo>
                  <a:lnTo>
                    <a:pt x="402" y="732"/>
                  </a:lnTo>
                  <a:lnTo>
                    <a:pt x="402" y="738"/>
                  </a:lnTo>
                  <a:lnTo>
                    <a:pt x="402" y="744"/>
                  </a:lnTo>
                  <a:lnTo>
                    <a:pt x="396" y="744"/>
                  </a:lnTo>
                  <a:lnTo>
                    <a:pt x="390" y="744"/>
                  </a:lnTo>
                  <a:lnTo>
                    <a:pt x="384" y="744"/>
                  </a:lnTo>
                  <a:lnTo>
                    <a:pt x="378" y="744"/>
                  </a:lnTo>
                  <a:lnTo>
                    <a:pt x="372" y="744"/>
                  </a:lnTo>
                  <a:lnTo>
                    <a:pt x="366" y="744"/>
                  </a:lnTo>
                  <a:lnTo>
                    <a:pt x="354" y="744"/>
                  </a:lnTo>
                  <a:lnTo>
                    <a:pt x="348" y="744"/>
                  </a:lnTo>
                  <a:lnTo>
                    <a:pt x="348" y="750"/>
                  </a:lnTo>
                  <a:lnTo>
                    <a:pt x="342" y="750"/>
                  </a:lnTo>
                  <a:lnTo>
                    <a:pt x="342" y="744"/>
                  </a:lnTo>
                  <a:lnTo>
                    <a:pt x="342" y="750"/>
                  </a:lnTo>
                  <a:lnTo>
                    <a:pt x="342" y="744"/>
                  </a:lnTo>
                  <a:lnTo>
                    <a:pt x="336" y="744"/>
                  </a:lnTo>
                  <a:lnTo>
                    <a:pt x="330" y="744"/>
                  </a:lnTo>
                  <a:lnTo>
                    <a:pt x="330" y="750"/>
                  </a:lnTo>
                  <a:lnTo>
                    <a:pt x="324" y="750"/>
                  </a:lnTo>
                  <a:lnTo>
                    <a:pt x="318" y="750"/>
                  </a:lnTo>
                  <a:lnTo>
                    <a:pt x="312" y="750"/>
                  </a:lnTo>
                  <a:lnTo>
                    <a:pt x="306" y="750"/>
                  </a:lnTo>
                  <a:lnTo>
                    <a:pt x="306" y="756"/>
                  </a:lnTo>
                  <a:lnTo>
                    <a:pt x="300" y="756"/>
                  </a:lnTo>
                  <a:lnTo>
                    <a:pt x="300" y="750"/>
                  </a:lnTo>
                  <a:lnTo>
                    <a:pt x="294" y="750"/>
                  </a:lnTo>
                  <a:lnTo>
                    <a:pt x="300" y="750"/>
                  </a:lnTo>
                  <a:lnTo>
                    <a:pt x="294" y="744"/>
                  </a:lnTo>
                  <a:lnTo>
                    <a:pt x="294" y="738"/>
                  </a:lnTo>
                  <a:lnTo>
                    <a:pt x="288" y="738"/>
                  </a:lnTo>
                  <a:lnTo>
                    <a:pt x="288" y="732"/>
                  </a:lnTo>
                  <a:lnTo>
                    <a:pt x="282" y="726"/>
                  </a:lnTo>
                  <a:lnTo>
                    <a:pt x="288" y="726"/>
                  </a:lnTo>
                  <a:lnTo>
                    <a:pt x="282" y="726"/>
                  </a:lnTo>
                  <a:lnTo>
                    <a:pt x="282" y="720"/>
                  </a:lnTo>
                  <a:lnTo>
                    <a:pt x="276" y="720"/>
                  </a:lnTo>
                  <a:lnTo>
                    <a:pt x="276" y="714"/>
                  </a:lnTo>
                  <a:lnTo>
                    <a:pt x="282" y="714"/>
                  </a:lnTo>
                  <a:lnTo>
                    <a:pt x="276" y="714"/>
                  </a:lnTo>
                  <a:lnTo>
                    <a:pt x="276" y="708"/>
                  </a:lnTo>
                  <a:lnTo>
                    <a:pt x="270" y="708"/>
                  </a:lnTo>
                  <a:lnTo>
                    <a:pt x="270" y="702"/>
                  </a:lnTo>
                  <a:lnTo>
                    <a:pt x="264" y="702"/>
                  </a:lnTo>
                  <a:lnTo>
                    <a:pt x="270" y="702"/>
                  </a:lnTo>
                  <a:lnTo>
                    <a:pt x="264" y="696"/>
                  </a:lnTo>
                  <a:lnTo>
                    <a:pt x="270" y="696"/>
                  </a:lnTo>
                  <a:lnTo>
                    <a:pt x="270" y="690"/>
                  </a:lnTo>
                  <a:lnTo>
                    <a:pt x="264" y="690"/>
                  </a:lnTo>
                  <a:lnTo>
                    <a:pt x="264" y="684"/>
                  </a:lnTo>
                  <a:lnTo>
                    <a:pt x="264" y="678"/>
                  </a:lnTo>
                  <a:lnTo>
                    <a:pt x="258" y="678"/>
                  </a:lnTo>
                  <a:lnTo>
                    <a:pt x="258" y="672"/>
                  </a:lnTo>
                  <a:lnTo>
                    <a:pt x="258" y="666"/>
                  </a:lnTo>
                  <a:lnTo>
                    <a:pt x="252" y="666"/>
                  </a:lnTo>
                  <a:lnTo>
                    <a:pt x="258" y="666"/>
                  </a:lnTo>
                  <a:lnTo>
                    <a:pt x="252" y="660"/>
                  </a:lnTo>
                  <a:lnTo>
                    <a:pt x="252" y="654"/>
                  </a:lnTo>
                  <a:lnTo>
                    <a:pt x="252" y="660"/>
                  </a:lnTo>
                  <a:lnTo>
                    <a:pt x="252" y="654"/>
                  </a:lnTo>
                  <a:lnTo>
                    <a:pt x="252" y="648"/>
                  </a:lnTo>
                  <a:lnTo>
                    <a:pt x="252" y="642"/>
                  </a:lnTo>
                  <a:lnTo>
                    <a:pt x="246" y="642"/>
                  </a:lnTo>
                  <a:lnTo>
                    <a:pt x="252" y="642"/>
                  </a:lnTo>
                  <a:lnTo>
                    <a:pt x="246" y="642"/>
                  </a:lnTo>
                  <a:lnTo>
                    <a:pt x="246" y="636"/>
                  </a:lnTo>
                  <a:lnTo>
                    <a:pt x="246" y="630"/>
                  </a:lnTo>
                  <a:lnTo>
                    <a:pt x="240" y="630"/>
                  </a:lnTo>
                  <a:lnTo>
                    <a:pt x="234" y="630"/>
                  </a:lnTo>
                  <a:lnTo>
                    <a:pt x="234" y="624"/>
                  </a:lnTo>
                  <a:lnTo>
                    <a:pt x="228" y="624"/>
                  </a:lnTo>
                  <a:lnTo>
                    <a:pt x="222" y="624"/>
                  </a:lnTo>
                  <a:lnTo>
                    <a:pt x="222" y="630"/>
                  </a:lnTo>
                  <a:lnTo>
                    <a:pt x="216" y="630"/>
                  </a:lnTo>
                  <a:lnTo>
                    <a:pt x="216" y="624"/>
                  </a:lnTo>
                  <a:lnTo>
                    <a:pt x="216" y="630"/>
                  </a:lnTo>
                  <a:lnTo>
                    <a:pt x="210" y="630"/>
                  </a:lnTo>
                  <a:lnTo>
                    <a:pt x="204" y="630"/>
                  </a:lnTo>
                  <a:lnTo>
                    <a:pt x="198" y="624"/>
                  </a:lnTo>
                  <a:lnTo>
                    <a:pt x="192" y="624"/>
                  </a:lnTo>
                  <a:lnTo>
                    <a:pt x="186" y="630"/>
                  </a:lnTo>
                  <a:lnTo>
                    <a:pt x="180" y="630"/>
                  </a:lnTo>
                  <a:lnTo>
                    <a:pt x="174" y="630"/>
                  </a:lnTo>
                  <a:lnTo>
                    <a:pt x="168" y="624"/>
                  </a:lnTo>
                  <a:lnTo>
                    <a:pt x="162" y="624"/>
                  </a:lnTo>
                  <a:lnTo>
                    <a:pt x="156" y="624"/>
                  </a:lnTo>
                  <a:lnTo>
                    <a:pt x="156" y="630"/>
                  </a:lnTo>
                  <a:lnTo>
                    <a:pt x="150" y="630"/>
                  </a:lnTo>
                  <a:lnTo>
                    <a:pt x="144" y="630"/>
                  </a:lnTo>
                  <a:lnTo>
                    <a:pt x="138" y="630"/>
                  </a:lnTo>
                  <a:lnTo>
                    <a:pt x="132" y="630"/>
                  </a:lnTo>
                  <a:lnTo>
                    <a:pt x="126" y="630"/>
                  </a:lnTo>
                  <a:lnTo>
                    <a:pt x="120" y="630"/>
                  </a:lnTo>
                  <a:lnTo>
                    <a:pt x="114" y="630"/>
                  </a:lnTo>
                  <a:lnTo>
                    <a:pt x="114" y="624"/>
                  </a:lnTo>
                  <a:lnTo>
                    <a:pt x="108" y="624"/>
                  </a:lnTo>
                  <a:lnTo>
                    <a:pt x="108" y="630"/>
                  </a:lnTo>
                  <a:lnTo>
                    <a:pt x="102" y="630"/>
                  </a:lnTo>
                  <a:lnTo>
                    <a:pt x="102" y="624"/>
                  </a:lnTo>
                  <a:lnTo>
                    <a:pt x="96" y="624"/>
                  </a:lnTo>
                  <a:lnTo>
                    <a:pt x="90" y="630"/>
                  </a:lnTo>
                  <a:lnTo>
                    <a:pt x="84" y="630"/>
                  </a:lnTo>
                  <a:lnTo>
                    <a:pt x="78" y="630"/>
                  </a:lnTo>
                  <a:lnTo>
                    <a:pt x="72" y="624"/>
                  </a:lnTo>
                  <a:lnTo>
                    <a:pt x="66" y="624"/>
                  </a:lnTo>
                  <a:lnTo>
                    <a:pt x="66" y="630"/>
                  </a:lnTo>
                  <a:lnTo>
                    <a:pt x="60" y="624"/>
                  </a:lnTo>
                  <a:lnTo>
                    <a:pt x="54" y="630"/>
                  </a:lnTo>
                  <a:lnTo>
                    <a:pt x="48" y="630"/>
                  </a:lnTo>
                  <a:lnTo>
                    <a:pt x="48" y="624"/>
                  </a:lnTo>
                  <a:lnTo>
                    <a:pt x="48" y="630"/>
                  </a:lnTo>
                  <a:lnTo>
                    <a:pt x="42" y="630"/>
                  </a:lnTo>
                  <a:lnTo>
                    <a:pt x="36" y="630"/>
                  </a:lnTo>
                  <a:lnTo>
                    <a:pt x="30" y="630"/>
                  </a:lnTo>
                  <a:lnTo>
                    <a:pt x="30" y="636"/>
                  </a:lnTo>
                  <a:lnTo>
                    <a:pt x="24" y="636"/>
                  </a:lnTo>
                  <a:lnTo>
                    <a:pt x="18" y="636"/>
                  </a:lnTo>
                  <a:lnTo>
                    <a:pt x="12" y="636"/>
                  </a:lnTo>
                  <a:lnTo>
                    <a:pt x="18" y="636"/>
                  </a:lnTo>
                  <a:lnTo>
                    <a:pt x="18" y="630"/>
                  </a:lnTo>
                  <a:lnTo>
                    <a:pt x="12" y="636"/>
                  </a:lnTo>
                  <a:lnTo>
                    <a:pt x="12" y="630"/>
                  </a:lnTo>
                  <a:lnTo>
                    <a:pt x="6" y="630"/>
                  </a:lnTo>
                  <a:lnTo>
                    <a:pt x="6" y="624"/>
                  </a:lnTo>
                  <a:lnTo>
                    <a:pt x="0" y="624"/>
                  </a:lnTo>
                  <a:lnTo>
                    <a:pt x="0" y="618"/>
                  </a:lnTo>
                  <a:lnTo>
                    <a:pt x="6" y="618"/>
                  </a:lnTo>
                  <a:lnTo>
                    <a:pt x="12" y="618"/>
                  </a:lnTo>
                  <a:lnTo>
                    <a:pt x="18" y="618"/>
                  </a:lnTo>
                  <a:lnTo>
                    <a:pt x="18" y="612"/>
                  </a:lnTo>
                  <a:lnTo>
                    <a:pt x="18" y="606"/>
                  </a:lnTo>
                  <a:lnTo>
                    <a:pt x="18" y="600"/>
                  </a:lnTo>
                  <a:lnTo>
                    <a:pt x="18" y="594"/>
                  </a:lnTo>
                  <a:lnTo>
                    <a:pt x="18" y="588"/>
                  </a:lnTo>
                  <a:lnTo>
                    <a:pt x="18" y="582"/>
                  </a:lnTo>
                  <a:lnTo>
                    <a:pt x="24" y="582"/>
                  </a:lnTo>
                  <a:lnTo>
                    <a:pt x="24" y="576"/>
                  </a:lnTo>
                  <a:lnTo>
                    <a:pt x="30" y="576"/>
                  </a:lnTo>
                  <a:lnTo>
                    <a:pt x="30" y="570"/>
                  </a:lnTo>
                  <a:lnTo>
                    <a:pt x="36" y="570"/>
                  </a:lnTo>
                  <a:lnTo>
                    <a:pt x="36" y="564"/>
                  </a:lnTo>
                  <a:lnTo>
                    <a:pt x="42" y="564"/>
                  </a:lnTo>
                  <a:lnTo>
                    <a:pt x="48" y="564"/>
                  </a:lnTo>
                  <a:lnTo>
                    <a:pt x="48" y="558"/>
                  </a:lnTo>
                  <a:lnTo>
                    <a:pt x="54" y="558"/>
                  </a:lnTo>
                  <a:lnTo>
                    <a:pt x="60" y="558"/>
                  </a:lnTo>
                  <a:lnTo>
                    <a:pt x="60" y="564"/>
                  </a:lnTo>
                  <a:lnTo>
                    <a:pt x="66" y="564"/>
                  </a:lnTo>
                  <a:lnTo>
                    <a:pt x="66" y="570"/>
                  </a:lnTo>
                  <a:lnTo>
                    <a:pt x="72" y="576"/>
                  </a:lnTo>
                  <a:lnTo>
                    <a:pt x="72" y="570"/>
                  </a:lnTo>
                  <a:lnTo>
                    <a:pt x="78" y="570"/>
                  </a:lnTo>
                  <a:lnTo>
                    <a:pt x="78" y="564"/>
                  </a:lnTo>
                  <a:lnTo>
                    <a:pt x="84" y="564"/>
                  </a:lnTo>
                  <a:lnTo>
                    <a:pt x="84" y="558"/>
                  </a:lnTo>
                  <a:lnTo>
                    <a:pt x="90" y="558"/>
                  </a:lnTo>
                  <a:lnTo>
                    <a:pt x="90" y="552"/>
                  </a:lnTo>
                  <a:lnTo>
                    <a:pt x="84" y="552"/>
                  </a:lnTo>
                  <a:lnTo>
                    <a:pt x="84" y="546"/>
                  </a:lnTo>
                  <a:lnTo>
                    <a:pt x="90" y="546"/>
                  </a:lnTo>
                  <a:lnTo>
                    <a:pt x="96" y="546"/>
                  </a:lnTo>
                  <a:lnTo>
                    <a:pt x="96" y="552"/>
                  </a:lnTo>
                  <a:lnTo>
                    <a:pt x="102" y="552"/>
                  </a:lnTo>
                  <a:lnTo>
                    <a:pt x="102" y="546"/>
                  </a:lnTo>
                  <a:lnTo>
                    <a:pt x="108" y="546"/>
                  </a:lnTo>
                  <a:lnTo>
                    <a:pt x="114" y="546"/>
                  </a:lnTo>
                  <a:lnTo>
                    <a:pt x="114" y="540"/>
                  </a:lnTo>
                  <a:lnTo>
                    <a:pt x="120" y="540"/>
                  </a:lnTo>
                  <a:lnTo>
                    <a:pt x="126" y="540"/>
                  </a:lnTo>
                  <a:lnTo>
                    <a:pt x="126" y="546"/>
                  </a:lnTo>
                  <a:lnTo>
                    <a:pt x="126" y="552"/>
                  </a:lnTo>
                  <a:lnTo>
                    <a:pt x="120" y="552"/>
                  </a:lnTo>
                  <a:lnTo>
                    <a:pt x="120" y="558"/>
                  </a:lnTo>
                  <a:lnTo>
                    <a:pt x="126" y="558"/>
                  </a:lnTo>
                  <a:lnTo>
                    <a:pt x="120" y="558"/>
                  </a:lnTo>
                  <a:lnTo>
                    <a:pt x="126" y="558"/>
                  </a:lnTo>
                  <a:lnTo>
                    <a:pt x="126" y="564"/>
                  </a:lnTo>
                  <a:lnTo>
                    <a:pt x="126" y="570"/>
                  </a:lnTo>
                  <a:lnTo>
                    <a:pt x="132" y="570"/>
                  </a:lnTo>
                  <a:lnTo>
                    <a:pt x="138" y="570"/>
                  </a:lnTo>
                  <a:lnTo>
                    <a:pt x="138" y="576"/>
                  </a:lnTo>
                  <a:lnTo>
                    <a:pt x="144" y="570"/>
                  </a:lnTo>
                  <a:lnTo>
                    <a:pt x="150" y="570"/>
                  </a:lnTo>
                  <a:lnTo>
                    <a:pt x="150" y="564"/>
                  </a:lnTo>
                  <a:lnTo>
                    <a:pt x="150" y="558"/>
                  </a:lnTo>
                  <a:lnTo>
                    <a:pt x="156" y="558"/>
                  </a:lnTo>
                  <a:lnTo>
                    <a:pt x="162" y="552"/>
                  </a:lnTo>
                  <a:lnTo>
                    <a:pt x="168" y="546"/>
                  </a:lnTo>
                  <a:lnTo>
                    <a:pt x="168" y="540"/>
                  </a:lnTo>
                  <a:lnTo>
                    <a:pt x="174" y="540"/>
                  </a:lnTo>
                  <a:lnTo>
                    <a:pt x="180" y="540"/>
                  </a:lnTo>
                  <a:lnTo>
                    <a:pt x="186" y="540"/>
                  </a:lnTo>
                  <a:lnTo>
                    <a:pt x="186" y="534"/>
                  </a:lnTo>
                  <a:lnTo>
                    <a:pt x="186" y="528"/>
                  </a:lnTo>
                  <a:lnTo>
                    <a:pt x="186" y="522"/>
                  </a:lnTo>
                  <a:lnTo>
                    <a:pt x="192" y="522"/>
                  </a:lnTo>
                  <a:lnTo>
                    <a:pt x="198" y="522"/>
                  </a:lnTo>
                  <a:lnTo>
                    <a:pt x="204" y="522"/>
                  </a:lnTo>
                  <a:lnTo>
                    <a:pt x="210" y="522"/>
                  </a:lnTo>
                  <a:lnTo>
                    <a:pt x="210" y="516"/>
                  </a:lnTo>
                  <a:lnTo>
                    <a:pt x="210" y="510"/>
                  </a:lnTo>
                  <a:lnTo>
                    <a:pt x="216" y="510"/>
                  </a:lnTo>
                  <a:lnTo>
                    <a:pt x="216" y="504"/>
                  </a:lnTo>
                  <a:lnTo>
                    <a:pt x="216" y="498"/>
                  </a:lnTo>
                  <a:lnTo>
                    <a:pt x="222" y="498"/>
                  </a:lnTo>
                  <a:lnTo>
                    <a:pt x="222" y="492"/>
                  </a:lnTo>
                  <a:lnTo>
                    <a:pt x="222" y="486"/>
                  </a:lnTo>
                  <a:lnTo>
                    <a:pt x="228" y="486"/>
                  </a:lnTo>
                  <a:lnTo>
                    <a:pt x="228" y="480"/>
                  </a:lnTo>
                  <a:lnTo>
                    <a:pt x="222" y="480"/>
                  </a:lnTo>
                  <a:lnTo>
                    <a:pt x="222" y="474"/>
                  </a:lnTo>
                  <a:lnTo>
                    <a:pt x="222" y="468"/>
                  </a:lnTo>
                  <a:lnTo>
                    <a:pt x="222" y="462"/>
                  </a:lnTo>
                  <a:lnTo>
                    <a:pt x="222" y="456"/>
                  </a:lnTo>
                  <a:lnTo>
                    <a:pt x="222" y="450"/>
                  </a:lnTo>
                  <a:lnTo>
                    <a:pt x="228" y="450"/>
                  </a:lnTo>
                  <a:lnTo>
                    <a:pt x="228" y="444"/>
                  </a:lnTo>
                  <a:lnTo>
                    <a:pt x="228" y="438"/>
                  </a:lnTo>
                  <a:lnTo>
                    <a:pt x="222" y="438"/>
                  </a:lnTo>
                  <a:lnTo>
                    <a:pt x="222" y="432"/>
                  </a:lnTo>
                  <a:lnTo>
                    <a:pt x="222" y="426"/>
                  </a:lnTo>
                  <a:lnTo>
                    <a:pt x="222" y="420"/>
                  </a:lnTo>
                  <a:lnTo>
                    <a:pt x="228" y="420"/>
                  </a:lnTo>
                  <a:lnTo>
                    <a:pt x="228" y="414"/>
                  </a:lnTo>
                  <a:lnTo>
                    <a:pt x="234" y="414"/>
                  </a:lnTo>
                  <a:lnTo>
                    <a:pt x="234" y="408"/>
                  </a:lnTo>
                  <a:lnTo>
                    <a:pt x="240" y="408"/>
                  </a:lnTo>
                  <a:lnTo>
                    <a:pt x="240" y="402"/>
                  </a:lnTo>
                  <a:lnTo>
                    <a:pt x="246" y="402"/>
                  </a:lnTo>
                  <a:lnTo>
                    <a:pt x="246" y="396"/>
                  </a:lnTo>
                  <a:lnTo>
                    <a:pt x="252" y="390"/>
                  </a:lnTo>
                  <a:lnTo>
                    <a:pt x="252" y="384"/>
                  </a:lnTo>
                  <a:lnTo>
                    <a:pt x="252" y="378"/>
                  </a:lnTo>
                  <a:lnTo>
                    <a:pt x="258" y="378"/>
                  </a:lnTo>
                  <a:lnTo>
                    <a:pt x="258" y="372"/>
                  </a:lnTo>
                  <a:lnTo>
                    <a:pt x="264" y="366"/>
                  </a:lnTo>
                  <a:lnTo>
                    <a:pt x="270" y="366"/>
                  </a:lnTo>
                  <a:lnTo>
                    <a:pt x="270" y="360"/>
                  </a:lnTo>
                  <a:lnTo>
                    <a:pt x="276" y="360"/>
                  </a:lnTo>
                  <a:lnTo>
                    <a:pt x="282" y="360"/>
                  </a:lnTo>
                  <a:lnTo>
                    <a:pt x="282" y="354"/>
                  </a:lnTo>
                  <a:lnTo>
                    <a:pt x="288" y="354"/>
                  </a:lnTo>
                  <a:lnTo>
                    <a:pt x="294" y="348"/>
                  </a:lnTo>
                  <a:lnTo>
                    <a:pt x="300" y="342"/>
                  </a:lnTo>
                  <a:lnTo>
                    <a:pt x="300" y="336"/>
                  </a:lnTo>
                  <a:lnTo>
                    <a:pt x="306" y="336"/>
                  </a:lnTo>
                  <a:lnTo>
                    <a:pt x="306" y="330"/>
                  </a:lnTo>
                  <a:lnTo>
                    <a:pt x="312" y="324"/>
                  </a:lnTo>
                  <a:lnTo>
                    <a:pt x="312" y="318"/>
                  </a:lnTo>
                  <a:lnTo>
                    <a:pt x="306" y="312"/>
                  </a:lnTo>
                  <a:lnTo>
                    <a:pt x="306" y="306"/>
                  </a:lnTo>
                  <a:lnTo>
                    <a:pt x="312" y="306"/>
                  </a:lnTo>
                  <a:lnTo>
                    <a:pt x="312" y="300"/>
                  </a:lnTo>
                  <a:lnTo>
                    <a:pt x="312" y="294"/>
                  </a:lnTo>
                  <a:lnTo>
                    <a:pt x="312" y="288"/>
                  </a:lnTo>
                  <a:lnTo>
                    <a:pt x="318" y="288"/>
                  </a:lnTo>
                  <a:lnTo>
                    <a:pt x="318" y="282"/>
                  </a:lnTo>
                  <a:lnTo>
                    <a:pt x="324" y="282"/>
                  </a:lnTo>
                  <a:lnTo>
                    <a:pt x="324" y="276"/>
                  </a:lnTo>
                  <a:lnTo>
                    <a:pt x="324" y="270"/>
                  </a:lnTo>
                  <a:lnTo>
                    <a:pt x="318" y="270"/>
                  </a:lnTo>
                  <a:lnTo>
                    <a:pt x="318" y="264"/>
                  </a:lnTo>
                  <a:lnTo>
                    <a:pt x="318" y="258"/>
                  </a:lnTo>
                  <a:lnTo>
                    <a:pt x="318" y="252"/>
                  </a:lnTo>
                  <a:lnTo>
                    <a:pt x="318" y="246"/>
                  </a:lnTo>
                  <a:lnTo>
                    <a:pt x="318" y="240"/>
                  </a:lnTo>
                  <a:lnTo>
                    <a:pt x="318" y="234"/>
                  </a:lnTo>
                  <a:lnTo>
                    <a:pt x="324" y="234"/>
                  </a:lnTo>
                  <a:lnTo>
                    <a:pt x="324" y="228"/>
                  </a:lnTo>
                  <a:lnTo>
                    <a:pt x="324" y="222"/>
                  </a:lnTo>
                  <a:lnTo>
                    <a:pt x="324" y="216"/>
                  </a:lnTo>
                  <a:lnTo>
                    <a:pt x="330" y="216"/>
                  </a:lnTo>
                  <a:lnTo>
                    <a:pt x="330" y="210"/>
                  </a:lnTo>
                  <a:lnTo>
                    <a:pt x="330" y="204"/>
                  </a:lnTo>
                  <a:lnTo>
                    <a:pt x="330" y="198"/>
                  </a:lnTo>
                  <a:lnTo>
                    <a:pt x="330" y="192"/>
                  </a:lnTo>
                  <a:lnTo>
                    <a:pt x="330" y="186"/>
                  </a:lnTo>
                  <a:lnTo>
                    <a:pt x="330" y="180"/>
                  </a:lnTo>
                  <a:lnTo>
                    <a:pt x="330" y="174"/>
                  </a:lnTo>
                  <a:lnTo>
                    <a:pt x="336" y="174"/>
                  </a:lnTo>
                  <a:lnTo>
                    <a:pt x="336" y="168"/>
                  </a:lnTo>
                  <a:lnTo>
                    <a:pt x="336" y="162"/>
                  </a:lnTo>
                  <a:lnTo>
                    <a:pt x="342" y="156"/>
                  </a:lnTo>
                  <a:lnTo>
                    <a:pt x="342" y="150"/>
                  </a:lnTo>
                  <a:lnTo>
                    <a:pt x="348" y="150"/>
                  </a:lnTo>
                  <a:lnTo>
                    <a:pt x="348" y="144"/>
                  </a:lnTo>
                  <a:lnTo>
                    <a:pt x="348" y="138"/>
                  </a:lnTo>
                  <a:lnTo>
                    <a:pt x="348" y="132"/>
                  </a:lnTo>
                  <a:lnTo>
                    <a:pt x="354" y="132"/>
                  </a:lnTo>
                  <a:lnTo>
                    <a:pt x="354" y="126"/>
                  </a:lnTo>
                  <a:lnTo>
                    <a:pt x="360" y="126"/>
                  </a:lnTo>
                  <a:lnTo>
                    <a:pt x="360" y="120"/>
                  </a:lnTo>
                  <a:lnTo>
                    <a:pt x="360" y="114"/>
                  </a:lnTo>
                  <a:lnTo>
                    <a:pt x="360" y="108"/>
                  </a:lnTo>
                  <a:lnTo>
                    <a:pt x="360" y="102"/>
                  </a:lnTo>
                  <a:lnTo>
                    <a:pt x="360" y="96"/>
                  </a:lnTo>
                  <a:lnTo>
                    <a:pt x="360" y="90"/>
                  </a:lnTo>
                  <a:lnTo>
                    <a:pt x="360" y="84"/>
                  </a:lnTo>
                  <a:lnTo>
                    <a:pt x="360" y="78"/>
                  </a:lnTo>
                  <a:lnTo>
                    <a:pt x="360" y="72"/>
                  </a:lnTo>
                  <a:lnTo>
                    <a:pt x="360" y="66"/>
                  </a:lnTo>
                  <a:lnTo>
                    <a:pt x="354" y="66"/>
                  </a:lnTo>
                  <a:lnTo>
                    <a:pt x="354" y="60"/>
                  </a:lnTo>
                  <a:lnTo>
                    <a:pt x="360" y="54"/>
                  </a:lnTo>
                  <a:lnTo>
                    <a:pt x="360" y="60"/>
                  </a:lnTo>
                  <a:lnTo>
                    <a:pt x="360" y="54"/>
                  </a:lnTo>
                  <a:lnTo>
                    <a:pt x="366" y="54"/>
                  </a:lnTo>
                  <a:lnTo>
                    <a:pt x="372" y="48"/>
                  </a:lnTo>
                  <a:lnTo>
                    <a:pt x="372" y="42"/>
                  </a:lnTo>
                  <a:lnTo>
                    <a:pt x="378" y="42"/>
                  </a:lnTo>
                  <a:lnTo>
                    <a:pt x="378" y="36"/>
                  </a:lnTo>
                  <a:lnTo>
                    <a:pt x="384" y="30"/>
                  </a:lnTo>
                  <a:lnTo>
                    <a:pt x="384" y="24"/>
                  </a:lnTo>
                  <a:lnTo>
                    <a:pt x="390" y="24"/>
                  </a:lnTo>
                  <a:lnTo>
                    <a:pt x="390" y="18"/>
                  </a:lnTo>
                  <a:lnTo>
                    <a:pt x="396" y="18"/>
                  </a:lnTo>
                  <a:lnTo>
                    <a:pt x="402" y="18"/>
                  </a:lnTo>
                  <a:lnTo>
                    <a:pt x="402" y="12"/>
                  </a:lnTo>
                  <a:lnTo>
                    <a:pt x="408" y="12"/>
                  </a:lnTo>
                  <a:lnTo>
                    <a:pt x="414" y="12"/>
                  </a:lnTo>
                  <a:lnTo>
                    <a:pt x="420" y="12"/>
                  </a:lnTo>
                  <a:lnTo>
                    <a:pt x="426" y="18"/>
                  </a:lnTo>
                  <a:lnTo>
                    <a:pt x="432" y="18"/>
                  </a:lnTo>
                  <a:lnTo>
                    <a:pt x="432" y="24"/>
                  </a:lnTo>
                  <a:lnTo>
                    <a:pt x="438" y="24"/>
                  </a:lnTo>
                  <a:lnTo>
                    <a:pt x="444" y="24"/>
                  </a:lnTo>
                  <a:lnTo>
                    <a:pt x="444" y="30"/>
                  </a:lnTo>
                  <a:lnTo>
                    <a:pt x="450" y="30"/>
                  </a:lnTo>
                  <a:lnTo>
                    <a:pt x="450" y="36"/>
                  </a:lnTo>
                  <a:lnTo>
                    <a:pt x="456" y="36"/>
                  </a:lnTo>
                  <a:lnTo>
                    <a:pt x="462" y="42"/>
                  </a:lnTo>
                  <a:lnTo>
                    <a:pt x="462" y="48"/>
                  </a:lnTo>
                  <a:lnTo>
                    <a:pt x="462" y="54"/>
                  </a:lnTo>
                  <a:lnTo>
                    <a:pt x="468" y="54"/>
                  </a:lnTo>
                  <a:lnTo>
                    <a:pt x="474" y="54"/>
                  </a:lnTo>
                  <a:lnTo>
                    <a:pt x="480" y="54"/>
                  </a:lnTo>
                  <a:lnTo>
                    <a:pt x="486" y="54"/>
                  </a:lnTo>
                  <a:lnTo>
                    <a:pt x="492" y="54"/>
                  </a:lnTo>
                  <a:lnTo>
                    <a:pt x="498" y="54"/>
                  </a:lnTo>
                  <a:lnTo>
                    <a:pt x="498" y="60"/>
                  </a:lnTo>
                  <a:lnTo>
                    <a:pt x="504" y="60"/>
                  </a:lnTo>
                  <a:lnTo>
                    <a:pt x="510" y="60"/>
                  </a:lnTo>
                  <a:lnTo>
                    <a:pt x="516" y="60"/>
                  </a:lnTo>
                  <a:lnTo>
                    <a:pt x="522" y="60"/>
                  </a:lnTo>
                  <a:lnTo>
                    <a:pt x="528" y="60"/>
                  </a:lnTo>
                  <a:lnTo>
                    <a:pt x="534" y="60"/>
                  </a:lnTo>
                  <a:lnTo>
                    <a:pt x="540" y="60"/>
                  </a:lnTo>
                  <a:lnTo>
                    <a:pt x="540" y="66"/>
                  </a:lnTo>
                  <a:lnTo>
                    <a:pt x="546" y="66"/>
                  </a:lnTo>
                  <a:lnTo>
                    <a:pt x="552" y="66"/>
                  </a:lnTo>
                  <a:lnTo>
                    <a:pt x="558" y="66"/>
                  </a:lnTo>
                  <a:lnTo>
                    <a:pt x="558" y="72"/>
                  </a:lnTo>
                  <a:lnTo>
                    <a:pt x="564" y="72"/>
                  </a:lnTo>
                  <a:lnTo>
                    <a:pt x="570" y="72"/>
                  </a:lnTo>
                  <a:lnTo>
                    <a:pt x="576" y="66"/>
                  </a:lnTo>
                  <a:lnTo>
                    <a:pt x="576" y="60"/>
                  </a:lnTo>
                  <a:lnTo>
                    <a:pt x="582" y="60"/>
                  </a:lnTo>
                  <a:lnTo>
                    <a:pt x="582" y="54"/>
                  </a:lnTo>
                  <a:lnTo>
                    <a:pt x="582" y="48"/>
                  </a:lnTo>
                  <a:lnTo>
                    <a:pt x="588" y="48"/>
                  </a:lnTo>
                  <a:lnTo>
                    <a:pt x="588" y="42"/>
                  </a:lnTo>
                  <a:lnTo>
                    <a:pt x="588" y="36"/>
                  </a:lnTo>
                  <a:lnTo>
                    <a:pt x="594" y="36"/>
                  </a:lnTo>
                  <a:lnTo>
                    <a:pt x="600" y="36"/>
                  </a:lnTo>
                  <a:lnTo>
                    <a:pt x="594" y="36"/>
                  </a:lnTo>
                  <a:lnTo>
                    <a:pt x="594" y="30"/>
                  </a:lnTo>
                  <a:lnTo>
                    <a:pt x="600" y="30"/>
                  </a:lnTo>
                  <a:lnTo>
                    <a:pt x="600" y="36"/>
                  </a:lnTo>
                  <a:lnTo>
                    <a:pt x="606" y="36"/>
                  </a:lnTo>
                  <a:lnTo>
                    <a:pt x="612" y="36"/>
                  </a:lnTo>
                  <a:lnTo>
                    <a:pt x="618" y="36"/>
                  </a:lnTo>
                  <a:lnTo>
                    <a:pt x="618" y="42"/>
                  </a:lnTo>
                  <a:lnTo>
                    <a:pt x="624" y="42"/>
                  </a:lnTo>
                  <a:lnTo>
                    <a:pt x="630" y="42"/>
                  </a:lnTo>
                  <a:lnTo>
                    <a:pt x="630" y="36"/>
                  </a:lnTo>
                  <a:lnTo>
                    <a:pt x="636" y="36"/>
                  </a:lnTo>
                  <a:lnTo>
                    <a:pt x="642" y="36"/>
                  </a:lnTo>
                  <a:lnTo>
                    <a:pt x="642" y="30"/>
                  </a:lnTo>
                  <a:lnTo>
                    <a:pt x="648" y="36"/>
                  </a:lnTo>
                  <a:lnTo>
                    <a:pt x="648" y="30"/>
                  </a:lnTo>
                  <a:lnTo>
                    <a:pt x="654" y="30"/>
                  </a:lnTo>
                  <a:lnTo>
                    <a:pt x="660" y="30"/>
                  </a:lnTo>
                  <a:lnTo>
                    <a:pt x="660" y="24"/>
                  </a:lnTo>
                  <a:lnTo>
                    <a:pt x="666" y="24"/>
                  </a:lnTo>
                  <a:lnTo>
                    <a:pt x="672" y="24"/>
                  </a:lnTo>
                  <a:lnTo>
                    <a:pt x="672" y="18"/>
                  </a:lnTo>
                  <a:lnTo>
                    <a:pt x="678" y="18"/>
                  </a:lnTo>
                  <a:lnTo>
                    <a:pt x="684" y="18"/>
                  </a:lnTo>
                  <a:lnTo>
                    <a:pt x="678" y="18"/>
                  </a:lnTo>
                  <a:lnTo>
                    <a:pt x="678" y="12"/>
                  </a:lnTo>
                  <a:lnTo>
                    <a:pt x="684" y="12"/>
                  </a:lnTo>
                  <a:lnTo>
                    <a:pt x="684" y="18"/>
                  </a:lnTo>
                  <a:lnTo>
                    <a:pt x="684" y="12"/>
                  </a:lnTo>
                  <a:lnTo>
                    <a:pt x="684" y="18"/>
                  </a:lnTo>
                  <a:lnTo>
                    <a:pt x="690" y="18"/>
                  </a:lnTo>
                  <a:lnTo>
                    <a:pt x="696" y="18"/>
                  </a:lnTo>
                  <a:lnTo>
                    <a:pt x="696" y="24"/>
                  </a:lnTo>
                  <a:lnTo>
                    <a:pt x="702" y="24"/>
                  </a:lnTo>
                  <a:lnTo>
                    <a:pt x="708" y="24"/>
                  </a:lnTo>
                  <a:lnTo>
                    <a:pt x="714" y="24"/>
                  </a:lnTo>
                  <a:lnTo>
                    <a:pt x="720" y="24"/>
                  </a:lnTo>
                  <a:lnTo>
                    <a:pt x="720" y="18"/>
                  </a:lnTo>
                  <a:lnTo>
                    <a:pt x="726" y="18"/>
                  </a:lnTo>
                  <a:lnTo>
                    <a:pt x="732" y="18"/>
                  </a:lnTo>
                  <a:lnTo>
                    <a:pt x="732" y="12"/>
                  </a:lnTo>
                  <a:lnTo>
                    <a:pt x="732" y="6"/>
                  </a:lnTo>
                  <a:lnTo>
                    <a:pt x="738" y="6"/>
                  </a:lnTo>
                  <a:lnTo>
                    <a:pt x="732" y="6"/>
                  </a:lnTo>
                  <a:lnTo>
                    <a:pt x="732" y="0"/>
                  </a:lnTo>
                  <a:lnTo>
                    <a:pt x="738" y="0"/>
                  </a:lnTo>
                  <a:lnTo>
                    <a:pt x="744" y="0"/>
                  </a:lnTo>
                  <a:lnTo>
                    <a:pt x="750" y="0"/>
                  </a:lnTo>
                  <a:lnTo>
                    <a:pt x="750" y="6"/>
                  </a:lnTo>
                  <a:lnTo>
                    <a:pt x="750" y="0"/>
                  </a:lnTo>
                  <a:lnTo>
                    <a:pt x="750" y="6"/>
                  </a:lnTo>
                  <a:lnTo>
                    <a:pt x="756" y="6"/>
                  </a:lnTo>
                  <a:lnTo>
                    <a:pt x="762" y="6"/>
                  </a:lnTo>
                  <a:lnTo>
                    <a:pt x="762" y="12"/>
                  </a:lnTo>
                  <a:lnTo>
                    <a:pt x="762" y="6"/>
                  </a:lnTo>
                  <a:lnTo>
                    <a:pt x="762" y="12"/>
                  </a:lnTo>
                  <a:lnTo>
                    <a:pt x="768" y="12"/>
                  </a:lnTo>
                  <a:lnTo>
                    <a:pt x="762" y="12"/>
                  </a:lnTo>
                  <a:lnTo>
                    <a:pt x="768" y="12"/>
                  </a:lnTo>
                  <a:lnTo>
                    <a:pt x="768" y="6"/>
                  </a:lnTo>
                  <a:lnTo>
                    <a:pt x="768" y="12"/>
                  </a:lnTo>
                  <a:lnTo>
                    <a:pt x="774" y="12"/>
                  </a:lnTo>
                  <a:lnTo>
                    <a:pt x="774" y="6"/>
                  </a:lnTo>
                  <a:lnTo>
                    <a:pt x="774" y="12"/>
                  </a:lnTo>
                  <a:lnTo>
                    <a:pt x="774" y="6"/>
                  </a:lnTo>
                  <a:lnTo>
                    <a:pt x="774" y="12"/>
                  </a:lnTo>
                  <a:lnTo>
                    <a:pt x="774" y="6"/>
                  </a:lnTo>
                  <a:lnTo>
                    <a:pt x="780" y="6"/>
                  </a:lnTo>
                  <a:lnTo>
                    <a:pt x="780" y="12"/>
                  </a:lnTo>
                  <a:lnTo>
                    <a:pt x="786" y="12"/>
                  </a:lnTo>
                  <a:lnTo>
                    <a:pt x="780" y="12"/>
                  </a:lnTo>
                  <a:lnTo>
                    <a:pt x="786" y="12"/>
                  </a:lnTo>
                  <a:lnTo>
                    <a:pt x="792" y="12"/>
                  </a:lnTo>
                  <a:lnTo>
                    <a:pt x="792" y="18"/>
                  </a:lnTo>
                  <a:lnTo>
                    <a:pt x="798" y="18"/>
                  </a:lnTo>
                  <a:lnTo>
                    <a:pt x="792" y="18"/>
                  </a:lnTo>
                  <a:lnTo>
                    <a:pt x="798" y="18"/>
                  </a:lnTo>
                  <a:lnTo>
                    <a:pt x="804" y="18"/>
                  </a:lnTo>
                  <a:lnTo>
                    <a:pt x="810" y="18"/>
                  </a:lnTo>
                  <a:lnTo>
                    <a:pt x="810" y="12"/>
                  </a:lnTo>
                  <a:lnTo>
                    <a:pt x="810" y="18"/>
                  </a:lnTo>
                  <a:lnTo>
                    <a:pt x="816" y="18"/>
                  </a:lnTo>
                  <a:lnTo>
                    <a:pt x="822" y="18"/>
                  </a:lnTo>
                  <a:lnTo>
                    <a:pt x="822" y="12"/>
                  </a:lnTo>
                  <a:lnTo>
                    <a:pt x="828" y="12"/>
                  </a:lnTo>
                  <a:lnTo>
                    <a:pt x="834" y="12"/>
                  </a:lnTo>
                  <a:lnTo>
                    <a:pt x="840" y="12"/>
                  </a:lnTo>
                  <a:lnTo>
                    <a:pt x="846" y="12"/>
                  </a:lnTo>
                  <a:lnTo>
                    <a:pt x="846" y="18"/>
                  </a:lnTo>
                  <a:lnTo>
                    <a:pt x="852" y="18"/>
                  </a:lnTo>
                  <a:lnTo>
                    <a:pt x="852" y="24"/>
                  </a:lnTo>
                  <a:lnTo>
                    <a:pt x="858" y="24"/>
                  </a:lnTo>
                  <a:lnTo>
                    <a:pt x="858" y="30"/>
                  </a:lnTo>
                  <a:lnTo>
                    <a:pt x="858" y="24"/>
                  </a:lnTo>
                  <a:lnTo>
                    <a:pt x="864" y="24"/>
                  </a:lnTo>
                  <a:lnTo>
                    <a:pt x="864" y="30"/>
                  </a:lnTo>
                  <a:lnTo>
                    <a:pt x="870" y="30"/>
                  </a:lnTo>
                  <a:lnTo>
                    <a:pt x="870" y="36"/>
                  </a:lnTo>
                  <a:lnTo>
                    <a:pt x="870" y="42"/>
                  </a:lnTo>
                  <a:lnTo>
                    <a:pt x="876" y="48"/>
                  </a:lnTo>
                  <a:lnTo>
                    <a:pt x="876" y="42"/>
                  </a:lnTo>
                  <a:lnTo>
                    <a:pt x="876" y="48"/>
                  </a:lnTo>
                  <a:lnTo>
                    <a:pt x="882" y="48"/>
                  </a:lnTo>
                  <a:lnTo>
                    <a:pt x="882" y="54"/>
                  </a:lnTo>
                  <a:lnTo>
                    <a:pt x="888" y="54"/>
                  </a:lnTo>
                  <a:lnTo>
                    <a:pt x="894" y="54"/>
                  </a:lnTo>
                  <a:lnTo>
                    <a:pt x="894" y="60"/>
                  </a:lnTo>
                  <a:lnTo>
                    <a:pt x="894" y="54"/>
                  </a:lnTo>
                  <a:lnTo>
                    <a:pt x="894" y="60"/>
                  </a:lnTo>
                  <a:lnTo>
                    <a:pt x="900" y="60"/>
                  </a:lnTo>
                  <a:lnTo>
                    <a:pt x="900" y="54"/>
                  </a:lnTo>
                  <a:lnTo>
                    <a:pt x="900" y="60"/>
                  </a:lnTo>
                  <a:lnTo>
                    <a:pt x="906" y="60"/>
                  </a:lnTo>
                  <a:lnTo>
                    <a:pt x="912" y="54"/>
                  </a:lnTo>
                  <a:lnTo>
                    <a:pt x="918" y="54"/>
                  </a:lnTo>
                  <a:lnTo>
                    <a:pt x="918" y="48"/>
                  </a:lnTo>
                  <a:lnTo>
                    <a:pt x="924" y="48"/>
                  </a:lnTo>
                  <a:lnTo>
                    <a:pt x="918" y="48"/>
                  </a:lnTo>
                  <a:lnTo>
                    <a:pt x="924" y="48"/>
                  </a:lnTo>
                  <a:lnTo>
                    <a:pt x="930" y="48"/>
                  </a:lnTo>
                  <a:lnTo>
                    <a:pt x="936" y="48"/>
                  </a:lnTo>
                  <a:lnTo>
                    <a:pt x="942" y="54"/>
                  </a:lnTo>
                  <a:lnTo>
                    <a:pt x="948" y="54"/>
                  </a:lnTo>
                  <a:lnTo>
                    <a:pt x="948" y="60"/>
                  </a:lnTo>
                  <a:lnTo>
                    <a:pt x="948" y="54"/>
                  </a:lnTo>
                  <a:lnTo>
                    <a:pt x="954" y="54"/>
                  </a:lnTo>
                  <a:lnTo>
                    <a:pt x="954" y="48"/>
                  </a:lnTo>
                  <a:lnTo>
                    <a:pt x="960" y="48"/>
                  </a:lnTo>
                  <a:lnTo>
                    <a:pt x="960" y="42"/>
                  </a:lnTo>
                  <a:lnTo>
                    <a:pt x="966" y="42"/>
                  </a:lnTo>
                  <a:lnTo>
                    <a:pt x="960" y="42"/>
                  </a:lnTo>
                  <a:lnTo>
                    <a:pt x="966" y="42"/>
                  </a:lnTo>
                  <a:lnTo>
                    <a:pt x="966" y="36"/>
                  </a:lnTo>
                  <a:lnTo>
                    <a:pt x="966" y="42"/>
                  </a:lnTo>
                  <a:lnTo>
                    <a:pt x="972" y="42"/>
                  </a:lnTo>
                  <a:lnTo>
                    <a:pt x="978" y="42"/>
                  </a:lnTo>
                  <a:lnTo>
                    <a:pt x="978" y="48"/>
                  </a:lnTo>
                  <a:lnTo>
                    <a:pt x="984" y="48"/>
                  </a:lnTo>
                  <a:lnTo>
                    <a:pt x="978" y="48"/>
                  </a:lnTo>
                  <a:lnTo>
                    <a:pt x="984" y="48"/>
                  </a:lnTo>
                  <a:lnTo>
                    <a:pt x="984" y="54"/>
                  </a:lnTo>
                  <a:lnTo>
                    <a:pt x="984" y="60"/>
                  </a:lnTo>
                  <a:lnTo>
                    <a:pt x="990" y="60"/>
                  </a:lnTo>
                  <a:lnTo>
                    <a:pt x="990" y="66"/>
                  </a:lnTo>
                  <a:lnTo>
                    <a:pt x="996" y="66"/>
                  </a:lnTo>
                  <a:lnTo>
                    <a:pt x="996" y="72"/>
                  </a:lnTo>
                  <a:lnTo>
                    <a:pt x="1002" y="72"/>
                  </a:lnTo>
                  <a:lnTo>
                    <a:pt x="1002" y="78"/>
                  </a:lnTo>
                  <a:lnTo>
                    <a:pt x="1008" y="78"/>
                  </a:lnTo>
                  <a:lnTo>
                    <a:pt x="1014" y="78"/>
                  </a:lnTo>
                  <a:lnTo>
                    <a:pt x="1014" y="84"/>
                  </a:lnTo>
                  <a:lnTo>
                    <a:pt x="1020" y="84"/>
                  </a:lnTo>
                  <a:lnTo>
                    <a:pt x="1026" y="84"/>
                  </a:lnTo>
                  <a:lnTo>
                    <a:pt x="1026" y="90"/>
                  </a:lnTo>
                  <a:lnTo>
                    <a:pt x="1026" y="96"/>
                  </a:lnTo>
                  <a:lnTo>
                    <a:pt x="1026" y="102"/>
                  </a:lnTo>
                  <a:lnTo>
                    <a:pt x="1026" y="96"/>
                  </a:lnTo>
                  <a:lnTo>
                    <a:pt x="1032" y="96"/>
                  </a:lnTo>
                  <a:lnTo>
                    <a:pt x="1038" y="96"/>
                  </a:lnTo>
                  <a:lnTo>
                    <a:pt x="1038" y="102"/>
                  </a:lnTo>
                  <a:lnTo>
                    <a:pt x="1038" y="108"/>
                  </a:lnTo>
                  <a:lnTo>
                    <a:pt x="1044" y="108"/>
                  </a:lnTo>
                  <a:lnTo>
                    <a:pt x="1044" y="102"/>
                  </a:lnTo>
                  <a:lnTo>
                    <a:pt x="1044" y="108"/>
                  </a:lnTo>
                  <a:lnTo>
                    <a:pt x="1044" y="114"/>
                  </a:lnTo>
                  <a:lnTo>
                    <a:pt x="1038" y="114"/>
                  </a:lnTo>
                  <a:lnTo>
                    <a:pt x="1038" y="120"/>
                  </a:lnTo>
                  <a:lnTo>
                    <a:pt x="1038" y="126"/>
                  </a:lnTo>
                  <a:lnTo>
                    <a:pt x="1038" y="132"/>
                  </a:lnTo>
                  <a:lnTo>
                    <a:pt x="1032" y="132"/>
                  </a:lnTo>
                  <a:lnTo>
                    <a:pt x="1038" y="132"/>
                  </a:lnTo>
                  <a:lnTo>
                    <a:pt x="1038" y="138"/>
                  </a:lnTo>
                  <a:lnTo>
                    <a:pt x="1044" y="138"/>
                  </a:lnTo>
                  <a:lnTo>
                    <a:pt x="1044" y="144"/>
                  </a:lnTo>
                  <a:lnTo>
                    <a:pt x="1038" y="144"/>
                  </a:lnTo>
                  <a:lnTo>
                    <a:pt x="1038" y="150"/>
                  </a:lnTo>
                  <a:lnTo>
                    <a:pt x="1038" y="156"/>
                  </a:lnTo>
                  <a:lnTo>
                    <a:pt x="1032" y="156"/>
                  </a:lnTo>
                  <a:lnTo>
                    <a:pt x="1032" y="162"/>
                  </a:lnTo>
                  <a:lnTo>
                    <a:pt x="1038" y="162"/>
                  </a:lnTo>
                  <a:lnTo>
                    <a:pt x="1038" y="168"/>
                  </a:lnTo>
                  <a:lnTo>
                    <a:pt x="1044" y="168"/>
                  </a:lnTo>
                  <a:lnTo>
                    <a:pt x="1050" y="168"/>
                  </a:lnTo>
                  <a:lnTo>
                    <a:pt x="1050" y="174"/>
                  </a:lnTo>
                  <a:lnTo>
                    <a:pt x="1056" y="174"/>
                  </a:lnTo>
                  <a:lnTo>
                    <a:pt x="1062" y="174"/>
                  </a:lnTo>
                  <a:lnTo>
                    <a:pt x="1062" y="180"/>
                  </a:lnTo>
                  <a:lnTo>
                    <a:pt x="1068" y="180"/>
                  </a:lnTo>
                  <a:lnTo>
                    <a:pt x="1062" y="186"/>
                  </a:lnTo>
                  <a:lnTo>
                    <a:pt x="1056" y="192"/>
                  </a:lnTo>
                  <a:lnTo>
                    <a:pt x="1050" y="198"/>
                  </a:lnTo>
                  <a:lnTo>
                    <a:pt x="1050" y="204"/>
                  </a:lnTo>
                  <a:lnTo>
                    <a:pt x="1044" y="204"/>
                  </a:lnTo>
                  <a:lnTo>
                    <a:pt x="1044" y="210"/>
                  </a:lnTo>
                  <a:lnTo>
                    <a:pt x="1038" y="210"/>
                  </a:lnTo>
                  <a:lnTo>
                    <a:pt x="1032" y="216"/>
                  </a:lnTo>
                  <a:lnTo>
                    <a:pt x="1032" y="222"/>
                  </a:lnTo>
                  <a:lnTo>
                    <a:pt x="1026" y="222"/>
                  </a:lnTo>
                  <a:lnTo>
                    <a:pt x="1020" y="228"/>
                  </a:lnTo>
                  <a:lnTo>
                    <a:pt x="1020" y="234"/>
                  </a:lnTo>
                  <a:lnTo>
                    <a:pt x="1014" y="234"/>
                  </a:lnTo>
                  <a:lnTo>
                    <a:pt x="1008" y="234"/>
                  </a:lnTo>
                  <a:lnTo>
                    <a:pt x="1008" y="240"/>
                  </a:lnTo>
                  <a:lnTo>
                    <a:pt x="1002" y="246"/>
                  </a:lnTo>
                  <a:lnTo>
                    <a:pt x="1008" y="246"/>
                  </a:lnTo>
                  <a:lnTo>
                    <a:pt x="1002" y="246"/>
                  </a:lnTo>
                  <a:lnTo>
                    <a:pt x="1002" y="252"/>
                  </a:lnTo>
                  <a:lnTo>
                    <a:pt x="996" y="252"/>
                  </a:lnTo>
                  <a:lnTo>
                    <a:pt x="990" y="252"/>
                  </a:lnTo>
                  <a:lnTo>
                    <a:pt x="990" y="258"/>
                  </a:lnTo>
                  <a:lnTo>
                    <a:pt x="990" y="264"/>
                  </a:lnTo>
                  <a:lnTo>
                    <a:pt x="990" y="270"/>
                  </a:lnTo>
                  <a:lnTo>
                    <a:pt x="990" y="276"/>
                  </a:lnTo>
                  <a:lnTo>
                    <a:pt x="984" y="276"/>
                  </a:lnTo>
                  <a:lnTo>
                    <a:pt x="984" y="282"/>
                  </a:lnTo>
                  <a:lnTo>
                    <a:pt x="984" y="288"/>
                  </a:lnTo>
                  <a:lnTo>
                    <a:pt x="978" y="288"/>
                  </a:lnTo>
                  <a:lnTo>
                    <a:pt x="978" y="294"/>
                  </a:lnTo>
                  <a:lnTo>
                    <a:pt x="978" y="300"/>
                  </a:lnTo>
                  <a:lnTo>
                    <a:pt x="978" y="306"/>
                  </a:lnTo>
                  <a:lnTo>
                    <a:pt x="978" y="312"/>
                  </a:lnTo>
                  <a:lnTo>
                    <a:pt x="972" y="318"/>
                  </a:lnTo>
                  <a:lnTo>
                    <a:pt x="972" y="324"/>
                  </a:lnTo>
                  <a:lnTo>
                    <a:pt x="972" y="330"/>
                  </a:lnTo>
                  <a:lnTo>
                    <a:pt x="972" y="336"/>
                  </a:lnTo>
                  <a:lnTo>
                    <a:pt x="972" y="342"/>
                  </a:lnTo>
                  <a:lnTo>
                    <a:pt x="972" y="348"/>
                  </a:lnTo>
                  <a:lnTo>
                    <a:pt x="972" y="354"/>
                  </a:lnTo>
                  <a:lnTo>
                    <a:pt x="972" y="360"/>
                  </a:lnTo>
                  <a:lnTo>
                    <a:pt x="966" y="360"/>
                  </a:lnTo>
                  <a:lnTo>
                    <a:pt x="972" y="366"/>
                  </a:lnTo>
                  <a:lnTo>
                    <a:pt x="966" y="366"/>
                  </a:lnTo>
                  <a:lnTo>
                    <a:pt x="972" y="366"/>
                  </a:lnTo>
                  <a:lnTo>
                    <a:pt x="972" y="372"/>
                  </a:lnTo>
                  <a:lnTo>
                    <a:pt x="972" y="378"/>
                  </a:lnTo>
                  <a:lnTo>
                    <a:pt x="966" y="378"/>
                  </a:lnTo>
                  <a:lnTo>
                    <a:pt x="966" y="384"/>
                  </a:lnTo>
                  <a:lnTo>
                    <a:pt x="960" y="384"/>
                  </a:lnTo>
                  <a:lnTo>
                    <a:pt x="954" y="384"/>
                  </a:lnTo>
                  <a:lnTo>
                    <a:pt x="954" y="390"/>
                  </a:lnTo>
                  <a:lnTo>
                    <a:pt x="948" y="390"/>
                  </a:lnTo>
                  <a:lnTo>
                    <a:pt x="948" y="396"/>
                  </a:lnTo>
                  <a:lnTo>
                    <a:pt x="948" y="402"/>
                  </a:lnTo>
                  <a:lnTo>
                    <a:pt x="942" y="402"/>
                  </a:lnTo>
                  <a:lnTo>
                    <a:pt x="942" y="408"/>
                  </a:lnTo>
                  <a:lnTo>
                    <a:pt x="948" y="414"/>
                  </a:lnTo>
                  <a:lnTo>
                    <a:pt x="948" y="420"/>
                  </a:lnTo>
                  <a:lnTo>
                    <a:pt x="942" y="426"/>
                  </a:lnTo>
                  <a:lnTo>
                    <a:pt x="936" y="426"/>
                  </a:lnTo>
                  <a:lnTo>
                    <a:pt x="936" y="432"/>
                  </a:lnTo>
                  <a:lnTo>
                    <a:pt x="930" y="432"/>
                  </a:lnTo>
                  <a:lnTo>
                    <a:pt x="930" y="438"/>
                  </a:lnTo>
                  <a:lnTo>
                    <a:pt x="930" y="444"/>
                  </a:lnTo>
                  <a:lnTo>
                    <a:pt x="930" y="450"/>
                  </a:lnTo>
                  <a:lnTo>
                    <a:pt x="936" y="450"/>
                  </a:lnTo>
                  <a:lnTo>
                    <a:pt x="936" y="456"/>
                  </a:lnTo>
                  <a:lnTo>
                    <a:pt x="942" y="456"/>
                  </a:lnTo>
                  <a:lnTo>
                    <a:pt x="942" y="462"/>
                  </a:lnTo>
                  <a:lnTo>
                    <a:pt x="948" y="462"/>
                  </a:lnTo>
                  <a:lnTo>
                    <a:pt x="948" y="468"/>
                  </a:lnTo>
                  <a:lnTo>
                    <a:pt x="948" y="474"/>
                  </a:lnTo>
                  <a:lnTo>
                    <a:pt x="948" y="480"/>
                  </a:lnTo>
                  <a:lnTo>
                    <a:pt x="948" y="486"/>
                  </a:lnTo>
                  <a:lnTo>
                    <a:pt x="948" y="492"/>
                  </a:lnTo>
                  <a:lnTo>
                    <a:pt x="948" y="498"/>
                  </a:lnTo>
                  <a:lnTo>
                    <a:pt x="948" y="504"/>
                  </a:lnTo>
                  <a:lnTo>
                    <a:pt x="948" y="510"/>
                  </a:lnTo>
                  <a:lnTo>
                    <a:pt x="948" y="516"/>
                  </a:lnTo>
                  <a:lnTo>
                    <a:pt x="954" y="516"/>
                  </a:lnTo>
                  <a:lnTo>
                    <a:pt x="954" y="522"/>
                  </a:lnTo>
                  <a:lnTo>
                    <a:pt x="954" y="528"/>
                  </a:lnTo>
                  <a:lnTo>
                    <a:pt x="960" y="528"/>
                  </a:lnTo>
                  <a:lnTo>
                    <a:pt x="960" y="534"/>
                  </a:lnTo>
                  <a:lnTo>
                    <a:pt x="960" y="540"/>
                  </a:lnTo>
                  <a:lnTo>
                    <a:pt x="960" y="546"/>
                  </a:lnTo>
                  <a:lnTo>
                    <a:pt x="960" y="552"/>
                  </a:lnTo>
                  <a:lnTo>
                    <a:pt x="954" y="558"/>
                  </a:lnTo>
                  <a:lnTo>
                    <a:pt x="954" y="564"/>
                  </a:lnTo>
                  <a:lnTo>
                    <a:pt x="954" y="570"/>
                  </a:lnTo>
                  <a:lnTo>
                    <a:pt x="954" y="576"/>
                  </a:lnTo>
                  <a:lnTo>
                    <a:pt x="960" y="576"/>
                  </a:lnTo>
                  <a:lnTo>
                    <a:pt x="960" y="582"/>
                  </a:lnTo>
                  <a:lnTo>
                    <a:pt x="960" y="588"/>
                  </a:lnTo>
                  <a:lnTo>
                    <a:pt x="960" y="594"/>
                  </a:lnTo>
                  <a:lnTo>
                    <a:pt x="966" y="594"/>
                  </a:lnTo>
                  <a:lnTo>
                    <a:pt x="966" y="600"/>
                  </a:lnTo>
                  <a:lnTo>
                    <a:pt x="966" y="606"/>
                  </a:lnTo>
                  <a:lnTo>
                    <a:pt x="966" y="612"/>
                  </a:lnTo>
                  <a:lnTo>
                    <a:pt x="972" y="612"/>
                  </a:lnTo>
                  <a:lnTo>
                    <a:pt x="972" y="618"/>
                  </a:lnTo>
                  <a:lnTo>
                    <a:pt x="972" y="624"/>
                  </a:lnTo>
                  <a:lnTo>
                    <a:pt x="972" y="630"/>
                  </a:lnTo>
                  <a:lnTo>
                    <a:pt x="966" y="630"/>
                  </a:lnTo>
                  <a:lnTo>
                    <a:pt x="966" y="636"/>
                  </a:lnTo>
                  <a:lnTo>
                    <a:pt x="966" y="642"/>
                  </a:lnTo>
                  <a:lnTo>
                    <a:pt x="972" y="642"/>
                  </a:lnTo>
                  <a:lnTo>
                    <a:pt x="972" y="648"/>
                  </a:lnTo>
                  <a:lnTo>
                    <a:pt x="972" y="654"/>
                  </a:lnTo>
                  <a:lnTo>
                    <a:pt x="972" y="660"/>
                  </a:lnTo>
                  <a:lnTo>
                    <a:pt x="978" y="660"/>
                  </a:lnTo>
                  <a:lnTo>
                    <a:pt x="978" y="666"/>
                  </a:lnTo>
                  <a:lnTo>
                    <a:pt x="984" y="672"/>
                  </a:lnTo>
                  <a:lnTo>
                    <a:pt x="990" y="672"/>
                  </a:lnTo>
                  <a:lnTo>
                    <a:pt x="990" y="678"/>
                  </a:lnTo>
                  <a:lnTo>
                    <a:pt x="996" y="678"/>
                  </a:lnTo>
                  <a:lnTo>
                    <a:pt x="996" y="684"/>
                  </a:lnTo>
                  <a:lnTo>
                    <a:pt x="1002" y="684"/>
                  </a:lnTo>
                  <a:lnTo>
                    <a:pt x="1002" y="690"/>
                  </a:lnTo>
                  <a:lnTo>
                    <a:pt x="1008" y="690"/>
                  </a:lnTo>
                  <a:lnTo>
                    <a:pt x="1008" y="696"/>
                  </a:lnTo>
                  <a:lnTo>
                    <a:pt x="1014" y="702"/>
                  </a:lnTo>
                  <a:lnTo>
                    <a:pt x="1014" y="708"/>
                  </a:lnTo>
                  <a:lnTo>
                    <a:pt x="1014" y="714"/>
                  </a:lnTo>
                  <a:lnTo>
                    <a:pt x="1020" y="714"/>
                  </a:lnTo>
                  <a:lnTo>
                    <a:pt x="1020" y="720"/>
                  </a:lnTo>
                  <a:lnTo>
                    <a:pt x="1020" y="726"/>
                  </a:lnTo>
                  <a:lnTo>
                    <a:pt x="1026" y="732"/>
                  </a:lnTo>
                  <a:lnTo>
                    <a:pt x="1026" y="738"/>
                  </a:lnTo>
                  <a:lnTo>
                    <a:pt x="1026" y="744"/>
                  </a:lnTo>
                  <a:lnTo>
                    <a:pt x="1032" y="744"/>
                  </a:lnTo>
                  <a:lnTo>
                    <a:pt x="1032" y="750"/>
                  </a:lnTo>
                  <a:lnTo>
                    <a:pt x="1032" y="756"/>
                  </a:lnTo>
                  <a:lnTo>
                    <a:pt x="1038" y="756"/>
                  </a:lnTo>
                  <a:close/>
                  <a:moveTo>
                    <a:pt x="12" y="636"/>
                  </a:moveTo>
                  <a:lnTo>
                    <a:pt x="18" y="636"/>
                  </a:lnTo>
                  <a:lnTo>
                    <a:pt x="12" y="636"/>
                  </a:lnTo>
                  <a:close/>
                  <a:moveTo>
                    <a:pt x="36" y="630"/>
                  </a:moveTo>
                  <a:lnTo>
                    <a:pt x="42" y="630"/>
                  </a:lnTo>
                  <a:lnTo>
                    <a:pt x="36" y="630"/>
                  </a:lnTo>
                  <a:close/>
                  <a:moveTo>
                    <a:pt x="12" y="636"/>
                  </a:moveTo>
                  <a:lnTo>
                    <a:pt x="18" y="636"/>
                  </a:lnTo>
                  <a:lnTo>
                    <a:pt x="12" y="636"/>
                  </a:lnTo>
                  <a:close/>
                  <a:moveTo>
                    <a:pt x="36" y="630"/>
                  </a:moveTo>
                  <a:lnTo>
                    <a:pt x="42" y="630"/>
                  </a:lnTo>
                  <a:lnTo>
                    <a:pt x="36" y="630"/>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15" name="Freeform 51"/>
            <p:cNvSpPr>
              <a:spLocks/>
            </p:cNvSpPr>
            <p:nvPr>
              <p:custDataLst>
                <p:tags r:id="rId45"/>
              </p:custDataLst>
            </p:nvPr>
          </p:nvSpPr>
          <p:spPr bwMode="gray">
            <a:xfrm>
              <a:off x="2116557" y="3602313"/>
              <a:ext cx="450594" cy="603405"/>
            </a:xfrm>
            <a:custGeom>
              <a:avLst/>
              <a:gdLst>
                <a:gd name="T0" fmla="*/ 30126 w 414"/>
                <a:gd name="T1" fmla="*/ 163809 h 486"/>
                <a:gd name="T2" fmla="*/ 19436 w 414"/>
                <a:gd name="T3" fmla="*/ 167709 h 486"/>
                <a:gd name="T4" fmla="*/ 14577 w 414"/>
                <a:gd name="T5" fmla="*/ 172584 h 486"/>
                <a:gd name="T6" fmla="*/ 8746 w 414"/>
                <a:gd name="T7" fmla="*/ 161858 h 486"/>
                <a:gd name="T8" fmla="*/ 0 w 414"/>
                <a:gd name="T9" fmla="*/ 153083 h 486"/>
                <a:gd name="T10" fmla="*/ 8746 w 414"/>
                <a:gd name="T11" fmla="*/ 144308 h 486"/>
                <a:gd name="T12" fmla="*/ 14577 w 414"/>
                <a:gd name="T13" fmla="*/ 142358 h 486"/>
                <a:gd name="T14" fmla="*/ 14577 w 414"/>
                <a:gd name="T15" fmla="*/ 131632 h 486"/>
                <a:gd name="T16" fmla="*/ 8746 w 414"/>
                <a:gd name="T17" fmla="*/ 124807 h 486"/>
                <a:gd name="T18" fmla="*/ 14577 w 414"/>
                <a:gd name="T19" fmla="*/ 120906 h 486"/>
                <a:gd name="T20" fmla="*/ 26239 w 414"/>
                <a:gd name="T21" fmla="*/ 117006 h 486"/>
                <a:gd name="T22" fmla="*/ 32069 w 414"/>
                <a:gd name="T23" fmla="*/ 112131 h 486"/>
                <a:gd name="T24" fmla="*/ 40815 w 414"/>
                <a:gd name="T25" fmla="*/ 120906 h 486"/>
                <a:gd name="T26" fmla="*/ 53448 w 414"/>
                <a:gd name="T27" fmla="*/ 117006 h 486"/>
                <a:gd name="T28" fmla="*/ 60251 w 414"/>
                <a:gd name="T29" fmla="*/ 117981 h 486"/>
                <a:gd name="T30" fmla="*/ 64138 w 414"/>
                <a:gd name="T31" fmla="*/ 105306 h 486"/>
                <a:gd name="T32" fmla="*/ 64138 w 414"/>
                <a:gd name="T33" fmla="*/ 97505 h 486"/>
                <a:gd name="T34" fmla="*/ 62195 w 414"/>
                <a:gd name="T35" fmla="*/ 81904 h 486"/>
                <a:gd name="T36" fmla="*/ 53448 w 414"/>
                <a:gd name="T37" fmla="*/ 73129 h 486"/>
                <a:gd name="T38" fmla="*/ 57335 w 414"/>
                <a:gd name="T39" fmla="*/ 64354 h 486"/>
                <a:gd name="T40" fmla="*/ 64138 w 414"/>
                <a:gd name="T41" fmla="*/ 57528 h 486"/>
                <a:gd name="T42" fmla="*/ 62195 w 414"/>
                <a:gd name="T43" fmla="*/ 47778 h 486"/>
                <a:gd name="T44" fmla="*/ 49561 w 414"/>
                <a:gd name="T45" fmla="*/ 47778 h 486"/>
                <a:gd name="T46" fmla="*/ 37899 w 414"/>
                <a:gd name="T47" fmla="*/ 47778 h 486"/>
                <a:gd name="T48" fmla="*/ 37899 w 414"/>
                <a:gd name="T49" fmla="*/ 42902 h 486"/>
                <a:gd name="T50" fmla="*/ 40815 w 414"/>
                <a:gd name="T51" fmla="*/ 37052 h 486"/>
                <a:gd name="T52" fmla="*/ 47618 w 414"/>
                <a:gd name="T53" fmla="*/ 30227 h 486"/>
                <a:gd name="T54" fmla="*/ 64138 w 414"/>
                <a:gd name="T55" fmla="*/ 30227 h 486"/>
                <a:gd name="T56" fmla="*/ 72884 w 414"/>
                <a:gd name="T57" fmla="*/ 32176 h 486"/>
                <a:gd name="T58" fmla="*/ 76772 w 414"/>
                <a:gd name="T59" fmla="*/ 32176 h 486"/>
                <a:gd name="T60" fmla="*/ 87461 w 414"/>
                <a:gd name="T61" fmla="*/ 34127 h 486"/>
                <a:gd name="T62" fmla="*/ 96207 w 414"/>
                <a:gd name="T63" fmla="*/ 39002 h 486"/>
                <a:gd name="T64" fmla="*/ 98151 w 414"/>
                <a:gd name="T65" fmla="*/ 28276 h 486"/>
                <a:gd name="T66" fmla="*/ 104953 w 414"/>
                <a:gd name="T67" fmla="*/ 17551 h 486"/>
                <a:gd name="T68" fmla="*/ 106897 w 414"/>
                <a:gd name="T69" fmla="*/ 3900 h 486"/>
                <a:gd name="T70" fmla="*/ 120501 w 414"/>
                <a:gd name="T71" fmla="*/ 0 h 486"/>
                <a:gd name="T72" fmla="*/ 133135 w 414"/>
                <a:gd name="T73" fmla="*/ 0 h 486"/>
                <a:gd name="T74" fmla="*/ 141881 w 414"/>
                <a:gd name="T75" fmla="*/ 0 h 486"/>
                <a:gd name="T76" fmla="*/ 147712 w 414"/>
                <a:gd name="T77" fmla="*/ 3900 h 486"/>
                <a:gd name="T78" fmla="*/ 143825 w 414"/>
                <a:gd name="T79" fmla="*/ 17551 h 486"/>
                <a:gd name="T80" fmla="*/ 137022 w 414"/>
                <a:gd name="T81" fmla="*/ 30227 h 486"/>
                <a:gd name="T82" fmla="*/ 135078 w 414"/>
                <a:gd name="T83" fmla="*/ 44852 h 486"/>
                <a:gd name="T84" fmla="*/ 133135 w 414"/>
                <a:gd name="T85" fmla="*/ 60454 h 486"/>
                <a:gd name="T86" fmla="*/ 131191 w 414"/>
                <a:gd name="T87" fmla="*/ 71179 h 486"/>
                <a:gd name="T88" fmla="*/ 128276 w 414"/>
                <a:gd name="T89" fmla="*/ 86779 h 486"/>
                <a:gd name="T90" fmla="*/ 115643 w 414"/>
                <a:gd name="T91" fmla="*/ 94580 h 486"/>
                <a:gd name="T92" fmla="*/ 106897 w 414"/>
                <a:gd name="T93" fmla="*/ 107255 h 486"/>
                <a:gd name="T94" fmla="*/ 98151 w 414"/>
                <a:gd name="T95" fmla="*/ 117006 h 486"/>
                <a:gd name="T96" fmla="*/ 98151 w 414"/>
                <a:gd name="T97" fmla="*/ 129682 h 486"/>
                <a:gd name="T98" fmla="*/ 98151 w 414"/>
                <a:gd name="T99" fmla="*/ 142358 h 486"/>
                <a:gd name="T100" fmla="*/ 92320 w 414"/>
                <a:gd name="T101" fmla="*/ 153083 h 486"/>
                <a:gd name="T102" fmla="*/ 81630 w 414"/>
                <a:gd name="T103" fmla="*/ 159909 h 486"/>
                <a:gd name="T104" fmla="*/ 70940 w 414"/>
                <a:gd name="T105" fmla="*/ 170634 h 486"/>
                <a:gd name="T106" fmla="*/ 64138 w 414"/>
                <a:gd name="T107" fmla="*/ 165759 h 486"/>
                <a:gd name="T108" fmla="*/ 60251 w 414"/>
                <a:gd name="T109" fmla="*/ 161858 h 486"/>
                <a:gd name="T110" fmla="*/ 49561 w 414"/>
                <a:gd name="T111" fmla="*/ 163809 h 486"/>
                <a:gd name="T112" fmla="*/ 44703 w 414"/>
                <a:gd name="T113" fmla="*/ 172584 h 4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14" h="486">
                  <a:moveTo>
                    <a:pt x="108" y="462"/>
                  </a:moveTo>
                  <a:lnTo>
                    <a:pt x="102" y="462"/>
                  </a:lnTo>
                  <a:lnTo>
                    <a:pt x="102" y="456"/>
                  </a:lnTo>
                  <a:lnTo>
                    <a:pt x="96" y="456"/>
                  </a:lnTo>
                  <a:lnTo>
                    <a:pt x="96" y="450"/>
                  </a:lnTo>
                  <a:lnTo>
                    <a:pt x="90" y="450"/>
                  </a:lnTo>
                  <a:lnTo>
                    <a:pt x="84" y="450"/>
                  </a:lnTo>
                  <a:lnTo>
                    <a:pt x="84" y="456"/>
                  </a:lnTo>
                  <a:lnTo>
                    <a:pt x="78" y="456"/>
                  </a:lnTo>
                  <a:lnTo>
                    <a:pt x="72" y="462"/>
                  </a:lnTo>
                  <a:lnTo>
                    <a:pt x="66" y="462"/>
                  </a:lnTo>
                  <a:lnTo>
                    <a:pt x="66" y="468"/>
                  </a:lnTo>
                  <a:lnTo>
                    <a:pt x="60" y="468"/>
                  </a:lnTo>
                  <a:lnTo>
                    <a:pt x="60" y="474"/>
                  </a:lnTo>
                  <a:lnTo>
                    <a:pt x="60" y="468"/>
                  </a:lnTo>
                  <a:lnTo>
                    <a:pt x="54" y="468"/>
                  </a:lnTo>
                  <a:lnTo>
                    <a:pt x="54" y="474"/>
                  </a:lnTo>
                  <a:lnTo>
                    <a:pt x="54" y="480"/>
                  </a:lnTo>
                  <a:lnTo>
                    <a:pt x="48" y="480"/>
                  </a:lnTo>
                  <a:lnTo>
                    <a:pt x="48" y="486"/>
                  </a:lnTo>
                  <a:lnTo>
                    <a:pt x="42" y="486"/>
                  </a:lnTo>
                  <a:lnTo>
                    <a:pt x="42" y="480"/>
                  </a:lnTo>
                  <a:lnTo>
                    <a:pt x="42" y="474"/>
                  </a:lnTo>
                  <a:lnTo>
                    <a:pt x="42" y="480"/>
                  </a:lnTo>
                  <a:lnTo>
                    <a:pt x="36" y="474"/>
                  </a:lnTo>
                  <a:lnTo>
                    <a:pt x="36" y="468"/>
                  </a:lnTo>
                  <a:lnTo>
                    <a:pt x="30" y="468"/>
                  </a:lnTo>
                  <a:lnTo>
                    <a:pt x="30" y="462"/>
                  </a:lnTo>
                  <a:lnTo>
                    <a:pt x="36" y="462"/>
                  </a:lnTo>
                  <a:lnTo>
                    <a:pt x="30" y="456"/>
                  </a:lnTo>
                  <a:lnTo>
                    <a:pt x="30" y="450"/>
                  </a:lnTo>
                  <a:lnTo>
                    <a:pt x="24" y="450"/>
                  </a:lnTo>
                  <a:lnTo>
                    <a:pt x="18" y="444"/>
                  </a:lnTo>
                  <a:lnTo>
                    <a:pt x="12" y="438"/>
                  </a:lnTo>
                  <a:lnTo>
                    <a:pt x="12" y="432"/>
                  </a:lnTo>
                  <a:lnTo>
                    <a:pt x="6" y="432"/>
                  </a:lnTo>
                  <a:lnTo>
                    <a:pt x="6" y="426"/>
                  </a:lnTo>
                  <a:lnTo>
                    <a:pt x="0" y="426"/>
                  </a:lnTo>
                  <a:lnTo>
                    <a:pt x="6" y="426"/>
                  </a:lnTo>
                  <a:lnTo>
                    <a:pt x="0" y="426"/>
                  </a:lnTo>
                  <a:lnTo>
                    <a:pt x="0" y="420"/>
                  </a:lnTo>
                  <a:lnTo>
                    <a:pt x="0" y="414"/>
                  </a:lnTo>
                  <a:lnTo>
                    <a:pt x="0" y="408"/>
                  </a:lnTo>
                  <a:lnTo>
                    <a:pt x="6" y="408"/>
                  </a:lnTo>
                  <a:lnTo>
                    <a:pt x="6" y="402"/>
                  </a:lnTo>
                  <a:lnTo>
                    <a:pt x="12" y="402"/>
                  </a:lnTo>
                  <a:lnTo>
                    <a:pt x="18" y="402"/>
                  </a:lnTo>
                  <a:lnTo>
                    <a:pt x="24" y="402"/>
                  </a:lnTo>
                  <a:lnTo>
                    <a:pt x="24" y="408"/>
                  </a:lnTo>
                  <a:lnTo>
                    <a:pt x="30" y="408"/>
                  </a:lnTo>
                  <a:lnTo>
                    <a:pt x="36" y="408"/>
                  </a:lnTo>
                  <a:lnTo>
                    <a:pt x="36" y="414"/>
                  </a:lnTo>
                  <a:lnTo>
                    <a:pt x="42" y="408"/>
                  </a:lnTo>
                  <a:lnTo>
                    <a:pt x="42" y="402"/>
                  </a:lnTo>
                  <a:lnTo>
                    <a:pt x="36" y="402"/>
                  </a:lnTo>
                  <a:lnTo>
                    <a:pt x="42" y="396"/>
                  </a:lnTo>
                  <a:lnTo>
                    <a:pt x="48" y="390"/>
                  </a:lnTo>
                  <a:lnTo>
                    <a:pt x="48" y="384"/>
                  </a:lnTo>
                  <a:lnTo>
                    <a:pt x="42" y="384"/>
                  </a:lnTo>
                  <a:lnTo>
                    <a:pt x="42" y="378"/>
                  </a:lnTo>
                  <a:lnTo>
                    <a:pt x="48" y="378"/>
                  </a:lnTo>
                  <a:lnTo>
                    <a:pt x="48" y="372"/>
                  </a:lnTo>
                  <a:lnTo>
                    <a:pt x="48" y="366"/>
                  </a:lnTo>
                  <a:lnTo>
                    <a:pt x="42" y="366"/>
                  </a:lnTo>
                  <a:lnTo>
                    <a:pt x="36" y="366"/>
                  </a:lnTo>
                  <a:lnTo>
                    <a:pt x="36" y="360"/>
                  </a:lnTo>
                  <a:lnTo>
                    <a:pt x="30" y="360"/>
                  </a:lnTo>
                  <a:lnTo>
                    <a:pt x="24" y="360"/>
                  </a:lnTo>
                  <a:lnTo>
                    <a:pt x="24" y="354"/>
                  </a:lnTo>
                  <a:lnTo>
                    <a:pt x="30" y="354"/>
                  </a:lnTo>
                  <a:lnTo>
                    <a:pt x="30" y="348"/>
                  </a:lnTo>
                  <a:lnTo>
                    <a:pt x="24" y="348"/>
                  </a:lnTo>
                  <a:lnTo>
                    <a:pt x="24" y="342"/>
                  </a:lnTo>
                  <a:lnTo>
                    <a:pt x="24" y="336"/>
                  </a:lnTo>
                  <a:lnTo>
                    <a:pt x="24" y="330"/>
                  </a:lnTo>
                  <a:lnTo>
                    <a:pt x="24" y="336"/>
                  </a:lnTo>
                  <a:lnTo>
                    <a:pt x="30" y="336"/>
                  </a:lnTo>
                  <a:lnTo>
                    <a:pt x="30" y="342"/>
                  </a:lnTo>
                  <a:lnTo>
                    <a:pt x="36" y="336"/>
                  </a:lnTo>
                  <a:lnTo>
                    <a:pt x="42" y="336"/>
                  </a:lnTo>
                  <a:lnTo>
                    <a:pt x="48" y="336"/>
                  </a:lnTo>
                  <a:lnTo>
                    <a:pt x="48" y="342"/>
                  </a:lnTo>
                  <a:lnTo>
                    <a:pt x="54" y="336"/>
                  </a:lnTo>
                  <a:lnTo>
                    <a:pt x="60" y="336"/>
                  </a:lnTo>
                  <a:lnTo>
                    <a:pt x="66" y="336"/>
                  </a:lnTo>
                  <a:lnTo>
                    <a:pt x="72" y="336"/>
                  </a:lnTo>
                  <a:lnTo>
                    <a:pt x="72" y="330"/>
                  </a:lnTo>
                  <a:lnTo>
                    <a:pt x="72" y="324"/>
                  </a:lnTo>
                  <a:lnTo>
                    <a:pt x="72" y="318"/>
                  </a:lnTo>
                  <a:lnTo>
                    <a:pt x="72" y="312"/>
                  </a:lnTo>
                  <a:lnTo>
                    <a:pt x="72" y="306"/>
                  </a:lnTo>
                  <a:lnTo>
                    <a:pt x="72" y="312"/>
                  </a:lnTo>
                  <a:lnTo>
                    <a:pt x="78" y="306"/>
                  </a:lnTo>
                  <a:lnTo>
                    <a:pt x="84" y="306"/>
                  </a:lnTo>
                  <a:lnTo>
                    <a:pt x="90" y="306"/>
                  </a:lnTo>
                  <a:lnTo>
                    <a:pt x="90" y="312"/>
                  </a:lnTo>
                  <a:lnTo>
                    <a:pt x="90" y="318"/>
                  </a:lnTo>
                  <a:lnTo>
                    <a:pt x="96" y="318"/>
                  </a:lnTo>
                  <a:lnTo>
                    <a:pt x="96" y="324"/>
                  </a:lnTo>
                  <a:lnTo>
                    <a:pt x="102" y="324"/>
                  </a:lnTo>
                  <a:lnTo>
                    <a:pt x="102" y="330"/>
                  </a:lnTo>
                  <a:lnTo>
                    <a:pt x="102" y="336"/>
                  </a:lnTo>
                  <a:lnTo>
                    <a:pt x="108" y="336"/>
                  </a:lnTo>
                  <a:lnTo>
                    <a:pt x="114" y="336"/>
                  </a:lnTo>
                  <a:lnTo>
                    <a:pt x="120" y="336"/>
                  </a:lnTo>
                  <a:lnTo>
                    <a:pt x="126" y="336"/>
                  </a:lnTo>
                  <a:lnTo>
                    <a:pt x="132" y="336"/>
                  </a:lnTo>
                  <a:lnTo>
                    <a:pt x="132" y="330"/>
                  </a:lnTo>
                  <a:lnTo>
                    <a:pt x="138" y="330"/>
                  </a:lnTo>
                  <a:lnTo>
                    <a:pt x="138" y="324"/>
                  </a:lnTo>
                  <a:lnTo>
                    <a:pt x="144" y="324"/>
                  </a:lnTo>
                  <a:lnTo>
                    <a:pt x="150" y="324"/>
                  </a:lnTo>
                  <a:lnTo>
                    <a:pt x="150" y="330"/>
                  </a:lnTo>
                  <a:lnTo>
                    <a:pt x="150" y="336"/>
                  </a:lnTo>
                  <a:lnTo>
                    <a:pt x="150" y="342"/>
                  </a:lnTo>
                  <a:lnTo>
                    <a:pt x="156" y="342"/>
                  </a:lnTo>
                  <a:lnTo>
                    <a:pt x="162" y="342"/>
                  </a:lnTo>
                  <a:lnTo>
                    <a:pt x="162" y="336"/>
                  </a:lnTo>
                  <a:lnTo>
                    <a:pt x="168" y="336"/>
                  </a:lnTo>
                  <a:lnTo>
                    <a:pt x="168" y="330"/>
                  </a:lnTo>
                  <a:lnTo>
                    <a:pt x="162" y="324"/>
                  </a:lnTo>
                  <a:lnTo>
                    <a:pt x="168" y="324"/>
                  </a:lnTo>
                  <a:lnTo>
                    <a:pt x="168" y="318"/>
                  </a:lnTo>
                  <a:lnTo>
                    <a:pt x="168" y="312"/>
                  </a:lnTo>
                  <a:lnTo>
                    <a:pt x="174" y="312"/>
                  </a:lnTo>
                  <a:lnTo>
                    <a:pt x="180" y="306"/>
                  </a:lnTo>
                  <a:lnTo>
                    <a:pt x="180" y="300"/>
                  </a:lnTo>
                  <a:lnTo>
                    <a:pt x="180" y="294"/>
                  </a:lnTo>
                  <a:lnTo>
                    <a:pt x="174" y="294"/>
                  </a:lnTo>
                  <a:lnTo>
                    <a:pt x="180" y="294"/>
                  </a:lnTo>
                  <a:lnTo>
                    <a:pt x="180" y="288"/>
                  </a:lnTo>
                  <a:lnTo>
                    <a:pt x="180" y="282"/>
                  </a:lnTo>
                  <a:lnTo>
                    <a:pt x="186" y="282"/>
                  </a:lnTo>
                  <a:lnTo>
                    <a:pt x="180" y="282"/>
                  </a:lnTo>
                  <a:lnTo>
                    <a:pt x="180" y="276"/>
                  </a:lnTo>
                  <a:lnTo>
                    <a:pt x="180" y="270"/>
                  </a:lnTo>
                  <a:lnTo>
                    <a:pt x="180" y="264"/>
                  </a:lnTo>
                  <a:lnTo>
                    <a:pt x="180" y="258"/>
                  </a:lnTo>
                  <a:lnTo>
                    <a:pt x="180" y="252"/>
                  </a:lnTo>
                  <a:lnTo>
                    <a:pt x="180" y="246"/>
                  </a:lnTo>
                  <a:lnTo>
                    <a:pt x="186" y="240"/>
                  </a:lnTo>
                  <a:lnTo>
                    <a:pt x="180" y="234"/>
                  </a:lnTo>
                  <a:lnTo>
                    <a:pt x="180" y="228"/>
                  </a:lnTo>
                  <a:lnTo>
                    <a:pt x="174" y="228"/>
                  </a:lnTo>
                  <a:lnTo>
                    <a:pt x="168" y="228"/>
                  </a:lnTo>
                  <a:lnTo>
                    <a:pt x="168" y="222"/>
                  </a:lnTo>
                  <a:lnTo>
                    <a:pt x="162" y="222"/>
                  </a:lnTo>
                  <a:lnTo>
                    <a:pt x="162" y="216"/>
                  </a:lnTo>
                  <a:lnTo>
                    <a:pt x="156" y="216"/>
                  </a:lnTo>
                  <a:lnTo>
                    <a:pt x="150" y="216"/>
                  </a:lnTo>
                  <a:lnTo>
                    <a:pt x="150" y="210"/>
                  </a:lnTo>
                  <a:lnTo>
                    <a:pt x="150" y="204"/>
                  </a:lnTo>
                  <a:lnTo>
                    <a:pt x="156" y="204"/>
                  </a:lnTo>
                  <a:lnTo>
                    <a:pt x="156" y="198"/>
                  </a:lnTo>
                  <a:lnTo>
                    <a:pt x="150" y="198"/>
                  </a:lnTo>
                  <a:lnTo>
                    <a:pt x="150" y="192"/>
                  </a:lnTo>
                  <a:lnTo>
                    <a:pt x="150" y="186"/>
                  </a:lnTo>
                  <a:lnTo>
                    <a:pt x="156" y="186"/>
                  </a:lnTo>
                  <a:lnTo>
                    <a:pt x="156" y="180"/>
                  </a:lnTo>
                  <a:lnTo>
                    <a:pt x="162" y="180"/>
                  </a:lnTo>
                  <a:lnTo>
                    <a:pt x="162" y="174"/>
                  </a:lnTo>
                  <a:lnTo>
                    <a:pt x="168" y="174"/>
                  </a:lnTo>
                  <a:lnTo>
                    <a:pt x="174" y="174"/>
                  </a:lnTo>
                  <a:lnTo>
                    <a:pt x="174" y="168"/>
                  </a:lnTo>
                  <a:lnTo>
                    <a:pt x="180" y="168"/>
                  </a:lnTo>
                  <a:lnTo>
                    <a:pt x="174" y="168"/>
                  </a:lnTo>
                  <a:lnTo>
                    <a:pt x="174" y="162"/>
                  </a:lnTo>
                  <a:lnTo>
                    <a:pt x="180" y="162"/>
                  </a:lnTo>
                  <a:lnTo>
                    <a:pt x="180" y="156"/>
                  </a:lnTo>
                  <a:lnTo>
                    <a:pt x="186" y="156"/>
                  </a:lnTo>
                  <a:lnTo>
                    <a:pt x="186" y="150"/>
                  </a:lnTo>
                  <a:lnTo>
                    <a:pt x="180" y="150"/>
                  </a:lnTo>
                  <a:lnTo>
                    <a:pt x="180" y="144"/>
                  </a:lnTo>
                  <a:lnTo>
                    <a:pt x="174" y="144"/>
                  </a:lnTo>
                  <a:lnTo>
                    <a:pt x="174" y="138"/>
                  </a:lnTo>
                  <a:lnTo>
                    <a:pt x="174" y="132"/>
                  </a:lnTo>
                  <a:lnTo>
                    <a:pt x="174" y="126"/>
                  </a:lnTo>
                  <a:lnTo>
                    <a:pt x="168" y="126"/>
                  </a:lnTo>
                  <a:lnTo>
                    <a:pt x="162" y="126"/>
                  </a:lnTo>
                  <a:lnTo>
                    <a:pt x="156" y="126"/>
                  </a:lnTo>
                  <a:lnTo>
                    <a:pt x="150" y="126"/>
                  </a:lnTo>
                  <a:lnTo>
                    <a:pt x="144" y="126"/>
                  </a:lnTo>
                  <a:lnTo>
                    <a:pt x="138" y="126"/>
                  </a:lnTo>
                  <a:lnTo>
                    <a:pt x="138" y="132"/>
                  </a:lnTo>
                  <a:lnTo>
                    <a:pt x="132" y="132"/>
                  </a:lnTo>
                  <a:lnTo>
                    <a:pt x="126" y="132"/>
                  </a:lnTo>
                  <a:lnTo>
                    <a:pt x="120" y="132"/>
                  </a:lnTo>
                  <a:lnTo>
                    <a:pt x="120" y="138"/>
                  </a:lnTo>
                  <a:lnTo>
                    <a:pt x="114" y="132"/>
                  </a:lnTo>
                  <a:lnTo>
                    <a:pt x="114" y="138"/>
                  </a:lnTo>
                  <a:lnTo>
                    <a:pt x="108" y="138"/>
                  </a:lnTo>
                  <a:lnTo>
                    <a:pt x="108" y="132"/>
                  </a:lnTo>
                  <a:lnTo>
                    <a:pt x="114" y="132"/>
                  </a:lnTo>
                  <a:lnTo>
                    <a:pt x="114" y="126"/>
                  </a:lnTo>
                  <a:lnTo>
                    <a:pt x="114" y="132"/>
                  </a:lnTo>
                  <a:lnTo>
                    <a:pt x="114" y="126"/>
                  </a:lnTo>
                  <a:lnTo>
                    <a:pt x="114" y="120"/>
                  </a:lnTo>
                  <a:lnTo>
                    <a:pt x="108" y="120"/>
                  </a:lnTo>
                  <a:lnTo>
                    <a:pt x="114" y="120"/>
                  </a:lnTo>
                  <a:lnTo>
                    <a:pt x="108" y="120"/>
                  </a:lnTo>
                  <a:lnTo>
                    <a:pt x="114" y="120"/>
                  </a:lnTo>
                  <a:lnTo>
                    <a:pt x="108" y="120"/>
                  </a:lnTo>
                  <a:lnTo>
                    <a:pt x="108" y="114"/>
                  </a:lnTo>
                  <a:lnTo>
                    <a:pt x="108" y="108"/>
                  </a:lnTo>
                  <a:lnTo>
                    <a:pt x="108" y="102"/>
                  </a:lnTo>
                  <a:lnTo>
                    <a:pt x="114" y="102"/>
                  </a:lnTo>
                  <a:lnTo>
                    <a:pt x="108" y="102"/>
                  </a:lnTo>
                  <a:lnTo>
                    <a:pt x="114" y="102"/>
                  </a:lnTo>
                  <a:lnTo>
                    <a:pt x="108" y="102"/>
                  </a:lnTo>
                  <a:lnTo>
                    <a:pt x="108" y="96"/>
                  </a:lnTo>
                  <a:lnTo>
                    <a:pt x="114" y="96"/>
                  </a:lnTo>
                  <a:lnTo>
                    <a:pt x="114" y="90"/>
                  </a:lnTo>
                  <a:lnTo>
                    <a:pt x="114" y="84"/>
                  </a:lnTo>
                  <a:lnTo>
                    <a:pt x="120" y="84"/>
                  </a:lnTo>
                  <a:lnTo>
                    <a:pt x="126" y="84"/>
                  </a:lnTo>
                  <a:lnTo>
                    <a:pt x="132" y="84"/>
                  </a:lnTo>
                  <a:lnTo>
                    <a:pt x="138" y="84"/>
                  </a:lnTo>
                  <a:lnTo>
                    <a:pt x="144" y="84"/>
                  </a:lnTo>
                  <a:lnTo>
                    <a:pt x="150" y="84"/>
                  </a:lnTo>
                  <a:lnTo>
                    <a:pt x="156" y="84"/>
                  </a:lnTo>
                  <a:lnTo>
                    <a:pt x="162" y="84"/>
                  </a:lnTo>
                  <a:lnTo>
                    <a:pt x="168" y="84"/>
                  </a:lnTo>
                  <a:lnTo>
                    <a:pt x="174" y="84"/>
                  </a:lnTo>
                  <a:lnTo>
                    <a:pt x="180" y="84"/>
                  </a:lnTo>
                  <a:lnTo>
                    <a:pt x="186" y="84"/>
                  </a:lnTo>
                  <a:lnTo>
                    <a:pt x="186" y="78"/>
                  </a:lnTo>
                  <a:lnTo>
                    <a:pt x="192" y="84"/>
                  </a:lnTo>
                  <a:lnTo>
                    <a:pt x="198" y="84"/>
                  </a:lnTo>
                  <a:lnTo>
                    <a:pt x="198" y="90"/>
                  </a:lnTo>
                  <a:lnTo>
                    <a:pt x="198" y="84"/>
                  </a:lnTo>
                  <a:lnTo>
                    <a:pt x="198" y="90"/>
                  </a:lnTo>
                  <a:lnTo>
                    <a:pt x="204" y="90"/>
                  </a:lnTo>
                  <a:lnTo>
                    <a:pt x="204" y="84"/>
                  </a:lnTo>
                  <a:lnTo>
                    <a:pt x="204" y="90"/>
                  </a:lnTo>
                  <a:lnTo>
                    <a:pt x="210" y="90"/>
                  </a:lnTo>
                  <a:lnTo>
                    <a:pt x="216" y="90"/>
                  </a:lnTo>
                  <a:lnTo>
                    <a:pt x="216" y="96"/>
                  </a:lnTo>
                  <a:lnTo>
                    <a:pt x="216" y="90"/>
                  </a:lnTo>
                  <a:lnTo>
                    <a:pt x="216" y="96"/>
                  </a:lnTo>
                  <a:lnTo>
                    <a:pt x="216" y="90"/>
                  </a:lnTo>
                  <a:lnTo>
                    <a:pt x="222" y="90"/>
                  </a:lnTo>
                  <a:lnTo>
                    <a:pt x="228" y="90"/>
                  </a:lnTo>
                  <a:lnTo>
                    <a:pt x="222" y="90"/>
                  </a:lnTo>
                  <a:lnTo>
                    <a:pt x="228" y="90"/>
                  </a:lnTo>
                  <a:lnTo>
                    <a:pt x="228" y="96"/>
                  </a:lnTo>
                  <a:lnTo>
                    <a:pt x="234" y="96"/>
                  </a:lnTo>
                  <a:lnTo>
                    <a:pt x="240" y="96"/>
                  </a:lnTo>
                  <a:lnTo>
                    <a:pt x="246" y="96"/>
                  </a:lnTo>
                  <a:lnTo>
                    <a:pt x="252" y="96"/>
                  </a:lnTo>
                  <a:lnTo>
                    <a:pt x="258" y="96"/>
                  </a:lnTo>
                  <a:lnTo>
                    <a:pt x="258" y="102"/>
                  </a:lnTo>
                  <a:lnTo>
                    <a:pt x="264" y="102"/>
                  </a:lnTo>
                  <a:lnTo>
                    <a:pt x="264" y="108"/>
                  </a:lnTo>
                  <a:lnTo>
                    <a:pt x="270" y="108"/>
                  </a:lnTo>
                  <a:lnTo>
                    <a:pt x="270" y="114"/>
                  </a:lnTo>
                  <a:lnTo>
                    <a:pt x="270" y="108"/>
                  </a:lnTo>
                  <a:lnTo>
                    <a:pt x="276" y="108"/>
                  </a:lnTo>
                  <a:lnTo>
                    <a:pt x="276" y="102"/>
                  </a:lnTo>
                  <a:lnTo>
                    <a:pt x="276" y="96"/>
                  </a:lnTo>
                  <a:lnTo>
                    <a:pt x="270" y="96"/>
                  </a:lnTo>
                  <a:lnTo>
                    <a:pt x="270" y="90"/>
                  </a:lnTo>
                  <a:lnTo>
                    <a:pt x="270" y="84"/>
                  </a:lnTo>
                  <a:lnTo>
                    <a:pt x="276" y="84"/>
                  </a:lnTo>
                  <a:lnTo>
                    <a:pt x="276" y="78"/>
                  </a:lnTo>
                  <a:lnTo>
                    <a:pt x="282" y="78"/>
                  </a:lnTo>
                  <a:lnTo>
                    <a:pt x="282" y="72"/>
                  </a:lnTo>
                  <a:lnTo>
                    <a:pt x="282" y="66"/>
                  </a:lnTo>
                  <a:lnTo>
                    <a:pt x="288" y="66"/>
                  </a:lnTo>
                  <a:lnTo>
                    <a:pt x="288" y="60"/>
                  </a:lnTo>
                  <a:lnTo>
                    <a:pt x="288" y="54"/>
                  </a:lnTo>
                  <a:lnTo>
                    <a:pt x="294" y="54"/>
                  </a:lnTo>
                  <a:lnTo>
                    <a:pt x="294" y="48"/>
                  </a:lnTo>
                  <a:lnTo>
                    <a:pt x="294" y="42"/>
                  </a:lnTo>
                  <a:lnTo>
                    <a:pt x="294" y="36"/>
                  </a:lnTo>
                  <a:lnTo>
                    <a:pt x="300" y="30"/>
                  </a:lnTo>
                  <a:lnTo>
                    <a:pt x="294" y="30"/>
                  </a:lnTo>
                  <a:lnTo>
                    <a:pt x="294" y="24"/>
                  </a:lnTo>
                  <a:lnTo>
                    <a:pt x="300" y="24"/>
                  </a:lnTo>
                  <a:lnTo>
                    <a:pt x="300" y="18"/>
                  </a:lnTo>
                  <a:lnTo>
                    <a:pt x="300" y="12"/>
                  </a:lnTo>
                  <a:lnTo>
                    <a:pt x="300" y="6"/>
                  </a:lnTo>
                  <a:lnTo>
                    <a:pt x="306" y="6"/>
                  </a:lnTo>
                  <a:lnTo>
                    <a:pt x="312" y="6"/>
                  </a:lnTo>
                  <a:lnTo>
                    <a:pt x="318" y="6"/>
                  </a:lnTo>
                  <a:lnTo>
                    <a:pt x="324" y="6"/>
                  </a:lnTo>
                  <a:lnTo>
                    <a:pt x="330" y="6"/>
                  </a:lnTo>
                  <a:lnTo>
                    <a:pt x="336" y="6"/>
                  </a:lnTo>
                  <a:lnTo>
                    <a:pt x="336" y="0"/>
                  </a:lnTo>
                  <a:lnTo>
                    <a:pt x="342" y="0"/>
                  </a:lnTo>
                  <a:lnTo>
                    <a:pt x="348" y="0"/>
                  </a:lnTo>
                  <a:lnTo>
                    <a:pt x="354" y="0"/>
                  </a:lnTo>
                  <a:lnTo>
                    <a:pt x="360" y="0"/>
                  </a:lnTo>
                  <a:lnTo>
                    <a:pt x="366" y="0"/>
                  </a:lnTo>
                  <a:lnTo>
                    <a:pt x="372" y="0"/>
                  </a:lnTo>
                  <a:lnTo>
                    <a:pt x="372" y="6"/>
                  </a:lnTo>
                  <a:lnTo>
                    <a:pt x="372" y="0"/>
                  </a:lnTo>
                  <a:lnTo>
                    <a:pt x="378" y="0"/>
                  </a:lnTo>
                  <a:lnTo>
                    <a:pt x="378" y="6"/>
                  </a:lnTo>
                  <a:lnTo>
                    <a:pt x="384" y="6"/>
                  </a:lnTo>
                  <a:lnTo>
                    <a:pt x="390" y="6"/>
                  </a:lnTo>
                  <a:lnTo>
                    <a:pt x="390" y="12"/>
                  </a:lnTo>
                  <a:lnTo>
                    <a:pt x="390" y="6"/>
                  </a:lnTo>
                  <a:lnTo>
                    <a:pt x="396" y="6"/>
                  </a:lnTo>
                  <a:lnTo>
                    <a:pt x="396" y="0"/>
                  </a:lnTo>
                  <a:lnTo>
                    <a:pt x="402" y="6"/>
                  </a:lnTo>
                  <a:lnTo>
                    <a:pt x="402" y="0"/>
                  </a:lnTo>
                  <a:lnTo>
                    <a:pt x="402" y="6"/>
                  </a:lnTo>
                  <a:lnTo>
                    <a:pt x="402" y="0"/>
                  </a:lnTo>
                  <a:lnTo>
                    <a:pt x="408" y="0"/>
                  </a:lnTo>
                  <a:lnTo>
                    <a:pt x="408" y="6"/>
                  </a:lnTo>
                  <a:lnTo>
                    <a:pt x="414" y="6"/>
                  </a:lnTo>
                  <a:lnTo>
                    <a:pt x="414" y="12"/>
                  </a:lnTo>
                  <a:lnTo>
                    <a:pt x="414" y="18"/>
                  </a:lnTo>
                  <a:lnTo>
                    <a:pt x="414" y="24"/>
                  </a:lnTo>
                  <a:lnTo>
                    <a:pt x="414" y="30"/>
                  </a:lnTo>
                  <a:lnTo>
                    <a:pt x="408" y="30"/>
                  </a:lnTo>
                  <a:lnTo>
                    <a:pt x="408" y="36"/>
                  </a:lnTo>
                  <a:lnTo>
                    <a:pt x="402" y="36"/>
                  </a:lnTo>
                  <a:lnTo>
                    <a:pt x="402" y="42"/>
                  </a:lnTo>
                  <a:lnTo>
                    <a:pt x="402" y="48"/>
                  </a:lnTo>
                  <a:lnTo>
                    <a:pt x="402" y="54"/>
                  </a:lnTo>
                  <a:lnTo>
                    <a:pt x="396" y="54"/>
                  </a:lnTo>
                  <a:lnTo>
                    <a:pt x="396" y="60"/>
                  </a:lnTo>
                  <a:lnTo>
                    <a:pt x="390" y="66"/>
                  </a:lnTo>
                  <a:lnTo>
                    <a:pt x="390" y="72"/>
                  </a:lnTo>
                  <a:lnTo>
                    <a:pt x="390" y="78"/>
                  </a:lnTo>
                  <a:lnTo>
                    <a:pt x="384" y="78"/>
                  </a:lnTo>
                  <a:lnTo>
                    <a:pt x="384" y="84"/>
                  </a:lnTo>
                  <a:lnTo>
                    <a:pt x="384" y="90"/>
                  </a:lnTo>
                  <a:lnTo>
                    <a:pt x="384" y="96"/>
                  </a:lnTo>
                  <a:lnTo>
                    <a:pt x="384" y="102"/>
                  </a:lnTo>
                  <a:lnTo>
                    <a:pt x="384" y="108"/>
                  </a:lnTo>
                  <a:lnTo>
                    <a:pt x="384" y="114"/>
                  </a:lnTo>
                  <a:lnTo>
                    <a:pt x="384" y="120"/>
                  </a:lnTo>
                  <a:lnTo>
                    <a:pt x="378" y="120"/>
                  </a:lnTo>
                  <a:lnTo>
                    <a:pt x="378" y="126"/>
                  </a:lnTo>
                  <a:lnTo>
                    <a:pt x="378" y="132"/>
                  </a:lnTo>
                  <a:lnTo>
                    <a:pt x="378" y="138"/>
                  </a:lnTo>
                  <a:lnTo>
                    <a:pt x="372" y="138"/>
                  </a:lnTo>
                  <a:lnTo>
                    <a:pt x="372" y="144"/>
                  </a:lnTo>
                  <a:lnTo>
                    <a:pt x="372" y="150"/>
                  </a:lnTo>
                  <a:lnTo>
                    <a:pt x="372" y="156"/>
                  </a:lnTo>
                  <a:lnTo>
                    <a:pt x="372" y="162"/>
                  </a:lnTo>
                  <a:lnTo>
                    <a:pt x="372" y="168"/>
                  </a:lnTo>
                  <a:lnTo>
                    <a:pt x="372" y="174"/>
                  </a:lnTo>
                  <a:lnTo>
                    <a:pt x="378" y="174"/>
                  </a:lnTo>
                  <a:lnTo>
                    <a:pt x="378" y="180"/>
                  </a:lnTo>
                  <a:lnTo>
                    <a:pt x="378" y="186"/>
                  </a:lnTo>
                  <a:lnTo>
                    <a:pt x="372" y="186"/>
                  </a:lnTo>
                  <a:lnTo>
                    <a:pt x="372" y="192"/>
                  </a:lnTo>
                  <a:lnTo>
                    <a:pt x="366" y="192"/>
                  </a:lnTo>
                  <a:lnTo>
                    <a:pt x="366" y="198"/>
                  </a:lnTo>
                  <a:lnTo>
                    <a:pt x="366" y="204"/>
                  </a:lnTo>
                  <a:lnTo>
                    <a:pt x="366" y="210"/>
                  </a:lnTo>
                  <a:lnTo>
                    <a:pt x="360" y="210"/>
                  </a:lnTo>
                  <a:lnTo>
                    <a:pt x="360" y="216"/>
                  </a:lnTo>
                  <a:lnTo>
                    <a:pt x="366" y="222"/>
                  </a:lnTo>
                  <a:lnTo>
                    <a:pt x="366" y="228"/>
                  </a:lnTo>
                  <a:lnTo>
                    <a:pt x="360" y="234"/>
                  </a:lnTo>
                  <a:lnTo>
                    <a:pt x="360" y="240"/>
                  </a:lnTo>
                  <a:lnTo>
                    <a:pt x="354" y="240"/>
                  </a:lnTo>
                  <a:lnTo>
                    <a:pt x="354" y="246"/>
                  </a:lnTo>
                  <a:lnTo>
                    <a:pt x="348" y="252"/>
                  </a:lnTo>
                  <a:lnTo>
                    <a:pt x="342" y="258"/>
                  </a:lnTo>
                  <a:lnTo>
                    <a:pt x="336" y="258"/>
                  </a:lnTo>
                  <a:lnTo>
                    <a:pt x="336" y="264"/>
                  </a:lnTo>
                  <a:lnTo>
                    <a:pt x="330" y="264"/>
                  </a:lnTo>
                  <a:lnTo>
                    <a:pt x="324" y="264"/>
                  </a:lnTo>
                  <a:lnTo>
                    <a:pt x="324" y="270"/>
                  </a:lnTo>
                  <a:lnTo>
                    <a:pt x="318" y="270"/>
                  </a:lnTo>
                  <a:lnTo>
                    <a:pt x="312" y="276"/>
                  </a:lnTo>
                  <a:lnTo>
                    <a:pt x="312" y="282"/>
                  </a:lnTo>
                  <a:lnTo>
                    <a:pt x="306" y="282"/>
                  </a:lnTo>
                  <a:lnTo>
                    <a:pt x="306" y="288"/>
                  </a:lnTo>
                  <a:lnTo>
                    <a:pt x="306" y="294"/>
                  </a:lnTo>
                  <a:lnTo>
                    <a:pt x="300" y="300"/>
                  </a:lnTo>
                  <a:lnTo>
                    <a:pt x="300" y="306"/>
                  </a:lnTo>
                  <a:lnTo>
                    <a:pt x="294" y="306"/>
                  </a:lnTo>
                  <a:lnTo>
                    <a:pt x="294" y="312"/>
                  </a:lnTo>
                  <a:lnTo>
                    <a:pt x="288" y="312"/>
                  </a:lnTo>
                  <a:lnTo>
                    <a:pt x="288" y="318"/>
                  </a:lnTo>
                  <a:lnTo>
                    <a:pt x="282" y="318"/>
                  </a:lnTo>
                  <a:lnTo>
                    <a:pt x="282" y="324"/>
                  </a:lnTo>
                  <a:lnTo>
                    <a:pt x="276" y="324"/>
                  </a:lnTo>
                  <a:lnTo>
                    <a:pt x="276" y="330"/>
                  </a:lnTo>
                  <a:lnTo>
                    <a:pt x="276" y="336"/>
                  </a:lnTo>
                  <a:lnTo>
                    <a:pt x="276" y="342"/>
                  </a:lnTo>
                  <a:lnTo>
                    <a:pt x="282" y="342"/>
                  </a:lnTo>
                  <a:lnTo>
                    <a:pt x="282" y="348"/>
                  </a:lnTo>
                  <a:lnTo>
                    <a:pt x="282" y="354"/>
                  </a:lnTo>
                  <a:lnTo>
                    <a:pt x="276" y="354"/>
                  </a:lnTo>
                  <a:lnTo>
                    <a:pt x="276" y="360"/>
                  </a:lnTo>
                  <a:lnTo>
                    <a:pt x="276" y="366"/>
                  </a:lnTo>
                  <a:lnTo>
                    <a:pt x="276" y="372"/>
                  </a:lnTo>
                  <a:lnTo>
                    <a:pt x="276" y="378"/>
                  </a:lnTo>
                  <a:lnTo>
                    <a:pt x="276" y="384"/>
                  </a:lnTo>
                  <a:lnTo>
                    <a:pt x="282" y="384"/>
                  </a:lnTo>
                  <a:lnTo>
                    <a:pt x="282" y="390"/>
                  </a:lnTo>
                  <a:lnTo>
                    <a:pt x="276" y="390"/>
                  </a:lnTo>
                  <a:lnTo>
                    <a:pt x="276" y="396"/>
                  </a:lnTo>
                  <a:lnTo>
                    <a:pt x="276" y="402"/>
                  </a:lnTo>
                  <a:lnTo>
                    <a:pt x="270" y="402"/>
                  </a:lnTo>
                  <a:lnTo>
                    <a:pt x="270" y="408"/>
                  </a:lnTo>
                  <a:lnTo>
                    <a:pt x="270" y="414"/>
                  </a:lnTo>
                  <a:lnTo>
                    <a:pt x="264" y="414"/>
                  </a:lnTo>
                  <a:lnTo>
                    <a:pt x="264" y="420"/>
                  </a:lnTo>
                  <a:lnTo>
                    <a:pt x="264" y="426"/>
                  </a:lnTo>
                  <a:lnTo>
                    <a:pt x="258" y="426"/>
                  </a:lnTo>
                  <a:lnTo>
                    <a:pt x="252" y="426"/>
                  </a:lnTo>
                  <a:lnTo>
                    <a:pt x="246" y="426"/>
                  </a:lnTo>
                  <a:lnTo>
                    <a:pt x="240" y="426"/>
                  </a:lnTo>
                  <a:lnTo>
                    <a:pt x="240" y="432"/>
                  </a:lnTo>
                  <a:lnTo>
                    <a:pt x="240" y="438"/>
                  </a:lnTo>
                  <a:lnTo>
                    <a:pt x="240" y="444"/>
                  </a:lnTo>
                  <a:lnTo>
                    <a:pt x="234" y="444"/>
                  </a:lnTo>
                  <a:lnTo>
                    <a:pt x="228" y="444"/>
                  </a:lnTo>
                  <a:lnTo>
                    <a:pt x="222" y="444"/>
                  </a:lnTo>
                  <a:lnTo>
                    <a:pt x="222" y="450"/>
                  </a:lnTo>
                  <a:lnTo>
                    <a:pt x="216" y="456"/>
                  </a:lnTo>
                  <a:lnTo>
                    <a:pt x="210" y="462"/>
                  </a:lnTo>
                  <a:lnTo>
                    <a:pt x="204" y="462"/>
                  </a:lnTo>
                  <a:lnTo>
                    <a:pt x="204" y="468"/>
                  </a:lnTo>
                  <a:lnTo>
                    <a:pt x="204" y="474"/>
                  </a:lnTo>
                  <a:lnTo>
                    <a:pt x="198" y="474"/>
                  </a:lnTo>
                  <a:lnTo>
                    <a:pt x="192" y="480"/>
                  </a:lnTo>
                  <a:lnTo>
                    <a:pt x="192" y="474"/>
                  </a:lnTo>
                  <a:lnTo>
                    <a:pt x="186" y="474"/>
                  </a:lnTo>
                  <a:lnTo>
                    <a:pt x="180" y="474"/>
                  </a:lnTo>
                  <a:lnTo>
                    <a:pt x="180" y="468"/>
                  </a:lnTo>
                  <a:lnTo>
                    <a:pt x="180" y="462"/>
                  </a:lnTo>
                  <a:lnTo>
                    <a:pt x="174" y="462"/>
                  </a:lnTo>
                  <a:lnTo>
                    <a:pt x="180" y="462"/>
                  </a:lnTo>
                  <a:lnTo>
                    <a:pt x="174" y="462"/>
                  </a:lnTo>
                  <a:lnTo>
                    <a:pt x="174" y="456"/>
                  </a:lnTo>
                  <a:lnTo>
                    <a:pt x="180" y="456"/>
                  </a:lnTo>
                  <a:lnTo>
                    <a:pt x="180" y="450"/>
                  </a:lnTo>
                  <a:lnTo>
                    <a:pt x="180" y="444"/>
                  </a:lnTo>
                  <a:lnTo>
                    <a:pt x="174" y="444"/>
                  </a:lnTo>
                  <a:lnTo>
                    <a:pt x="168" y="444"/>
                  </a:lnTo>
                  <a:lnTo>
                    <a:pt x="168" y="450"/>
                  </a:lnTo>
                  <a:lnTo>
                    <a:pt x="162" y="450"/>
                  </a:lnTo>
                  <a:lnTo>
                    <a:pt x="156" y="450"/>
                  </a:lnTo>
                  <a:lnTo>
                    <a:pt x="156" y="456"/>
                  </a:lnTo>
                  <a:lnTo>
                    <a:pt x="150" y="456"/>
                  </a:lnTo>
                  <a:lnTo>
                    <a:pt x="150" y="450"/>
                  </a:lnTo>
                  <a:lnTo>
                    <a:pt x="144" y="450"/>
                  </a:lnTo>
                  <a:lnTo>
                    <a:pt x="138" y="450"/>
                  </a:lnTo>
                  <a:lnTo>
                    <a:pt x="138" y="456"/>
                  </a:lnTo>
                  <a:lnTo>
                    <a:pt x="144" y="456"/>
                  </a:lnTo>
                  <a:lnTo>
                    <a:pt x="144" y="462"/>
                  </a:lnTo>
                  <a:lnTo>
                    <a:pt x="138" y="462"/>
                  </a:lnTo>
                  <a:lnTo>
                    <a:pt x="138" y="468"/>
                  </a:lnTo>
                  <a:lnTo>
                    <a:pt x="132" y="468"/>
                  </a:lnTo>
                  <a:lnTo>
                    <a:pt x="132" y="474"/>
                  </a:lnTo>
                  <a:lnTo>
                    <a:pt x="126" y="474"/>
                  </a:lnTo>
                  <a:lnTo>
                    <a:pt x="126" y="480"/>
                  </a:lnTo>
                  <a:lnTo>
                    <a:pt x="120" y="474"/>
                  </a:lnTo>
                  <a:lnTo>
                    <a:pt x="120" y="468"/>
                  </a:lnTo>
                  <a:lnTo>
                    <a:pt x="114" y="468"/>
                  </a:lnTo>
                  <a:lnTo>
                    <a:pt x="114" y="462"/>
                  </a:lnTo>
                  <a:lnTo>
                    <a:pt x="108" y="462"/>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16" name="Freeform 52"/>
            <p:cNvSpPr>
              <a:spLocks noEditPoints="1"/>
            </p:cNvSpPr>
            <p:nvPr>
              <p:custDataLst>
                <p:tags r:id="rId46"/>
              </p:custDataLst>
            </p:nvPr>
          </p:nvSpPr>
          <p:spPr bwMode="gray">
            <a:xfrm>
              <a:off x="1967749" y="3691399"/>
              <a:ext cx="351854" cy="437112"/>
            </a:xfrm>
            <a:custGeom>
              <a:avLst/>
              <a:gdLst>
                <a:gd name="T0" fmla="*/ 44504 w 324"/>
                <a:gd name="T1" fmla="*/ 120720 h 354"/>
                <a:gd name="T2" fmla="*/ 37731 w 324"/>
                <a:gd name="T3" fmla="*/ 113960 h 354"/>
                <a:gd name="T4" fmla="*/ 29991 w 324"/>
                <a:gd name="T5" fmla="*/ 104302 h 354"/>
                <a:gd name="T6" fmla="*/ 27089 w 324"/>
                <a:gd name="T7" fmla="*/ 101405 h 354"/>
                <a:gd name="T8" fmla="*/ 19350 w 324"/>
                <a:gd name="T9" fmla="*/ 95611 h 354"/>
                <a:gd name="T10" fmla="*/ 12577 w 324"/>
                <a:gd name="T11" fmla="*/ 86918 h 354"/>
                <a:gd name="T12" fmla="*/ 8707 w 324"/>
                <a:gd name="T13" fmla="*/ 78227 h 354"/>
                <a:gd name="T14" fmla="*/ 6772 w 324"/>
                <a:gd name="T15" fmla="*/ 71466 h 354"/>
                <a:gd name="T16" fmla="*/ 1935 w 324"/>
                <a:gd name="T17" fmla="*/ 65672 h 354"/>
                <a:gd name="T18" fmla="*/ 0 w 324"/>
                <a:gd name="T19" fmla="*/ 59877 h 354"/>
                <a:gd name="T20" fmla="*/ 3870 w 324"/>
                <a:gd name="T21" fmla="*/ 60843 h 354"/>
                <a:gd name="T22" fmla="*/ 6772 w 324"/>
                <a:gd name="T23" fmla="*/ 59877 h 354"/>
                <a:gd name="T24" fmla="*/ 6772 w 324"/>
                <a:gd name="T25" fmla="*/ 59877 h 354"/>
                <a:gd name="T26" fmla="*/ 10642 w 324"/>
                <a:gd name="T27" fmla="*/ 51186 h 354"/>
                <a:gd name="T28" fmla="*/ 10642 w 324"/>
                <a:gd name="T29" fmla="*/ 42493 h 354"/>
                <a:gd name="T30" fmla="*/ 14512 w 324"/>
                <a:gd name="T31" fmla="*/ 42493 h 354"/>
                <a:gd name="T32" fmla="*/ 19350 w 324"/>
                <a:gd name="T33" fmla="*/ 44425 h 354"/>
                <a:gd name="T34" fmla="*/ 17415 w 324"/>
                <a:gd name="T35" fmla="*/ 40562 h 354"/>
                <a:gd name="T36" fmla="*/ 10642 w 324"/>
                <a:gd name="T37" fmla="*/ 33801 h 354"/>
                <a:gd name="T38" fmla="*/ 17415 w 324"/>
                <a:gd name="T39" fmla="*/ 31870 h 354"/>
                <a:gd name="T40" fmla="*/ 21285 w 324"/>
                <a:gd name="T41" fmla="*/ 26076 h 354"/>
                <a:gd name="T42" fmla="*/ 31926 w 324"/>
                <a:gd name="T43" fmla="*/ 27041 h 354"/>
                <a:gd name="T44" fmla="*/ 44504 w 324"/>
                <a:gd name="T45" fmla="*/ 27041 h 354"/>
                <a:gd name="T46" fmla="*/ 51276 w 324"/>
                <a:gd name="T47" fmla="*/ 21247 h 354"/>
                <a:gd name="T48" fmla="*/ 51276 w 324"/>
                <a:gd name="T49" fmla="*/ 8692 h 354"/>
                <a:gd name="T50" fmla="*/ 55146 w 324"/>
                <a:gd name="T51" fmla="*/ 0 h 354"/>
                <a:gd name="T52" fmla="*/ 59984 w 324"/>
                <a:gd name="T53" fmla="*/ 0 h 354"/>
                <a:gd name="T54" fmla="*/ 70626 w 324"/>
                <a:gd name="T55" fmla="*/ 1931 h 354"/>
                <a:gd name="T56" fmla="*/ 83203 w 324"/>
                <a:gd name="T57" fmla="*/ 1931 h 354"/>
                <a:gd name="T58" fmla="*/ 90943 w 324"/>
                <a:gd name="T59" fmla="*/ 1931 h 354"/>
                <a:gd name="T60" fmla="*/ 87073 w 324"/>
                <a:gd name="T61" fmla="*/ 10624 h 354"/>
                <a:gd name="T62" fmla="*/ 87073 w 324"/>
                <a:gd name="T63" fmla="*/ 14486 h 354"/>
                <a:gd name="T64" fmla="*/ 89008 w 324"/>
                <a:gd name="T65" fmla="*/ 17383 h 354"/>
                <a:gd name="T66" fmla="*/ 87073 w 324"/>
                <a:gd name="T67" fmla="*/ 23179 h 354"/>
                <a:gd name="T68" fmla="*/ 95780 w 324"/>
                <a:gd name="T69" fmla="*/ 21247 h 354"/>
                <a:gd name="T70" fmla="*/ 105455 w 324"/>
                <a:gd name="T71" fmla="*/ 19315 h 354"/>
                <a:gd name="T72" fmla="*/ 112227 w 324"/>
                <a:gd name="T73" fmla="*/ 26076 h 354"/>
                <a:gd name="T74" fmla="*/ 110292 w 324"/>
                <a:gd name="T75" fmla="*/ 31870 h 354"/>
                <a:gd name="T76" fmla="*/ 105455 w 324"/>
                <a:gd name="T77" fmla="*/ 35733 h 354"/>
                <a:gd name="T78" fmla="*/ 101585 w 324"/>
                <a:gd name="T79" fmla="*/ 44425 h 354"/>
                <a:gd name="T80" fmla="*/ 104487 w 324"/>
                <a:gd name="T81" fmla="*/ 51186 h 354"/>
                <a:gd name="T82" fmla="*/ 112227 w 324"/>
                <a:gd name="T83" fmla="*/ 55048 h 354"/>
                <a:gd name="T84" fmla="*/ 112227 w 324"/>
                <a:gd name="T85" fmla="*/ 67603 h 354"/>
                <a:gd name="T86" fmla="*/ 112227 w 324"/>
                <a:gd name="T87" fmla="*/ 76295 h 354"/>
                <a:gd name="T88" fmla="*/ 110292 w 324"/>
                <a:gd name="T89" fmla="*/ 84987 h 354"/>
                <a:gd name="T90" fmla="*/ 108357 w 324"/>
                <a:gd name="T91" fmla="*/ 93679 h 354"/>
                <a:gd name="T92" fmla="*/ 101585 w 324"/>
                <a:gd name="T93" fmla="*/ 90781 h 354"/>
                <a:gd name="T94" fmla="*/ 95780 w 324"/>
                <a:gd name="T95" fmla="*/ 93679 h 354"/>
                <a:gd name="T96" fmla="*/ 85138 w 324"/>
                <a:gd name="T97" fmla="*/ 90781 h 354"/>
                <a:gd name="T98" fmla="*/ 80300 w 324"/>
                <a:gd name="T99" fmla="*/ 82090 h 354"/>
                <a:gd name="T100" fmla="*/ 74496 w 324"/>
                <a:gd name="T101" fmla="*/ 86918 h 354"/>
                <a:gd name="T102" fmla="*/ 67724 w 324"/>
                <a:gd name="T103" fmla="*/ 93679 h 354"/>
                <a:gd name="T104" fmla="*/ 59984 w 324"/>
                <a:gd name="T105" fmla="*/ 93679 h 354"/>
                <a:gd name="T106" fmla="*/ 59984 w 324"/>
                <a:gd name="T107" fmla="*/ 97542 h 354"/>
                <a:gd name="T108" fmla="*/ 61919 w 324"/>
                <a:gd name="T109" fmla="*/ 104302 h 354"/>
                <a:gd name="T110" fmla="*/ 63854 w 324"/>
                <a:gd name="T111" fmla="*/ 110097 h 354"/>
                <a:gd name="T112" fmla="*/ 63854 w 324"/>
                <a:gd name="T113" fmla="*/ 118788 h 354"/>
                <a:gd name="T114" fmla="*/ 55146 w 324"/>
                <a:gd name="T115" fmla="*/ 115891 h 354"/>
                <a:gd name="T116" fmla="*/ 48374 w 324"/>
                <a:gd name="T117" fmla="*/ 122652 h 354"/>
                <a:gd name="T118" fmla="*/ 1935 w 324"/>
                <a:gd name="T119" fmla="*/ 63740 h 354"/>
                <a:gd name="T120" fmla="*/ 12577 w 324"/>
                <a:gd name="T121" fmla="*/ 31870 h 3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4" h="354">
                  <a:moveTo>
                    <a:pt x="138" y="354"/>
                  </a:moveTo>
                  <a:lnTo>
                    <a:pt x="138" y="348"/>
                  </a:lnTo>
                  <a:lnTo>
                    <a:pt x="138" y="354"/>
                  </a:lnTo>
                  <a:lnTo>
                    <a:pt x="132" y="348"/>
                  </a:lnTo>
                  <a:lnTo>
                    <a:pt x="126" y="348"/>
                  </a:lnTo>
                  <a:lnTo>
                    <a:pt x="126" y="342"/>
                  </a:lnTo>
                  <a:lnTo>
                    <a:pt x="126" y="336"/>
                  </a:lnTo>
                  <a:lnTo>
                    <a:pt x="120" y="336"/>
                  </a:lnTo>
                  <a:lnTo>
                    <a:pt x="120" y="330"/>
                  </a:lnTo>
                  <a:lnTo>
                    <a:pt x="114" y="330"/>
                  </a:lnTo>
                  <a:lnTo>
                    <a:pt x="114" y="324"/>
                  </a:lnTo>
                  <a:lnTo>
                    <a:pt x="108" y="324"/>
                  </a:lnTo>
                  <a:lnTo>
                    <a:pt x="108" y="318"/>
                  </a:lnTo>
                  <a:lnTo>
                    <a:pt x="102" y="312"/>
                  </a:lnTo>
                  <a:lnTo>
                    <a:pt x="96" y="306"/>
                  </a:lnTo>
                  <a:lnTo>
                    <a:pt x="90" y="306"/>
                  </a:lnTo>
                  <a:lnTo>
                    <a:pt x="90" y="300"/>
                  </a:lnTo>
                  <a:lnTo>
                    <a:pt x="84" y="294"/>
                  </a:lnTo>
                  <a:lnTo>
                    <a:pt x="84" y="300"/>
                  </a:lnTo>
                  <a:lnTo>
                    <a:pt x="90" y="300"/>
                  </a:lnTo>
                  <a:lnTo>
                    <a:pt x="84" y="300"/>
                  </a:lnTo>
                  <a:lnTo>
                    <a:pt x="84" y="294"/>
                  </a:lnTo>
                  <a:lnTo>
                    <a:pt x="78" y="294"/>
                  </a:lnTo>
                  <a:lnTo>
                    <a:pt x="78" y="288"/>
                  </a:lnTo>
                  <a:lnTo>
                    <a:pt x="72" y="288"/>
                  </a:lnTo>
                  <a:lnTo>
                    <a:pt x="72" y="282"/>
                  </a:lnTo>
                  <a:lnTo>
                    <a:pt x="66" y="282"/>
                  </a:lnTo>
                  <a:lnTo>
                    <a:pt x="66" y="276"/>
                  </a:lnTo>
                  <a:lnTo>
                    <a:pt x="60" y="276"/>
                  </a:lnTo>
                  <a:lnTo>
                    <a:pt x="54" y="270"/>
                  </a:lnTo>
                  <a:lnTo>
                    <a:pt x="48" y="264"/>
                  </a:lnTo>
                  <a:lnTo>
                    <a:pt x="48" y="258"/>
                  </a:lnTo>
                  <a:lnTo>
                    <a:pt x="48" y="252"/>
                  </a:lnTo>
                  <a:lnTo>
                    <a:pt x="42" y="252"/>
                  </a:lnTo>
                  <a:lnTo>
                    <a:pt x="42" y="246"/>
                  </a:lnTo>
                  <a:lnTo>
                    <a:pt x="36" y="246"/>
                  </a:lnTo>
                  <a:lnTo>
                    <a:pt x="36" y="240"/>
                  </a:lnTo>
                  <a:lnTo>
                    <a:pt x="30" y="240"/>
                  </a:lnTo>
                  <a:lnTo>
                    <a:pt x="30" y="234"/>
                  </a:lnTo>
                  <a:lnTo>
                    <a:pt x="30" y="228"/>
                  </a:lnTo>
                  <a:lnTo>
                    <a:pt x="30" y="222"/>
                  </a:lnTo>
                  <a:lnTo>
                    <a:pt x="24" y="222"/>
                  </a:lnTo>
                  <a:lnTo>
                    <a:pt x="24" y="216"/>
                  </a:lnTo>
                  <a:lnTo>
                    <a:pt x="24" y="210"/>
                  </a:lnTo>
                  <a:lnTo>
                    <a:pt x="18" y="210"/>
                  </a:lnTo>
                  <a:lnTo>
                    <a:pt x="18" y="204"/>
                  </a:lnTo>
                  <a:lnTo>
                    <a:pt x="12" y="204"/>
                  </a:lnTo>
                  <a:lnTo>
                    <a:pt x="18" y="204"/>
                  </a:lnTo>
                  <a:lnTo>
                    <a:pt x="12" y="204"/>
                  </a:lnTo>
                  <a:lnTo>
                    <a:pt x="18" y="204"/>
                  </a:lnTo>
                  <a:lnTo>
                    <a:pt x="18" y="198"/>
                  </a:lnTo>
                  <a:lnTo>
                    <a:pt x="12" y="198"/>
                  </a:lnTo>
                  <a:lnTo>
                    <a:pt x="12" y="192"/>
                  </a:lnTo>
                  <a:lnTo>
                    <a:pt x="6" y="186"/>
                  </a:lnTo>
                  <a:lnTo>
                    <a:pt x="12" y="192"/>
                  </a:lnTo>
                  <a:lnTo>
                    <a:pt x="12" y="186"/>
                  </a:lnTo>
                  <a:lnTo>
                    <a:pt x="6" y="186"/>
                  </a:lnTo>
                  <a:lnTo>
                    <a:pt x="6" y="180"/>
                  </a:lnTo>
                  <a:lnTo>
                    <a:pt x="0" y="174"/>
                  </a:lnTo>
                  <a:lnTo>
                    <a:pt x="0" y="168"/>
                  </a:lnTo>
                  <a:lnTo>
                    <a:pt x="6" y="168"/>
                  </a:lnTo>
                  <a:lnTo>
                    <a:pt x="0" y="168"/>
                  </a:lnTo>
                  <a:lnTo>
                    <a:pt x="6" y="174"/>
                  </a:lnTo>
                  <a:lnTo>
                    <a:pt x="6" y="180"/>
                  </a:lnTo>
                  <a:lnTo>
                    <a:pt x="6" y="174"/>
                  </a:lnTo>
                  <a:lnTo>
                    <a:pt x="12" y="174"/>
                  </a:lnTo>
                  <a:lnTo>
                    <a:pt x="12" y="168"/>
                  </a:lnTo>
                  <a:lnTo>
                    <a:pt x="18" y="168"/>
                  </a:lnTo>
                  <a:lnTo>
                    <a:pt x="12" y="168"/>
                  </a:lnTo>
                  <a:lnTo>
                    <a:pt x="18" y="168"/>
                  </a:lnTo>
                  <a:lnTo>
                    <a:pt x="12" y="168"/>
                  </a:lnTo>
                  <a:lnTo>
                    <a:pt x="18" y="168"/>
                  </a:lnTo>
                  <a:lnTo>
                    <a:pt x="18" y="174"/>
                  </a:lnTo>
                  <a:lnTo>
                    <a:pt x="18" y="168"/>
                  </a:lnTo>
                  <a:lnTo>
                    <a:pt x="18" y="174"/>
                  </a:lnTo>
                  <a:lnTo>
                    <a:pt x="18" y="168"/>
                  </a:lnTo>
                  <a:lnTo>
                    <a:pt x="24" y="168"/>
                  </a:lnTo>
                  <a:lnTo>
                    <a:pt x="18" y="168"/>
                  </a:lnTo>
                  <a:lnTo>
                    <a:pt x="24" y="168"/>
                  </a:lnTo>
                  <a:lnTo>
                    <a:pt x="24" y="162"/>
                  </a:lnTo>
                  <a:lnTo>
                    <a:pt x="30" y="162"/>
                  </a:lnTo>
                  <a:lnTo>
                    <a:pt x="30" y="156"/>
                  </a:lnTo>
                  <a:lnTo>
                    <a:pt x="30" y="150"/>
                  </a:lnTo>
                  <a:lnTo>
                    <a:pt x="30" y="144"/>
                  </a:lnTo>
                  <a:lnTo>
                    <a:pt x="36" y="144"/>
                  </a:lnTo>
                  <a:lnTo>
                    <a:pt x="36" y="138"/>
                  </a:lnTo>
                  <a:lnTo>
                    <a:pt x="36" y="132"/>
                  </a:lnTo>
                  <a:lnTo>
                    <a:pt x="36" y="126"/>
                  </a:lnTo>
                  <a:lnTo>
                    <a:pt x="36" y="120"/>
                  </a:lnTo>
                  <a:lnTo>
                    <a:pt x="30" y="120"/>
                  </a:lnTo>
                  <a:lnTo>
                    <a:pt x="36" y="120"/>
                  </a:lnTo>
                  <a:lnTo>
                    <a:pt x="30" y="120"/>
                  </a:lnTo>
                  <a:lnTo>
                    <a:pt x="30" y="114"/>
                  </a:lnTo>
                  <a:lnTo>
                    <a:pt x="36" y="114"/>
                  </a:lnTo>
                  <a:lnTo>
                    <a:pt x="36" y="120"/>
                  </a:lnTo>
                  <a:lnTo>
                    <a:pt x="42" y="120"/>
                  </a:lnTo>
                  <a:lnTo>
                    <a:pt x="42" y="126"/>
                  </a:lnTo>
                  <a:lnTo>
                    <a:pt x="42" y="120"/>
                  </a:lnTo>
                  <a:lnTo>
                    <a:pt x="48" y="120"/>
                  </a:lnTo>
                  <a:lnTo>
                    <a:pt x="48" y="126"/>
                  </a:lnTo>
                  <a:lnTo>
                    <a:pt x="48" y="120"/>
                  </a:lnTo>
                  <a:lnTo>
                    <a:pt x="54" y="126"/>
                  </a:lnTo>
                  <a:lnTo>
                    <a:pt x="60" y="126"/>
                  </a:lnTo>
                  <a:lnTo>
                    <a:pt x="66" y="120"/>
                  </a:lnTo>
                  <a:lnTo>
                    <a:pt x="60" y="120"/>
                  </a:lnTo>
                  <a:lnTo>
                    <a:pt x="54" y="120"/>
                  </a:lnTo>
                  <a:lnTo>
                    <a:pt x="48" y="120"/>
                  </a:lnTo>
                  <a:lnTo>
                    <a:pt x="48" y="114"/>
                  </a:lnTo>
                  <a:lnTo>
                    <a:pt x="42" y="114"/>
                  </a:lnTo>
                  <a:lnTo>
                    <a:pt x="42" y="108"/>
                  </a:lnTo>
                  <a:lnTo>
                    <a:pt x="36" y="108"/>
                  </a:lnTo>
                  <a:lnTo>
                    <a:pt x="36" y="102"/>
                  </a:lnTo>
                  <a:lnTo>
                    <a:pt x="30" y="102"/>
                  </a:lnTo>
                  <a:lnTo>
                    <a:pt x="30" y="96"/>
                  </a:lnTo>
                  <a:lnTo>
                    <a:pt x="36" y="96"/>
                  </a:lnTo>
                  <a:lnTo>
                    <a:pt x="42" y="96"/>
                  </a:lnTo>
                  <a:lnTo>
                    <a:pt x="48" y="96"/>
                  </a:lnTo>
                  <a:lnTo>
                    <a:pt x="48" y="102"/>
                  </a:lnTo>
                  <a:lnTo>
                    <a:pt x="48" y="96"/>
                  </a:lnTo>
                  <a:lnTo>
                    <a:pt x="48" y="90"/>
                  </a:lnTo>
                  <a:lnTo>
                    <a:pt x="48" y="84"/>
                  </a:lnTo>
                  <a:lnTo>
                    <a:pt x="48" y="78"/>
                  </a:lnTo>
                  <a:lnTo>
                    <a:pt x="48" y="72"/>
                  </a:lnTo>
                  <a:lnTo>
                    <a:pt x="48" y="78"/>
                  </a:lnTo>
                  <a:lnTo>
                    <a:pt x="54" y="72"/>
                  </a:lnTo>
                  <a:lnTo>
                    <a:pt x="60" y="72"/>
                  </a:lnTo>
                  <a:lnTo>
                    <a:pt x="60" y="78"/>
                  </a:lnTo>
                  <a:lnTo>
                    <a:pt x="66" y="78"/>
                  </a:lnTo>
                  <a:lnTo>
                    <a:pt x="72" y="78"/>
                  </a:lnTo>
                  <a:lnTo>
                    <a:pt x="78" y="78"/>
                  </a:lnTo>
                  <a:lnTo>
                    <a:pt x="84" y="78"/>
                  </a:lnTo>
                  <a:lnTo>
                    <a:pt x="90" y="78"/>
                  </a:lnTo>
                  <a:lnTo>
                    <a:pt x="96" y="78"/>
                  </a:lnTo>
                  <a:lnTo>
                    <a:pt x="102" y="78"/>
                  </a:lnTo>
                  <a:lnTo>
                    <a:pt x="108" y="78"/>
                  </a:lnTo>
                  <a:lnTo>
                    <a:pt x="114" y="78"/>
                  </a:lnTo>
                  <a:lnTo>
                    <a:pt x="120" y="78"/>
                  </a:lnTo>
                  <a:lnTo>
                    <a:pt x="126" y="78"/>
                  </a:lnTo>
                  <a:lnTo>
                    <a:pt x="132" y="78"/>
                  </a:lnTo>
                  <a:lnTo>
                    <a:pt x="138" y="78"/>
                  </a:lnTo>
                  <a:lnTo>
                    <a:pt x="144" y="78"/>
                  </a:lnTo>
                  <a:lnTo>
                    <a:pt x="144" y="72"/>
                  </a:lnTo>
                  <a:lnTo>
                    <a:pt x="144" y="66"/>
                  </a:lnTo>
                  <a:lnTo>
                    <a:pt x="144" y="60"/>
                  </a:lnTo>
                  <a:lnTo>
                    <a:pt x="144" y="54"/>
                  </a:lnTo>
                  <a:lnTo>
                    <a:pt x="144" y="48"/>
                  </a:lnTo>
                  <a:lnTo>
                    <a:pt x="144" y="42"/>
                  </a:lnTo>
                  <a:lnTo>
                    <a:pt x="144" y="36"/>
                  </a:lnTo>
                  <a:lnTo>
                    <a:pt x="144" y="30"/>
                  </a:lnTo>
                  <a:lnTo>
                    <a:pt x="144" y="24"/>
                  </a:lnTo>
                  <a:lnTo>
                    <a:pt x="144" y="18"/>
                  </a:lnTo>
                  <a:lnTo>
                    <a:pt x="144" y="12"/>
                  </a:lnTo>
                  <a:lnTo>
                    <a:pt x="144" y="6"/>
                  </a:lnTo>
                  <a:lnTo>
                    <a:pt x="150" y="6"/>
                  </a:lnTo>
                  <a:lnTo>
                    <a:pt x="156" y="6"/>
                  </a:lnTo>
                  <a:lnTo>
                    <a:pt x="156" y="0"/>
                  </a:lnTo>
                  <a:lnTo>
                    <a:pt x="162" y="0"/>
                  </a:lnTo>
                  <a:lnTo>
                    <a:pt x="162" y="6"/>
                  </a:lnTo>
                  <a:lnTo>
                    <a:pt x="162" y="0"/>
                  </a:lnTo>
                  <a:lnTo>
                    <a:pt x="162" y="6"/>
                  </a:lnTo>
                  <a:lnTo>
                    <a:pt x="162" y="0"/>
                  </a:lnTo>
                  <a:lnTo>
                    <a:pt x="168" y="0"/>
                  </a:lnTo>
                  <a:lnTo>
                    <a:pt x="168" y="6"/>
                  </a:lnTo>
                  <a:lnTo>
                    <a:pt x="174" y="6"/>
                  </a:lnTo>
                  <a:lnTo>
                    <a:pt x="180" y="6"/>
                  </a:lnTo>
                  <a:lnTo>
                    <a:pt x="186" y="6"/>
                  </a:lnTo>
                  <a:lnTo>
                    <a:pt x="192" y="6"/>
                  </a:lnTo>
                  <a:lnTo>
                    <a:pt x="198" y="6"/>
                  </a:lnTo>
                  <a:lnTo>
                    <a:pt x="204" y="6"/>
                  </a:lnTo>
                  <a:lnTo>
                    <a:pt x="210" y="6"/>
                  </a:lnTo>
                  <a:lnTo>
                    <a:pt x="216" y="6"/>
                  </a:lnTo>
                  <a:lnTo>
                    <a:pt x="222" y="6"/>
                  </a:lnTo>
                  <a:lnTo>
                    <a:pt x="228" y="6"/>
                  </a:lnTo>
                  <a:lnTo>
                    <a:pt x="234" y="6"/>
                  </a:lnTo>
                  <a:lnTo>
                    <a:pt x="240" y="6"/>
                  </a:lnTo>
                  <a:lnTo>
                    <a:pt x="246" y="6"/>
                  </a:lnTo>
                  <a:lnTo>
                    <a:pt x="252" y="6"/>
                  </a:lnTo>
                  <a:lnTo>
                    <a:pt x="246" y="6"/>
                  </a:lnTo>
                  <a:lnTo>
                    <a:pt x="252" y="6"/>
                  </a:lnTo>
                  <a:lnTo>
                    <a:pt x="258" y="6"/>
                  </a:lnTo>
                  <a:lnTo>
                    <a:pt x="252" y="6"/>
                  </a:lnTo>
                  <a:lnTo>
                    <a:pt x="252" y="12"/>
                  </a:lnTo>
                  <a:lnTo>
                    <a:pt x="252" y="18"/>
                  </a:lnTo>
                  <a:lnTo>
                    <a:pt x="252" y="24"/>
                  </a:lnTo>
                  <a:lnTo>
                    <a:pt x="246" y="24"/>
                  </a:lnTo>
                  <a:lnTo>
                    <a:pt x="246" y="30"/>
                  </a:lnTo>
                  <a:lnTo>
                    <a:pt x="252" y="30"/>
                  </a:lnTo>
                  <a:lnTo>
                    <a:pt x="246" y="30"/>
                  </a:lnTo>
                  <a:lnTo>
                    <a:pt x="252" y="30"/>
                  </a:lnTo>
                  <a:lnTo>
                    <a:pt x="246" y="30"/>
                  </a:lnTo>
                  <a:lnTo>
                    <a:pt x="246" y="36"/>
                  </a:lnTo>
                  <a:lnTo>
                    <a:pt x="246" y="42"/>
                  </a:lnTo>
                  <a:lnTo>
                    <a:pt x="246" y="48"/>
                  </a:lnTo>
                  <a:lnTo>
                    <a:pt x="252" y="48"/>
                  </a:lnTo>
                  <a:lnTo>
                    <a:pt x="246" y="48"/>
                  </a:lnTo>
                  <a:lnTo>
                    <a:pt x="252" y="48"/>
                  </a:lnTo>
                  <a:lnTo>
                    <a:pt x="246" y="48"/>
                  </a:lnTo>
                  <a:lnTo>
                    <a:pt x="252" y="48"/>
                  </a:lnTo>
                  <a:lnTo>
                    <a:pt x="252" y="54"/>
                  </a:lnTo>
                  <a:lnTo>
                    <a:pt x="252" y="60"/>
                  </a:lnTo>
                  <a:lnTo>
                    <a:pt x="252" y="54"/>
                  </a:lnTo>
                  <a:lnTo>
                    <a:pt x="252" y="60"/>
                  </a:lnTo>
                  <a:lnTo>
                    <a:pt x="246" y="60"/>
                  </a:lnTo>
                  <a:lnTo>
                    <a:pt x="246" y="66"/>
                  </a:lnTo>
                  <a:lnTo>
                    <a:pt x="252" y="66"/>
                  </a:lnTo>
                  <a:lnTo>
                    <a:pt x="252" y="60"/>
                  </a:lnTo>
                  <a:lnTo>
                    <a:pt x="258" y="66"/>
                  </a:lnTo>
                  <a:lnTo>
                    <a:pt x="258" y="60"/>
                  </a:lnTo>
                  <a:lnTo>
                    <a:pt x="264" y="60"/>
                  </a:lnTo>
                  <a:lnTo>
                    <a:pt x="270" y="60"/>
                  </a:lnTo>
                  <a:lnTo>
                    <a:pt x="276" y="60"/>
                  </a:lnTo>
                  <a:lnTo>
                    <a:pt x="276" y="54"/>
                  </a:lnTo>
                  <a:lnTo>
                    <a:pt x="282" y="54"/>
                  </a:lnTo>
                  <a:lnTo>
                    <a:pt x="288" y="54"/>
                  </a:lnTo>
                  <a:lnTo>
                    <a:pt x="294" y="54"/>
                  </a:lnTo>
                  <a:lnTo>
                    <a:pt x="300" y="54"/>
                  </a:lnTo>
                  <a:lnTo>
                    <a:pt x="306" y="54"/>
                  </a:lnTo>
                  <a:lnTo>
                    <a:pt x="312" y="54"/>
                  </a:lnTo>
                  <a:lnTo>
                    <a:pt x="312" y="60"/>
                  </a:lnTo>
                  <a:lnTo>
                    <a:pt x="312" y="66"/>
                  </a:lnTo>
                  <a:lnTo>
                    <a:pt x="312" y="72"/>
                  </a:lnTo>
                  <a:lnTo>
                    <a:pt x="318" y="72"/>
                  </a:lnTo>
                  <a:lnTo>
                    <a:pt x="318" y="78"/>
                  </a:lnTo>
                  <a:lnTo>
                    <a:pt x="324" y="78"/>
                  </a:lnTo>
                  <a:lnTo>
                    <a:pt x="324" y="84"/>
                  </a:lnTo>
                  <a:lnTo>
                    <a:pt x="318" y="84"/>
                  </a:lnTo>
                  <a:lnTo>
                    <a:pt x="318" y="90"/>
                  </a:lnTo>
                  <a:lnTo>
                    <a:pt x="312" y="90"/>
                  </a:lnTo>
                  <a:lnTo>
                    <a:pt x="312" y="96"/>
                  </a:lnTo>
                  <a:lnTo>
                    <a:pt x="318" y="96"/>
                  </a:lnTo>
                  <a:lnTo>
                    <a:pt x="312" y="96"/>
                  </a:lnTo>
                  <a:lnTo>
                    <a:pt x="312" y="102"/>
                  </a:lnTo>
                  <a:lnTo>
                    <a:pt x="306" y="102"/>
                  </a:lnTo>
                  <a:lnTo>
                    <a:pt x="300" y="102"/>
                  </a:lnTo>
                  <a:lnTo>
                    <a:pt x="300" y="108"/>
                  </a:lnTo>
                  <a:lnTo>
                    <a:pt x="294" y="108"/>
                  </a:lnTo>
                  <a:lnTo>
                    <a:pt x="294" y="114"/>
                  </a:lnTo>
                  <a:lnTo>
                    <a:pt x="288" y="114"/>
                  </a:lnTo>
                  <a:lnTo>
                    <a:pt x="288" y="120"/>
                  </a:lnTo>
                  <a:lnTo>
                    <a:pt x="288" y="126"/>
                  </a:lnTo>
                  <a:lnTo>
                    <a:pt x="294" y="126"/>
                  </a:lnTo>
                  <a:lnTo>
                    <a:pt x="294" y="132"/>
                  </a:lnTo>
                  <a:lnTo>
                    <a:pt x="288" y="132"/>
                  </a:lnTo>
                  <a:lnTo>
                    <a:pt x="288" y="138"/>
                  </a:lnTo>
                  <a:lnTo>
                    <a:pt x="288" y="144"/>
                  </a:lnTo>
                  <a:lnTo>
                    <a:pt x="294" y="144"/>
                  </a:lnTo>
                  <a:lnTo>
                    <a:pt x="300" y="144"/>
                  </a:lnTo>
                  <a:lnTo>
                    <a:pt x="300" y="150"/>
                  </a:lnTo>
                  <a:lnTo>
                    <a:pt x="306" y="150"/>
                  </a:lnTo>
                  <a:lnTo>
                    <a:pt x="306" y="156"/>
                  </a:lnTo>
                  <a:lnTo>
                    <a:pt x="312" y="156"/>
                  </a:lnTo>
                  <a:lnTo>
                    <a:pt x="318" y="156"/>
                  </a:lnTo>
                  <a:lnTo>
                    <a:pt x="318" y="162"/>
                  </a:lnTo>
                  <a:lnTo>
                    <a:pt x="324" y="168"/>
                  </a:lnTo>
                  <a:lnTo>
                    <a:pt x="318" y="174"/>
                  </a:lnTo>
                  <a:lnTo>
                    <a:pt x="318" y="180"/>
                  </a:lnTo>
                  <a:lnTo>
                    <a:pt x="318" y="186"/>
                  </a:lnTo>
                  <a:lnTo>
                    <a:pt x="318" y="192"/>
                  </a:lnTo>
                  <a:lnTo>
                    <a:pt x="318" y="198"/>
                  </a:lnTo>
                  <a:lnTo>
                    <a:pt x="318" y="204"/>
                  </a:lnTo>
                  <a:lnTo>
                    <a:pt x="318" y="210"/>
                  </a:lnTo>
                  <a:lnTo>
                    <a:pt x="324" y="210"/>
                  </a:lnTo>
                  <a:lnTo>
                    <a:pt x="318" y="210"/>
                  </a:lnTo>
                  <a:lnTo>
                    <a:pt x="318" y="216"/>
                  </a:lnTo>
                  <a:lnTo>
                    <a:pt x="318" y="222"/>
                  </a:lnTo>
                  <a:lnTo>
                    <a:pt x="312" y="222"/>
                  </a:lnTo>
                  <a:lnTo>
                    <a:pt x="318" y="222"/>
                  </a:lnTo>
                  <a:lnTo>
                    <a:pt x="318" y="228"/>
                  </a:lnTo>
                  <a:lnTo>
                    <a:pt x="318" y="234"/>
                  </a:lnTo>
                  <a:lnTo>
                    <a:pt x="312" y="240"/>
                  </a:lnTo>
                  <a:lnTo>
                    <a:pt x="306" y="240"/>
                  </a:lnTo>
                  <a:lnTo>
                    <a:pt x="306" y="246"/>
                  </a:lnTo>
                  <a:lnTo>
                    <a:pt x="306" y="252"/>
                  </a:lnTo>
                  <a:lnTo>
                    <a:pt x="300" y="252"/>
                  </a:lnTo>
                  <a:lnTo>
                    <a:pt x="306" y="258"/>
                  </a:lnTo>
                  <a:lnTo>
                    <a:pt x="306" y="264"/>
                  </a:lnTo>
                  <a:lnTo>
                    <a:pt x="300" y="264"/>
                  </a:lnTo>
                  <a:lnTo>
                    <a:pt x="300" y="270"/>
                  </a:lnTo>
                  <a:lnTo>
                    <a:pt x="294" y="270"/>
                  </a:lnTo>
                  <a:lnTo>
                    <a:pt x="288" y="270"/>
                  </a:lnTo>
                  <a:lnTo>
                    <a:pt x="288" y="264"/>
                  </a:lnTo>
                  <a:lnTo>
                    <a:pt x="288" y="258"/>
                  </a:lnTo>
                  <a:lnTo>
                    <a:pt x="288" y="252"/>
                  </a:lnTo>
                  <a:lnTo>
                    <a:pt x="282" y="252"/>
                  </a:lnTo>
                  <a:lnTo>
                    <a:pt x="276" y="252"/>
                  </a:lnTo>
                  <a:lnTo>
                    <a:pt x="276" y="258"/>
                  </a:lnTo>
                  <a:lnTo>
                    <a:pt x="270" y="258"/>
                  </a:lnTo>
                  <a:lnTo>
                    <a:pt x="270" y="264"/>
                  </a:lnTo>
                  <a:lnTo>
                    <a:pt x="264" y="264"/>
                  </a:lnTo>
                  <a:lnTo>
                    <a:pt x="258" y="264"/>
                  </a:lnTo>
                  <a:lnTo>
                    <a:pt x="252" y="264"/>
                  </a:lnTo>
                  <a:lnTo>
                    <a:pt x="246" y="264"/>
                  </a:lnTo>
                  <a:lnTo>
                    <a:pt x="240" y="264"/>
                  </a:lnTo>
                  <a:lnTo>
                    <a:pt x="240" y="258"/>
                  </a:lnTo>
                  <a:lnTo>
                    <a:pt x="240" y="252"/>
                  </a:lnTo>
                  <a:lnTo>
                    <a:pt x="234" y="252"/>
                  </a:lnTo>
                  <a:lnTo>
                    <a:pt x="234" y="246"/>
                  </a:lnTo>
                  <a:lnTo>
                    <a:pt x="228" y="246"/>
                  </a:lnTo>
                  <a:lnTo>
                    <a:pt x="228" y="240"/>
                  </a:lnTo>
                  <a:lnTo>
                    <a:pt x="228" y="234"/>
                  </a:lnTo>
                  <a:lnTo>
                    <a:pt x="222" y="234"/>
                  </a:lnTo>
                  <a:lnTo>
                    <a:pt x="216" y="234"/>
                  </a:lnTo>
                  <a:lnTo>
                    <a:pt x="210" y="240"/>
                  </a:lnTo>
                  <a:lnTo>
                    <a:pt x="210" y="234"/>
                  </a:lnTo>
                  <a:lnTo>
                    <a:pt x="210" y="240"/>
                  </a:lnTo>
                  <a:lnTo>
                    <a:pt x="210" y="246"/>
                  </a:lnTo>
                  <a:lnTo>
                    <a:pt x="210" y="252"/>
                  </a:lnTo>
                  <a:lnTo>
                    <a:pt x="210" y="258"/>
                  </a:lnTo>
                  <a:lnTo>
                    <a:pt x="210" y="264"/>
                  </a:lnTo>
                  <a:lnTo>
                    <a:pt x="204" y="264"/>
                  </a:lnTo>
                  <a:lnTo>
                    <a:pt x="198" y="264"/>
                  </a:lnTo>
                  <a:lnTo>
                    <a:pt x="192" y="264"/>
                  </a:lnTo>
                  <a:lnTo>
                    <a:pt x="186" y="270"/>
                  </a:lnTo>
                  <a:lnTo>
                    <a:pt x="186" y="264"/>
                  </a:lnTo>
                  <a:lnTo>
                    <a:pt x="180" y="264"/>
                  </a:lnTo>
                  <a:lnTo>
                    <a:pt x="174" y="264"/>
                  </a:lnTo>
                  <a:lnTo>
                    <a:pt x="168" y="270"/>
                  </a:lnTo>
                  <a:lnTo>
                    <a:pt x="168" y="264"/>
                  </a:lnTo>
                  <a:lnTo>
                    <a:pt x="162" y="264"/>
                  </a:lnTo>
                  <a:lnTo>
                    <a:pt x="162" y="258"/>
                  </a:lnTo>
                  <a:lnTo>
                    <a:pt x="162" y="264"/>
                  </a:lnTo>
                  <a:lnTo>
                    <a:pt x="162" y="270"/>
                  </a:lnTo>
                  <a:lnTo>
                    <a:pt x="162" y="276"/>
                  </a:lnTo>
                  <a:lnTo>
                    <a:pt x="168" y="276"/>
                  </a:lnTo>
                  <a:lnTo>
                    <a:pt x="168" y="282"/>
                  </a:lnTo>
                  <a:lnTo>
                    <a:pt x="162" y="282"/>
                  </a:lnTo>
                  <a:lnTo>
                    <a:pt x="162" y="288"/>
                  </a:lnTo>
                  <a:lnTo>
                    <a:pt x="168" y="288"/>
                  </a:lnTo>
                  <a:lnTo>
                    <a:pt x="174" y="288"/>
                  </a:lnTo>
                  <a:lnTo>
                    <a:pt x="174" y="294"/>
                  </a:lnTo>
                  <a:lnTo>
                    <a:pt x="180" y="294"/>
                  </a:lnTo>
                  <a:lnTo>
                    <a:pt x="186" y="294"/>
                  </a:lnTo>
                  <a:lnTo>
                    <a:pt x="186" y="300"/>
                  </a:lnTo>
                  <a:lnTo>
                    <a:pt x="186" y="306"/>
                  </a:lnTo>
                  <a:lnTo>
                    <a:pt x="180" y="306"/>
                  </a:lnTo>
                  <a:lnTo>
                    <a:pt x="180" y="312"/>
                  </a:lnTo>
                  <a:lnTo>
                    <a:pt x="186" y="312"/>
                  </a:lnTo>
                  <a:lnTo>
                    <a:pt x="186" y="318"/>
                  </a:lnTo>
                  <a:lnTo>
                    <a:pt x="180" y="324"/>
                  </a:lnTo>
                  <a:lnTo>
                    <a:pt x="174" y="330"/>
                  </a:lnTo>
                  <a:lnTo>
                    <a:pt x="180" y="330"/>
                  </a:lnTo>
                  <a:lnTo>
                    <a:pt x="180" y="336"/>
                  </a:lnTo>
                  <a:lnTo>
                    <a:pt x="174" y="342"/>
                  </a:lnTo>
                  <a:lnTo>
                    <a:pt x="174" y="336"/>
                  </a:lnTo>
                  <a:lnTo>
                    <a:pt x="168" y="336"/>
                  </a:lnTo>
                  <a:lnTo>
                    <a:pt x="162" y="336"/>
                  </a:lnTo>
                  <a:lnTo>
                    <a:pt x="162" y="330"/>
                  </a:lnTo>
                  <a:lnTo>
                    <a:pt x="156" y="330"/>
                  </a:lnTo>
                  <a:lnTo>
                    <a:pt x="150" y="330"/>
                  </a:lnTo>
                  <a:lnTo>
                    <a:pt x="144" y="330"/>
                  </a:lnTo>
                  <a:lnTo>
                    <a:pt x="144" y="336"/>
                  </a:lnTo>
                  <a:lnTo>
                    <a:pt x="138" y="336"/>
                  </a:lnTo>
                  <a:lnTo>
                    <a:pt x="138" y="342"/>
                  </a:lnTo>
                  <a:lnTo>
                    <a:pt x="138" y="348"/>
                  </a:lnTo>
                  <a:lnTo>
                    <a:pt x="138" y="354"/>
                  </a:lnTo>
                  <a:close/>
                  <a:moveTo>
                    <a:pt x="48" y="114"/>
                  </a:moveTo>
                  <a:lnTo>
                    <a:pt x="48" y="120"/>
                  </a:lnTo>
                  <a:lnTo>
                    <a:pt x="49" y="120"/>
                  </a:lnTo>
                  <a:lnTo>
                    <a:pt x="48" y="114"/>
                  </a:lnTo>
                  <a:close/>
                  <a:moveTo>
                    <a:pt x="6" y="180"/>
                  </a:moveTo>
                  <a:lnTo>
                    <a:pt x="6" y="186"/>
                  </a:lnTo>
                  <a:lnTo>
                    <a:pt x="7" y="186"/>
                  </a:lnTo>
                  <a:lnTo>
                    <a:pt x="6" y="180"/>
                  </a:lnTo>
                  <a:close/>
                  <a:moveTo>
                    <a:pt x="36" y="84"/>
                  </a:moveTo>
                  <a:lnTo>
                    <a:pt x="36" y="90"/>
                  </a:lnTo>
                  <a:lnTo>
                    <a:pt x="37" y="90"/>
                  </a:lnTo>
                  <a:lnTo>
                    <a:pt x="36" y="84"/>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17" name="Freeform 53"/>
            <p:cNvSpPr>
              <a:spLocks noEditPoints="1"/>
            </p:cNvSpPr>
            <p:nvPr>
              <p:custDataLst>
                <p:tags r:id="rId47"/>
              </p:custDataLst>
            </p:nvPr>
          </p:nvSpPr>
          <p:spPr bwMode="gray">
            <a:xfrm>
              <a:off x="2144371" y="4161126"/>
              <a:ext cx="755163" cy="958164"/>
            </a:xfrm>
            <a:custGeom>
              <a:avLst/>
              <a:gdLst>
                <a:gd name="T0" fmla="*/ 182675 w 696"/>
                <a:gd name="T1" fmla="*/ 273684 h 774"/>
                <a:gd name="T2" fmla="*/ 172043 w 696"/>
                <a:gd name="T3" fmla="*/ 271743 h 774"/>
                <a:gd name="T4" fmla="*/ 159478 w 696"/>
                <a:gd name="T5" fmla="*/ 273684 h 774"/>
                <a:gd name="T6" fmla="*/ 140148 w 696"/>
                <a:gd name="T7" fmla="*/ 269802 h 774"/>
                <a:gd name="T8" fmla="*/ 123717 w 696"/>
                <a:gd name="T9" fmla="*/ 263008 h 774"/>
                <a:gd name="T10" fmla="*/ 65724 w 696"/>
                <a:gd name="T11" fmla="*/ 263008 h 774"/>
                <a:gd name="T12" fmla="*/ 37695 w 696"/>
                <a:gd name="T13" fmla="*/ 259126 h 774"/>
                <a:gd name="T14" fmla="*/ 23197 w 696"/>
                <a:gd name="T15" fmla="*/ 256214 h 774"/>
                <a:gd name="T16" fmla="*/ 8699 w 696"/>
                <a:gd name="T17" fmla="*/ 256214 h 774"/>
                <a:gd name="T18" fmla="*/ 1933 w 696"/>
                <a:gd name="T19" fmla="*/ 252333 h 774"/>
                <a:gd name="T20" fmla="*/ 3866 w 696"/>
                <a:gd name="T21" fmla="*/ 234864 h 774"/>
                <a:gd name="T22" fmla="*/ 8699 w 696"/>
                <a:gd name="T23" fmla="*/ 220305 h 774"/>
                <a:gd name="T24" fmla="*/ 12565 w 696"/>
                <a:gd name="T25" fmla="*/ 207689 h 774"/>
                <a:gd name="T26" fmla="*/ 17398 w 696"/>
                <a:gd name="T27" fmla="*/ 188279 h 774"/>
                <a:gd name="T28" fmla="*/ 17398 w 696"/>
                <a:gd name="T29" fmla="*/ 181485 h 774"/>
                <a:gd name="T30" fmla="*/ 26097 w 696"/>
                <a:gd name="T31" fmla="*/ 168868 h 774"/>
                <a:gd name="T32" fmla="*/ 40595 w 696"/>
                <a:gd name="T33" fmla="*/ 158193 h 774"/>
                <a:gd name="T34" fmla="*/ 42527 w 696"/>
                <a:gd name="T35" fmla="*/ 136842 h 774"/>
                <a:gd name="T36" fmla="*/ 40595 w 696"/>
                <a:gd name="T37" fmla="*/ 121313 h 774"/>
                <a:gd name="T38" fmla="*/ 33829 w 696"/>
                <a:gd name="T39" fmla="*/ 111608 h 774"/>
                <a:gd name="T40" fmla="*/ 27063 w 696"/>
                <a:gd name="T41" fmla="*/ 94139 h 774"/>
                <a:gd name="T42" fmla="*/ 29963 w 696"/>
                <a:gd name="T43" fmla="*/ 90258 h 774"/>
                <a:gd name="T44" fmla="*/ 33829 w 696"/>
                <a:gd name="T45" fmla="*/ 76670 h 774"/>
                <a:gd name="T46" fmla="*/ 26097 w 696"/>
                <a:gd name="T47" fmla="*/ 57260 h 774"/>
                <a:gd name="T48" fmla="*/ 17398 w 696"/>
                <a:gd name="T49" fmla="*/ 42703 h 774"/>
                <a:gd name="T50" fmla="*/ 14498 w 696"/>
                <a:gd name="T51" fmla="*/ 33968 h 774"/>
                <a:gd name="T52" fmla="*/ 27063 w 696"/>
                <a:gd name="T53" fmla="*/ 27174 h 774"/>
                <a:gd name="T54" fmla="*/ 46394 w 696"/>
                <a:gd name="T55" fmla="*/ 27174 h 774"/>
                <a:gd name="T56" fmla="*/ 63792 w 696"/>
                <a:gd name="T57" fmla="*/ 30086 h 774"/>
                <a:gd name="T58" fmla="*/ 85055 w 696"/>
                <a:gd name="T59" fmla="*/ 30086 h 774"/>
                <a:gd name="T60" fmla="*/ 97620 w 696"/>
                <a:gd name="T61" fmla="*/ 32027 h 774"/>
                <a:gd name="T62" fmla="*/ 99553 w 696"/>
                <a:gd name="T63" fmla="*/ 42703 h 774"/>
                <a:gd name="T64" fmla="*/ 104386 w 696"/>
                <a:gd name="T65" fmla="*/ 56289 h 774"/>
                <a:gd name="T66" fmla="*/ 110185 w 696"/>
                <a:gd name="T67" fmla="*/ 64053 h 774"/>
                <a:gd name="T68" fmla="*/ 120817 w 696"/>
                <a:gd name="T69" fmla="*/ 72788 h 774"/>
                <a:gd name="T70" fmla="*/ 134348 w 696"/>
                <a:gd name="T71" fmla="*/ 70848 h 774"/>
                <a:gd name="T72" fmla="*/ 152713 w 696"/>
                <a:gd name="T73" fmla="*/ 64053 h 774"/>
                <a:gd name="T74" fmla="*/ 163345 w 696"/>
                <a:gd name="T75" fmla="*/ 51437 h 774"/>
                <a:gd name="T76" fmla="*/ 175909 w 696"/>
                <a:gd name="T77" fmla="*/ 57260 h 774"/>
                <a:gd name="T78" fmla="*/ 202006 w 696"/>
                <a:gd name="T79" fmla="*/ 57260 h 774"/>
                <a:gd name="T80" fmla="*/ 202006 w 696"/>
                <a:gd name="T81" fmla="*/ 76670 h 774"/>
                <a:gd name="T82" fmla="*/ 202006 w 696"/>
                <a:gd name="T83" fmla="*/ 87346 h 774"/>
                <a:gd name="T84" fmla="*/ 203939 w 696"/>
                <a:gd name="T85" fmla="*/ 104815 h 774"/>
                <a:gd name="T86" fmla="*/ 209738 w 696"/>
                <a:gd name="T87" fmla="*/ 121313 h 774"/>
                <a:gd name="T88" fmla="*/ 212638 w 696"/>
                <a:gd name="T89" fmla="*/ 134901 h 774"/>
                <a:gd name="T90" fmla="*/ 227135 w 696"/>
                <a:gd name="T91" fmla="*/ 131989 h 774"/>
                <a:gd name="T92" fmla="*/ 241633 w 696"/>
                <a:gd name="T93" fmla="*/ 131989 h 774"/>
                <a:gd name="T94" fmla="*/ 243567 w 696"/>
                <a:gd name="T95" fmla="*/ 145576 h 774"/>
                <a:gd name="T96" fmla="*/ 241633 w 696"/>
                <a:gd name="T97" fmla="*/ 162075 h 774"/>
                <a:gd name="T98" fmla="*/ 203939 w 696"/>
                <a:gd name="T99" fmla="*/ 192161 h 774"/>
                <a:gd name="T100" fmla="*/ 207805 w 696"/>
                <a:gd name="T101" fmla="*/ 243598 h 774"/>
                <a:gd name="T102" fmla="*/ 218437 w 696"/>
                <a:gd name="T103" fmla="*/ 256214 h 774"/>
                <a:gd name="T104" fmla="*/ 231969 w 696"/>
                <a:gd name="T105" fmla="*/ 266890 h 774"/>
                <a:gd name="T106" fmla="*/ 17398 w 696"/>
                <a:gd name="T107" fmla="*/ 3882 h 774"/>
                <a:gd name="T108" fmla="*/ 27063 w 696"/>
                <a:gd name="T109" fmla="*/ 6793 h 774"/>
                <a:gd name="T110" fmla="*/ 17398 w 696"/>
                <a:gd name="T111" fmla="*/ 19410 h 774"/>
                <a:gd name="T112" fmla="*/ 12565 w 696"/>
                <a:gd name="T113" fmla="*/ 21351 h 774"/>
                <a:gd name="T114" fmla="*/ 1933 w 696"/>
                <a:gd name="T115" fmla="*/ 250391 h 774"/>
                <a:gd name="T116" fmla="*/ 21264 w 696"/>
                <a:gd name="T117" fmla="*/ 30086 h 774"/>
                <a:gd name="T118" fmla="*/ 23197 w 696"/>
                <a:gd name="T119" fmla="*/ 32027 h 7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96" h="774">
                  <a:moveTo>
                    <a:pt x="654" y="750"/>
                  </a:moveTo>
                  <a:lnTo>
                    <a:pt x="648" y="750"/>
                  </a:lnTo>
                  <a:lnTo>
                    <a:pt x="630" y="756"/>
                  </a:lnTo>
                  <a:lnTo>
                    <a:pt x="564" y="768"/>
                  </a:lnTo>
                  <a:lnTo>
                    <a:pt x="546" y="774"/>
                  </a:lnTo>
                  <a:lnTo>
                    <a:pt x="540" y="774"/>
                  </a:lnTo>
                  <a:lnTo>
                    <a:pt x="540" y="768"/>
                  </a:lnTo>
                  <a:lnTo>
                    <a:pt x="534" y="768"/>
                  </a:lnTo>
                  <a:lnTo>
                    <a:pt x="528" y="768"/>
                  </a:lnTo>
                  <a:lnTo>
                    <a:pt x="522" y="768"/>
                  </a:lnTo>
                  <a:lnTo>
                    <a:pt x="516" y="768"/>
                  </a:lnTo>
                  <a:lnTo>
                    <a:pt x="516" y="774"/>
                  </a:lnTo>
                  <a:lnTo>
                    <a:pt x="510" y="774"/>
                  </a:lnTo>
                  <a:lnTo>
                    <a:pt x="504" y="774"/>
                  </a:lnTo>
                  <a:lnTo>
                    <a:pt x="498" y="774"/>
                  </a:lnTo>
                  <a:lnTo>
                    <a:pt x="498" y="768"/>
                  </a:lnTo>
                  <a:lnTo>
                    <a:pt x="498" y="774"/>
                  </a:lnTo>
                  <a:lnTo>
                    <a:pt x="498" y="768"/>
                  </a:lnTo>
                  <a:lnTo>
                    <a:pt x="498" y="774"/>
                  </a:lnTo>
                  <a:lnTo>
                    <a:pt x="492" y="768"/>
                  </a:lnTo>
                  <a:lnTo>
                    <a:pt x="486" y="768"/>
                  </a:lnTo>
                  <a:lnTo>
                    <a:pt x="486" y="762"/>
                  </a:lnTo>
                  <a:lnTo>
                    <a:pt x="480" y="762"/>
                  </a:lnTo>
                  <a:lnTo>
                    <a:pt x="480" y="768"/>
                  </a:lnTo>
                  <a:lnTo>
                    <a:pt x="480" y="762"/>
                  </a:lnTo>
                  <a:lnTo>
                    <a:pt x="480" y="768"/>
                  </a:lnTo>
                  <a:lnTo>
                    <a:pt x="474" y="768"/>
                  </a:lnTo>
                  <a:lnTo>
                    <a:pt x="468" y="768"/>
                  </a:lnTo>
                  <a:lnTo>
                    <a:pt x="462" y="768"/>
                  </a:lnTo>
                  <a:lnTo>
                    <a:pt x="462" y="762"/>
                  </a:lnTo>
                  <a:lnTo>
                    <a:pt x="462" y="768"/>
                  </a:lnTo>
                  <a:lnTo>
                    <a:pt x="456" y="768"/>
                  </a:lnTo>
                  <a:lnTo>
                    <a:pt x="450" y="768"/>
                  </a:lnTo>
                  <a:lnTo>
                    <a:pt x="450" y="762"/>
                  </a:lnTo>
                  <a:lnTo>
                    <a:pt x="444" y="762"/>
                  </a:lnTo>
                  <a:lnTo>
                    <a:pt x="438" y="762"/>
                  </a:lnTo>
                  <a:lnTo>
                    <a:pt x="432" y="762"/>
                  </a:lnTo>
                  <a:lnTo>
                    <a:pt x="426" y="762"/>
                  </a:lnTo>
                  <a:lnTo>
                    <a:pt x="420" y="762"/>
                  </a:lnTo>
                  <a:lnTo>
                    <a:pt x="414" y="762"/>
                  </a:lnTo>
                  <a:lnTo>
                    <a:pt x="408" y="762"/>
                  </a:lnTo>
                  <a:lnTo>
                    <a:pt x="402" y="762"/>
                  </a:lnTo>
                  <a:lnTo>
                    <a:pt x="396" y="762"/>
                  </a:lnTo>
                  <a:lnTo>
                    <a:pt x="396" y="756"/>
                  </a:lnTo>
                  <a:lnTo>
                    <a:pt x="390" y="756"/>
                  </a:lnTo>
                  <a:lnTo>
                    <a:pt x="390" y="750"/>
                  </a:lnTo>
                  <a:lnTo>
                    <a:pt x="384" y="750"/>
                  </a:lnTo>
                  <a:lnTo>
                    <a:pt x="384" y="744"/>
                  </a:lnTo>
                  <a:lnTo>
                    <a:pt x="378" y="744"/>
                  </a:lnTo>
                  <a:lnTo>
                    <a:pt x="378" y="738"/>
                  </a:lnTo>
                  <a:lnTo>
                    <a:pt x="372" y="738"/>
                  </a:lnTo>
                  <a:lnTo>
                    <a:pt x="366" y="738"/>
                  </a:lnTo>
                  <a:lnTo>
                    <a:pt x="360" y="738"/>
                  </a:lnTo>
                  <a:lnTo>
                    <a:pt x="354" y="738"/>
                  </a:lnTo>
                  <a:lnTo>
                    <a:pt x="348" y="738"/>
                  </a:lnTo>
                  <a:lnTo>
                    <a:pt x="342" y="738"/>
                  </a:lnTo>
                  <a:lnTo>
                    <a:pt x="336" y="738"/>
                  </a:lnTo>
                  <a:lnTo>
                    <a:pt x="330" y="738"/>
                  </a:lnTo>
                  <a:lnTo>
                    <a:pt x="324" y="738"/>
                  </a:lnTo>
                  <a:lnTo>
                    <a:pt x="318" y="738"/>
                  </a:lnTo>
                  <a:lnTo>
                    <a:pt x="312" y="738"/>
                  </a:lnTo>
                  <a:lnTo>
                    <a:pt x="306" y="738"/>
                  </a:lnTo>
                  <a:lnTo>
                    <a:pt x="300" y="738"/>
                  </a:lnTo>
                  <a:lnTo>
                    <a:pt x="210" y="738"/>
                  </a:lnTo>
                  <a:lnTo>
                    <a:pt x="198" y="738"/>
                  </a:lnTo>
                  <a:lnTo>
                    <a:pt x="186" y="738"/>
                  </a:lnTo>
                  <a:lnTo>
                    <a:pt x="168" y="738"/>
                  </a:lnTo>
                  <a:lnTo>
                    <a:pt x="150" y="738"/>
                  </a:lnTo>
                  <a:lnTo>
                    <a:pt x="144" y="738"/>
                  </a:lnTo>
                  <a:lnTo>
                    <a:pt x="138" y="738"/>
                  </a:lnTo>
                  <a:lnTo>
                    <a:pt x="132" y="738"/>
                  </a:lnTo>
                  <a:lnTo>
                    <a:pt x="126" y="738"/>
                  </a:lnTo>
                  <a:lnTo>
                    <a:pt x="126" y="732"/>
                  </a:lnTo>
                  <a:lnTo>
                    <a:pt x="120" y="732"/>
                  </a:lnTo>
                  <a:lnTo>
                    <a:pt x="114" y="732"/>
                  </a:lnTo>
                  <a:lnTo>
                    <a:pt x="114" y="726"/>
                  </a:lnTo>
                  <a:lnTo>
                    <a:pt x="108" y="726"/>
                  </a:lnTo>
                  <a:lnTo>
                    <a:pt x="108" y="720"/>
                  </a:lnTo>
                  <a:lnTo>
                    <a:pt x="102" y="720"/>
                  </a:lnTo>
                  <a:lnTo>
                    <a:pt x="108" y="720"/>
                  </a:lnTo>
                  <a:lnTo>
                    <a:pt x="102" y="720"/>
                  </a:lnTo>
                  <a:lnTo>
                    <a:pt x="102" y="714"/>
                  </a:lnTo>
                  <a:lnTo>
                    <a:pt x="96" y="714"/>
                  </a:lnTo>
                  <a:lnTo>
                    <a:pt x="90" y="714"/>
                  </a:lnTo>
                  <a:lnTo>
                    <a:pt x="84" y="714"/>
                  </a:lnTo>
                  <a:lnTo>
                    <a:pt x="78" y="714"/>
                  </a:lnTo>
                  <a:lnTo>
                    <a:pt x="72" y="714"/>
                  </a:lnTo>
                  <a:lnTo>
                    <a:pt x="66" y="720"/>
                  </a:lnTo>
                  <a:lnTo>
                    <a:pt x="60" y="720"/>
                  </a:lnTo>
                  <a:lnTo>
                    <a:pt x="60" y="726"/>
                  </a:lnTo>
                  <a:lnTo>
                    <a:pt x="54" y="726"/>
                  </a:lnTo>
                  <a:lnTo>
                    <a:pt x="48" y="726"/>
                  </a:lnTo>
                  <a:lnTo>
                    <a:pt x="48" y="732"/>
                  </a:lnTo>
                  <a:lnTo>
                    <a:pt x="42" y="732"/>
                  </a:lnTo>
                  <a:lnTo>
                    <a:pt x="42" y="726"/>
                  </a:lnTo>
                  <a:lnTo>
                    <a:pt x="36" y="726"/>
                  </a:lnTo>
                  <a:lnTo>
                    <a:pt x="30" y="726"/>
                  </a:lnTo>
                  <a:lnTo>
                    <a:pt x="24" y="726"/>
                  </a:lnTo>
                  <a:lnTo>
                    <a:pt x="24" y="720"/>
                  </a:lnTo>
                  <a:lnTo>
                    <a:pt x="24" y="726"/>
                  </a:lnTo>
                  <a:lnTo>
                    <a:pt x="24" y="720"/>
                  </a:lnTo>
                  <a:lnTo>
                    <a:pt x="24" y="726"/>
                  </a:lnTo>
                  <a:lnTo>
                    <a:pt x="18" y="726"/>
                  </a:lnTo>
                  <a:lnTo>
                    <a:pt x="12" y="726"/>
                  </a:lnTo>
                  <a:lnTo>
                    <a:pt x="12" y="732"/>
                  </a:lnTo>
                  <a:lnTo>
                    <a:pt x="6" y="732"/>
                  </a:lnTo>
                  <a:lnTo>
                    <a:pt x="6" y="726"/>
                  </a:lnTo>
                  <a:lnTo>
                    <a:pt x="6" y="720"/>
                  </a:lnTo>
                  <a:lnTo>
                    <a:pt x="6" y="714"/>
                  </a:lnTo>
                  <a:lnTo>
                    <a:pt x="6" y="708"/>
                  </a:lnTo>
                  <a:lnTo>
                    <a:pt x="6" y="702"/>
                  </a:lnTo>
                  <a:lnTo>
                    <a:pt x="12" y="702"/>
                  </a:lnTo>
                  <a:lnTo>
                    <a:pt x="12" y="696"/>
                  </a:lnTo>
                  <a:lnTo>
                    <a:pt x="12" y="690"/>
                  </a:lnTo>
                  <a:lnTo>
                    <a:pt x="12" y="684"/>
                  </a:lnTo>
                  <a:lnTo>
                    <a:pt x="12" y="678"/>
                  </a:lnTo>
                  <a:lnTo>
                    <a:pt x="12" y="672"/>
                  </a:lnTo>
                  <a:lnTo>
                    <a:pt x="12" y="666"/>
                  </a:lnTo>
                  <a:lnTo>
                    <a:pt x="6" y="666"/>
                  </a:lnTo>
                  <a:lnTo>
                    <a:pt x="6" y="660"/>
                  </a:lnTo>
                  <a:lnTo>
                    <a:pt x="12" y="660"/>
                  </a:lnTo>
                  <a:lnTo>
                    <a:pt x="12" y="654"/>
                  </a:lnTo>
                  <a:lnTo>
                    <a:pt x="6" y="654"/>
                  </a:lnTo>
                  <a:lnTo>
                    <a:pt x="6" y="648"/>
                  </a:lnTo>
                  <a:lnTo>
                    <a:pt x="6" y="642"/>
                  </a:lnTo>
                  <a:lnTo>
                    <a:pt x="12" y="642"/>
                  </a:lnTo>
                  <a:lnTo>
                    <a:pt x="18" y="642"/>
                  </a:lnTo>
                  <a:lnTo>
                    <a:pt x="18" y="636"/>
                  </a:lnTo>
                  <a:lnTo>
                    <a:pt x="18" y="630"/>
                  </a:lnTo>
                  <a:lnTo>
                    <a:pt x="24" y="630"/>
                  </a:lnTo>
                  <a:lnTo>
                    <a:pt x="24" y="624"/>
                  </a:lnTo>
                  <a:lnTo>
                    <a:pt x="24" y="618"/>
                  </a:lnTo>
                  <a:lnTo>
                    <a:pt x="24" y="612"/>
                  </a:lnTo>
                  <a:lnTo>
                    <a:pt x="30" y="606"/>
                  </a:lnTo>
                  <a:lnTo>
                    <a:pt x="30" y="612"/>
                  </a:lnTo>
                  <a:lnTo>
                    <a:pt x="30" y="606"/>
                  </a:lnTo>
                  <a:lnTo>
                    <a:pt x="24" y="606"/>
                  </a:lnTo>
                  <a:lnTo>
                    <a:pt x="30" y="606"/>
                  </a:lnTo>
                  <a:lnTo>
                    <a:pt x="30" y="600"/>
                  </a:lnTo>
                  <a:lnTo>
                    <a:pt x="30" y="594"/>
                  </a:lnTo>
                  <a:lnTo>
                    <a:pt x="30" y="588"/>
                  </a:lnTo>
                  <a:lnTo>
                    <a:pt x="36" y="588"/>
                  </a:lnTo>
                  <a:lnTo>
                    <a:pt x="36" y="582"/>
                  </a:lnTo>
                  <a:lnTo>
                    <a:pt x="36" y="576"/>
                  </a:lnTo>
                  <a:lnTo>
                    <a:pt x="36" y="570"/>
                  </a:lnTo>
                  <a:lnTo>
                    <a:pt x="42" y="570"/>
                  </a:lnTo>
                  <a:lnTo>
                    <a:pt x="42" y="564"/>
                  </a:lnTo>
                  <a:lnTo>
                    <a:pt x="42" y="558"/>
                  </a:lnTo>
                  <a:lnTo>
                    <a:pt x="42" y="552"/>
                  </a:lnTo>
                  <a:lnTo>
                    <a:pt x="42" y="546"/>
                  </a:lnTo>
                  <a:lnTo>
                    <a:pt x="42" y="540"/>
                  </a:lnTo>
                  <a:lnTo>
                    <a:pt x="42" y="534"/>
                  </a:lnTo>
                  <a:lnTo>
                    <a:pt x="48" y="534"/>
                  </a:lnTo>
                  <a:lnTo>
                    <a:pt x="48" y="528"/>
                  </a:lnTo>
                  <a:lnTo>
                    <a:pt x="48" y="522"/>
                  </a:lnTo>
                  <a:lnTo>
                    <a:pt x="48" y="516"/>
                  </a:lnTo>
                  <a:lnTo>
                    <a:pt x="54" y="516"/>
                  </a:lnTo>
                  <a:lnTo>
                    <a:pt x="48" y="516"/>
                  </a:lnTo>
                  <a:lnTo>
                    <a:pt x="54" y="516"/>
                  </a:lnTo>
                  <a:lnTo>
                    <a:pt x="48" y="516"/>
                  </a:lnTo>
                  <a:lnTo>
                    <a:pt x="48" y="510"/>
                  </a:lnTo>
                  <a:lnTo>
                    <a:pt x="54" y="510"/>
                  </a:lnTo>
                  <a:lnTo>
                    <a:pt x="48" y="510"/>
                  </a:lnTo>
                  <a:lnTo>
                    <a:pt x="48" y="504"/>
                  </a:lnTo>
                  <a:lnTo>
                    <a:pt x="48" y="510"/>
                  </a:lnTo>
                  <a:lnTo>
                    <a:pt x="54" y="504"/>
                  </a:lnTo>
                  <a:lnTo>
                    <a:pt x="54" y="498"/>
                  </a:lnTo>
                  <a:lnTo>
                    <a:pt x="60" y="498"/>
                  </a:lnTo>
                  <a:lnTo>
                    <a:pt x="54" y="498"/>
                  </a:lnTo>
                  <a:lnTo>
                    <a:pt x="60" y="498"/>
                  </a:lnTo>
                  <a:lnTo>
                    <a:pt x="60" y="492"/>
                  </a:lnTo>
                  <a:lnTo>
                    <a:pt x="66" y="492"/>
                  </a:lnTo>
                  <a:lnTo>
                    <a:pt x="72" y="492"/>
                  </a:lnTo>
                  <a:lnTo>
                    <a:pt x="72" y="486"/>
                  </a:lnTo>
                  <a:lnTo>
                    <a:pt x="72" y="480"/>
                  </a:lnTo>
                  <a:lnTo>
                    <a:pt x="72" y="474"/>
                  </a:lnTo>
                  <a:lnTo>
                    <a:pt x="78" y="474"/>
                  </a:lnTo>
                  <a:lnTo>
                    <a:pt x="78" y="468"/>
                  </a:lnTo>
                  <a:lnTo>
                    <a:pt x="84" y="468"/>
                  </a:lnTo>
                  <a:lnTo>
                    <a:pt x="84" y="462"/>
                  </a:lnTo>
                  <a:lnTo>
                    <a:pt x="90" y="462"/>
                  </a:lnTo>
                  <a:lnTo>
                    <a:pt x="96" y="462"/>
                  </a:lnTo>
                  <a:lnTo>
                    <a:pt x="96" y="456"/>
                  </a:lnTo>
                  <a:lnTo>
                    <a:pt x="102" y="456"/>
                  </a:lnTo>
                  <a:lnTo>
                    <a:pt x="102" y="450"/>
                  </a:lnTo>
                  <a:lnTo>
                    <a:pt x="108" y="444"/>
                  </a:lnTo>
                  <a:lnTo>
                    <a:pt x="114" y="444"/>
                  </a:lnTo>
                  <a:lnTo>
                    <a:pt x="114" y="438"/>
                  </a:lnTo>
                  <a:lnTo>
                    <a:pt x="114" y="432"/>
                  </a:lnTo>
                  <a:lnTo>
                    <a:pt x="114" y="426"/>
                  </a:lnTo>
                  <a:lnTo>
                    <a:pt x="120" y="426"/>
                  </a:lnTo>
                  <a:lnTo>
                    <a:pt x="120" y="420"/>
                  </a:lnTo>
                  <a:lnTo>
                    <a:pt x="120" y="414"/>
                  </a:lnTo>
                  <a:lnTo>
                    <a:pt x="120" y="408"/>
                  </a:lnTo>
                  <a:lnTo>
                    <a:pt x="120" y="402"/>
                  </a:lnTo>
                  <a:lnTo>
                    <a:pt x="120" y="396"/>
                  </a:lnTo>
                  <a:lnTo>
                    <a:pt x="120" y="390"/>
                  </a:lnTo>
                  <a:lnTo>
                    <a:pt x="120" y="384"/>
                  </a:lnTo>
                  <a:lnTo>
                    <a:pt x="120" y="378"/>
                  </a:lnTo>
                  <a:lnTo>
                    <a:pt x="126" y="378"/>
                  </a:lnTo>
                  <a:lnTo>
                    <a:pt x="126" y="372"/>
                  </a:lnTo>
                  <a:lnTo>
                    <a:pt x="126" y="366"/>
                  </a:lnTo>
                  <a:lnTo>
                    <a:pt x="120" y="366"/>
                  </a:lnTo>
                  <a:lnTo>
                    <a:pt x="120" y="360"/>
                  </a:lnTo>
                  <a:lnTo>
                    <a:pt x="114" y="354"/>
                  </a:lnTo>
                  <a:lnTo>
                    <a:pt x="120" y="354"/>
                  </a:lnTo>
                  <a:lnTo>
                    <a:pt x="120" y="348"/>
                  </a:lnTo>
                  <a:lnTo>
                    <a:pt x="114" y="348"/>
                  </a:lnTo>
                  <a:lnTo>
                    <a:pt x="114" y="342"/>
                  </a:lnTo>
                  <a:lnTo>
                    <a:pt x="108" y="342"/>
                  </a:lnTo>
                  <a:lnTo>
                    <a:pt x="108" y="336"/>
                  </a:lnTo>
                  <a:lnTo>
                    <a:pt x="108" y="330"/>
                  </a:lnTo>
                  <a:lnTo>
                    <a:pt x="102" y="330"/>
                  </a:lnTo>
                  <a:lnTo>
                    <a:pt x="102" y="324"/>
                  </a:lnTo>
                  <a:lnTo>
                    <a:pt x="108" y="330"/>
                  </a:lnTo>
                  <a:lnTo>
                    <a:pt x="102" y="330"/>
                  </a:lnTo>
                  <a:lnTo>
                    <a:pt x="102" y="324"/>
                  </a:lnTo>
                  <a:lnTo>
                    <a:pt x="102" y="318"/>
                  </a:lnTo>
                  <a:lnTo>
                    <a:pt x="96" y="318"/>
                  </a:lnTo>
                  <a:lnTo>
                    <a:pt x="96" y="312"/>
                  </a:lnTo>
                  <a:lnTo>
                    <a:pt x="96" y="306"/>
                  </a:lnTo>
                  <a:lnTo>
                    <a:pt x="90" y="300"/>
                  </a:lnTo>
                  <a:lnTo>
                    <a:pt x="90" y="294"/>
                  </a:lnTo>
                  <a:lnTo>
                    <a:pt x="90" y="288"/>
                  </a:lnTo>
                  <a:lnTo>
                    <a:pt x="84" y="288"/>
                  </a:lnTo>
                  <a:lnTo>
                    <a:pt x="90" y="288"/>
                  </a:lnTo>
                  <a:lnTo>
                    <a:pt x="84" y="282"/>
                  </a:lnTo>
                  <a:lnTo>
                    <a:pt x="84" y="276"/>
                  </a:lnTo>
                  <a:lnTo>
                    <a:pt x="84" y="270"/>
                  </a:lnTo>
                  <a:lnTo>
                    <a:pt x="78" y="270"/>
                  </a:lnTo>
                  <a:lnTo>
                    <a:pt x="78" y="264"/>
                  </a:lnTo>
                  <a:lnTo>
                    <a:pt x="78" y="258"/>
                  </a:lnTo>
                  <a:lnTo>
                    <a:pt x="78" y="252"/>
                  </a:lnTo>
                  <a:lnTo>
                    <a:pt x="84" y="252"/>
                  </a:lnTo>
                  <a:lnTo>
                    <a:pt x="84" y="246"/>
                  </a:lnTo>
                  <a:lnTo>
                    <a:pt x="84" y="252"/>
                  </a:lnTo>
                  <a:lnTo>
                    <a:pt x="78" y="252"/>
                  </a:lnTo>
                  <a:lnTo>
                    <a:pt x="78" y="258"/>
                  </a:lnTo>
                  <a:lnTo>
                    <a:pt x="78" y="264"/>
                  </a:lnTo>
                  <a:lnTo>
                    <a:pt x="78" y="258"/>
                  </a:lnTo>
                  <a:lnTo>
                    <a:pt x="84" y="258"/>
                  </a:lnTo>
                  <a:lnTo>
                    <a:pt x="84" y="252"/>
                  </a:lnTo>
                  <a:lnTo>
                    <a:pt x="90" y="246"/>
                  </a:lnTo>
                  <a:lnTo>
                    <a:pt x="90" y="240"/>
                  </a:lnTo>
                  <a:lnTo>
                    <a:pt x="96" y="240"/>
                  </a:lnTo>
                  <a:lnTo>
                    <a:pt x="96" y="246"/>
                  </a:lnTo>
                  <a:lnTo>
                    <a:pt x="96" y="240"/>
                  </a:lnTo>
                  <a:lnTo>
                    <a:pt x="102" y="240"/>
                  </a:lnTo>
                  <a:lnTo>
                    <a:pt x="102" y="234"/>
                  </a:lnTo>
                  <a:lnTo>
                    <a:pt x="96" y="234"/>
                  </a:lnTo>
                  <a:lnTo>
                    <a:pt x="96" y="228"/>
                  </a:lnTo>
                  <a:lnTo>
                    <a:pt x="96" y="222"/>
                  </a:lnTo>
                  <a:lnTo>
                    <a:pt x="96" y="216"/>
                  </a:lnTo>
                  <a:lnTo>
                    <a:pt x="90" y="210"/>
                  </a:lnTo>
                  <a:lnTo>
                    <a:pt x="90" y="204"/>
                  </a:lnTo>
                  <a:lnTo>
                    <a:pt x="84" y="198"/>
                  </a:lnTo>
                  <a:lnTo>
                    <a:pt x="84" y="192"/>
                  </a:lnTo>
                  <a:lnTo>
                    <a:pt x="84" y="186"/>
                  </a:lnTo>
                  <a:lnTo>
                    <a:pt x="78" y="186"/>
                  </a:lnTo>
                  <a:lnTo>
                    <a:pt x="78" y="180"/>
                  </a:lnTo>
                  <a:lnTo>
                    <a:pt x="78" y="174"/>
                  </a:lnTo>
                  <a:lnTo>
                    <a:pt x="72" y="174"/>
                  </a:lnTo>
                  <a:lnTo>
                    <a:pt x="72" y="168"/>
                  </a:lnTo>
                  <a:lnTo>
                    <a:pt x="72" y="162"/>
                  </a:lnTo>
                  <a:lnTo>
                    <a:pt x="66" y="162"/>
                  </a:lnTo>
                  <a:lnTo>
                    <a:pt x="66" y="156"/>
                  </a:lnTo>
                  <a:lnTo>
                    <a:pt x="66" y="150"/>
                  </a:lnTo>
                  <a:lnTo>
                    <a:pt x="66" y="144"/>
                  </a:lnTo>
                  <a:lnTo>
                    <a:pt x="66" y="138"/>
                  </a:lnTo>
                  <a:lnTo>
                    <a:pt x="60" y="138"/>
                  </a:lnTo>
                  <a:lnTo>
                    <a:pt x="60" y="132"/>
                  </a:lnTo>
                  <a:lnTo>
                    <a:pt x="54" y="132"/>
                  </a:lnTo>
                  <a:lnTo>
                    <a:pt x="54" y="126"/>
                  </a:lnTo>
                  <a:lnTo>
                    <a:pt x="54" y="120"/>
                  </a:lnTo>
                  <a:lnTo>
                    <a:pt x="48" y="120"/>
                  </a:lnTo>
                  <a:lnTo>
                    <a:pt x="48" y="114"/>
                  </a:lnTo>
                  <a:lnTo>
                    <a:pt x="42" y="108"/>
                  </a:lnTo>
                  <a:lnTo>
                    <a:pt x="42" y="102"/>
                  </a:lnTo>
                  <a:lnTo>
                    <a:pt x="36" y="102"/>
                  </a:lnTo>
                  <a:lnTo>
                    <a:pt x="36" y="96"/>
                  </a:lnTo>
                  <a:lnTo>
                    <a:pt x="36" y="90"/>
                  </a:lnTo>
                  <a:lnTo>
                    <a:pt x="42" y="90"/>
                  </a:lnTo>
                  <a:lnTo>
                    <a:pt x="36" y="96"/>
                  </a:lnTo>
                  <a:lnTo>
                    <a:pt x="42" y="96"/>
                  </a:lnTo>
                  <a:lnTo>
                    <a:pt x="36" y="96"/>
                  </a:lnTo>
                  <a:lnTo>
                    <a:pt x="42" y="96"/>
                  </a:lnTo>
                  <a:lnTo>
                    <a:pt x="48" y="96"/>
                  </a:lnTo>
                  <a:lnTo>
                    <a:pt x="48" y="90"/>
                  </a:lnTo>
                  <a:lnTo>
                    <a:pt x="48" y="96"/>
                  </a:lnTo>
                  <a:lnTo>
                    <a:pt x="48" y="90"/>
                  </a:lnTo>
                  <a:lnTo>
                    <a:pt x="54" y="90"/>
                  </a:lnTo>
                  <a:lnTo>
                    <a:pt x="60" y="90"/>
                  </a:lnTo>
                  <a:lnTo>
                    <a:pt x="66" y="90"/>
                  </a:lnTo>
                  <a:lnTo>
                    <a:pt x="72" y="90"/>
                  </a:lnTo>
                  <a:lnTo>
                    <a:pt x="72" y="84"/>
                  </a:lnTo>
                  <a:lnTo>
                    <a:pt x="78" y="84"/>
                  </a:lnTo>
                  <a:lnTo>
                    <a:pt x="78" y="78"/>
                  </a:lnTo>
                  <a:lnTo>
                    <a:pt x="78" y="84"/>
                  </a:lnTo>
                  <a:lnTo>
                    <a:pt x="84" y="84"/>
                  </a:lnTo>
                  <a:lnTo>
                    <a:pt x="90" y="78"/>
                  </a:lnTo>
                  <a:lnTo>
                    <a:pt x="96" y="84"/>
                  </a:lnTo>
                  <a:lnTo>
                    <a:pt x="96" y="78"/>
                  </a:lnTo>
                  <a:lnTo>
                    <a:pt x="102" y="78"/>
                  </a:lnTo>
                  <a:lnTo>
                    <a:pt x="108" y="84"/>
                  </a:lnTo>
                  <a:lnTo>
                    <a:pt x="114" y="84"/>
                  </a:lnTo>
                  <a:lnTo>
                    <a:pt x="120" y="84"/>
                  </a:lnTo>
                  <a:lnTo>
                    <a:pt x="126" y="78"/>
                  </a:lnTo>
                  <a:lnTo>
                    <a:pt x="132" y="78"/>
                  </a:lnTo>
                  <a:lnTo>
                    <a:pt x="132" y="84"/>
                  </a:lnTo>
                  <a:lnTo>
                    <a:pt x="138" y="84"/>
                  </a:lnTo>
                  <a:lnTo>
                    <a:pt x="138" y="78"/>
                  </a:lnTo>
                  <a:lnTo>
                    <a:pt x="144" y="78"/>
                  </a:lnTo>
                  <a:lnTo>
                    <a:pt x="144" y="84"/>
                  </a:lnTo>
                  <a:lnTo>
                    <a:pt x="150" y="84"/>
                  </a:lnTo>
                  <a:lnTo>
                    <a:pt x="156" y="84"/>
                  </a:lnTo>
                  <a:lnTo>
                    <a:pt x="162" y="84"/>
                  </a:lnTo>
                  <a:lnTo>
                    <a:pt x="168" y="84"/>
                  </a:lnTo>
                  <a:lnTo>
                    <a:pt x="174" y="84"/>
                  </a:lnTo>
                  <a:lnTo>
                    <a:pt x="180" y="84"/>
                  </a:lnTo>
                  <a:lnTo>
                    <a:pt x="186" y="84"/>
                  </a:lnTo>
                  <a:lnTo>
                    <a:pt x="186" y="78"/>
                  </a:lnTo>
                  <a:lnTo>
                    <a:pt x="192" y="78"/>
                  </a:lnTo>
                  <a:lnTo>
                    <a:pt x="198" y="78"/>
                  </a:lnTo>
                  <a:lnTo>
                    <a:pt x="204" y="84"/>
                  </a:lnTo>
                  <a:lnTo>
                    <a:pt x="210" y="84"/>
                  </a:lnTo>
                  <a:lnTo>
                    <a:pt x="216" y="84"/>
                  </a:lnTo>
                  <a:lnTo>
                    <a:pt x="222" y="78"/>
                  </a:lnTo>
                  <a:lnTo>
                    <a:pt x="228" y="78"/>
                  </a:lnTo>
                  <a:lnTo>
                    <a:pt x="234" y="84"/>
                  </a:lnTo>
                  <a:lnTo>
                    <a:pt x="240" y="84"/>
                  </a:lnTo>
                  <a:lnTo>
                    <a:pt x="246" y="84"/>
                  </a:lnTo>
                  <a:lnTo>
                    <a:pt x="246" y="78"/>
                  </a:lnTo>
                  <a:lnTo>
                    <a:pt x="246" y="84"/>
                  </a:lnTo>
                  <a:lnTo>
                    <a:pt x="252" y="84"/>
                  </a:lnTo>
                  <a:lnTo>
                    <a:pt x="252" y="78"/>
                  </a:lnTo>
                  <a:lnTo>
                    <a:pt x="258" y="78"/>
                  </a:lnTo>
                  <a:lnTo>
                    <a:pt x="264" y="78"/>
                  </a:lnTo>
                  <a:lnTo>
                    <a:pt x="264" y="84"/>
                  </a:lnTo>
                  <a:lnTo>
                    <a:pt x="270" y="84"/>
                  </a:lnTo>
                  <a:lnTo>
                    <a:pt x="276" y="84"/>
                  </a:lnTo>
                  <a:lnTo>
                    <a:pt x="276" y="90"/>
                  </a:lnTo>
                  <a:lnTo>
                    <a:pt x="276" y="96"/>
                  </a:lnTo>
                  <a:lnTo>
                    <a:pt x="282" y="96"/>
                  </a:lnTo>
                  <a:lnTo>
                    <a:pt x="276" y="96"/>
                  </a:lnTo>
                  <a:lnTo>
                    <a:pt x="282" y="96"/>
                  </a:lnTo>
                  <a:lnTo>
                    <a:pt x="282" y="102"/>
                  </a:lnTo>
                  <a:lnTo>
                    <a:pt x="282" y="108"/>
                  </a:lnTo>
                  <a:lnTo>
                    <a:pt x="282" y="114"/>
                  </a:lnTo>
                  <a:lnTo>
                    <a:pt x="282" y="108"/>
                  </a:lnTo>
                  <a:lnTo>
                    <a:pt x="282" y="114"/>
                  </a:lnTo>
                  <a:lnTo>
                    <a:pt x="288" y="120"/>
                  </a:lnTo>
                  <a:lnTo>
                    <a:pt x="282" y="120"/>
                  </a:lnTo>
                  <a:lnTo>
                    <a:pt x="288" y="120"/>
                  </a:lnTo>
                  <a:lnTo>
                    <a:pt x="288" y="126"/>
                  </a:lnTo>
                  <a:lnTo>
                    <a:pt x="288" y="132"/>
                  </a:lnTo>
                  <a:lnTo>
                    <a:pt x="294" y="132"/>
                  </a:lnTo>
                  <a:lnTo>
                    <a:pt x="294" y="138"/>
                  </a:lnTo>
                  <a:lnTo>
                    <a:pt x="294" y="144"/>
                  </a:lnTo>
                  <a:lnTo>
                    <a:pt x="300" y="144"/>
                  </a:lnTo>
                  <a:lnTo>
                    <a:pt x="300" y="150"/>
                  </a:lnTo>
                  <a:lnTo>
                    <a:pt x="294" y="150"/>
                  </a:lnTo>
                  <a:lnTo>
                    <a:pt x="300" y="156"/>
                  </a:lnTo>
                  <a:lnTo>
                    <a:pt x="294" y="156"/>
                  </a:lnTo>
                  <a:lnTo>
                    <a:pt x="300" y="156"/>
                  </a:lnTo>
                  <a:lnTo>
                    <a:pt x="300" y="162"/>
                  </a:lnTo>
                  <a:lnTo>
                    <a:pt x="306" y="162"/>
                  </a:lnTo>
                  <a:lnTo>
                    <a:pt x="306" y="168"/>
                  </a:lnTo>
                  <a:lnTo>
                    <a:pt x="312" y="168"/>
                  </a:lnTo>
                  <a:lnTo>
                    <a:pt x="306" y="168"/>
                  </a:lnTo>
                  <a:lnTo>
                    <a:pt x="306" y="174"/>
                  </a:lnTo>
                  <a:lnTo>
                    <a:pt x="312" y="174"/>
                  </a:lnTo>
                  <a:lnTo>
                    <a:pt x="312" y="180"/>
                  </a:lnTo>
                  <a:lnTo>
                    <a:pt x="318" y="180"/>
                  </a:lnTo>
                  <a:lnTo>
                    <a:pt x="312" y="180"/>
                  </a:lnTo>
                  <a:lnTo>
                    <a:pt x="318" y="186"/>
                  </a:lnTo>
                  <a:lnTo>
                    <a:pt x="318" y="192"/>
                  </a:lnTo>
                  <a:lnTo>
                    <a:pt x="324" y="192"/>
                  </a:lnTo>
                  <a:lnTo>
                    <a:pt x="324" y="198"/>
                  </a:lnTo>
                  <a:lnTo>
                    <a:pt x="330" y="204"/>
                  </a:lnTo>
                  <a:lnTo>
                    <a:pt x="324" y="204"/>
                  </a:lnTo>
                  <a:lnTo>
                    <a:pt x="330" y="204"/>
                  </a:lnTo>
                  <a:lnTo>
                    <a:pt x="330" y="210"/>
                  </a:lnTo>
                  <a:lnTo>
                    <a:pt x="336" y="210"/>
                  </a:lnTo>
                  <a:lnTo>
                    <a:pt x="336" y="204"/>
                  </a:lnTo>
                  <a:lnTo>
                    <a:pt x="342" y="204"/>
                  </a:lnTo>
                  <a:lnTo>
                    <a:pt x="348" y="204"/>
                  </a:lnTo>
                  <a:lnTo>
                    <a:pt x="354" y="204"/>
                  </a:lnTo>
                  <a:lnTo>
                    <a:pt x="360" y="204"/>
                  </a:lnTo>
                  <a:lnTo>
                    <a:pt x="360" y="198"/>
                  </a:lnTo>
                  <a:lnTo>
                    <a:pt x="366" y="198"/>
                  </a:lnTo>
                  <a:lnTo>
                    <a:pt x="372" y="198"/>
                  </a:lnTo>
                  <a:lnTo>
                    <a:pt x="372" y="204"/>
                  </a:lnTo>
                  <a:lnTo>
                    <a:pt x="372" y="198"/>
                  </a:lnTo>
                  <a:lnTo>
                    <a:pt x="372" y="204"/>
                  </a:lnTo>
                  <a:lnTo>
                    <a:pt x="378" y="204"/>
                  </a:lnTo>
                  <a:lnTo>
                    <a:pt x="378" y="198"/>
                  </a:lnTo>
                  <a:lnTo>
                    <a:pt x="384" y="198"/>
                  </a:lnTo>
                  <a:lnTo>
                    <a:pt x="396" y="198"/>
                  </a:lnTo>
                  <a:lnTo>
                    <a:pt x="402" y="198"/>
                  </a:lnTo>
                  <a:lnTo>
                    <a:pt x="408" y="198"/>
                  </a:lnTo>
                  <a:lnTo>
                    <a:pt x="414" y="198"/>
                  </a:lnTo>
                  <a:lnTo>
                    <a:pt x="420" y="198"/>
                  </a:lnTo>
                  <a:lnTo>
                    <a:pt x="426" y="198"/>
                  </a:lnTo>
                  <a:lnTo>
                    <a:pt x="432" y="198"/>
                  </a:lnTo>
                  <a:lnTo>
                    <a:pt x="432" y="192"/>
                  </a:lnTo>
                  <a:lnTo>
                    <a:pt x="432" y="186"/>
                  </a:lnTo>
                  <a:lnTo>
                    <a:pt x="432" y="180"/>
                  </a:lnTo>
                  <a:lnTo>
                    <a:pt x="432" y="174"/>
                  </a:lnTo>
                  <a:lnTo>
                    <a:pt x="438" y="174"/>
                  </a:lnTo>
                  <a:lnTo>
                    <a:pt x="438" y="168"/>
                  </a:lnTo>
                  <a:lnTo>
                    <a:pt x="438" y="162"/>
                  </a:lnTo>
                  <a:lnTo>
                    <a:pt x="438" y="156"/>
                  </a:lnTo>
                  <a:lnTo>
                    <a:pt x="438" y="150"/>
                  </a:lnTo>
                  <a:lnTo>
                    <a:pt x="444" y="150"/>
                  </a:lnTo>
                  <a:lnTo>
                    <a:pt x="438" y="144"/>
                  </a:lnTo>
                  <a:lnTo>
                    <a:pt x="450" y="144"/>
                  </a:lnTo>
                  <a:lnTo>
                    <a:pt x="456" y="144"/>
                  </a:lnTo>
                  <a:lnTo>
                    <a:pt x="462" y="144"/>
                  </a:lnTo>
                  <a:lnTo>
                    <a:pt x="468" y="144"/>
                  </a:lnTo>
                  <a:lnTo>
                    <a:pt x="474" y="144"/>
                  </a:lnTo>
                  <a:lnTo>
                    <a:pt x="480" y="144"/>
                  </a:lnTo>
                  <a:lnTo>
                    <a:pt x="486" y="144"/>
                  </a:lnTo>
                  <a:lnTo>
                    <a:pt x="486" y="138"/>
                  </a:lnTo>
                  <a:lnTo>
                    <a:pt x="492" y="138"/>
                  </a:lnTo>
                  <a:lnTo>
                    <a:pt x="498" y="138"/>
                  </a:lnTo>
                  <a:lnTo>
                    <a:pt x="498" y="144"/>
                  </a:lnTo>
                  <a:lnTo>
                    <a:pt x="498" y="150"/>
                  </a:lnTo>
                  <a:lnTo>
                    <a:pt x="498" y="156"/>
                  </a:lnTo>
                  <a:lnTo>
                    <a:pt x="498" y="162"/>
                  </a:lnTo>
                  <a:lnTo>
                    <a:pt x="504" y="162"/>
                  </a:lnTo>
                  <a:lnTo>
                    <a:pt x="510" y="162"/>
                  </a:lnTo>
                  <a:lnTo>
                    <a:pt x="516" y="162"/>
                  </a:lnTo>
                  <a:lnTo>
                    <a:pt x="522" y="162"/>
                  </a:lnTo>
                  <a:lnTo>
                    <a:pt x="534" y="162"/>
                  </a:lnTo>
                  <a:lnTo>
                    <a:pt x="540" y="162"/>
                  </a:lnTo>
                  <a:lnTo>
                    <a:pt x="546" y="162"/>
                  </a:lnTo>
                  <a:lnTo>
                    <a:pt x="552" y="162"/>
                  </a:lnTo>
                  <a:lnTo>
                    <a:pt x="558" y="162"/>
                  </a:lnTo>
                  <a:lnTo>
                    <a:pt x="564" y="162"/>
                  </a:lnTo>
                  <a:lnTo>
                    <a:pt x="570" y="162"/>
                  </a:lnTo>
                  <a:lnTo>
                    <a:pt x="570" y="168"/>
                  </a:lnTo>
                  <a:lnTo>
                    <a:pt x="570" y="174"/>
                  </a:lnTo>
                  <a:lnTo>
                    <a:pt x="570" y="180"/>
                  </a:lnTo>
                  <a:lnTo>
                    <a:pt x="564" y="180"/>
                  </a:lnTo>
                  <a:lnTo>
                    <a:pt x="564" y="186"/>
                  </a:lnTo>
                  <a:lnTo>
                    <a:pt x="564" y="192"/>
                  </a:lnTo>
                  <a:lnTo>
                    <a:pt x="564" y="198"/>
                  </a:lnTo>
                  <a:lnTo>
                    <a:pt x="564" y="204"/>
                  </a:lnTo>
                  <a:lnTo>
                    <a:pt x="570" y="204"/>
                  </a:lnTo>
                  <a:lnTo>
                    <a:pt x="570" y="210"/>
                  </a:lnTo>
                  <a:lnTo>
                    <a:pt x="570" y="216"/>
                  </a:lnTo>
                  <a:lnTo>
                    <a:pt x="576" y="216"/>
                  </a:lnTo>
                  <a:lnTo>
                    <a:pt x="576" y="222"/>
                  </a:lnTo>
                  <a:lnTo>
                    <a:pt x="570" y="222"/>
                  </a:lnTo>
                  <a:lnTo>
                    <a:pt x="576" y="222"/>
                  </a:lnTo>
                  <a:lnTo>
                    <a:pt x="576" y="228"/>
                  </a:lnTo>
                  <a:lnTo>
                    <a:pt x="576" y="234"/>
                  </a:lnTo>
                  <a:lnTo>
                    <a:pt x="570" y="234"/>
                  </a:lnTo>
                  <a:lnTo>
                    <a:pt x="576" y="234"/>
                  </a:lnTo>
                  <a:lnTo>
                    <a:pt x="570" y="234"/>
                  </a:lnTo>
                  <a:lnTo>
                    <a:pt x="570" y="240"/>
                  </a:lnTo>
                  <a:lnTo>
                    <a:pt x="570" y="246"/>
                  </a:lnTo>
                  <a:lnTo>
                    <a:pt x="570" y="252"/>
                  </a:lnTo>
                  <a:lnTo>
                    <a:pt x="570" y="258"/>
                  </a:lnTo>
                  <a:lnTo>
                    <a:pt x="570" y="264"/>
                  </a:lnTo>
                  <a:lnTo>
                    <a:pt x="570" y="270"/>
                  </a:lnTo>
                  <a:lnTo>
                    <a:pt x="570" y="276"/>
                  </a:lnTo>
                  <a:lnTo>
                    <a:pt x="564" y="276"/>
                  </a:lnTo>
                  <a:lnTo>
                    <a:pt x="564" y="282"/>
                  </a:lnTo>
                  <a:lnTo>
                    <a:pt x="570" y="282"/>
                  </a:lnTo>
                  <a:lnTo>
                    <a:pt x="570" y="288"/>
                  </a:lnTo>
                  <a:lnTo>
                    <a:pt x="570" y="294"/>
                  </a:lnTo>
                  <a:lnTo>
                    <a:pt x="576" y="294"/>
                  </a:lnTo>
                  <a:lnTo>
                    <a:pt x="576" y="300"/>
                  </a:lnTo>
                  <a:lnTo>
                    <a:pt x="576" y="306"/>
                  </a:lnTo>
                  <a:lnTo>
                    <a:pt x="582" y="306"/>
                  </a:lnTo>
                  <a:lnTo>
                    <a:pt x="588" y="306"/>
                  </a:lnTo>
                  <a:lnTo>
                    <a:pt x="588" y="312"/>
                  </a:lnTo>
                  <a:lnTo>
                    <a:pt x="588" y="318"/>
                  </a:lnTo>
                  <a:lnTo>
                    <a:pt x="588" y="324"/>
                  </a:lnTo>
                  <a:lnTo>
                    <a:pt x="594" y="324"/>
                  </a:lnTo>
                  <a:lnTo>
                    <a:pt x="594" y="330"/>
                  </a:lnTo>
                  <a:lnTo>
                    <a:pt x="594" y="336"/>
                  </a:lnTo>
                  <a:lnTo>
                    <a:pt x="594" y="342"/>
                  </a:lnTo>
                  <a:lnTo>
                    <a:pt x="594" y="348"/>
                  </a:lnTo>
                  <a:lnTo>
                    <a:pt x="594" y="354"/>
                  </a:lnTo>
                  <a:lnTo>
                    <a:pt x="594" y="360"/>
                  </a:lnTo>
                  <a:lnTo>
                    <a:pt x="588" y="360"/>
                  </a:lnTo>
                  <a:lnTo>
                    <a:pt x="588" y="366"/>
                  </a:lnTo>
                  <a:lnTo>
                    <a:pt x="588" y="372"/>
                  </a:lnTo>
                  <a:lnTo>
                    <a:pt x="588" y="378"/>
                  </a:lnTo>
                  <a:lnTo>
                    <a:pt x="594" y="378"/>
                  </a:lnTo>
                  <a:lnTo>
                    <a:pt x="594" y="384"/>
                  </a:lnTo>
                  <a:lnTo>
                    <a:pt x="594" y="378"/>
                  </a:lnTo>
                  <a:lnTo>
                    <a:pt x="600" y="378"/>
                  </a:lnTo>
                  <a:lnTo>
                    <a:pt x="606" y="378"/>
                  </a:lnTo>
                  <a:lnTo>
                    <a:pt x="606" y="372"/>
                  </a:lnTo>
                  <a:lnTo>
                    <a:pt x="612" y="372"/>
                  </a:lnTo>
                  <a:lnTo>
                    <a:pt x="618" y="378"/>
                  </a:lnTo>
                  <a:lnTo>
                    <a:pt x="624" y="378"/>
                  </a:lnTo>
                  <a:lnTo>
                    <a:pt x="624" y="372"/>
                  </a:lnTo>
                  <a:lnTo>
                    <a:pt x="630" y="372"/>
                  </a:lnTo>
                  <a:lnTo>
                    <a:pt x="630" y="378"/>
                  </a:lnTo>
                  <a:lnTo>
                    <a:pt x="636" y="378"/>
                  </a:lnTo>
                  <a:lnTo>
                    <a:pt x="642" y="378"/>
                  </a:lnTo>
                  <a:lnTo>
                    <a:pt x="642" y="372"/>
                  </a:lnTo>
                  <a:lnTo>
                    <a:pt x="642" y="378"/>
                  </a:lnTo>
                  <a:lnTo>
                    <a:pt x="642" y="372"/>
                  </a:lnTo>
                  <a:lnTo>
                    <a:pt x="648" y="372"/>
                  </a:lnTo>
                  <a:lnTo>
                    <a:pt x="654" y="372"/>
                  </a:lnTo>
                  <a:lnTo>
                    <a:pt x="654" y="366"/>
                  </a:lnTo>
                  <a:lnTo>
                    <a:pt x="660" y="366"/>
                  </a:lnTo>
                  <a:lnTo>
                    <a:pt x="666" y="366"/>
                  </a:lnTo>
                  <a:lnTo>
                    <a:pt x="666" y="372"/>
                  </a:lnTo>
                  <a:lnTo>
                    <a:pt x="672" y="372"/>
                  </a:lnTo>
                  <a:lnTo>
                    <a:pt x="678" y="372"/>
                  </a:lnTo>
                  <a:lnTo>
                    <a:pt x="684" y="372"/>
                  </a:lnTo>
                  <a:lnTo>
                    <a:pt x="684" y="366"/>
                  </a:lnTo>
                  <a:lnTo>
                    <a:pt x="690" y="366"/>
                  </a:lnTo>
                  <a:lnTo>
                    <a:pt x="690" y="372"/>
                  </a:lnTo>
                  <a:lnTo>
                    <a:pt x="690" y="378"/>
                  </a:lnTo>
                  <a:lnTo>
                    <a:pt x="690" y="384"/>
                  </a:lnTo>
                  <a:lnTo>
                    <a:pt x="690" y="390"/>
                  </a:lnTo>
                  <a:lnTo>
                    <a:pt x="696" y="390"/>
                  </a:lnTo>
                  <a:lnTo>
                    <a:pt x="690" y="390"/>
                  </a:lnTo>
                  <a:lnTo>
                    <a:pt x="690" y="396"/>
                  </a:lnTo>
                  <a:lnTo>
                    <a:pt x="690" y="402"/>
                  </a:lnTo>
                  <a:lnTo>
                    <a:pt x="690" y="408"/>
                  </a:lnTo>
                  <a:lnTo>
                    <a:pt x="684" y="408"/>
                  </a:lnTo>
                  <a:lnTo>
                    <a:pt x="690" y="408"/>
                  </a:lnTo>
                  <a:lnTo>
                    <a:pt x="690" y="414"/>
                  </a:lnTo>
                  <a:lnTo>
                    <a:pt x="690" y="420"/>
                  </a:lnTo>
                  <a:lnTo>
                    <a:pt x="690" y="426"/>
                  </a:lnTo>
                  <a:lnTo>
                    <a:pt x="690" y="432"/>
                  </a:lnTo>
                  <a:lnTo>
                    <a:pt x="690" y="438"/>
                  </a:lnTo>
                  <a:lnTo>
                    <a:pt x="690" y="444"/>
                  </a:lnTo>
                  <a:lnTo>
                    <a:pt x="690" y="450"/>
                  </a:lnTo>
                  <a:lnTo>
                    <a:pt x="690" y="456"/>
                  </a:lnTo>
                  <a:lnTo>
                    <a:pt x="684" y="456"/>
                  </a:lnTo>
                  <a:lnTo>
                    <a:pt x="684" y="462"/>
                  </a:lnTo>
                  <a:lnTo>
                    <a:pt x="684" y="468"/>
                  </a:lnTo>
                  <a:lnTo>
                    <a:pt x="684" y="474"/>
                  </a:lnTo>
                  <a:lnTo>
                    <a:pt x="684" y="480"/>
                  </a:lnTo>
                  <a:lnTo>
                    <a:pt x="690" y="480"/>
                  </a:lnTo>
                  <a:lnTo>
                    <a:pt x="660" y="486"/>
                  </a:lnTo>
                  <a:lnTo>
                    <a:pt x="600" y="486"/>
                  </a:lnTo>
                  <a:lnTo>
                    <a:pt x="576" y="486"/>
                  </a:lnTo>
                  <a:lnTo>
                    <a:pt x="576" y="510"/>
                  </a:lnTo>
                  <a:lnTo>
                    <a:pt x="576" y="528"/>
                  </a:lnTo>
                  <a:lnTo>
                    <a:pt x="576" y="540"/>
                  </a:lnTo>
                  <a:lnTo>
                    <a:pt x="576" y="546"/>
                  </a:lnTo>
                  <a:lnTo>
                    <a:pt x="576" y="600"/>
                  </a:lnTo>
                  <a:lnTo>
                    <a:pt x="576" y="618"/>
                  </a:lnTo>
                  <a:lnTo>
                    <a:pt x="576" y="654"/>
                  </a:lnTo>
                  <a:lnTo>
                    <a:pt x="576" y="660"/>
                  </a:lnTo>
                  <a:lnTo>
                    <a:pt x="576" y="666"/>
                  </a:lnTo>
                  <a:lnTo>
                    <a:pt x="576" y="672"/>
                  </a:lnTo>
                  <a:lnTo>
                    <a:pt x="582" y="672"/>
                  </a:lnTo>
                  <a:lnTo>
                    <a:pt x="582" y="678"/>
                  </a:lnTo>
                  <a:lnTo>
                    <a:pt x="582" y="684"/>
                  </a:lnTo>
                  <a:lnTo>
                    <a:pt x="588" y="684"/>
                  </a:lnTo>
                  <a:lnTo>
                    <a:pt x="588" y="690"/>
                  </a:lnTo>
                  <a:lnTo>
                    <a:pt x="594" y="690"/>
                  </a:lnTo>
                  <a:lnTo>
                    <a:pt x="594" y="696"/>
                  </a:lnTo>
                  <a:lnTo>
                    <a:pt x="600" y="696"/>
                  </a:lnTo>
                  <a:lnTo>
                    <a:pt x="600" y="702"/>
                  </a:lnTo>
                  <a:lnTo>
                    <a:pt x="606" y="702"/>
                  </a:lnTo>
                  <a:lnTo>
                    <a:pt x="606" y="708"/>
                  </a:lnTo>
                  <a:lnTo>
                    <a:pt x="612" y="708"/>
                  </a:lnTo>
                  <a:lnTo>
                    <a:pt x="612" y="714"/>
                  </a:lnTo>
                  <a:lnTo>
                    <a:pt x="618" y="714"/>
                  </a:lnTo>
                  <a:lnTo>
                    <a:pt x="618" y="720"/>
                  </a:lnTo>
                  <a:lnTo>
                    <a:pt x="624" y="720"/>
                  </a:lnTo>
                  <a:lnTo>
                    <a:pt x="624" y="726"/>
                  </a:lnTo>
                  <a:lnTo>
                    <a:pt x="630" y="726"/>
                  </a:lnTo>
                  <a:lnTo>
                    <a:pt x="630" y="732"/>
                  </a:lnTo>
                  <a:lnTo>
                    <a:pt x="636" y="732"/>
                  </a:lnTo>
                  <a:lnTo>
                    <a:pt x="636" y="738"/>
                  </a:lnTo>
                  <a:lnTo>
                    <a:pt x="642" y="738"/>
                  </a:lnTo>
                  <a:lnTo>
                    <a:pt x="642" y="744"/>
                  </a:lnTo>
                  <a:lnTo>
                    <a:pt x="648" y="744"/>
                  </a:lnTo>
                  <a:lnTo>
                    <a:pt x="654" y="744"/>
                  </a:lnTo>
                  <a:lnTo>
                    <a:pt x="654" y="750"/>
                  </a:lnTo>
                  <a:close/>
                  <a:moveTo>
                    <a:pt x="24" y="36"/>
                  </a:moveTo>
                  <a:lnTo>
                    <a:pt x="24" y="30"/>
                  </a:lnTo>
                  <a:lnTo>
                    <a:pt x="30" y="30"/>
                  </a:lnTo>
                  <a:lnTo>
                    <a:pt x="30" y="24"/>
                  </a:lnTo>
                  <a:lnTo>
                    <a:pt x="30" y="18"/>
                  </a:lnTo>
                  <a:lnTo>
                    <a:pt x="36" y="18"/>
                  </a:lnTo>
                  <a:lnTo>
                    <a:pt x="36" y="24"/>
                  </a:lnTo>
                  <a:lnTo>
                    <a:pt x="36" y="18"/>
                  </a:lnTo>
                  <a:lnTo>
                    <a:pt x="42" y="18"/>
                  </a:lnTo>
                  <a:lnTo>
                    <a:pt x="42" y="12"/>
                  </a:lnTo>
                  <a:lnTo>
                    <a:pt x="48" y="12"/>
                  </a:lnTo>
                  <a:lnTo>
                    <a:pt x="54" y="6"/>
                  </a:lnTo>
                  <a:lnTo>
                    <a:pt x="60" y="6"/>
                  </a:lnTo>
                  <a:lnTo>
                    <a:pt x="60" y="0"/>
                  </a:lnTo>
                  <a:lnTo>
                    <a:pt x="66" y="0"/>
                  </a:lnTo>
                  <a:lnTo>
                    <a:pt x="72" y="0"/>
                  </a:lnTo>
                  <a:lnTo>
                    <a:pt x="72" y="6"/>
                  </a:lnTo>
                  <a:lnTo>
                    <a:pt x="78" y="6"/>
                  </a:lnTo>
                  <a:lnTo>
                    <a:pt x="78" y="12"/>
                  </a:lnTo>
                  <a:lnTo>
                    <a:pt x="84" y="12"/>
                  </a:lnTo>
                  <a:lnTo>
                    <a:pt x="78" y="12"/>
                  </a:lnTo>
                  <a:lnTo>
                    <a:pt x="78" y="18"/>
                  </a:lnTo>
                  <a:lnTo>
                    <a:pt x="72" y="18"/>
                  </a:lnTo>
                  <a:lnTo>
                    <a:pt x="66" y="18"/>
                  </a:lnTo>
                  <a:lnTo>
                    <a:pt x="66" y="24"/>
                  </a:lnTo>
                  <a:lnTo>
                    <a:pt x="60" y="24"/>
                  </a:lnTo>
                  <a:lnTo>
                    <a:pt x="60" y="30"/>
                  </a:lnTo>
                  <a:lnTo>
                    <a:pt x="54" y="30"/>
                  </a:lnTo>
                  <a:lnTo>
                    <a:pt x="54" y="36"/>
                  </a:lnTo>
                  <a:lnTo>
                    <a:pt x="48" y="36"/>
                  </a:lnTo>
                  <a:lnTo>
                    <a:pt x="48" y="42"/>
                  </a:lnTo>
                  <a:lnTo>
                    <a:pt x="48" y="48"/>
                  </a:lnTo>
                  <a:lnTo>
                    <a:pt x="48" y="54"/>
                  </a:lnTo>
                  <a:lnTo>
                    <a:pt x="48" y="60"/>
                  </a:lnTo>
                  <a:lnTo>
                    <a:pt x="48" y="66"/>
                  </a:lnTo>
                  <a:lnTo>
                    <a:pt x="48" y="72"/>
                  </a:lnTo>
                  <a:lnTo>
                    <a:pt x="42" y="72"/>
                  </a:lnTo>
                  <a:lnTo>
                    <a:pt x="36" y="72"/>
                  </a:lnTo>
                  <a:lnTo>
                    <a:pt x="30" y="72"/>
                  </a:lnTo>
                  <a:lnTo>
                    <a:pt x="30" y="78"/>
                  </a:lnTo>
                  <a:lnTo>
                    <a:pt x="30" y="72"/>
                  </a:lnTo>
                  <a:lnTo>
                    <a:pt x="30" y="66"/>
                  </a:lnTo>
                  <a:lnTo>
                    <a:pt x="30" y="60"/>
                  </a:lnTo>
                  <a:lnTo>
                    <a:pt x="36" y="60"/>
                  </a:lnTo>
                  <a:lnTo>
                    <a:pt x="30" y="60"/>
                  </a:lnTo>
                  <a:lnTo>
                    <a:pt x="30" y="54"/>
                  </a:lnTo>
                  <a:lnTo>
                    <a:pt x="30" y="48"/>
                  </a:lnTo>
                  <a:lnTo>
                    <a:pt x="30" y="42"/>
                  </a:lnTo>
                  <a:lnTo>
                    <a:pt x="24" y="42"/>
                  </a:lnTo>
                  <a:lnTo>
                    <a:pt x="24" y="36"/>
                  </a:lnTo>
                  <a:close/>
                  <a:moveTo>
                    <a:pt x="0" y="690"/>
                  </a:moveTo>
                  <a:lnTo>
                    <a:pt x="6" y="684"/>
                  </a:lnTo>
                  <a:lnTo>
                    <a:pt x="6" y="690"/>
                  </a:lnTo>
                  <a:lnTo>
                    <a:pt x="6" y="696"/>
                  </a:lnTo>
                  <a:lnTo>
                    <a:pt x="6" y="702"/>
                  </a:lnTo>
                  <a:lnTo>
                    <a:pt x="6" y="696"/>
                  </a:lnTo>
                  <a:lnTo>
                    <a:pt x="6" y="690"/>
                  </a:lnTo>
                  <a:lnTo>
                    <a:pt x="0" y="690"/>
                  </a:lnTo>
                  <a:close/>
                  <a:moveTo>
                    <a:pt x="72" y="84"/>
                  </a:moveTo>
                  <a:lnTo>
                    <a:pt x="72" y="90"/>
                  </a:lnTo>
                  <a:lnTo>
                    <a:pt x="73" y="90"/>
                  </a:lnTo>
                  <a:lnTo>
                    <a:pt x="72" y="84"/>
                  </a:lnTo>
                  <a:close/>
                  <a:moveTo>
                    <a:pt x="54" y="90"/>
                  </a:moveTo>
                  <a:lnTo>
                    <a:pt x="60" y="90"/>
                  </a:lnTo>
                  <a:lnTo>
                    <a:pt x="54" y="90"/>
                  </a:lnTo>
                  <a:close/>
                  <a:moveTo>
                    <a:pt x="60" y="84"/>
                  </a:moveTo>
                  <a:lnTo>
                    <a:pt x="66" y="84"/>
                  </a:lnTo>
                  <a:lnTo>
                    <a:pt x="66" y="90"/>
                  </a:lnTo>
                  <a:lnTo>
                    <a:pt x="60" y="90"/>
                  </a:lnTo>
                  <a:lnTo>
                    <a:pt x="60" y="84"/>
                  </a:lnTo>
                  <a:close/>
                  <a:moveTo>
                    <a:pt x="84" y="240"/>
                  </a:moveTo>
                  <a:lnTo>
                    <a:pt x="90" y="240"/>
                  </a:lnTo>
                  <a:lnTo>
                    <a:pt x="90" y="246"/>
                  </a:lnTo>
                  <a:lnTo>
                    <a:pt x="84" y="246"/>
                  </a:lnTo>
                  <a:lnTo>
                    <a:pt x="84" y="240"/>
                  </a:lnTo>
                  <a:close/>
                  <a:moveTo>
                    <a:pt x="60" y="90"/>
                  </a:moveTo>
                  <a:lnTo>
                    <a:pt x="66" y="90"/>
                  </a:lnTo>
                  <a:lnTo>
                    <a:pt x="60" y="90"/>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18" name="Freeform 54"/>
            <p:cNvSpPr>
              <a:spLocks/>
            </p:cNvSpPr>
            <p:nvPr>
              <p:custDataLst>
                <p:tags r:id="rId48"/>
              </p:custDataLst>
            </p:nvPr>
          </p:nvSpPr>
          <p:spPr bwMode="gray">
            <a:xfrm>
              <a:off x="2651985" y="5102197"/>
              <a:ext cx="561853" cy="676258"/>
            </a:xfrm>
            <a:custGeom>
              <a:avLst/>
              <a:gdLst>
                <a:gd name="T0" fmla="*/ 178005 w 516"/>
                <a:gd name="T1" fmla="*/ 96174 h 546"/>
                <a:gd name="T2" fmla="*/ 170223 w 516"/>
                <a:gd name="T3" fmla="*/ 101032 h 546"/>
                <a:gd name="T4" fmla="*/ 161468 w 516"/>
                <a:gd name="T5" fmla="*/ 104918 h 546"/>
                <a:gd name="T6" fmla="*/ 154660 w 516"/>
                <a:gd name="T7" fmla="*/ 111718 h 546"/>
                <a:gd name="T8" fmla="*/ 150769 w 516"/>
                <a:gd name="T9" fmla="*/ 115604 h 546"/>
                <a:gd name="T10" fmla="*/ 145906 w 516"/>
                <a:gd name="T11" fmla="*/ 120461 h 546"/>
                <a:gd name="T12" fmla="*/ 143960 w 516"/>
                <a:gd name="T13" fmla="*/ 121432 h 546"/>
                <a:gd name="T14" fmla="*/ 137151 w 516"/>
                <a:gd name="T15" fmla="*/ 128232 h 546"/>
                <a:gd name="T16" fmla="*/ 133260 w 516"/>
                <a:gd name="T17" fmla="*/ 138919 h 546"/>
                <a:gd name="T18" fmla="*/ 128397 w 516"/>
                <a:gd name="T19" fmla="*/ 143775 h 546"/>
                <a:gd name="T20" fmla="*/ 120615 w 516"/>
                <a:gd name="T21" fmla="*/ 147661 h 546"/>
                <a:gd name="T22" fmla="*/ 113807 w 516"/>
                <a:gd name="T23" fmla="*/ 156405 h 546"/>
                <a:gd name="T24" fmla="*/ 109915 w 516"/>
                <a:gd name="T25" fmla="*/ 167091 h 546"/>
                <a:gd name="T26" fmla="*/ 101161 w 516"/>
                <a:gd name="T27" fmla="*/ 169033 h 546"/>
                <a:gd name="T28" fmla="*/ 87544 w 516"/>
                <a:gd name="T29" fmla="*/ 169033 h 546"/>
                <a:gd name="T30" fmla="*/ 76844 w 516"/>
                <a:gd name="T31" fmla="*/ 167091 h 546"/>
                <a:gd name="T32" fmla="*/ 71008 w 516"/>
                <a:gd name="T33" fmla="*/ 161262 h 546"/>
                <a:gd name="T34" fmla="*/ 67116 w 516"/>
                <a:gd name="T35" fmla="*/ 158347 h 546"/>
                <a:gd name="T36" fmla="*/ 62253 w 516"/>
                <a:gd name="T37" fmla="*/ 161262 h 546"/>
                <a:gd name="T38" fmla="*/ 57389 w 516"/>
                <a:gd name="T39" fmla="*/ 165148 h 546"/>
                <a:gd name="T40" fmla="*/ 53499 w 516"/>
                <a:gd name="T41" fmla="*/ 169033 h 546"/>
                <a:gd name="T42" fmla="*/ 51553 w 516"/>
                <a:gd name="T43" fmla="*/ 180691 h 546"/>
                <a:gd name="T44" fmla="*/ 42799 w 516"/>
                <a:gd name="T45" fmla="*/ 184577 h 546"/>
                <a:gd name="T46" fmla="*/ 34045 w 516"/>
                <a:gd name="T47" fmla="*/ 190406 h 546"/>
                <a:gd name="T48" fmla="*/ 26263 w 516"/>
                <a:gd name="T49" fmla="*/ 192349 h 546"/>
                <a:gd name="T50" fmla="*/ 17509 w 516"/>
                <a:gd name="T51" fmla="*/ 192349 h 546"/>
                <a:gd name="T52" fmla="*/ 12645 w 516"/>
                <a:gd name="T53" fmla="*/ 192349 h 546"/>
                <a:gd name="T54" fmla="*/ 12645 w 516"/>
                <a:gd name="T55" fmla="*/ 188463 h 546"/>
                <a:gd name="T56" fmla="*/ 14590 w 516"/>
                <a:gd name="T57" fmla="*/ 181663 h 546"/>
                <a:gd name="T58" fmla="*/ 14590 w 516"/>
                <a:gd name="T59" fmla="*/ 170977 h 546"/>
                <a:gd name="T60" fmla="*/ 12645 w 516"/>
                <a:gd name="T61" fmla="*/ 162233 h 546"/>
                <a:gd name="T62" fmla="*/ 10700 w 516"/>
                <a:gd name="T63" fmla="*/ 161262 h 546"/>
                <a:gd name="T64" fmla="*/ 6809 w 516"/>
                <a:gd name="T65" fmla="*/ 151547 h 546"/>
                <a:gd name="T66" fmla="*/ 0 w 516"/>
                <a:gd name="T67" fmla="*/ 145719 h 546"/>
                <a:gd name="T68" fmla="*/ 0 w 516"/>
                <a:gd name="T69" fmla="*/ 133089 h 546"/>
                <a:gd name="T70" fmla="*/ 0 w 516"/>
                <a:gd name="T71" fmla="*/ 120461 h 546"/>
                <a:gd name="T72" fmla="*/ 0 w 516"/>
                <a:gd name="T73" fmla="*/ 106860 h 546"/>
                <a:gd name="T74" fmla="*/ 0 w 516"/>
                <a:gd name="T75" fmla="*/ 94232 h 546"/>
                <a:gd name="T76" fmla="*/ 19454 w 516"/>
                <a:gd name="T77" fmla="*/ 44687 h 546"/>
                <a:gd name="T78" fmla="*/ 62253 w 516"/>
                <a:gd name="T79" fmla="*/ 3886 h 546"/>
                <a:gd name="T80" fmla="*/ 68090 w 516"/>
                <a:gd name="T81" fmla="*/ 8743 h 546"/>
                <a:gd name="T82" fmla="*/ 74898 w 516"/>
                <a:gd name="T83" fmla="*/ 12629 h 546"/>
                <a:gd name="T84" fmla="*/ 81707 w 516"/>
                <a:gd name="T85" fmla="*/ 6800 h 546"/>
                <a:gd name="T86" fmla="*/ 87544 w 516"/>
                <a:gd name="T87" fmla="*/ 3886 h 546"/>
                <a:gd name="T88" fmla="*/ 94352 w 516"/>
                <a:gd name="T89" fmla="*/ 1943 h 546"/>
                <a:gd name="T90" fmla="*/ 101161 w 516"/>
                <a:gd name="T91" fmla="*/ 0 h 546"/>
                <a:gd name="T92" fmla="*/ 103107 w 516"/>
                <a:gd name="T93" fmla="*/ 1943 h 546"/>
                <a:gd name="T94" fmla="*/ 109915 w 516"/>
                <a:gd name="T95" fmla="*/ 10686 h 546"/>
                <a:gd name="T96" fmla="*/ 115751 w 516"/>
                <a:gd name="T97" fmla="*/ 21372 h 546"/>
                <a:gd name="T98" fmla="*/ 120615 w 516"/>
                <a:gd name="T99" fmla="*/ 32058 h 546"/>
                <a:gd name="T100" fmla="*/ 124506 w 516"/>
                <a:gd name="T101" fmla="*/ 37887 h 546"/>
                <a:gd name="T102" fmla="*/ 133260 w 516"/>
                <a:gd name="T103" fmla="*/ 42744 h 546"/>
                <a:gd name="T104" fmla="*/ 142015 w 516"/>
                <a:gd name="T105" fmla="*/ 46630 h 546"/>
                <a:gd name="T106" fmla="*/ 145906 w 516"/>
                <a:gd name="T107" fmla="*/ 56344 h 546"/>
                <a:gd name="T108" fmla="*/ 152714 w 516"/>
                <a:gd name="T109" fmla="*/ 62173 h 546"/>
                <a:gd name="T110" fmla="*/ 154660 w 516"/>
                <a:gd name="T111" fmla="*/ 72859 h 546"/>
                <a:gd name="T112" fmla="*/ 158550 w 516"/>
                <a:gd name="T113" fmla="*/ 76745 h 546"/>
                <a:gd name="T114" fmla="*/ 170223 w 516"/>
                <a:gd name="T115" fmla="*/ 81602 h 546"/>
                <a:gd name="T116" fmla="*/ 180923 w 516"/>
                <a:gd name="T117" fmla="*/ 83546 h 546"/>
                <a:gd name="T118" fmla="*/ 181896 w 516"/>
                <a:gd name="T119" fmla="*/ 90346 h 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16" h="546">
                  <a:moveTo>
                    <a:pt x="516" y="258"/>
                  </a:moveTo>
                  <a:lnTo>
                    <a:pt x="510" y="258"/>
                  </a:lnTo>
                  <a:lnTo>
                    <a:pt x="504" y="258"/>
                  </a:lnTo>
                  <a:lnTo>
                    <a:pt x="498" y="258"/>
                  </a:lnTo>
                  <a:lnTo>
                    <a:pt x="498" y="264"/>
                  </a:lnTo>
                  <a:lnTo>
                    <a:pt x="498" y="270"/>
                  </a:lnTo>
                  <a:lnTo>
                    <a:pt x="498" y="276"/>
                  </a:lnTo>
                  <a:lnTo>
                    <a:pt x="492" y="276"/>
                  </a:lnTo>
                  <a:lnTo>
                    <a:pt x="486" y="276"/>
                  </a:lnTo>
                  <a:lnTo>
                    <a:pt x="480" y="276"/>
                  </a:lnTo>
                  <a:lnTo>
                    <a:pt x="480" y="282"/>
                  </a:lnTo>
                  <a:lnTo>
                    <a:pt x="474" y="282"/>
                  </a:lnTo>
                  <a:lnTo>
                    <a:pt x="468" y="282"/>
                  </a:lnTo>
                  <a:lnTo>
                    <a:pt x="462" y="282"/>
                  </a:lnTo>
                  <a:lnTo>
                    <a:pt x="456" y="282"/>
                  </a:lnTo>
                  <a:lnTo>
                    <a:pt x="456" y="288"/>
                  </a:lnTo>
                  <a:lnTo>
                    <a:pt x="450" y="288"/>
                  </a:lnTo>
                  <a:lnTo>
                    <a:pt x="450" y="294"/>
                  </a:lnTo>
                  <a:lnTo>
                    <a:pt x="450" y="300"/>
                  </a:lnTo>
                  <a:lnTo>
                    <a:pt x="444" y="300"/>
                  </a:lnTo>
                  <a:lnTo>
                    <a:pt x="444" y="306"/>
                  </a:lnTo>
                  <a:lnTo>
                    <a:pt x="438" y="306"/>
                  </a:lnTo>
                  <a:lnTo>
                    <a:pt x="438" y="312"/>
                  </a:lnTo>
                  <a:lnTo>
                    <a:pt x="432" y="312"/>
                  </a:lnTo>
                  <a:lnTo>
                    <a:pt x="432" y="318"/>
                  </a:lnTo>
                  <a:lnTo>
                    <a:pt x="432" y="324"/>
                  </a:lnTo>
                  <a:lnTo>
                    <a:pt x="426" y="324"/>
                  </a:lnTo>
                  <a:lnTo>
                    <a:pt x="426" y="318"/>
                  </a:lnTo>
                  <a:lnTo>
                    <a:pt x="426" y="324"/>
                  </a:lnTo>
                  <a:lnTo>
                    <a:pt x="420" y="324"/>
                  </a:lnTo>
                  <a:lnTo>
                    <a:pt x="420" y="330"/>
                  </a:lnTo>
                  <a:lnTo>
                    <a:pt x="414" y="330"/>
                  </a:lnTo>
                  <a:lnTo>
                    <a:pt x="414" y="336"/>
                  </a:lnTo>
                  <a:lnTo>
                    <a:pt x="408" y="336"/>
                  </a:lnTo>
                  <a:lnTo>
                    <a:pt x="408" y="330"/>
                  </a:lnTo>
                  <a:lnTo>
                    <a:pt x="408" y="336"/>
                  </a:lnTo>
                  <a:lnTo>
                    <a:pt x="408" y="330"/>
                  </a:lnTo>
                  <a:lnTo>
                    <a:pt x="408" y="336"/>
                  </a:lnTo>
                  <a:lnTo>
                    <a:pt x="402" y="336"/>
                  </a:lnTo>
                  <a:lnTo>
                    <a:pt x="396" y="336"/>
                  </a:lnTo>
                  <a:lnTo>
                    <a:pt x="396" y="342"/>
                  </a:lnTo>
                  <a:lnTo>
                    <a:pt x="402" y="342"/>
                  </a:lnTo>
                  <a:lnTo>
                    <a:pt x="396" y="342"/>
                  </a:lnTo>
                  <a:lnTo>
                    <a:pt x="390" y="342"/>
                  </a:lnTo>
                  <a:lnTo>
                    <a:pt x="390" y="348"/>
                  </a:lnTo>
                  <a:lnTo>
                    <a:pt x="384" y="348"/>
                  </a:lnTo>
                  <a:lnTo>
                    <a:pt x="384" y="354"/>
                  </a:lnTo>
                  <a:lnTo>
                    <a:pt x="384" y="360"/>
                  </a:lnTo>
                  <a:lnTo>
                    <a:pt x="384" y="366"/>
                  </a:lnTo>
                  <a:lnTo>
                    <a:pt x="384" y="372"/>
                  </a:lnTo>
                  <a:lnTo>
                    <a:pt x="378" y="372"/>
                  </a:lnTo>
                  <a:lnTo>
                    <a:pt x="378" y="378"/>
                  </a:lnTo>
                  <a:lnTo>
                    <a:pt x="378" y="384"/>
                  </a:lnTo>
                  <a:lnTo>
                    <a:pt x="372" y="390"/>
                  </a:lnTo>
                  <a:lnTo>
                    <a:pt x="372" y="384"/>
                  </a:lnTo>
                  <a:lnTo>
                    <a:pt x="372" y="390"/>
                  </a:lnTo>
                  <a:lnTo>
                    <a:pt x="366" y="390"/>
                  </a:lnTo>
                  <a:lnTo>
                    <a:pt x="366" y="396"/>
                  </a:lnTo>
                  <a:lnTo>
                    <a:pt x="360" y="396"/>
                  </a:lnTo>
                  <a:lnTo>
                    <a:pt x="360" y="402"/>
                  </a:lnTo>
                  <a:lnTo>
                    <a:pt x="360" y="408"/>
                  </a:lnTo>
                  <a:lnTo>
                    <a:pt x="354" y="408"/>
                  </a:lnTo>
                  <a:lnTo>
                    <a:pt x="348" y="408"/>
                  </a:lnTo>
                  <a:lnTo>
                    <a:pt x="342" y="408"/>
                  </a:lnTo>
                  <a:lnTo>
                    <a:pt x="336" y="408"/>
                  </a:lnTo>
                  <a:lnTo>
                    <a:pt x="336" y="414"/>
                  </a:lnTo>
                  <a:lnTo>
                    <a:pt x="330" y="414"/>
                  </a:lnTo>
                  <a:lnTo>
                    <a:pt x="324" y="414"/>
                  </a:lnTo>
                  <a:lnTo>
                    <a:pt x="324" y="420"/>
                  </a:lnTo>
                  <a:lnTo>
                    <a:pt x="324" y="426"/>
                  </a:lnTo>
                  <a:lnTo>
                    <a:pt x="324" y="432"/>
                  </a:lnTo>
                  <a:lnTo>
                    <a:pt x="318" y="438"/>
                  </a:lnTo>
                  <a:lnTo>
                    <a:pt x="318" y="444"/>
                  </a:lnTo>
                  <a:lnTo>
                    <a:pt x="312" y="450"/>
                  </a:lnTo>
                  <a:lnTo>
                    <a:pt x="312" y="456"/>
                  </a:lnTo>
                  <a:lnTo>
                    <a:pt x="312" y="462"/>
                  </a:lnTo>
                  <a:lnTo>
                    <a:pt x="312" y="468"/>
                  </a:lnTo>
                  <a:lnTo>
                    <a:pt x="306" y="468"/>
                  </a:lnTo>
                  <a:lnTo>
                    <a:pt x="300" y="474"/>
                  </a:lnTo>
                  <a:lnTo>
                    <a:pt x="294" y="474"/>
                  </a:lnTo>
                  <a:lnTo>
                    <a:pt x="294" y="480"/>
                  </a:lnTo>
                  <a:lnTo>
                    <a:pt x="294" y="474"/>
                  </a:lnTo>
                  <a:lnTo>
                    <a:pt x="288" y="474"/>
                  </a:lnTo>
                  <a:lnTo>
                    <a:pt x="282" y="474"/>
                  </a:lnTo>
                  <a:lnTo>
                    <a:pt x="276" y="474"/>
                  </a:lnTo>
                  <a:lnTo>
                    <a:pt x="270" y="480"/>
                  </a:lnTo>
                  <a:lnTo>
                    <a:pt x="264" y="480"/>
                  </a:lnTo>
                  <a:lnTo>
                    <a:pt x="258" y="480"/>
                  </a:lnTo>
                  <a:lnTo>
                    <a:pt x="252" y="480"/>
                  </a:lnTo>
                  <a:lnTo>
                    <a:pt x="246" y="474"/>
                  </a:lnTo>
                  <a:lnTo>
                    <a:pt x="240" y="474"/>
                  </a:lnTo>
                  <a:lnTo>
                    <a:pt x="234" y="474"/>
                  </a:lnTo>
                  <a:lnTo>
                    <a:pt x="234" y="468"/>
                  </a:lnTo>
                  <a:lnTo>
                    <a:pt x="228" y="468"/>
                  </a:lnTo>
                  <a:lnTo>
                    <a:pt x="222" y="468"/>
                  </a:lnTo>
                  <a:lnTo>
                    <a:pt x="216" y="468"/>
                  </a:lnTo>
                  <a:lnTo>
                    <a:pt x="210" y="468"/>
                  </a:lnTo>
                  <a:lnTo>
                    <a:pt x="210" y="462"/>
                  </a:lnTo>
                  <a:lnTo>
                    <a:pt x="204" y="462"/>
                  </a:lnTo>
                  <a:lnTo>
                    <a:pt x="204" y="456"/>
                  </a:lnTo>
                  <a:lnTo>
                    <a:pt x="198" y="456"/>
                  </a:lnTo>
                  <a:lnTo>
                    <a:pt x="198" y="450"/>
                  </a:lnTo>
                  <a:lnTo>
                    <a:pt x="198" y="456"/>
                  </a:lnTo>
                  <a:lnTo>
                    <a:pt x="198" y="450"/>
                  </a:lnTo>
                  <a:lnTo>
                    <a:pt x="192" y="450"/>
                  </a:lnTo>
                  <a:lnTo>
                    <a:pt x="192" y="444"/>
                  </a:lnTo>
                  <a:lnTo>
                    <a:pt x="186" y="450"/>
                  </a:lnTo>
                  <a:lnTo>
                    <a:pt x="186" y="444"/>
                  </a:lnTo>
                  <a:lnTo>
                    <a:pt x="180" y="450"/>
                  </a:lnTo>
                  <a:lnTo>
                    <a:pt x="180" y="444"/>
                  </a:lnTo>
                  <a:lnTo>
                    <a:pt x="180" y="450"/>
                  </a:lnTo>
                  <a:lnTo>
                    <a:pt x="180" y="444"/>
                  </a:lnTo>
                  <a:lnTo>
                    <a:pt x="174" y="444"/>
                  </a:lnTo>
                  <a:lnTo>
                    <a:pt x="174" y="450"/>
                  </a:lnTo>
                  <a:lnTo>
                    <a:pt x="168" y="450"/>
                  </a:lnTo>
                  <a:lnTo>
                    <a:pt x="162" y="450"/>
                  </a:lnTo>
                  <a:lnTo>
                    <a:pt x="162" y="456"/>
                  </a:lnTo>
                  <a:lnTo>
                    <a:pt x="156" y="456"/>
                  </a:lnTo>
                  <a:lnTo>
                    <a:pt x="162" y="456"/>
                  </a:lnTo>
                  <a:lnTo>
                    <a:pt x="162" y="462"/>
                  </a:lnTo>
                  <a:lnTo>
                    <a:pt x="156" y="462"/>
                  </a:lnTo>
                  <a:lnTo>
                    <a:pt x="156" y="456"/>
                  </a:lnTo>
                  <a:lnTo>
                    <a:pt x="156" y="462"/>
                  </a:lnTo>
                  <a:lnTo>
                    <a:pt x="156" y="468"/>
                  </a:lnTo>
                  <a:lnTo>
                    <a:pt x="156" y="474"/>
                  </a:lnTo>
                  <a:lnTo>
                    <a:pt x="150" y="474"/>
                  </a:lnTo>
                  <a:lnTo>
                    <a:pt x="150" y="480"/>
                  </a:lnTo>
                  <a:lnTo>
                    <a:pt x="150" y="486"/>
                  </a:lnTo>
                  <a:lnTo>
                    <a:pt x="150" y="492"/>
                  </a:lnTo>
                  <a:lnTo>
                    <a:pt x="144" y="492"/>
                  </a:lnTo>
                  <a:lnTo>
                    <a:pt x="144" y="498"/>
                  </a:lnTo>
                  <a:lnTo>
                    <a:pt x="144" y="504"/>
                  </a:lnTo>
                  <a:lnTo>
                    <a:pt x="138" y="504"/>
                  </a:lnTo>
                  <a:lnTo>
                    <a:pt x="132" y="504"/>
                  </a:lnTo>
                  <a:lnTo>
                    <a:pt x="132" y="510"/>
                  </a:lnTo>
                  <a:lnTo>
                    <a:pt x="126" y="510"/>
                  </a:lnTo>
                  <a:lnTo>
                    <a:pt x="126" y="516"/>
                  </a:lnTo>
                  <a:lnTo>
                    <a:pt x="120" y="516"/>
                  </a:lnTo>
                  <a:lnTo>
                    <a:pt x="120" y="522"/>
                  </a:lnTo>
                  <a:lnTo>
                    <a:pt x="114" y="522"/>
                  </a:lnTo>
                  <a:lnTo>
                    <a:pt x="114" y="528"/>
                  </a:lnTo>
                  <a:lnTo>
                    <a:pt x="108" y="534"/>
                  </a:lnTo>
                  <a:lnTo>
                    <a:pt x="102" y="534"/>
                  </a:lnTo>
                  <a:lnTo>
                    <a:pt x="96" y="534"/>
                  </a:lnTo>
                  <a:lnTo>
                    <a:pt x="96" y="540"/>
                  </a:lnTo>
                  <a:lnTo>
                    <a:pt x="90" y="546"/>
                  </a:lnTo>
                  <a:lnTo>
                    <a:pt x="84" y="546"/>
                  </a:lnTo>
                  <a:lnTo>
                    <a:pt x="78" y="546"/>
                  </a:lnTo>
                  <a:lnTo>
                    <a:pt x="78" y="540"/>
                  </a:lnTo>
                  <a:lnTo>
                    <a:pt x="72" y="540"/>
                  </a:lnTo>
                  <a:lnTo>
                    <a:pt x="72" y="546"/>
                  </a:lnTo>
                  <a:lnTo>
                    <a:pt x="66" y="546"/>
                  </a:lnTo>
                  <a:lnTo>
                    <a:pt x="60" y="546"/>
                  </a:lnTo>
                  <a:lnTo>
                    <a:pt x="54" y="546"/>
                  </a:lnTo>
                  <a:lnTo>
                    <a:pt x="54" y="540"/>
                  </a:lnTo>
                  <a:lnTo>
                    <a:pt x="48" y="540"/>
                  </a:lnTo>
                  <a:lnTo>
                    <a:pt x="42" y="540"/>
                  </a:lnTo>
                  <a:lnTo>
                    <a:pt x="42" y="546"/>
                  </a:lnTo>
                  <a:lnTo>
                    <a:pt x="36" y="546"/>
                  </a:lnTo>
                  <a:lnTo>
                    <a:pt x="36" y="540"/>
                  </a:lnTo>
                  <a:lnTo>
                    <a:pt x="30" y="540"/>
                  </a:lnTo>
                  <a:lnTo>
                    <a:pt x="36" y="540"/>
                  </a:lnTo>
                  <a:lnTo>
                    <a:pt x="30" y="540"/>
                  </a:lnTo>
                  <a:lnTo>
                    <a:pt x="36" y="534"/>
                  </a:lnTo>
                  <a:lnTo>
                    <a:pt x="30" y="534"/>
                  </a:lnTo>
                  <a:lnTo>
                    <a:pt x="36" y="534"/>
                  </a:lnTo>
                  <a:lnTo>
                    <a:pt x="30" y="528"/>
                  </a:lnTo>
                  <a:lnTo>
                    <a:pt x="36" y="528"/>
                  </a:lnTo>
                  <a:lnTo>
                    <a:pt x="30" y="528"/>
                  </a:lnTo>
                  <a:lnTo>
                    <a:pt x="30" y="522"/>
                  </a:lnTo>
                  <a:lnTo>
                    <a:pt x="30" y="516"/>
                  </a:lnTo>
                  <a:lnTo>
                    <a:pt x="36" y="516"/>
                  </a:lnTo>
                  <a:lnTo>
                    <a:pt x="36" y="510"/>
                  </a:lnTo>
                  <a:lnTo>
                    <a:pt x="42" y="510"/>
                  </a:lnTo>
                  <a:lnTo>
                    <a:pt x="42" y="504"/>
                  </a:lnTo>
                  <a:lnTo>
                    <a:pt x="48" y="498"/>
                  </a:lnTo>
                  <a:lnTo>
                    <a:pt x="42" y="498"/>
                  </a:lnTo>
                  <a:lnTo>
                    <a:pt x="42" y="492"/>
                  </a:lnTo>
                  <a:lnTo>
                    <a:pt x="42" y="486"/>
                  </a:lnTo>
                  <a:lnTo>
                    <a:pt x="42" y="480"/>
                  </a:lnTo>
                  <a:lnTo>
                    <a:pt x="36" y="474"/>
                  </a:lnTo>
                  <a:lnTo>
                    <a:pt x="36" y="468"/>
                  </a:lnTo>
                  <a:lnTo>
                    <a:pt x="36" y="462"/>
                  </a:lnTo>
                  <a:lnTo>
                    <a:pt x="30" y="462"/>
                  </a:lnTo>
                  <a:lnTo>
                    <a:pt x="36" y="462"/>
                  </a:lnTo>
                  <a:lnTo>
                    <a:pt x="36" y="456"/>
                  </a:lnTo>
                  <a:lnTo>
                    <a:pt x="30" y="456"/>
                  </a:lnTo>
                  <a:lnTo>
                    <a:pt x="30" y="450"/>
                  </a:lnTo>
                  <a:lnTo>
                    <a:pt x="24" y="450"/>
                  </a:lnTo>
                  <a:lnTo>
                    <a:pt x="30" y="450"/>
                  </a:lnTo>
                  <a:lnTo>
                    <a:pt x="30" y="444"/>
                  </a:lnTo>
                  <a:lnTo>
                    <a:pt x="30" y="450"/>
                  </a:lnTo>
                  <a:lnTo>
                    <a:pt x="24" y="444"/>
                  </a:lnTo>
                  <a:lnTo>
                    <a:pt x="24" y="438"/>
                  </a:lnTo>
                  <a:lnTo>
                    <a:pt x="18" y="438"/>
                  </a:lnTo>
                  <a:lnTo>
                    <a:pt x="24" y="438"/>
                  </a:lnTo>
                  <a:lnTo>
                    <a:pt x="18" y="432"/>
                  </a:lnTo>
                  <a:lnTo>
                    <a:pt x="18" y="426"/>
                  </a:lnTo>
                  <a:lnTo>
                    <a:pt x="12" y="426"/>
                  </a:lnTo>
                  <a:lnTo>
                    <a:pt x="6" y="426"/>
                  </a:lnTo>
                  <a:lnTo>
                    <a:pt x="6" y="420"/>
                  </a:lnTo>
                  <a:lnTo>
                    <a:pt x="0" y="420"/>
                  </a:lnTo>
                  <a:lnTo>
                    <a:pt x="0" y="414"/>
                  </a:lnTo>
                  <a:lnTo>
                    <a:pt x="0" y="408"/>
                  </a:lnTo>
                  <a:lnTo>
                    <a:pt x="0" y="402"/>
                  </a:lnTo>
                  <a:lnTo>
                    <a:pt x="0" y="396"/>
                  </a:lnTo>
                  <a:lnTo>
                    <a:pt x="0" y="390"/>
                  </a:lnTo>
                  <a:lnTo>
                    <a:pt x="0" y="384"/>
                  </a:lnTo>
                  <a:lnTo>
                    <a:pt x="0" y="378"/>
                  </a:lnTo>
                  <a:lnTo>
                    <a:pt x="0" y="372"/>
                  </a:lnTo>
                  <a:lnTo>
                    <a:pt x="0" y="366"/>
                  </a:lnTo>
                  <a:lnTo>
                    <a:pt x="0" y="360"/>
                  </a:lnTo>
                  <a:lnTo>
                    <a:pt x="0" y="354"/>
                  </a:lnTo>
                  <a:lnTo>
                    <a:pt x="0" y="348"/>
                  </a:lnTo>
                  <a:lnTo>
                    <a:pt x="0" y="342"/>
                  </a:lnTo>
                  <a:lnTo>
                    <a:pt x="0" y="336"/>
                  </a:lnTo>
                  <a:lnTo>
                    <a:pt x="0" y="330"/>
                  </a:lnTo>
                  <a:lnTo>
                    <a:pt x="0" y="324"/>
                  </a:lnTo>
                  <a:lnTo>
                    <a:pt x="0" y="318"/>
                  </a:lnTo>
                  <a:lnTo>
                    <a:pt x="0" y="312"/>
                  </a:lnTo>
                  <a:lnTo>
                    <a:pt x="0" y="306"/>
                  </a:lnTo>
                  <a:lnTo>
                    <a:pt x="0" y="300"/>
                  </a:lnTo>
                  <a:lnTo>
                    <a:pt x="0" y="294"/>
                  </a:lnTo>
                  <a:lnTo>
                    <a:pt x="0" y="288"/>
                  </a:lnTo>
                  <a:lnTo>
                    <a:pt x="0" y="282"/>
                  </a:lnTo>
                  <a:lnTo>
                    <a:pt x="0" y="276"/>
                  </a:lnTo>
                  <a:lnTo>
                    <a:pt x="0" y="270"/>
                  </a:lnTo>
                  <a:lnTo>
                    <a:pt x="0" y="264"/>
                  </a:lnTo>
                  <a:lnTo>
                    <a:pt x="0" y="258"/>
                  </a:lnTo>
                  <a:lnTo>
                    <a:pt x="0" y="252"/>
                  </a:lnTo>
                  <a:lnTo>
                    <a:pt x="0" y="246"/>
                  </a:lnTo>
                  <a:lnTo>
                    <a:pt x="54" y="246"/>
                  </a:lnTo>
                  <a:lnTo>
                    <a:pt x="54" y="186"/>
                  </a:lnTo>
                  <a:lnTo>
                    <a:pt x="54" y="126"/>
                  </a:lnTo>
                  <a:lnTo>
                    <a:pt x="54" y="78"/>
                  </a:lnTo>
                  <a:lnTo>
                    <a:pt x="54" y="30"/>
                  </a:lnTo>
                  <a:lnTo>
                    <a:pt x="78" y="30"/>
                  </a:lnTo>
                  <a:lnTo>
                    <a:pt x="162" y="12"/>
                  </a:lnTo>
                  <a:lnTo>
                    <a:pt x="168" y="12"/>
                  </a:lnTo>
                  <a:lnTo>
                    <a:pt x="174" y="12"/>
                  </a:lnTo>
                  <a:lnTo>
                    <a:pt x="180" y="12"/>
                  </a:lnTo>
                  <a:lnTo>
                    <a:pt x="186" y="12"/>
                  </a:lnTo>
                  <a:lnTo>
                    <a:pt x="180" y="12"/>
                  </a:lnTo>
                  <a:lnTo>
                    <a:pt x="186" y="18"/>
                  </a:lnTo>
                  <a:lnTo>
                    <a:pt x="186" y="24"/>
                  </a:lnTo>
                  <a:lnTo>
                    <a:pt x="192" y="24"/>
                  </a:lnTo>
                  <a:lnTo>
                    <a:pt x="192" y="30"/>
                  </a:lnTo>
                  <a:lnTo>
                    <a:pt x="198" y="30"/>
                  </a:lnTo>
                  <a:lnTo>
                    <a:pt x="198" y="36"/>
                  </a:lnTo>
                  <a:lnTo>
                    <a:pt x="198" y="42"/>
                  </a:lnTo>
                  <a:lnTo>
                    <a:pt x="204" y="36"/>
                  </a:lnTo>
                  <a:lnTo>
                    <a:pt x="210" y="36"/>
                  </a:lnTo>
                  <a:lnTo>
                    <a:pt x="210" y="30"/>
                  </a:lnTo>
                  <a:lnTo>
                    <a:pt x="216" y="30"/>
                  </a:lnTo>
                  <a:lnTo>
                    <a:pt x="216" y="24"/>
                  </a:lnTo>
                  <a:lnTo>
                    <a:pt x="222" y="24"/>
                  </a:lnTo>
                  <a:lnTo>
                    <a:pt x="222" y="18"/>
                  </a:lnTo>
                  <a:lnTo>
                    <a:pt x="228" y="18"/>
                  </a:lnTo>
                  <a:lnTo>
                    <a:pt x="228" y="12"/>
                  </a:lnTo>
                  <a:lnTo>
                    <a:pt x="234" y="12"/>
                  </a:lnTo>
                  <a:lnTo>
                    <a:pt x="240" y="12"/>
                  </a:lnTo>
                  <a:lnTo>
                    <a:pt x="240" y="6"/>
                  </a:lnTo>
                  <a:lnTo>
                    <a:pt x="246" y="6"/>
                  </a:lnTo>
                  <a:lnTo>
                    <a:pt x="246" y="12"/>
                  </a:lnTo>
                  <a:lnTo>
                    <a:pt x="252" y="12"/>
                  </a:lnTo>
                  <a:lnTo>
                    <a:pt x="258" y="12"/>
                  </a:lnTo>
                  <a:lnTo>
                    <a:pt x="258" y="6"/>
                  </a:lnTo>
                  <a:lnTo>
                    <a:pt x="264" y="6"/>
                  </a:lnTo>
                  <a:lnTo>
                    <a:pt x="258" y="6"/>
                  </a:lnTo>
                  <a:lnTo>
                    <a:pt x="264" y="6"/>
                  </a:lnTo>
                  <a:lnTo>
                    <a:pt x="264" y="0"/>
                  </a:lnTo>
                  <a:lnTo>
                    <a:pt x="264" y="6"/>
                  </a:lnTo>
                  <a:lnTo>
                    <a:pt x="264" y="0"/>
                  </a:lnTo>
                  <a:lnTo>
                    <a:pt x="270" y="0"/>
                  </a:lnTo>
                  <a:lnTo>
                    <a:pt x="276" y="0"/>
                  </a:lnTo>
                  <a:lnTo>
                    <a:pt x="282" y="0"/>
                  </a:lnTo>
                  <a:lnTo>
                    <a:pt x="276" y="0"/>
                  </a:lnTo>
                  <a:lnTo>
                    <a:pt x="282" y="0"/>
                  </a:lnTo>
                  <a:lnTo>
                    <a:pt x="288" y="0"/>
                  </a:lnTo>
                  <a:lnTo>
                    <a:pt x="294" y="0"/>
                  </a:lnTo>
                  <a:lnTo>
                    <a:pt x="288" y="0"/>
                  </a:lnTo>
                  <a:lnTo>
                    <a:pt x="288" y="6"/>
                  </a:lnTo>
                  <a:lnTo>
                    <a:pt x="294" y="6"/>
                  </a:lnTo>
                  <a:lnTo>
                    <a:pt x="294" y="12"/>
                  </a:lnTo>
                  <a:lnTo>
                    <a:pt x="294" y="18"/>
                  </a:lnTo>
                  <a:lnTo>
                    <a:pt x="300" y="18"/>
                  </a:lnTo>
                  <a:lnTo>
                    <a:pt x="300" y="24"/>
                  </a:lnTo>
                  <a:lnTo>
                    <a:pt x="306" y="30"/>
                  </a:lnTo>
                  <a:lnTo>
                    <a:pt x="306" y="36"/>
                  </a:lnTo>
                  <a:lnTo>
                    <a:pt x="312" y="36"/>
                  </a:lnTo>
                  <a:lnTo>
                    <a:pt x="312" y="42"/>
                  </a:lnTo>
                  <a:lnTo>
                    <a:pt x="318" y="48"/>
                  </a:lnTo>
                  <a:lnTo>
                    <a:pt x="318" y="54"/>
                  </a:lnTo>
                  <a:lnTo>
                    <a:pt x="324" y="60"/>
                  </a:lnTo>
                  <a:lnTo>
                    <a:pt x="330" y="66"/>
                  </a:lnTo>
                  <a:lnTo>
                    <a:pt x="330" y="72"/>
                  </a:lnTo>
                  <a:lnTo>
                    <a:pt x="330" y="78"/>
                  </a:lnTo>
                  <a:lnTo>
                    <a:pt x="336" y="78"/>
                  </a:lnTo>
                  <a:lnTo>
                    <a:pt x="336" y="84"/>
                  </a:lnTo>
                  <a:lnTo>
                    <a:pt x="336" y="90"/>
                  </a:lnTo>
                  <a:lnTo>
                    <a:pt x="336" y="96"/>
                  </a:lnTo>
                  <a:lnTo>
                    <a:pt x="342" y="96"/>
                  </a:lnTo>
                  <a:lnTo>
                    <a:pt x="342" y="102"/>
                  </a:lnTo>
                  <a:lnTo>
                    <a:pt x="348" y="102"/>
                  </a:lnTo>
                  <a:lnTo>
                    <a:pt x="354" y="108"/>
                  </a:lnTo>
                  <a:lnTo>
                    <a:pt x="348" y="108"/>
                  </a:lnTo>
                  <a:lnTo>
                    <a:pt x="354" y="108"/>
                  </a:lnTo>
                  <a:lnTo>
                    <a:pt x="354" y="114"/>
                  </a:lnTo>
                  <a:lnTo>
                    <a:pt x="360" y="114"/>
                  </a:lnTo>
                  <a:lnTo>
                    <a:pt x="366" y="114"/>
                  </a:lnTo>
                  <a:lnTo>
                    <a:pt x="366" y="120"/>
                  </a:lnTo>
                  <a:lnTo>
                    <a:pt x="372" y="120"/>
                  </a:lnTo>
                  <a:lnTo>
                    <a:pt x="372" y="126"/>
                  </a:lnTo>
                  <a:lnTo>
                    <a:pt x="378" y="126"/>
                  </a:lnTo>
                  <a:lnTo>
                    <a:pt x="384" y="126"/>
                  </a:lnTo>
                  <a:lnTo>
                    <a:pt x="384" y="132"/>
                  </a:lnTo>
                  <a:lnTo>
                    <a:pt x="390" y="132"/>
                  </a:lnTo>
                  <a:lnTo>
                    <a:pt x="396" y="132"/>
                  </a:lnTo>
                  <a:lnTo>
                    <a:pt x="402" y="132"/>
                  </a:lnTo>
                  <a:lnTo>
                    <a:pt x="402" y="138"/>
                  </a:lnTo>
                  <a:lnTo>
                    <a:pt x="402" y="144"/>
                  </a:lnTo>
                  <a:lnTo>
                    <a:pt x="402" y="150"/>
                  </a:lnTo>
                  <a:lnTo>
                    <a:pt x="402" y="156"/>
                  </a:lnTo>
                  <a:lnTo>
                    <a:pt x="408" y="156"/>
                  </a:lnTo>
                  <a:lnTo>
                    <a:pt x="414" y="156"/>
                  </a:lnTo>
                  <a:lnTo>
                    <a:pt x="420" y="156"/>
                  </a:lnTo>
                  <a:lnTo>
                    <a:pt x="426" y="156"/>
                  </a:lnTo>
                  <a:lnTo>
                    <a:pt x="426" y="162"/>
                  </a:lnTo>
                  <a:lnTo>
                    <a:pt x="426" y="168"/>
                  </a:lnTo>
                  <a:lnTo>
                    <a:pt x="426" y="174"/>
                  </a:lnTo>
                  <a:lnTo>
                    <a:pt x="426" y="180"/>
                  </a:lnTo>
                  <a:lnTo>
                    <a:pt x="426" y="186"/>
                  </a:lnTo>
                  <a:lnTo>
                    <a:pt x="426" y="192"/>
                  </a:lnTo>
                  <a:lnTo>
                    <a:pt x="426" y="198"/>
                  </a:lnTo>
                  <a:lnTo>
                    <a:pt x="432" y="198"/>
                  </a:lnTo>
                  <a:lnTo>
                    <a:pt x="432" y="204"/>
                  </a:lnTo>
                  <a:lnTo>
                    <a:pt x="438" y="204"/>
                  </a:lnTo>
                  <a:lnTo>
                    <a:pt x="438" y="210"/>
                  </a:lnTo>
                  <a:lnTo>
                    <a:pt x="438" y="216"/>
                  </a:lnTo>
                  <a:lnTo>
                    <a:pt x="444" y="216"/>
                  </a:lnTo>
                  <a:lnTo>
                    <a:pt x="438" y="216"/>
                  </a:lnTo>
                  <a:lnTo>
                    <a:pt x="444" y="216"/>
                  </a:lnTo>
                  <a:lnTo>
                    <a:pt x="444" y="222"/>
                  </a:lnTo>
                  <a:lnTo>
                    <a:pt x="450" y="222"/>
                  </a:lnTo>
                  <a:lnTo>
                    <a:pt x="456" y="222"/>
                  </a:lnTo>
                  <a:lnTo>
                    <a:pt x="462" y="222"/>
                  </a:lnTo>
                  <a:lnTo>
                    <a:pt x="468" y="228"/>
                  </a:lnTo>
                  <a:lnTo>
                    <a:pt x="474" y="228"/>
                  </a:lnTo>
                  <a:lnTo>
                    <a:pt x="480" y="228"/>
                  </a:lnTo>
                  <a:lnTo>
                    <a:pt x="486" y="228"/>
                  </a:lnTo>
                  <a:lnTo>
                    <a:pt x="486" y="234"/>
                  </a:lnTo>
                  <a:lnTo>
                    <a:pt x="492" y="234"/>
                  </a:lnTo>
                  <a:lnTo>
                    <a:pt x="498" y="234"/>
                  </a:lnTo>
                  <a:lnTo>
                    <a:pt x="504" y="234"/>
                  </a:lnTo>
                  <a:lnTo>
                    <a:pt x="504" y="240"/>
                  </a:lnTo>
                  <a:lnTo>
                    <a:pt x="498" y="240"/>
                  </a:lnTo>
                  <a:lnTo>
                    <a:pt x="498" y="246"/>
                  </a:lnTo>
                  <a:lnTo>
                    <a:pt x="504" y="246"/>
                  </a:lnTo>
                  <a:lnTo>
                    <a:pt x="504" y="252"/>
                  </a:lnTo>
                  <a:lnTo>
                    <a:pt x="510" y="252"/>
                  </a:lnTo>
                  <a:lnTo>
                    <a:pt x="516" y="252"/>
                  </a:lnTo>
                  <a:lnTo>
                    <a:pt x="516" y="258"/>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19" name="Freeform 55"/>
            <p:cNvSpPr>
              <a:spLocks/>
            </p:cNvSpPr>
            <p:nvPr>
              <p:custDataLst>
                <p:tags r:id="rId49"/>
              </p:custDataLst>
            </p:nvPr>
          </p:nvSpPr>
          <p:spPr bwMode="gray">
            <a:xfrm>
              <a:off x="2966289" y="4948321"/>
              <a:ext cx="475627" cy="489376"/>
            </a:xfrm>
            <a:custGeom>
              <a:avLst/>
              <a:gdLst>
                <a:gd name="T0" fmla="*/ 115139 w 438"/>
                <a:gd name="T1" fmla="*/ 138570 h 396"/>
                <a:gd name="T2" fmla="*/ 106431 w 438"/>
                <a:gd name="T3" fmla="*/ 138570 h 396"/>
                <a:gd name="T4" fmla="*/ 101594 w 438"/>
                <a:gd name="T5" fmla="*/ 140508 h 396"/>
                <a:gd name="T6" fmla="*/ 93853 w 438"/>
                <a:gd name="T7" fmla="*/ 138570 h 396"/>
                <a:gd name="T8" fmla="*/ 85146 w 438"/>
                <a:gd name="T9" fmla="*/ 136632 h 396"/>
                <a:gd name="T10" fmla="*/ 76437 w 438"/>
                <a:gd name="T11" fmla="*/ 134694 h 396"/>
                <a:gd name="T12" fmla="*/ 76437 w 438"/>
                <a:gd name="T13" fmla="*/ 127910 h 396"/>
                <a:gd name="T14" fmla="*/ 67729 w 438"/>
                <a:gd name="T15" fmla="*/ 125973 h 396"/>
                <a:gd name="T16" fmla="*/ 57086 w 438"/>
                <a:gd name="T17" fmla="*/ 124035 h 396"/>
                <a:gd name="T18" fmla="*/ 53216 w 438"/>
                <a:gd name="T19" fmla="*/ 121127 h 396"/>
                <a:gd name="T20" fmla="*/ 48378 w 438"/>
                <a:gd name="T21" fmla="*/ 115313 h 396"/>
                <a:gd name="T22" fmla="*/ 48378 w 438"/>
                <a:gd name="T23" fmla="*/ 104654 h 396"/>
                <a:gd name="T24" fmla="*/ 42573 w 438"/>
                <a:gd name="T25" fmla="*/ 100778 h 396"/>
                <a:gd name="T26" fmla="*/ 40638 w 438"/>
                <a:gd name="T27" fmla="*/ 92057 h 396"/>
                <a:gd name="T28" fmla="*/ 31929 w 438"/>
                <a:gd name="T29" fmla="*/ 90119 h 396"/>
                <a:gd name="T30" fmla="*/ 26124 w 438"/>
                <a:gd name="T31" fmla="*/ 85274 h 396"/>
                <a:gd name="T32" fmla="*/ 21286 w 438"/>
                <a:gd name="T33" fmla="*/ 81397 h 396"/>
                <a:gd name="T34" fmla="*/ 17416 w 438"/>
                <a:gd name="T35" fmla="*/ 74615 h 396"/>
                <a:gd name="T36" fmla="*/ 12578 w 438"/>
                <a:gd name="T37" fmla="*/ 65893 h 396"/>
                <a:gd name="T38" fmla="*/ 6773 w 438"/>
                <a:gd name="T39" fmla="*/ 57172 h 396"/>
                <a:gd name="T40" fmla="*/ 1935 w 438"/>
                <a:gd name="T41" fmla="*/ 49420 h 396"/>
                <a:gd name="T42" fmla="*/ 3871 w 438"/>
                <a:gd name="T43" fmla="*/ 44575 h 396"/>
                <a:gd name="T44" fmla="*/ 12578 w 438"/>
                <a:gd name="T45" fmla="*/ 46513 h 396"/>
                <a:gd name="T46" fmla="*/ 17416 w 438"/>
                <a:gd name="T47" fmla="*/ 49420 h 396"/>
                <a:gd name="T48" fmla="*/ 26124 w 438"/>
                <a:gd name="T49" fmla="*/ 46513 h 396"/>
                <a:gd name="T50" fmla="*/ 29994 w 438"/>
                <a:gd name="T51" fmla="*/ 49420 h 396"/>
                <a:gd name="T52" fmla="*/ 37735 w 438"/>
                <a:gd name="T53" fmla="*/ 44575 h 396"/>
                <a:gd name="T54" fmla="*/ 42573 w 438"/>
                <a:gd name="T55" fmla="*/ 37792 h 396"/>
                <a:gd name="T56" fmla="*/ 46443 w 438"/>
                <a:gd name="T57" fmla="*/ 31978 h 396"/>
                <a:gd name="T58" fmla="*/ 53216 w 438"/>
                <a:gd name="T59" fmla="*/ 26164 h 396"/>
                <a:gd name="T60" fmla="*/ 59989 w 438"/>
                <a:gd name="T61" fmla="*/ 21319 h 396"/>
                <a:gd name="T62" fmla="*/ 67729 w 438"/>
                <a:gd name="T63" fmla="*/ 19380 h 396"/>
                <a:gd name="T64" fmla="*/ 71599 w 438"/>
                <a:gd name="T65" fmla="*/ 12597 h 396"/>
                <a:gd name="T66" fmla="*/ 76437 w 438"/>
                <a:gd name="T67" fmla="*/ 3876 h 396"/>
                <a:gd name="T68" fmla="*/ 85146 w 438"/>
                <a:gd name="T69" fmla="*/ 0 h 396"/>
                <a:gd name="T70" fmla="*/ 95788 w 438"/>
                <a:gd name="T71" fmla="*/ 0 h 396"/>
                <a:gd name="T72" fmla="*/ 101594 w 438"/>
                <a:gd name="T73" fmla="*/ 3876 h 396"/>
                <a:gd name="T74" fmla="*/ 110302 w 438"/>
                <a:gd name="T75" fmla="*/ 6783 h 396"/>
                <a:gd name="T76" fmla="*/ 117075 w 438"/>
                <a:gd name="T77" fmla="*/ 6783 h 396"/>
                <a:gd name="T78" fmla="*/ 123848 w 438"/>
                <a:gd name="T79" fmla="*/ 10659 h 396"/>
                <a:gd name="T80" fmla="*/ 131588 w 438"/>
                <a:gd name="T81" fmla="*/ 12597 h 396"/>
                <a:gd name="T82" fmla="*/ 138361 w 438"/>
                <a:gd name="T83" fmla="*/ 17442 h 396"/>
                <a:gd name="T84" fmla="*/ 149004 w 438"/>
                <a:gd name="T85" fmla="*/ 19380 h 396"/>
                <a:gd name="T86" fmla="*/ 152875 w 438"/>
                <a:gd name="T87" fmla="*/ 21319 h 396"/>
                <a:gd name="T88" fmla="*/ 152875 w 438"/>
                <a:gd name="T89" fmla="*/ 30039 h 396"/>
                <a:gd name="T90" fmla="*/ 152875 w 438"/>
                <a:gd name="T91" fmla="*/ 36823 h 396"/>
                <a:gd name="T92" fmla="*/ 152875 w 438"/>
                <a:gd name="T93" fmla="*/ 42637 h 396"/>
                <a:gd name="T94" fmla="*/ 152875 w 438"/>
                <a:gd name="T95" fmla="*/ 53296 h 396"/>
                <a:gd name="T96" fmla="*/ 152875 w 438"/>
                <a:gd name="T97" fmla="*/ 57172 h 396"/>
                <a:gd name="T98" fmla="*/ 152875 w 438"/>
                <a:gd name="T99" fmla="*/ 63955 h 396"/>
                <a:gd name="T100" fmla="*/ 149004 w 438"/>
                <a:gd name="T101" fmla="*/ 65893 h 396"/>
                <a:gd name="T102" fmla="*/ 149004 w 438"/>
                <a:gd name="T103" fmla="*/ 70738 h 396"/>
                <a:gd name="T104" fmla="*/ 149004 w 438"/>
                <a:gd name="T105" fmla="*/ 76552 h 396"/>
                <a:gd name="T106" fmla="*/ 152875 w 438"/>
                <a:gd name="T107" fmla="*/ 83336 h 396"/>
                <a:gd name="T108" fmla="*/ 152875 w 438"/>
                <a:gd name="T109" fmla="*/ 92057 h 396"/>
                <a:gd name="T110" fmla="*/ 150939 w 438"/>
                <a:gd name="T111" fmla="*/ 95933 h 396"/>
                <a:gd name="T112" fmla="*/ 142231 w 438"/>
                <a:gd name="T113" fmla="*/ 104654 h 396"/>
                <a:gd name="T114" fmla="*/ 142231 w 438"/>
                <a:gd name="T115" fmla="*/ 113376 h 396"/>
                <a:gd name="T116" fmla="*/ 142231 w 438"/>
                <a:gd name="T117" fmla="*/ 120159 h 396"/>
                <a:gd name="T118" fmla="*/ 123848 w 438"/>
                <a:gd name="T119" fmla="*/ 138570 h 3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396">
                  <a:moveTo>
                    <a:pt x="342" y="396"/>
                  </a:moveTo>
                  <a:lnTo>
                    <a:pt x="336" y="396"/>
                  </a:lnTo>
                  <a:lnTo>
                    <a:pt x="330" y="396"/>
                  </a:lnTo>
                  <a:lnTo>
                    <a:pt x="324" y="396"/>
                  </a:lnTo>
                  <a:lnTo>
                    <a:pt x="324" y="390"/>
                  </a:lnTo>
                  <a:lnTo>
                    <a:pt x="324" y="396"/>
                  </a:lnTo>
                  <a:lnTo>
                    <a:pt x="318" y="390"/>
                  </a:lnTo>
                  <a:lnTo>
                    <a:pt x="312" y="390"/>
                  </a:lnTo>
                  <a:lnTo>
                    <a:pt x="306" y="390"/>
                  </a:lnTo>
                  <a:lnTo>
                    <a:pt x="300" y="390"/>
                  </a:lnTo>
                  <a:lnTo>
                    <a:pt x="300" y="396"/>
                  </a:lnTo>
                  <a:lnTo>
                    <a:pt x="300" y="390"/>
                  </a:lnTo>
                  <a:lnTo>
                    <a:pt x="294" y="390"/>
                  </a:lnTo>
                  <a:lnTo>
                    <a:pt x="294" y="396"/>
                  </a:lnTo>
                  <a:lnTo>
                    <a:pt x="288" y="396"/>
                  </a:lnTo>
                  <a:lnTo>
                    <a:pt x="282" y="396"/>
                  </a:lnTo>
                  <a:lnTo>
                    <a:pt x="282" y="390"/>
                  </a:lnTo>
                  <a:lnTo>
                    <a:pt x="276" y="390"/>
                  </a:lnTo>
                  <a:lnTo>
                    <a:pt x="270" y="390"/>
                  </a:lnTo>
                  <a:lnTo>
                    <a:pt x="264" y="390"/>
                  </a:lnTo>
                  <a:lnTo>
                    <a:pt x="264" y="384"/>
                  </a:lnTo>
                  <a:lnTo>
                    <a:pt x="258" y="384"/>
                  </a:lnTo>
                  <a:lnTo>
                    <a:pt x="252" y="384"/>
                  </a:lnTo>
                  <a:lnTo>
                    <a:pt x="246" y="384"/>
                  </a:lnTo>
                  <a:lnTo>
                    <a:pt x="240" y="384"/>
                  </a:lnTo>
                  <a:lnTo>
                    <a:pt x="234" y="384"/>
                  </a:lnTo>
                  <a:lnTo>
                    <a:pt x="228" y="384"/>
                  </a:lnTo>
                  <a:lnTo>
                    <a:pt x="228" y="378"/>
                  </a:lnTo>
                  <a:lnTo>
                    <a:pt x="222" y="378"/>
                  </a:lnTo>
                  <a:lnTo>
                    <a:pt x="216" y="378"/>
                  </a:lnTo>
                  <a:lnTo>
                    <a:pt x="216" y="372"/>
                  </a:lnTo>
                  <a:lnTo>
                    <a:pt x="210" y="372"/>
                  </a:lnTo>
                  <a:lnTo>
                    <a:pt x="210" y="366"/>
                  </a:lnTo>
                  <a:lnTo>
                    <a:pt x="216" y="366"/>
                  </a:lnTo>
                  <a:lnTo>
                    <a:pt x="216" y="360"/>
                  </a:lnTo>
                  <a:lnTo>
                    <a:pt x="210" y="360"/>
                  </a:lnTo>
                  <a:lnTo>
                    <a:pt x="204" y="360"/>
                  </a:lnTo>
                  <a:lnTo>
                    <a:pt x="198" y="360"/>
                  </a:lnTo>
                  <a:lnTo>
                    <a:pt x="198" y="354"/>
                  </a:lnTo>
                  <a:lnTo>
                    <a:pt x="192" y="354"/>
                  </a:lnTo>
                  <a:lnTo>
                    <a:pt x="186" y="354"/>
                  </a:lnTo>
                  <a:lnTo>
                    <a:pt x="180" y="354"/>
                  </a:lnTo>
                  <a:lnTo>
                    <a:pt x="174" y="348"/>
                  </a:lnTo>
                  <a:lnTo>
                    <a:pt x="168" y="348"/>
                  </a:lnTo>
                  <a:lnTo>
                    <a:pt x="162" y="348"/>
                  </a:lnTo>
                  <a:lnTo>
                    <a:pt x="156" y="348"/>
                  </a:lnTo>
                  <a:lnTo>
                    <a:pt x="156" y="342"/>
                  </a:lnTo>
                  <a:lnTo>
                    <a:pt x="150" y="342"/>
                  </a:lnTo>
                  <a:lnTo>
                    <a:pt x="156" y="342"/>
                  </a:lnTo>
                  <a:lnTo>
                    <a:pt x="150" y="342"/>
                  </a:lnTo>
                  <a:lnTo>
                    <a:pt x="150" y="336"/>
                  </a:lnTo>
                  <a:lnTo>
                    <a:pt x="150" y="330"/>
                  </a:lnTo>
                  <a:lnTo>
                    <a:pt x="144" y="330"/>
                  </a:lnTo>
                  <a:lnTo>
                    <a:pt x="144" y="324"/>
                  </a:lnTo>
                  <a:lnTo>
                    <a:pt x="138" y="324"/>
                  </a:lnTo>
                  <a:lnTo>
                    <a:pt x="138" y="318"/>
                  </a:lnTo>
                  <a:lnTo>
                    <a:pt x="138" y="312"/>
                  </a:lnTo>
                  <a:lnTo>
                    <a:pt x="138" y="306"/>
                  </a:lnTo>
                  <a:lnTo>
                    <a:pt x="138" y="300"/>
                  </a:lnTo>
                  <a:lnTo>
                    <a:pt x="138" y="294"/>
                  </a:lnTo>
                  <a:lnTo>
                    <a:pt x="138" y="288"/>
                  </a:lnTo>
                  <a:lnTo>
                    <a:pt x="138" y="282"/>
                  </a:lnTo>
                  <a:lnTo>
                    <a:pt x="132" y="282"/>
                  </a:lnTo>
                  <a:lnTo>
                    <a:pt x="126" y="282"/>
                  </a:lnTo>
                  <a:lnTo>
                    <a:pt x="120" y="282"/>
                  </a:lnTo>
                  <a:lnTo>
                    <a:pt x="114" y="282"/>
                  </a:lnTo>
                  <a:lnTo>
                    <a:pt x="114" y="276"/>
                  </a:lnTo>
                  <a:lnTo>
                    <a:pt x="114" y="270"/>
                  </a:lnTo>
                  <a:lnTo>
                    <a:pt x="114" y="264"/>
                  </a:lnTo>
                  <a:lnTo>
                    <a:pt x="114" y="258"/>
                  </a:lnTo>
                  <a:lnTo>
                    <a:pt x="108" y="258"/>
                  </a:lnTo>
                  <a:lnTo>
                    <a:pt x="102" y="258"/>
                  </a:lnTo>
                  <a:lnTo>
                    <a:pt x="96" y="258"/>
                  </a:lnTo>
                  <a:lnTo>
                    <a:pt x="96" y="252"/>
                  </a:lnTo>
                  <a:lnTo>
                    <a:pt x="90" y="252"/>
                  </a:lnTo>
                  <a:lnTo>
                    <a:pt x="84" y="252"/>
                  </a:lnTo>
                  <a:lnTo>
                    <a:pt x="84" y="246"/>
                  </a:lnTo>
                  <a:lnTo>
                    <a:pt x="78" y="246"/>
                  </a:lnTo>
                  <a:lnTo>
                    <a:pt x="78" y="240"/>
                  </a:lnTo>
                  <a:lnTo>
                    <a:pt x="72" y="240"/>
                  </a:lnTo>
                  <a:lnTo>
                    <a:pt x="66" y="240"/>
                  </a:lnTo>
                  <a:lnTo>
                    <a:pt x="66" y="234"/>
                  </a:lnTo>
                  <a:lnTo>
                    <a:pt x="60" y="234"/>
                  </a:lnTo>
                  <a:lnTo>
                    <a:pt x="66" y="234"/>
                  </a:lnTo>
                  <a:lnTo>
                    <a:pt x="60" y="228"/>
                  </a:lnTo>
                  <a:lnTo>
                    <a:pt x="54" y="228"/>
                  </a:lnTo>
                  <a:lnTo>
                    <a:pt x="54" y="222"/>
                  </a:lnTo>
                  <a:lnTo>
                    <a:pt x="48" y="222"/>
                  </a:lnTo>
                  <a:lnTo>
                    <a:pt x="48" y="216"/>
                  </a:lnTo>
                  <a:lnTo>
                    <a:pt x="48" y="210"/>
                  </a:lnTo>
                  <a:lnTo>
                    <a:pt x="48" y="204"/>
                  </a:lnTo>
                  <a:lnTo>
                    <a:pt x="42" y="204"/>
                  </a:lnTo>
                  <a:lnTo>
                    <a:pt x="42" y="198"/>
                  </a:lnTo>
                  <a:lnTo>
                    <a:pt x="42" y="192"/>
                  </a:lnTo>
                  <a:lnTo>
                    <a:pt x="36" y="186"/>
                  </a:lnTo>
                  <a:lnTo>
                    <a:pt x="30" y="180"/>
                  </a:lnTo>
                  <a:lnTo>
                    <a:pt x="30" y="174"/>
                  </a:lnTo>
                  <a:lnTo>
                    <a:pt x="24" y="168"/>
                  </a:lnTo>
                  <a:lnTo>
                    <a:pt x="24" y="162"/>
                  </a:lnTo>
                  <a:lnTo>
                    <a:pt x="18" y="162"/>
                  </a:lnTo>
                  <a:lnTo>
                    <a:pt x="18" y="156"/>
                  </a:lnTo>
                  <a:lnTo>
                    <a:pt x="12" y="150"/>
                  </a:lnTo>
                  <a:lnTo>
                    <a:pt x="12" y="144"/>
                  </a:lnTo>
                  <a:lnTo>
                    <a:pt x="6" y="144"/>
                  </a:lnTo>
                  <a:lnTo>
                    <a:pt x="6" y="138"/>
                  </a:lnTo>
                  <a:lnTo>
                    <a:pt x="6" y="132"/>
                  </a:lnTo>
                  <a:lnTo>
                    <a:pt x="0" y="132"/>
                  </a:lnTo>
                  <a:lnTo>
                    <a:pt x="0" y="126"/>
                  </a:lnTo>
                  <a:lnTo>
                    <a:pt x="6" y="126"/>
                  </a:lnTo>
                  <a:lnTo>
                    <a:pt x="12" y="126"/>
                  </a:lnTo>
                  <a:lnTo>
                    <a:pt x="18" y="126"/>
                  </a:lnTo>
                  <a:lnTo>
                    <a:pt x="24" y="126"/>
                  </a:lnTo>
                  <a:lnTo>
                    <a:pt x="30" y="126"/>
                  </a:lnTo>
                  <a:lnTo>
                    <a:pt x="30" y="132"/>
                  </a:lnTo>
                  <a:lnTo>
                    <a:pt x="36" y="132"/>
                  </a:lnTo>
                  <a:lnTo>
                    <a:pt x="36" y="138"/>
                  </a:lnTo>
                  <a:lnTo>
                    <a:pt x="42" y="138"/>
                  </a:lnTo>
                  <a:lnTo>
                    <a:pt x="48" y="138"/>
                  </a:lnTo>
                  <a:lnTo>
                    <a:pt x="48" y="132"/>
                  </a:lnTo>
                  <a:lnTo>
                    <a:pt x="48" y="138"/>
                  </a:lnTo>
                  <a:lnTo>
                    <a:pt x="48" y="132"/>
                  </a:lnTo>
                  <a:lnTo>
                    <a:pt x="54" y="132"/>
                  </a:lnTo>
                  <a:lnTo>
                    <a:pt x="60" y="132"/>
                  </a:lnTo>
                  <a:lnTo>
                    <a:pt x="66" y="132"/>
                  </a:lnTo>
                  <a:lnTo>
                    <a:pt x="72" y="132"/>
                  </a:lnTo>
                  <a:lnTo>
                    <a:pt x="72" y="138"/>
                  </a:lnTo>
                  <a:lnTo>
                    <a:pt x="78" y="138"/>
                  </a:lnTo>
                  <a:lnTo>
                    <a:pt x="84" y="138"/>
                  </a:lnTo>
                  <a:lnTo>
                    <a:pt x="84" y="144"/>
                  </a:lnTo>
                  <a:lnTo>
                    <a:pt x="84" y="138"/>
                  </a:lnTo>
                  <a:lnTo>
                    <a:pt x="90" y="138"/>
                  </a:lnTo>
                  <a:lnTo>
                    <a:pt x="96" y="138"/>
                  </a:lnTo>
                  <a:lnTo>
                    <a:pt x="96" y="132"/>
                  </a:lnTo>
                  <a:lnTo>
                    <a:pt x="102" y="132"/>
                  </a:lnTo>
                  <a:lnTo>
                    <a:pt x="108" y="126"/>
                  </a:lnTo>
                  <a:lnTo>
                    <a:pt x="108" y="120"/>
                  </a:lnTo>
                  <a:lnTo>
                    <a:pt x="114" y="120"/>
                  </a:lnTo>
                  <a:lnTo>
                    <a:pt x="114" y="114"/>
                  </a:lnTo>
                  <a:lnTo>
                    <a:pt x="120" y="114"/>
                  </a:lnTo>
                  <a:lnTo>
                    <a:pt x="120" y="108"/>
                  </a:lnTo>
                  <a:lnTo>
                    <a:pt x="126" y="108"/>
                  </a:lnTo>
                  <a:lnTo>
                    <a:pt x="126" y="102"/>
                  </a:lnTo>
                  <a:lnTo>
                    <a:pt x="132" y="102"/>
                  </a:lnTo>
                  <a:lnTo>
                    <a:pt x="132" y="96"/>
                  </a:lnTo>
                  <a:lnTo>
                    <a:pt x="132" y="90"/>
                  </a:lnTo>
                  <a:lnTo>
                    <a:pt x="138" y="90"/>
                  </a:lnTo>
                  <a:lnTo>
                    <a:pt x="138" y="84"/>
                  </a:lnTo>
                  <a:lnTo>
                    <a:pt x="144" y="84"/>
                  </a:lnTo>
                  <a:lnTo>
                    <a:pt x="144" y="78"/>
                  </a:lnTo>
                  <a:lnTo>
                    <a:pt x="150" y="72"/>
                  </a:lnTo>
                  <a:lnTo>
                    <a:pt x="156" y="72"/>
                  </a:lnTo>
                  <a:lnTo>
                    <a:pt x="162" y="72"/>
                  </a:lnTo>
                  <a:lnTo>
                    <a:pt x="162" y="66"/>
                  </a:lnTo>
                  <a:lnTo>
                    <a:pt x="168" y="66"/>
                  </a:lnTo>
                  <a:lnTo>
                    <a:pt x="168" y="60"/>
                  </a:lnTo>
                  <a:lnTo>
                    <a:pt x="174" y="60"/>
                  </a:lnTo>
                  <a:lnTo>
                    <a:pt x="180" y="60"/>
                  </a:lnTo>
                  <a:lnTo>
                    <a:pt x="180" y="54"/>
                  </a:lnTo>
                  <a:lnTo>
                    <a:pt x="186" y="54"/>
                  </a:lnTo>
                  <a:lnTo>
                    <a:pt x="192" y="54"/>
                  </a:lnTo>
                  <a:lnTo>
                    <a:pt x="198" y="54"/>
                  </a:lnTo>
                  <a:lnTo>
                    <a:pt x="198" y="48"/>
                  </a:lnTo>
                  <a:lnTo>
                    <a:pt x="204" y="42"/>
                  </a:lnTo>
                  <a:lnTo>
                    <a:pt x="198" y="36"/>
                  </a:lnTo>
                  <a:lnTo>
                    <a:pt x="204" y="36"/>
                  </a:lnTo>
                  <a:lnTo>
                    <a:pt x="204" y="30"/>
                  </a:lnTo>
                  <a:lnTo>
                    <a:pt x="204" y="24"/>
                  </a:lnTo>
                  <a:lnTo>
                    <a:pt x="204" y="18"/>
                  </a:lnTo>
                  <a:lnTo>
                    <a:pt x="210" y="18"/>
                  </a:lnTo>
                  <a:lnTo>
                    <a:pt x="216" y="12"/>
                  </a:lnTo>
                  <a:lnTo>
                    <a:pt x="222" y="6"/>
                  </a:lnTo>
                  <a:lnTo>
                    <a:pt x="228" y="6"/>
                  </a:lnTo>
                  <a:lnTo>
                    <a:pt x="234" y="6"/>
                  </a:lnTo>
                  <a:lnTo>
                    <a:pt x="234" y="0"/>
                  </a:lnTo>
                  <a:lnTo>
                    <a:pt x="240" y="0"/>
                  </a:lnTo>
                  <a:lnTo>
                    <a:pt x="246" y="0"/>
                  </a:lnTo>
                  <a:lnTo>
                    <a:pt x="252" y="0"/>
                  </a:lnTo>
                  <a:lnTo>
                    <a:pt x="258" y="0"/>
                  </a:lnTo>
                  <a:lnTo>
                    <a:pt x="264" y="0"/>
                  </a:lnTo>
                  <a:lnTo>
                    <a:pt x="270" y="0"/>
                  </a:lnTo>
                  <a:lnTo>
                    <a:pt x="276" y="0"/>
                  </a:lnTo>
                  <a:lnTo>
                    <a:pt x="282" y="0"/>
                  </a:lnTo>
                  <a:lnTo>
                    <a:pt x="288" y="0"/>
                  </a:lnTo>
                  <a:lnTo>
                    <a:pt x="288" y="6"/>
                  </a:lnTo>
                  <a:lnTo>
                    <a:pt x="288" y="12"/>
                  </a:lnTo>
                  <a:lnTo>
                    <a:pt x="288" y="18"/>
                  </a:lnTo>
                  <a:lnTo>
                    <a:pt x="294" y="18"/>
                  </a:lnTo>
                  <a:lnTo>
                    <a:pt x="300" y="18"/>
                  </a:lnTo>
                  <a:lnTo>
                    <a:pt x="306" y="18"/>
                  </a:lnTo>
                  <a:lnTo>
                    <a:pt x="312" y="18"/>
                  </a:lnTo>
                  <a:lnTo>
                    <a:pt x="318" y="18"/>
                  </a:lnTo>
                  <a:lnTo>
                    <a:pt x="318" y="24"/>
                  </a:lnTo>
                  <a:lnTo>
                    <a:pt x="324" y="24"/>
                  </a:lnTo>
                  <a:lnTo>
                    <a:pt x="324" y="18"/>
                  </a:lnTo>
                  <a:lnTo>
                    <a:pt x="330" y="18"/>
                  </a:lnTo>
                  <a:lnTo>
                    <a:pt x="336" y="18"/>
                  </a:lnTo>
                  <a:lnTo>
                    <a:pt x="336" y="24"/>
                  </a:lnTo>
                  <a:lnTo>
                    <a:pt x="342" y="24"/>
                  </a:lnTo>
                  <a:lnTo>
                    <a:pt x="342" y="30"/>
                  </a:lnTo>
                  <a:lnTo>
                    <a:pt x="348" y="30"/>
                  </a:lnTo>
                  <a:lnTo>
                    <a:pt x="354" y="30"/>
                  </a:lnTo>
                  <a:lnTo>
                    <a:pt x="360" y="30"/>
                  </a:lnTo>
                  <a:lnTo>
                    <a:pt x="360" y="36"/>
                  </a:lnTo>
                  <a:lnTo>
                    <a:pt x="366" y="36"/>
                  </a:lnTo>
                  <a:lnTo>
                    <a:pt x="372" y="36"/>
                  </a:lnTo>
                  <a:lnTo>
                    <a:pt x="372" y="42"/>
                  </a:lnTo>
                  <a:lnTo>
                    <a:pt x="378" y="42"/>
                  </a:lnTo>
                  <a:lnTo>
                    <a:pt x="378" y="48"/>
                  </a:lnTo>
                  <a:lnTo>
                    <a:pt x="384" y="48"/>
                  </a:lnTo>
                  <a:lnTo>
                    <a:pt x="390" y="48"/>
                  </a:lnTo>
                  <a:lnTo>
                    <a:pt x="396" y="48"/>
                  </a:lnTo>
                  <a:lnTo>
                    <a:pt x="402" y="48"/>
                  </a:lnTo>
                  <a:lnTo>
                    <a:pt x="408" y="54"/>
                  </a:lnTo>
                  <a:lnTo>
                    <a:pt x="414" y="54"/>
                  </a:lnTo>
                  <a:lnTo>
                    <a:pt x="420" y="54"/>
                  </a:lnTo>
                  <a:lnTo>
                    <a:pt x="420" y="60"/>
                  </a:lnTo>
                  <a:lnTo>
                    <a:pt x="414" y="60"/>
                  </a:lnTo>
                  <a:lnTo>
                    <a:pt x="420" y="60"/>
                  </a:lnTo>
                  <a:lnTo>
                    <a:pt x="426" y="60"/>
                  </a:lnTo>
                  <a:lnTo>
                    <a:pt x="432" y="60"/>
                  </a:lnTo>
                  <a:lnTo>
                    <a:pt x="432" y="66"/>
                  </a:lnTo>
                  <a:lnTo>
                    <a:pt x="426" y="72"/>
                  </a:lnTo>
                  <a:lnTo>
                    <a:pt x="426" y="78"/>
                  </a:lnTo>
                  <a:lnTo>
                    <a:pt x="432" y="78"/>
                  </a:lnTo>
                  <a:lnTo>
                    <a:pt x="432" y="84"/>
                  </a:lnTo>
                  <a:lnTo>
                    <a:pt x="432" y="90"/>
                  </a:lnTo>
                  <a:lnTo>
                    <a:pt x="432" y="96"/>
                  </a:lnTo>
                  <a:lnTo>
                    <a:pt x="438" y="96"/>
                  </a:lnTo>
                  <a:lnTo>
                    <a:pt x="438" y="102"/>
                  </a:lnTo>
                  <a:lnTo>
                    <a:pt x="432" y="102"/>
                  </a:lnTo>
                  <a:lnTo>
                    <a:pt x="432" y="108"/>
                  </a:lnTo>
                  <a:lnTo>
                    <a:pt x="432" y="114"/>
                  </a:lnTo>
                  <a:lnTo>
                    <a:pt x="438" y="114"/>
                  </a:lnTo>
                  <a:lnTo>
                    <a:pt x="432" y="114"/>
                  </a:lnTo>
                  <a:lnTo>
                    <a:pt x="432" y="120"/>
                  </a:lnTo>
                  <a:lnTo>
                    <a:pt x="432" y="126"/>
                  </a:lnTo>
                  <a:lnTo>
                    <a:pt x="432" y="132"/>
                  </a:lnTo>
                  <a:lnTo>
                    <a:pt x="432" y="138"/>
                  </a:lnTo>
                  <a:lnTo>
                    <a:pt x="432" y="144"/>
                  </a:lnTo>
                  <a:lnTo>
                    <a:pt x="432" y="150"/>
                  </a:lnTo>
                  <a:lnTo>
                    <a:pt x="432" y="156"/>
                  </a:lnTo>
                  <a:lnTo>
                    <a:pt x="438" y="156"/>
                  </a:lnTo>
                  <a:lnTo>
                    <a:pt x="432" y="162"/>
                  </a:lnTo>
                  <a:lnTo>
                    <a:pt x="432" y="168"/>
                  </a:lnTo>
                  <a:lnTo>
                    <a:pt x="432" y="162"/>
                  </a:lnTo>
                  <a:lnTo>
                    <a:pt x="432" y="168"/>
                  </a:lnTo>
                  <a:lnTo>
                    <a:pt x="426" y="168"/>
                  </a:lnTo>
                  <a:lnTo>
                    <a:pt x="426" y="174"/>
                  </a:lnTo>
                  <a:lnTo>
                    <a:pt x="432" y="174"/>
                  </a:lnTo>
                  <a:lnTo>
                    <a:pt x="432" y="180"/>
                  </a:lnTo>
                  <a:lnTo>
                    <a:pt x="426" y="180"/>
                  </a:lnTo>
                  <a:lnTo>
                    <a:pt x="426" y="186"/>
                  </a:lnTo>
                  <a:lnTo>
                    <a:pt x="426" y="180"/>
                  </a:lnTo>
                  <a:lnTo>
                    <a:pt x="420" y="180"/>
                  </a:lnTo>
                  <a:lnTo>
                    <a:pt x="420" y="186"/>
                  </a:lnTo>
                  <a:lnTo>
                    <a:pt x="414" y="186"/>
                  </a:lnTo>
                  <a:lnTo>
                    <a:pt x="420" y="186"/>
                  </a:lnTo>
                  <a:lnTo>
                    <a:pt x="420" y="192"/>
                  </a:lnTo>
                  <a:lnTo>
                    <a:pt x="414" y="192"/>
                  </a:lnTo>
                  <a:lnTo>
                    <a:pt x="420" y="198"/>
                  </a:lnTo>
                  <a:lnTo>
                    <a:pt x="426" y="198"/>
                  </a:lnTo>
                  <a:lnTo>
                    <a:pt x="426" y="204"/>
                  </a:lnTo>
                  <a:lnTo>
                    <a:pt x="426" y="210"/>
                  </a:lnTo>
                  <a:lnTo>
                    <a:pt x="426" y="216"/>
                  </a:lnTo>
                  <a:lnTo>
                    <a:pt x="420" y="216"/>
                  </a:lnTo>
                  <a:lnTo>
                    <a:pt x="420" y="222"/>
                  </a:lnTo>
                  <a:lnTo>
                    <a:pt x="426" y="222"/>
                  </a:lnTo>
                  <a:lnTo>
                    <a:pt x="426" y="228"/>
                  </a:lnTo>
                  <a:lnTo>
                    <a:pt x="426" y="234"/>
                  </a:lnTo>
                  <a:lnTo>
                    <a:pt x="432" y="234"/>
                  </a:lnTo>
                  <a:lnTo>
                    <a:pt x="432" y="240"/>
                  </a:lnTo>
                  <a:lnTo>
                    <a:pt x="438" y="240"/>
                  </a:lnTo>
                  <a:lnTo>
                    <a:pt x="438" y="246"/>
                  </a:lnTo>
                  <a:lnTo>
                    <a:pt x="432" y="252"/>
                  </a:lnTo>
                  <a:lnTo>
                    <a:pt x="432" y="258"/>
                  </a:lnTo>
                  <a:lnTo>
                    <a:pt x="426" y="258"/>
                  </a:lnTo>
                  <a:lnTo>
                    <a:pt x="426" y="264"/>
                  </a:lnTo>
                  <a:lnTo>
                    <a:pt x="426" y="258"/>
                  </a:lnTo>
                  <a:lnTo>
                    <a:pt x="426" y="264"/>
                  </a:lnTo>
                  <a:lnTo>
                    <a:pt x="426" y="270"/>
                  </a:lnTo>
                  <a:lnTo>
                    <a:pt x="420" y="276"/>
                  </a:lnTo>
                  <a:lnTo>
                    <a:pt x="420" y="282"/>
                  </a:lnTo>
                  <a:lnTo>
                    <a:pt x="414" y="288"/>
                  </a:lnTo>
                  <a:lnTo>
                    <a:pt x="408" y="288"/>
                  </a:lnTo>
                  <a:lnTo>
                    <a:pt x="402" y="294"/>
                  </a:lnTo>
                  <a:lnTo>
                    <a:pt x="408" y="294"/>
                  </a:lnTo>
                  <a:lnTo>
                    <a:pt x="408" y="300"/>
                  </a:lnTo>
                  <a:lnTo>
                    <a:pt x="408" y="306"/>
                  </a:lnTo>
                  <a:lnTo>
                    <a:pt x="402" y="312"/>
                  </a:lnTo>
                  <a:lnTo>
                    <a:pt x="402" y="318"/>
                  </a:lnTo>
                  <a:lnTo>
                    <a:pt x="396" y="318"/>
                  </a:lnTo>
                  <a:lnTo>
                    <a:pt x="396" y="324"/>
                  </a:lnTo>
                  <a:lnTo>
                    <a:pt x="402" y="324"/>
                  </a:lnTo>
                  <a:lnTo>
                    <a:pt x="402" y="330"/>
                  </a:lnTo>
                  <a:lnTo>
                    <a:pt x="402" y="336"/>
                  </a:lnTo>
                  <a:lnTo>
                    <a:pt x="402" y="330"/>
                  </a:lnTo>
                  <a:lnTo>
                    <a:pt x="396" y="336"/>
                  </a:lnTo>
                  <a:lnTo>
                    <a:pt x="372" y="366"/>
                  </a:lnTo>
                  <a:lnTo>
                    <a:pt x="354" y="384"/>
                  </a:lnTo>
                  <a:lnTo>
                    <a:pt x="348" y="390"/>
                  </a:lnTo>
                  <a:lnTo>
                    <a:pt x="342" y="396"/>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20" name="Freeform 56"/>
            <p:cNvSpPr>
              <a:spLocks/>
            </p:cNvSpPr>
            <p:nvPr>
              <p:custDataLst>
                <p:tags r:id="rId50"/>
              </p:custDataLst>
            </p:nvPr>
          </p:nvSpPr>
          <p:spPr bwMode="gray">
            <a:xfrm>
              <a:off x="2770197" y="4420285"/>
              <a:ext cx="710660" cy="704765"/>
            </a:xfrm>
            <a:custGeom>
              <a:avLst/>
              <a:gdLst>
                <a:gd name="T0" fmla="*/ 149223 w 654"/>
                <a:gd name="T1" fmla="*/ 151045 h 570"/>
                <a:gd name="T2" fmla="*/ 136626 w 654"/>
                <a:gd name="T3" fmla="*/ 161696 h 570"/>
                <a:gd name="T4" fmla="*/ 127905 w 654"/>
                <a:gd name="T5" fmla="*/ 172346 h 570"/>
                <a:gd name="T6" fmla="*/ 115309 w 654"/>
                <a:gd name="T7" fmla="*/ 181060 h 570"/>
                <a:gd name="T8" fmla="*/ 106588 w 654"/>
                <a:gd name="T9" fmla="*/ 191711 h 570"/>
                <a:gd name="T10" fmla="*/ 93991 w 654"/>
                <a:gd name="T11" fmla="*/ 199457 h 570"/>
                <a:gd name="T12" fmla="*/ 81394 w 654"/>
                <a:gd name="T13" fmla="*/ 198489 h 570"/>
                <a:gd name="T14" fmla="*/ 72674 w 654"/>
                <a:gd name="T15" fmla="*/ 195585 h 570"/>
                <a:gd name="T16" fmla="*/ 62015 w 654"/>
                <a:gd name="T17" fmla="*/ 191711 h 570"/>
                <a:gd name="T18" fmla="*/ 46511 w 654"/>
                <a:gd name="T19" fmla="*/ 189775 h 570"/>
                <a:gd name="T20" fmla="*/ 21317 w 654"/>
                <a:gd name="T21" fmla="*/ 184933 h 570"/>
                <a:gd name="T22" fmla="*/ 10659 w 654"/>
                <a:gd name="T23" fmla="*/ 176219 h 570"/>
                <a:gd name="T24" fmla="*/ 1938 w 654"/>
                <a:gd name="T25" fmla="*/ 165569 h 570"/>
                <a:gd name="T26" fmla="*/ 0 w 654"/>
                <a:gd name="T27" fmla="*/ 117157 h 570"/>
                <a:gd name="T28" fmla="*/ 37791 w 654"/>
                <a:gd name="T29" fmla="*/ 91014 h 570"/>
                <a:gd name="T30" fmla="*/ 40697 w 654"/>
                <a:gd name="T31" fmla="*/ 74555 h 570"/>
                <a:gd name="T32" fmla="*/ 40697 w 654"/>
                <a:gd name="T33" fmla="*/ 63904 h 570"/>
                <a:gd name="T34" fmla="*/ 46511 w 654"/>
                <a:gd name="T35" fmla="*/ 60031 h 570"/>
                <a:gd name="T36" fmla="*/ 55232 w 654"/>
                <a:gd name="T37" fmla="*/ 63904 h 570"/>
                <a:gd name="T38" fmla="*/ 65891 w 654"/>
                <a:gd name="T39" fmla="*/ 63904 h 570"/>
                <a:gd name="T40" fmla="*/ 72674 w 654"/>
                <a:gd name="T41" fmla="*/ 71650 h 570"/>
                <a:gd name="T42" fmla="*/ 85271 w 654"/>
                <a:gd name="T43" fmla="*/ 76491 h 570"/>
                <a:gd name="T44" fmla="*/ 97867 w 654"/>
                <a:gd name="T45" fmla="*/ 74555 h 570"/>
                <a:gd name="T46" fmla="*/ 106588 w 654"/>
                <a:gd name="T47" fmla="*/ 71650 h 570"/>
                <a:gd name="T48" fmla="*/ 115309 w 654"/>
                <a:gd name="T49" fmla="*/ 83269 h 570"/>
                <a:gd name="T50" fmla="*/ 125967 w 654"/>
                <a:gd name="T51" fmla="*/ 87141 h 570"/>
                <a:gd name="T52" fmla="*/ 129843 w 654"/>
                <a:gd name="T53" fmla="*/ 93919 h 570"/>
                <a:gd name="T54" fmla="*/ 138564 w 654"/>
                <a:gd name="T55" fmla="*/ 104570 h 570"/>
                <a:gd name="T56" fmla="*/ 147285 w 654"/>
                <a:gd name="T57" fmla="*/ 101665 h 570"/>
                <a:gd name="T58" fmla="*/ 155037 w 654"/>
                <a:gd name="T59" fmla="*/ 100696 h 570"/>
                <a:gd name="T60" fmla="*/ 155037 w 654"/>
                <a:gd name="T61" fmla="*/ 81332 h 570"/>
                <a:gd name="T62" fmla="*/ 142440 w 654"/>
                <a:gd name="T63" fmla="*/ 85205 h 570"/>
                <a:gd name="T64" fmla="*/ 131781 w 654"/>
                <a:gd name="T65" fmla="*/ 76491 h 570"/>
                <a:gd name="T66" fmla="*/ 127905 w 654"/>
                <a:gd name="T67" fmla="*/ 63904 h 570"/>
                <a:gd name="T68" fmla="*/ 131781 w 654"/>
                <a:gd name="T69" fmla="*/ 49380 h 570"/>
                <a:gd name="T70" fmla="*/ 131781 w 654"/>
                <a:gd name="T71" fmla="*/ 33889 h 570"/>
                <a:gd name="T72" fmla="*/ 127905 w 654"/>
                <a:gd name="T73" fmla="*/ 23238 h 570"/>
                <a:gd name="T74" fmla="*/ 131781 w 654"/>
                <a:gd name="T75" fmla="*/ 17428 h 570"/>
                <a:gd name="T76" fmla="*/ 140502 w 654"/>
                <a:gd name="T77" fmla="*/ 6778 h 570"/>
                <a:gd name="T78" fmla="*/ 161820 w 654"/>
                <a:gd name="T79" fmla="*/ 1936 h 570"/>
                <a:gd name="T80" fmla="*/ 177323 w 654"/>
                <a:gd name="T81" fmla="*/ 6778 h 570"/>
                <a:gd name="T82" fmla="*/ 191858 w 654"/>
                <a:gd name="T83" fmla="*/ 14523 h 570"/>
                <a:gd name="T84" fmla="*/ 206392 w 654"/>
                <a:gd name="T85" fmla="*/ 19365 h 570"/>
                <a:gd name="T86" fmla="*/ 218020 w 654"/>
                <a:gd name="T87" fmla="*/ 26143 h 570"/>
                <a:gd name="T88" fmla="*/ 221897 w 654"/>
                <a:gd name="T89" fmla="*/ 30016 h 570"/>
                <a:gd name="T90" fmla="*/ 223834 w 654"/>
                <a:gd name="T91" fmla="*/ 37761 h 570"/>
                <a:gd name="T92" fmla="*/ 232555 w 654"/>
                <a:gd name="T93" fmla="*/ 49380 h 570"/>
                <a:gd name="T94" fmla="*/ 225772 w 654"/>
                <a:gd name="T95" fmla="*/ 57126 h 570"/>
                <a:gd name="T96" fmla="*/ 223834 w 654"/>
                <a:gd name="T97" fmla="*/ 65840 h 570"/>
                <a:gd name="T98" fmla="*/ 223834 w 654"/>
                <a:gd name="T99" fmla="*/ 76491 h 570"/>
                <a:gd name="T100" fmla="*/ 223834 w 654"/>
                <a:gd name="T101" fmla="*/ 87141 h 570"/>
                <a:gd name="T102" fmla="*/ 218020 w 654"/>
                <a:gd name="T103" fmla="*/ 101665 h 570"/>
                <a:gd name="T104" fmla="*/ 213175 w 654"/>
                <a:gd name="T105" fmla="*/ 112316 h 570"/>
                <a:gd name="T106" fmla="*/ 221897 w 654"/>
                <a:gd name="T107" fmla="*/ 117157 h 570"/>
                <a:gd name="T108" fmla="*/ 204455 w 654"/>
                <a:gd name="T109" fmla="*/ 123935 h 570"/>
                <a:gd name="T110" fmla="*/ 189920 w 654"/>
                <a:gd name="T111" fmla="*/ 129744 h 570"/>
                <a:gd name="T112" fmla="*/ 168603 w 654"/>
                <a:gd name="T113" fmla="*/ 135553 h 570"/>
                <a:gd name="T114" fmla="*/ 165695 w 654"/>
                <a:gd name="T115" fmla="*/ 145236 h 5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54" h="570">
                  <a:moveTo>
                    <a:pt x="468" y="426"/>
                  </a:moveTo>
                  <a:lnTo>
                    <a:pt x="462" y="426"/>
                  </a:lnTo>
                  <a:lnTo>
                    <a:pt x="456" y="426"/>
                  </a:lnTo>
                  <a:lnTo>
                    <a:pt x="450" y="426"/>
                  </a:lnTo>
                  <a:lnTo>
                    <a:pt x="444" y="426"/>
                  </a:lnTo>
                  <a:lnTo>
                    <a:pt x="438" y="426"/>
                  </a:lnTo>
                  <a:lnTo>
                    <a:pt x="432" y="426"/>
                  </a:lnTo>
                  <a:lnTo>
                    <a:pt x="426" y="426"/>
                  </a:lnTo>
                  <a:lnTo>
                    <a:pt x="420" y="426"/>
                  </a:lnTo>
                  <a:lnTo>
                    <a:pt x="414" y="426"/>
                  </a:lnTo>
                  <a:lnTo>
                    <a:pt x="414" y="432"/>
                  </a:lnTo>
                  <a:lnTo>
                    <a:pt x="408" y="432"/>
                  </a:lnTo>
                  <a:lnTo>
                    <a:pt x="402" y="432"/>
                  </a:lnTo>
                  <a:lnTo>
                    <a:pt x="396" y="438"/>
                  </a:lnTo>
                  <a:lnTo>
                    <a:pt x="390" y="444"/>
                  </a:lnTo>
                  <a:lnTo>
                    <a:pt x="384" y="444"/>
                  </a:lnTo>
                  <a:lnTo>
                    <a:pt x="384" y="450"/>
                  </a:lnTo>
                  <a:lnTo>
                    <a:pt x="384" y="456"/>
                  </a:lnTo>
                  <a:lnTo>
                    <a:pt x="384" y="462"/>
                  </a:lnTo>
                  <a:lnTo>
                    <a:pt x="378" y="462"/>
                  </a:lnTo>
                  <a:lnTo>
                    <a:pt x="384" y="468"/>
                  </a:lnTo>
                  <a:lnTo>
                    <a:pt x="378" y="474"/>
                  </a:lnTo>
                  <a:lnTo>
                    <a:pt x="378" y="480"/>
                  </a:lnTo>
                  <a:lnTo>
                    <a:pt x="372" y="480"/>
                  </a:lnTo>
                  <a:lnTo>
                    <a:pt x="366" y="480"/>
                  </a:lnTo>
                  <a:lnTo>
                    <a:pt x="360" y="480"/>
                  </a:lnTo>
                  <a:lnTo>
                    <a:pt x="360" y="486"/>
                  </a:lnTo>
                  <a:lnTo>
                    <a:pt x="354" y="486"/>
                  </a:lnTo>
                  <a:lnTo>
                    <a:pt x="348" y="486"/>
                  </a:lnTo>
                  <a:lnTo>
                    <a:pt x="348" y="492"/>
                  </a:lnTo>
                  <a:lnTo>
                    <a:pt x="342" y="492"/>
                  </a:lnTo>
                  <a:lnTo>
                    <a:pt x="342" y="498"/>
                  </a:lnTo>
                  <a:lnTo>
                    <a:pt x="336" y="498"/>
                  </a:lnTo>
                  <a:lnTo>
                    <a:pt x="330" y="498"/>
                  </a:lnTo>
                  <a:lnTo>
                    <a:pt x="324" y="504"/>
                  </a:lnTo>
                  <a:lnTo>
                    <a:pt x="324" y="510"/>
                  </a:lnTo>
                  <a:lnTo>
                    <a:pt x="318" y="510"/>
                  </a:lnTo>
                  <a:lnTo>
                    <a:pt x="318" y="516"/>
                  </a:lnTo>
                  <a:lnTo>
                    <a:pt x="312" y="516"/>
                  </a:lnTo>
                  <a:lnTo>
                    <a:pt x="312" y="522"/>
                  </a:lnTo>
                  <a:lnTo>
                    <a:pt x="312" y="528"/>
                  </a:lnTo>
                  <a:lnTo>
                    <a:pt x="306" y="528"/>
                  </a:lnTo>
                  <a:lnTo>
                    <a:pt x="306" y="534"/>
                  </a:lnTo>
                  <a:lnTo>
                    <a:pt x="300" y="534"/>
                  </a:lnTo>
                  <a:lnTo>
                    <a:pt x="300" y="540"/>
                  </a:lnTo>
                  <a:lnTo>
                    <a:pt x="294" y="540"/>
                  </a:lnTo>
                  <a:lnTo>
                    <a:pt x="294" y="546"/>
                  </a:lnTo>
                  <a:lnTo>
                    <a:pt x="288" y="546"/>
                  </a:lnTo>
                  <a:lnTo>
                    <a:pt x="288" y="552"/>
                  </a:lnTo>
                  <a:lnTo>
                    <a:pt x="282" y="558"/>
                  </a:lnTo>
                  <a:lnTo>
                    <a:pt x="276" y="558"/>
                  </a:lnTo>
                  <a:lnTo>
                    <a:pt x="276" y="564"/>
                  </a:lnTo>
                  <a:lnTo>
                    <a:pt x="270" y="564"/>
                  </a:lnTo>
                  <a:lnTo>
                    <a:pt x="264" y="564"/>
                  </a:lnTo>
                  <a:lnTo>
                    <a:pt x="264" y="570"/>
                  </a:lnTo>
                  <a:lnTo>
                    <a:pt x="264" y="564"/>
                  </a:lnTo>
                  <a:lnTo>
                    <a:pt x="258" y="564"/>
                  </a:lnTo>
                  <a:lnTo>
                    <a:pt x="252" y="564"/>
                  </a:lnTo>
                  <a:lnTo>
                    <a:pt x="252" y="558"/>
                  </a:lnTo>
                  <a:lnTo>
                    <a:pt x="246" y="558"/>
                  </a:lnTo>
                  <a:lnTo>
                    <a:pt x="240" y="558"/>
                  </a:lnTo>
                  <a:lnTo>
                    <a:pt x="234" y="558"/>
                  </a:lnTo>
                  <a:lnTo>
                    <a:pt x="228" y="558"/>
                  </a:lnTo>
                  <a:lnTo>
                    <a:pt x="228" y="564"/>
                  </a:lnTo>
                  <a:lnTo>
                    <a:pt x="228" y="558"/>
                  </a:lnTo>
                  <a:lnTo>
                    <a:pt x="228" y="564"/>
                  </a:lnTo>
                  <a:lnTo>
                    <a:pt x="222" y="564"/>
                  </a:lnTo>
                  <a:lnTo>
                    <a:pt x="216" y="564"/>
                  </a:lnTo>
                  <a:lnTo>
                    <a:pt x="216" y="558"/>
                  </a:lnTo>
                  <a:lnTo>
                    <a:pt x="210" y="558"/>
                  </a:lnTo>
                  <a:lnTo>
                    <a:pt x="210" y="552"/>
                  </a:lnTo>
                  <a:lnTo>
                    <a:pt x="204" y="552"/>
                  </a:lnTo>
                  <a:lnTo>
                    <a:pt x="198" y="552"/>
                  </a:lnTo>
                  <a:lnTo>
                    <a:pt x="192" y="552"/>
                  </a:lnTo>
                  <a:lnTo>
                    <a:pt x="186" y="552"/>
                  </a:lnTo>
                  <a:lnTo>
                    <a:pt x="180" y="552"/>
                  </a:lnTo>
                  <a:lnTo>
                    <a:pt x="180" y="546"/>
                  </a:lnTo>
                  <a:lnTo>
                    <a:pt x="180" y="552"/>
                  </a:lnTo>
                  <a:lnTo>
                    <a:pt x="180" y="546"/>
                  </a:lnTo>
                  <a:lnTo>
                    <a:pt x="174" y="546"/>
                  </a:lnTo>
                  <a:lnTo>
                    <a:pt x="174" y="540"/>
                  </a:lnTo>
                  <a:lnTo>
                    <a:pt x="168" y="540"/>
                  </a:lnTo>
                  <a:lnTo>
                    <a:pt x="168" y="534"/>
                  </a:lnTo>
                  <a:lnTo>
                    <a:pt x="168" y="540"/>
                  </a:lnTo>
                  <a:lnTo>
                    <a:pt x="162" y="534"/>
                  </a:lnTo>
                  <a:lnTo>
                    <a:pt x="156" y="534"/>
                  </a:lnTo>
                  <a:lnTo>
                    <a:pt x="150" y="534"/>
                  </a:lnTo>
                  <a:lnTo>
                    <a:pt x="144" y="534"/>
                  </a:lnTo>
                  <a:lnTo>
                    <a:pt x="138" y="534"/>
                  </a:lnTo>
                  <a:lnTo>
                    <a:pt x="132" y="534"/>
                  </a:lnTo>
                  <a:lnTo>
                    <a:pt x="126" y="534"/>
                  </a:lnTo>
                  <a:lnTo>
                    <a:pt x="84" y="540"/>
                  </a:lnTo>
                  <a:lnTo>
                    <a:pt x="78" y="540"/>
                  </a:lnTo>
                  <a:lnTo>
                    <a:pt x="78" y="534"/>
                  </a:lnTo>
                  <a:lnTo>
                    <a:pt x="72" y="534"/>
                  </a:lnTo>
                  <a:lnTo>
                    <a:pt x="66" y="534"/>
                  </a:lnTo>
                  <a:lnTo>
                    <a:pt x="66" y="528"/>
                  </a:lnTo>
                  <a:lnTo>
                    <a:pt x="60" y="528"/>
                  </a:lnTo>
                  <a:lnTo>
                    <a:pt x="60" y="522"/>
                  </a:lnTo>
                  <a:lnTo>
                    <a:pt x="54" y="522"/>
                  </a:lnTo>
                  <a:lnTo>
                    <a:pt x="54" y="516"/>
                  </a:lnTo>
                  <a:lnTo>
                    <a:pt x="48" y="516"/>
                  </a:lnTo>
                  <a:lnTo>
                    <a:pt x="48" y="510"/>
                  </a:lnTo>
                  <a:lnTo>
                    <a:pt x="42" y="510"/>
                  </a:lnTo>
                  <a:lnTo>
                    <a:pt x="42" y="504"/>
                  </a:lnTo>
                  <a:lnTo>
                    <a:pt x="36" y="504"/>
                  </a:lnTo>
                  <a:lnTo>
                    <a:pt x="36" y="498"/>
                  </a:lnTo>
                  <a:lnTo>
                    <a:pt x="30" y="498"/>
                  </a:lnTo>
                  <a:lnTo>
                    <a:pt x="30" y="492"/>
                  </a:lnTo>
                  <a:lnTo>
                    <a:pt x="24" y="492"/>
                  </a:lnTo>
                  <a:lnTo>
                    <a:pt x="24" y="486"/>
                  </a:lnTo>
                  <a:lnTo>
                    <a:pt x="18" y="486"/>
                  </a:lnTo>
                  <a:lnTo>
                    <a:pt x="18" y="480"/>
                  </a:lnTo>
                  <a:lnTo>
                    <a:pt x="12" y="480"/>
                  </a:lnTo>
                  <a:lnTo>
                    <a:pt x="12" y="474"/>
                  </a:lnTo>
                  <a:lnTo>
                    <a:pt x="6" y="474"/>
                  </a:lnTo>
                  <a:lnTo>
                    <a:pt x="6" y="468"/>
                  </a:lnTo>
                  <a:lnTo>
                    <a:pt x="6" y="462"/>
                  </a:lnTo>
                  <a:lnTo>
                    <a:pt x="0" y="462"/>
                  </a:lnTo>
                  <a:lnTo>
                    <a:pt x="0" y="456"/>
                  </a:lnTo>
                  <a:lnTo>
                    <a:pt x="0" y="450"/>
                  </a:lnTo>
                  <a:lnTo>
                    <a:pt x="0" y="444"/>
                  </a:lnTo>
                  <a:lnTo>
                    <a:pt x="0" y="408"/>
                  </a:lnTo>
                  <a:lnTo>
                    <a:pt x="0" y="390"/>
                  </a:lnTo>
                  <a:lnTo>
                    <a:pt x="0" y="336"/>
                  </a:lnTo>
                  <a:lnTo>
                    <a:pt x="0" y="330"/>
                  </a:lnTo>
                  <a:lnTo>
                    <a:pt x="0" y="318"/>
                  </a:lnTo>
                  <a:lnTo>
                    <a:pt x="0" y="300"/>
                  </a:lnTo>
                  <a:lnTo>
                    <a:pt x="0" y="276"/>
                  </a:lnTo>
                  <a:lnTo>
                    <a:pt x="24" y="276"/>
                  </a:lnTo>
                  <a:lnTo>
                    <a:pt x="84" y="276"/>
                  </a:lnTo>
                  <a:lnTo>
                    <a:pt x="114" y="270"/>
                  </a:lnTo>
                  <a:lnTo>
                    <a:pt x="108" y="270"/>
                  </a:lnTo>
                  <a:lnTo>
                    <a:pt x="108" y="264"/>
                  </a:lnTo>
                  <a:lnTo>
                    <a:pt x="108" y="258"/>
                  </a:lnTo>
                  <a:lnTo>
                    <a:pt x="108" y="252"/>
                  </a:lnTo>
                  <a:lnTo>
                    <a:pt x="108" y="246"/>
                  </a:lnTo>
                  <a:lnTo>
                    <a:pt x="114" y="246"/>
                  </a:lnTo>
                  <a:lnTo>
                    <a:pt x="114" y="240"/>
                  </a:lnTo>
                  <a:lnTo>
                    <a:pt x="114" y="234"/>
                  </a:lnTo>
                  <a:lnTo>
                    <a:pt x="114" y="228"/>
                  </a:lnTo>
                  <a:lnTo>
                    <a:pt x="114" y="222"/>
                  </a:lnTo>
                  <a:lnTo>
                    <a:pt x="114" y="216"/>
                  </a:lnTo>
                  <a:lnTo>
                    <a:pt x="114" y="210"/>
                  </a:lnTo>
                  <a:lnTo>
                    <a:pt x="114" y="204"/>
                  </a:lnTo>
                  <a:lnTo>
                    <a:pt x="114" y="198"/>
                  </a:lnTo>
                  <a:lnTo>
                    <a:pt x="108" y="198"/>
                  </a:lnTo>
                  <a:lnTo>
                    <a:pt x="114" y="198"/>
                  </a:lnTo>
                  <a:lnTo>
                    <a:pt x="114" y="192"/>
                  </a:lnTo>
                  <a:lnTo>
                    <a:pt x="114" y="186"/>
                  </a:lnTo>
                  <a:lnTo>
                    <a:pt x="114" y="180"/>
                  </a:lnTo>
                  <a:lnTo>
                    <a:pt x="120" y="180"/>
                  </a:lnTo>
                  <a:lnTo>
                    <a:pt x="114" y="180"/>
                  </a:lnTo>
                  <a:lnTo>
                    <a:pt x="114" y="174"/>
                  </a:lnTo>
                  <a:lnTo>
                    <a:pt x="114" y="168"/>
                  </a:lnTo>
                  <a:lnTo>
                    <a:pt x="114" y="162"/>
                  </a:lnTo>
                  <a:lnTo>
                    <a:pt x="114" y="156"/>
                  </a:lnTo>
                  <a:lnTo>
                    <a:pt x="120" y="156"/>
                  </a:lnTo>
                  <a:lnTo>
                    <a:pt x="120" y="162"/>
                  </a:lnTo>
                  <a:lnTo>
                    <a:pt x="126" y="162"/>
                  </a:lnTo>
                  <a:lnTo>
                    <a:pt x="132" y="162"/>
                  </a:lnTo>
                  <a:lnTo>
                    <a:pt x="132" y="168"/>
                  </a:lnTo>
                  <a:lnTo>
                    <a:pt x="132" y="174"/>
                  </a:lnTo>
                  <a:lnTo>
                    <a:pt x="132" y="180"/>
                  </a:lnTo>
                  <a:lnTo>
                    <a:pt x="126" y="180"/>
                  </a:lnTo>
                  <a:lnTo>
                    <a:pt x="132" y="180"/>
                  </a:lnTo>
                  <a:lnTo>
                    <a:pt x="132" y="186"/>
                  </a:lnTo>
                  <a:lnTo>
                    <a:pt x="138" y="186"/>
                  </a:lnTo>
                  <a:lnTo>
                    <a:pt x="144" y="186"/>
                  </a:lnTo>
                  <a:lnTo>
                    <a:pt x="150" y="180"/>
                  </a:lnTo>
                  <a:lnTo>
                    <a:pt x="156" y="180"/>
                  </a:lnTo>
                  <a:lnTo>
                    <a:pt x="156" y="174"/>
                  </a:lnTo>
                  <a:lnTo>
                    <a:pt x="162" y="174"/>
                  </a:lnTo>
                  <a:lnTo>
                    <a:pt x="168" y="174"/>
                  </a:lnTo>
                  <a:lnTo>
                    <a:pt x="174" y="174"/>
                  </a:lnTo>
                  <a:lnTo>
                    <a:pt x="180" y="174"/>
                  </a:lnTo>
                  <a:lnTo>
                    <a:pt x="186" y="174"/>
                  </a:lnTo>
                  <a:lnTo>
                    <a:pt x="186" y="168"/>
                  </a:lnTo>
                  <a:lnTo>
                    <a:pt x="186" y="174"/>
                  </a:lnTo>
                  <a:lnTo>
                    <a:pt x="186" y="180"/>
                  </a:lnTo>
                  <a:lnTo>
                    <a:pt x="186" y="186"/>
                  </a:lnTo>
                  <a:lnTo>
                    <a:pt x="186" y="192"/>
                  </a:lnTo>
                  <a:lnTo>
                    <a:pt x="186" y="198"/>
                  </a:lnTo>
                  <a:lnTo>
                    <a:pt x="192" y="198"/>
                  </a:lnTo>
                  <a:lnTo>
                    <a:pt x="198" y="198"/>
                  </a:lnTo>
                  <a:lnTo>
                    <a:pt x="198" y="204"/>
                  </a:lnTo>
                  <a:lnTo>
                    <a:pt x="204" y="204"/>
                  </a:lnTo>
                  <a:lnTo>
                    <a:pt x="204" y="198"/>
                  </a:lnTo>
                  <a:lnTo>
                    <a:pt x="204" y="204"/>
                  </a:lnTo>
                  <a:lnTo>
                    <a:pt x="210" y="204"/>
                  </a:lnTo>
                  <a:lnTo>
                    <a:pt x="216" y="204"/>
                  </a:lnTo>
                  <a:lnTo>
                    <a:pt x="216" y="210"/>
                  </a:lnTo>
                  <a:lnTo>
                    <a:pt x="222" y="210"/>
                  </a:lnTo>
                  <a:lnTo>
                    <a:pt x="222" y="216"/>
                  </a:lnTo>
                  <a:lnTo>
                    <a:pt x="222" y="210"/>
                  </a:lnTo>
                  <a:lnTo>
                    <a:pt x="228" y="216"/>
                  </a:lnTo>
                  <a:lnTo>
                    <a:pt x="234" y="210"/>
                  </a:lnTo>
                  <a:lnTo>
                    <a:pt x="240" y="216"/>
                  </a:lnTo>
                  <a:lnTo>
                    <a:pt x="246" y="216"/>
                  </a:lnTo>
                  <a:lnTo>
                    <a:pt x="246" y="210"/>
                  </a:lnTo>
                  <a:lnTo>
                    <a:pt x="252" y="210"/>
                  </a:lnTo>
                  <a:lnTo>
                    <a:pt x="252" y="216"/>
                  </a:lnTo>
                  <a:lnTo>
                    <a:pt x="258" y="216"/>
                  </a:lnTo>
                  <a:lnTo>
                    <a:pt x="264" y="216"/>
                  </a:lnTo>
                  <a:lnTo>
                    <a:pt x="270" y="216"/>
                  </a:lnTo>
                  <a:lnTo>
                    <a:pt x="276" y="216"/>
                  </a:lnTo>
                  <a:lnTo>
                    <a:pt x="276" y="210"/>
                  </a:lnTo>
                  <a:lnTo>
                    <a:pt x="282" y="210"/>
                  </a:lnTo>
                  <a:lnTo>
                    <a:pt x="282" y="204"/>
                  </a:lnTo>
                  <a:lnTo>
                    <a:pt x="282" y="198"/>
                  </a:lnTo>
                  <a:lnTo>
                    <a:pt x="282" y="192"/>
                  </a:lnTo>
                  <a:lnTo>
                    <a:pt x="288" y="192"/>
                  </a:lnTo>
                  <a:lnTo>
                    <a:pt x="294" y="192"/>
                  </a:lnTo>
                  <a:lnTo>
                    <a:pt x="294" y="198"/>
                  </a:lnTo>
                  <a:lnTo>
                    <a:pt x="294" y="204"/>
                  </a:lnTo>
                  <a:lnTo>
                    <a:pt x="300" y="204"/>
                  </a:lnTo>
                  <a:lnTo>
                    <a:pt x="300" y="210"/>
                  </a:lnTo>
                  <a:lnTo>
                    <a:pt x="306" y="210"/>
                  </a:lnTo>
                  <a:lnTo>
                    <a:pt x="306" y="216"/>
                  </a:lnTo>
                  <a:lnTo>
                    <a:pt x="306" y="222"/>
                  </a:lnTo>
                  <a:lnTo>
                    <a:pt x="306" y="228"/>
                  </a:lnTo>
                  <a:lnTo>
                    <a:pt x="312" y="228"/>
                  </a:lnTo>
                  <a:lnTo>
                    <a:pt x="312" y="234"/>
                  </a:lnTo>
                  <a:lnTo>
                    <a:pt x="318" y="234"/>
                  </a:lnTo>
                  <a:lnTo>
                    <a:pt x="324" y="234"/>
                  </a:lnTo>
                  <a:lnTo>
                    <a:pt x="324" y="228"/>
                  </a:lnTo>
                  <a:lnTo>
                    <a:pt x="330" y="228"/>
                  </a:lnTo>
                  <a:lnTo>
                    <a:pt x="330" y="234"/>
                  </a:lnTo>
                  <a:lnTo>
                    <a:pt x="336" y="234"/>
                  </a:lnTo>
                  <a:lnTo>
                    <a:pt x="342" y="234"/>
                  </a:lnTo>
                  <a:lnTo>
                    <a:pt x="342" y="240"/>
                  </a:lnTo>
                  <a:lnTo>
                    <a:pt x="348" y="240"/>
                  </a:lnTo>
                  <a:lnTo>
                    <a:pt x="354" y="240"/>
                  </a:lnTo>
                  <a:lnTo>
                    <a:pt x="354" y="246"/>
                  </a:lnTo>
                  <a:lnTo>
                    <a:pt x="360" y="246"/>
                  </a:lnTo>
                  <a:lnTo>
                    <a:pt x="360" y="252"/>
                  </a:lnTo>
                  <a:lnTo>
                    <a:pt x="366" y="252"/>
                  </a:lnTo>
                  <a:lnTo>
                    <a:pt x="366" y="258"/>
                  </a:lnTo>
                  <a:lnTo>
                    <a:pt x="360" y="258"/>
                  </a:lnTo>
                  <a:lnTo>
                    <a:pt x="366" y="258"/>
                  </a:lnTo>
                  <a:lnTo>
                    <a:pt x="366" y="264"/>
                  </a:lnTo>
                  <a:lnTo>
                    <a:pt x="366" y="270"/>
                  </a:lnTo>
                  <a:lnTo>
                    <a:pt x="366" y="264"/>
                  </a:lnTo>
                  <a:lnTo>
                    <a:pt x="372" y="264"/>
                  </a:lnTo>
                  <a:lnTo>
                    <a:pt x="378" y="264"/>
                  </a:lnTo>
                  <a:lnTo>
                    <a:pt x="378" y="270"/>
                  </a:lnTo>
                  <a:lnTo>
                    <a:pt x="378" y="276"/>
                  </a:lnTo>
                  <a:lnTo>
                    <a:pt x="384" y="276"/>
                  </a:lnTo>
                  <a:lnTo>
                    <a:pt x="384" y="282"/>
                  </a:lnTo>
                  <a:lnTo>
                    <a:pt x="384" y="288"/>
                  </a:lnTo>
                  <a:lnTo>
                    <a:pt x="390" y="288"/>
                  </a:lnTo>
                  <a:lnTo>
                    <a:pt x="390" y="294"/>
                  </a:lnTo>
                  <a:lnTo>
                    <a:pt x="390" y="300"/>
                  </a:lnTo>
                  <a:lnTo>
                    <a:pt x="390" y="294"/>
                  </a:lnTo>
                  <a:lnTo>
                    <a:pt x="396" y="294"/>
                  </a:lnTo>
                  <a:lnTo>
                    <a:pt x="402" y="294"/>
                  </a:lnTo>
                  <a:lnTo>
                    <a:pt x="402" y="300"/>
                  </a:lnTo>
                  <a:lnTo>
                    <a:pt x="402" y="294"/>
                  </a:lnTo>
                  <a:lnTo>
                    <a:pt x="408" y="294"/>
                  </a:lnTo>
                  <a:lnTo>
                    <a:pt x="414" y="294"/>
                  </a:lnTo>
                  <a:lnTo>
                    <a:pt x="414" y="288"/>
                  </a:lnTo>
                  <a:lnTo>
                    <a:pt x="420" y="288"/>
                  </a:lnTo>
                  <a:lnTo>
                    <a:pt x="426" y="288"/>
                  </a:lnTo>
                  <a:lnTo>
                    <a:pt x="426" y="294"/>
                  </a:lnTo>
                  <a:lnTo>
                    <a:pt x="426" y="300"/>
                  </a:lnTo>
                  <a:lnTo>
                    <a:pt x="432" y="300"/>
                  </a:lnTo>
                  <a:lnTo>
                    <a:pt x="438" y="300"/>
                  </a:lnTo>
                  <a:lnTo>
                    <a:pt x="438" y="294"/>
                  </a:lnTo>
                  <a:lnTo>
                    <a:pt x="438" y="288"/>
                  </a:lnTo>
                  <a:lnTo>
                    <a:pt x="438" y="282"/>
                  </a:lnTo>
                  <a:lnTo>
                    <a:pt x="438" y="276"/>
                  </a:lnTo>
                  <a:lnTo>
                    <a:pt x="438" y="270"/>
                  </a:lnTo>
                  <a:lnTo>
                    <a:pt x="438" y="264"/>
                  </a:lnTo>
                  <a:lnTo>
                    <a:pt x="438" y="258"/>
                  </a:lnTo>
                  <a:lnTo>
                    <a:pt x="438" y="252"/>
                  </a:lnTo>
                  <a:lnTo>
                    <a:pt x="438" y="246"/>
                  </a:lnTo>
                  <a:lnTo>
                    <a:pt x="438" y="240"/>
                  </a:lnTo>
                  <a:lnTo>
                    <a:pt x="438" y="234"/>
                  </a:lnTo>
                  <a:lnTo>
                    <a:pt x="438" y="228"/>
                  </a:lnTo>
                  <a:lnTo>
                    <a:pt x="432" y="228"/>
                  </a:lnTo>
                  <a:lnTo>
                    <a:pt x="426" y="228"/>
                  </a:lnTo>
                  <a:lnTo>
                    <a:pt x="420" y="228"/>
                  </a:lnTo>
                  <a:lnTo>
                    <a:pt x="414" y="234"/>
                  </a:lnTo>
                  <a:lnTo>
                    <a:pt x="420" y="240"/>
                  </a:lnTo>
                  <a:lnTo>
                    <a:pt x="420" y="246"/>
                  </a:lnTo>
                  <a:lnTo>
                    <a:pt x="414" y="240"/>
                  </a:lnTo>
                  <a:lnTo>
                    <a:pt x="408" y="240"/>
                  </a:lnTo>
                  <a:lnTo>
                    <a:pt x="402" y="240"/>
                  </a:lnTo>
                  <a:lnTo>
                    <a:pt x="396" y="240"/>
                  </a:lnTo>
                  <a:lnTo>
                    <a:pt x="390" y="240"/>
                  </a:lnTo>
                  <a:lnTo>
                    <a:pt x="390" y="234"/>
                  </a:lnTo>
                  <a:lnTo>
                    <a:pt x="390" y="228"/>
                  </a:lnTo>
                  <a:lnTo>
                    <a:pt x="384" y="228"/>
                  </a:lnTo>
                  <a:lnTo>
                    <a:pt x="384" y="222"/>
                  </a:lnTo>
                  <a:lnTo>
                    <a:pt x="378" y="222"/>
                  </a:lnTo>
                  <a:lnTo>
                    <a:pt x="378" y="216"/>
                  </a:lnTo>
                  <a:lnTo>
                    <a:pt x="372" y="216"/>
                  </a:lnTo>
                  <a:lnTo>
                    <a:pt x="372" y="210"/>
                  </a:lnTo>
                  <a:lnTo>
                    <a:pt x="366" y="210"/>
                  </a:lnTo>
                  <a:lnTo>
                    <a:pt x="360" y="210"/>
                  </a:lnTo>
                  <a:lnTo>
                    <a:pt x="360" y="204"/>
                  </a:lnTo>
                  <a:lnTo>
                    <a:pt x="360" y="198"/>
                  </a:lnTo>
                  <a:lnTo>
                    <a:pt x="360" y="192"/>
                  </a:lnTo>
                  <a:lnTo>
                    <a:pt x="354" y="192"/>
                  </a:lnTo>
                  <a:lnTo>
                    <a:pt x="360" y="186"/>
                  </a:lnTo>
                  <a:lnTo>
                    <a:pt x="360" y="180"/>
                  </a:lnTo>
                  <a:lnTo>
                    <a:pt x="360" y="174"/>
                  </a:lnTo>
                  <a:lnTo>
                    <a:pt x="360" y="168"/>
                  </a:lnTo>
                  <a:lnTo>
                    <a:pt x="360" y="162"/>
                  </a:lnTo>
                  <a:lnTo>
                    <a:pt x="366" y="162"/>
                  </a:lnTo>
                  <a:lnTo>
                    <a:pt x="366" y="156"/>
                  </a:lnTo>
                  <a:lnTo>
                    <a:pt x="366" y="150"/>
                  </a:lnTo>
                  <a:lnTo>
                    <a:pt x="366" y="144"/>
                  </a:lnTo>
                  <a:lnTo>
                    <a:pt x="372" y="144"/>
                  </a:lnTo>
                  <a:lnTo>
                    <a:pt x="372" y="138"/>
                  </a:lnTo>
                  <a:lnTo>
                    <a:pt x="372" y="132"/>
                  </a:lnTo>
                  <a:lnTo>
                    <a:pt x="372" y="126"/>
                  </a:lnTo>
                  <a:lnTo>
                    <a:pt x="372" y="120"/>
                  </a:lnTo>
                  <a:lnTo>
                    <a:pt x="366" y="120"/>
                  </a:lnTo>
                  <a:lnTo>
                    <a:pt x="366" y="114"/>
                  </a:lnTo>
                  <a:lnTo>
                    <a:pt x="372" y="114"/>
                  </a:lnTo>
                  <a:lnTo>
                    <a:pt x="372" y="108"/>
                  </a:lnTo>
                  <a:lnTo>
                    <a:pt x="372" y="102"/>
                  </a:lnTo>
                  <a:lnTo>
                    <a:pt x="372" y="96"/>
                  </a:lnTo>
                  <a:lnTo>
                    <a:pt x="372" y="90"/>
                  </a:lnTo>
                  <a:lnTo>
                    <a:pt x="372" y="84"/>
                  </a:lnTo>
                  <a:lnTo>
                    <a:pt x="372" y="78"/>
                  </a:lnTo>
                  <a:lnTo>
                    <a:pt x="366" y="78"/>
                  </a:lnTo>
                  <a:lnTo>
                    <a:pt x="372" y="78"/>
                  </a:lnTo>
                  <a:lnTo>
                    <a:pt x="366" y="78"/>
                  </a:lnTo>
                  <a:lnTo>
                    <a:pt x="366" y="72"/>
                  </a:lnTo>
                  <a:lnTo>
                    <a:pt x="366" y="66"/>
                  </a:lnTo>
                  <a:lnTo>
                    <a:pt x="360" y="66"/>
                  </a:lnTo>
                  <a:lnTo>
                    <a:pt x="360" y="72"/>
                  </a:lnTo>
                  <a:lnTo>
                    <a:pt x="354" y="72"/>
                  </a:lnTo>
                  <a:lnTo>
                    <a:pt x="354" y="66"/>
                  </a:lnTo>
                  <a:lnTo>
                    <a:pt x="354" y="60"/>
                  </a:lnTo>
                  <a:lnTo>
                    <a:pt x="360" y="60"/>
                  </a:lnTo>
                  <a:lnTo>
                    <a:pt x="360" y="54"/>
                  </a:lnTo>
                  <a:lnTo>
                    <a:pt x="366" y="54"/>
                  </a:lnTo>
                  <a:lnTo>
                    <a:pt x="372" y="54"/>
                  </a:lnTo>
                  <a:lnTo>
                    <a:pt x="372" y="48"/>
                  </a:lnTo>
                  <a:lnTo>
                    <a:pt x="378" y="48"/>
                  </a:lnTo>
                  <a:lnTo>
                    <a:pt x="378" y="42"/>
                  </a:lnTo>
                  <a:lnTo>
                    <a:pt x="384" y="36"/>
                  </a:lnTo>
                  <a:lnTo>
                    <a:pt x="384" y="30"/>
                  </a:lnTo>
                  <a:lnTo>
                    <a:pt x="390" y="30"/>
                  </a:lnTo>
                  <a:lnTo>
                    <a:pt x="390" y="24"/>
                  </a:lnTo>
                  <a:lnTo>
                    <a:pt x="384" y="18"/>
                  </a:lnTo>
                  <a:lnTo>
                    <a:pt x="390" y="18"/>
                  </a:lnTo>
                  <a:lnTo>
                    <a:pt x="396" y="18"/>
                  </a:lnTo>
                  <a:lnTo>
                    <a:pt x="402" y="12"/>
                  </a:lnTo>
                  <a:lnTo>
                    <a:pt x="408" y="12"/>
                  </a:lnTo>
                  <a:lnTo>
                    <a:pt x="414" y="12"/>
                  </a:lnTo>
                  <a:lnTo>
                    <a:pt x="420" y="12"/>
                  </a:lnTo>
                  <a:lnTo>
                    <a:pt x="426" y="12"/>
                  </a:lnTo>
                  <a:lnTo>
                    <a:pt x="432" y="12"/>
                  </a:lnTo>
                  <a:lnTo>
                    <a:pt x="438" y="12"/>
                  </a:lnTo>
                  <a:lnTo>
                    <a:pt x="444" y="6"/>
                  </a:lnTo>
                  <a:lnTo>
                    <a:pt x="456" y="6"/>
                  </a:lnTo>
                  <a:lnTo>
                    <a:pt x="462" y="6"/>
                  </a:lnTo>
                  <a:lnTo>
                    <a:pt x="468" y="6"/>
                  </a:lnTo>
                  <a:lnTo>
                    <a:pt x="474" y="6"/>
                  </a:lnTo>
                  <a:lnTo>
                    <a:pt x="480" y="6"/>
                  </a:lnTo>
                  <a:lnTo>
                    <a:pt x="486" y="6"/>
                  </a:lnTo>
                  <a:lnTo>
                    <a:pt x="492" y="0"/>
                  </a:lnTo>
                  <a:lnTo>
                    <a:pt x="492" y="6"/>
                  </a:lnTo>
                  <a:lnTo>
                    <a:pt x="498" y="12"/>
                  </a:lnTo>
                  <a:lnTo>
                    <a:pt x="498" y="18"/>
                  </a:lnTo>
                  <a:lnTo>
                    <a:pt x="504" y="24"/>
                  </a:lnTo>
                  <a:lnTo>
                    <a:pt x="510" y="24"/>
                  </a:lnTo>
                  <a:lnTo>
                    <a:pt x="516" y="24"/>
                  </a:lnTo>
                  <a:lnTo>
                    <a:pt x="522" y="24"/>
                  </a:lnTo>
                  <a:lnTo>
                    <a:pt x="528" y="24"/>
                  </a:lnTo>
                  <a:lnTo>
                    <a:pt x="528" y="30"/>
                  </a:lnTo>
                  <a:lnTo>
                    <a:pt x="534" y="30"/>
                  </a:lnTo>
                  <a:lnTo>
                    <a:pt x="534" y="36"/>
                  </a:lnTo>
                  <a:lnTo>
                    <a:pt x="540" y="42"/>
                  </a:lnTo>
                  <a:lnTo>
                    <a:pt x="546" y="42"/>
                  </a:lnTo>
                  <a:lnTo>
                    <a:pt x="552" y="42"/>
                  </a:lnTo>
                  <a:lnTo>
                    <a:pt x="552" y="48"/>
                  </a:lnTo>
                  <a:lnTo>
                    <a:pt x="558" y="48"/>
                  </a:lnTo>
                  <a:lnTo>
                    <a:pt x="564" y="48"/>
                  </a:lnTo>
                  <a:lnTo>
                    <a:pt x="570" y="48"/>
                  </a:lnTo>
                  <a:lnTo>
                    <a:pt x="570" y="54"/>
                  </a:lnTo>
                  <a:lnTo>
                    <a:pt x="576" y="54"/>
                  </a:lnTo>
                  <a:lnTo>
                    <a:pt x="582" y="54"/>
                  </a:lnTo>
                  <a:lnTo>
                    <a:pt x="588" y="54"/>
                  </a:lnTo>
                  <a:lnTo>
                    <a:pt x="582" y="54"/>
                  </a:lnTo>
                  <a:lnTo>
                    <a:pt x="588" y="60"/>
                  </a:lnTo>
                  <a:lnTo>
                    <a:pt x="594" y="60"/>
                  </a:lnTo>
                  <a:lnTo>
                    <a:pt x="600" y="60"/>
                  </a:lnTo>
                  <a:lnTo>
                    <a:pt x="600" y="66"/>
                  </a:lnTo>
                  <a:lnTo>
                    <a:pt x="606" y="66"/>
                  </a:lnTo>
                  <a:lnTo>
                    <a:pt x="612" y="66"/>
                  </a:lnTo>
                  <a:lnTo>
                    <a:pt x="612" y="72"/>
                  </a:lnTo>
                  <a:lnTo>
                    <a:pt x="612" y="78"/>
                  </a:lnTo>
                  <a:lnTo>
                    <a:pt x="618" y="78"/>
                  </a:lnTo>
                  <a:lnTo>
                    <a:pt x="612" y="78"/>
                  </a:lnTo>
                  <a:lnTo>
                    <a:pt x="612" y="84"/>
                  </a:lnTo>
                  <a:lnTo>
                    <a:pt x="618" y="84"/>
                  </a:lnTo>
                  <a:lnTo>
                    <a:pt x="618" y="78"/>
                  </a:lnTo>
                  <a:lnTo>
                    <a:pt x="618" y="84"/>
                  </a:lnTo>
                  <a:lnTo>
                    <a:pt x="624" y="78"/>
                  </a:lnTo>
                  <a:lnTo>
                    <a:pt x="624" y="84"/>
                  </a:lnTo>
                  <a:lnTo>
                    <a:pt x="624" y="78"/>
                  </a:lnTo>
                  <a:lnTo>
                    <a:pt x="624" y="84"/>
                  </a:lnTo>
                  <a:lnTo>
                    <a:pt x="624" y="90"/>
                  </a:lnTo>
                  <a:lnTo>
                    <a:pt x="630" y="90"/>
                  </a:lnTo>
                  <a:lnTo>
                    <a:pt x="630" y="96"/>
                  </a:lnTo>
                  <a:lnTo>
                    <a:pt x="636" y="96"/>
                  </a:lnTo>
                  <a:lnTo>
                    <a:pt x="636" y="102"/>
                  </a:lnTo>
                  <a:lnTo>
                    <a:pt x="630" y="102"/>
                  </a:lnTo>
                  <a:lnTo>
                    <a:pt x="630" y="108"/>
                  </a:lnTo>
                  <a:lnTo>
                    <a:pt x="636" y="108"/>
                  </a:lnTo>
                  <a:lnTo>
                    <a:pt x="636" y="114"/>
                  </a:lnTo>
                  <a:lnTo>
                    <a:pt x="642" y="114"/>
                  </a:lnTo>
                  <a:lnTo>
                    <a:pt x="642" y="120"/>
                  </a:lnTo>
                  <a:lnTo>
                    <a:pt x="642" y="126"/>
                  </a:lnTo>
                  <a:lnTo>
                    <a:pt x="648" y="126"/>
                  </a:lnTo>
                  <a:lnTo>
                    <a:pt x="648" y="132"/>
                  </a:lnTo>
                  <a:lnTo>
                    <a:pt x="654" y="132"/>
                  </a:lnTo>
                  <a:lnTo>
                    <a:pt x="654" y="138"/>
                  </a:lnTo>
                  <a:lnTo>
                    <a:pt x="648" y="138"/>
                  </a:lnTo>
                  <a:lnTo>
                    <a:pt x="648" y="144"/>
                  </a:lnTo>
                  <a:lnTo>
                    <a:pt x="642" y="144"/>
                  </a:lnTo>
                  <a:lnTo>
                    <a:pt x="642" y="150"/>
                  </a:lnTo>
                  <a:lnTo>
                    <a:pt x="636" y="150"/>
                  </a:lnTo>
                  <a:lnTo>
                    <a:pt x="630" y="150"/>
                  </a:lnTo>
                  <a:lnTo>
                    <a:pt x="630" y="156"/>
                  </a:lnTo>
                  <a:lnTo>
                    <a:pt x="630" y="162"/>
                  </a:lnTo>
                  <a:lnTo>
                    <a:pt x="636" y="162"/>
                  </a:lnTo>
                  <a:lnTo>
                    <a:pt x="636" y="168"/>
                  </a:lnTo>
                  <a:lnTo>
                    <a:pt x="636" y="174"/>
                  </a:lnTo>
                  <a:lnTo>
                    <a:pt x="630" y="174"/>
                  </a:lnTo>
                  <a:lnTo>
                    <a:pt x="630" y="180"/>
                  </a:lnTo>
                  <a:lnTo>
                    <a:pt x="630" y="186"/>
                  </a:lnTo>
                  <a:lnTo>
                    <a:pt x="630" y="180"/>
                  </a:lnTo>
                  <a:lnTo>
                    <a:pt x="624" y="180"/>
                  </a:lnTo>
                  <a:lnTo>
                    <a:pt x="624" y="186"/>
                  </a:lnTo>
                  <a:lnTo>
                    <a:pt x="630" y="186"/>
                  </a:lnTo>
                  <a:lnTo>
                    <a:pt x="624" y="186"/>
                  </a:lnTo>
                  <a:lnTo>
                    <a:pt x="630" y="186"/>
                  </a:lnTo>
                  <a:lnTo>
                    <a:pt x="630" y="192"/>
                  </a:lnTo>
                  <a:lnTo>
                    <a:pt x="624" y="192"/>
                  </a:lnTo>
                  <a:lnTo>
                    <a:pt x="630" y="192"/>
                  </a:lnTo>
                  <a:lnTo>
                    <a:pt x="630" y="198"/>
                  </a:lnTo>
                  <a:lnTo>
                    <a:pt x="630" y="204"/>
                  </a:lnTo>
                  <a:lnTo>
                    <a:pt x="630" y="210"/>
                  </a:lnTo>
                  <a:lnTo>
                    <a:pt x="630" y="216"/>
                  </a:lnTo>
                  <a:lnTo>
                    <a:pt x="630" y="222"/>
                  </a:lnTo>
                  <a:lnTo>
                    <a:pt x="630" y="228"/>
                  </a:lnTo>
                  <a:lnTo>
                    <a:pt x="630" y="234"/>
                  </a:lnTo>
                  <a:lnTo>
                    <a:pt x="636" y="234"/>
                  </a:lnTo>
                  <a:lnTo>
                    <a:pt x="642" y="234"/>
                  </a:lnTo>
                  <a:lnTo>
                    <a:pt x="642" y="240"/>
                  </a:lnTo>
                  <a:lnTo>
                    <a:pt x="636" y="240"/>
                  </a:lnTo>
                  <a:lnTo>
                    <a:pt x="636" y="246"/>
                  </a:lnTo>
                  <a:lnTo>
                    <a:pt x="630" y="246"/>
                  </a:lnTo>
                  <a:lnTo>
                    <a:pt x="624" y="252"/>
                  </a:lnTo>
                  <a:lnTo>
                    <a:pt x="618" y="252"/>
                  </a:lnTo>
                  <a:lnTo>
                    <a:pt x="612" y="252"/>
                  </a:lnTo>
                  <a:lnTo>
                    <a:pt x="612" y="258"/>
                  </a:lnTo>
                  <a:lnTo>
                    <a:pt x="612" y="264"/>
                  </a:lnTo>
                  <a:lnTo>
                    <a:pt x="612" y="270"/>
                  </a:lnTo>
                  <a:lnTo>
                    <a:pt x="612" y="276"/>
                  </a:lnTo>
                  <a:lnTo>
                    <a:pt x="612" y="282"/>
                  </a:lnTo>
                  <a:lnTo>
                    <a:pt x="612" y="288"/>
                  </a:lnTo>
                  <a:lnTo>
                    <a:pt x="612" y="294"/>
                  </a:lnTo>
                  <a:lnTo>
                    <a:pt x="606" y="294"/>
                  </a:lnTo>
                  <a:lnTo>
                    <a:pt x="606" y="300"/>
                  </a:lnTo>
                  <a:lnTo>
                    <a:pt x="606" y="306"/>
                  </a:lnTo>
                  <a:lnTo>
                    <a:pt x="600" y="306"/>
                  </a:lnTo>
                  <a:lnTo>
                    <a:pt x="594" y="306"/>
                  </a:lnTo>
                  <a:lnTo>
                    <a:pt x="600" y="312"/>
                  </a:lnTo>
                  <a:lnTo>
                    <a:pt x="606" y="312"/>
                  </a:lnTo>
                  <a:lnTo>
                    <a:pt x="600" y="318"/>
                  </a:lnTo>
                  <a:lnTo>
                    <a:pt x="606" y="318"/>
                  </a:lnTo>
                  <a:lnTo>
                    <a:pt x="606" y="324"/>
                  </a:lnTo>
                  <a:lnTo>
                    <a:pt x="612" y="324"/>
                  </a:lnTo>
                  <a:lnTo>
                    <a:pt x="612" y="330"/>
                  </a:lnTo>
                  <a:lnTo>
                    <a:pt x="612" y="324"/>
                  </a:lnTo>
                  <a:lnTo>
                    <a:pt x="612" y="330"/>
                  </a:lnTo>
                  <a:lnTo>
                    <a:pt x="618" y="336"/>
                  </a:lnTo>
                  <a:lnTo>
                    <a:pt x="618" y="330"/>
                  </a:lnTo>
                  <a:lnTo>
                    <a:pt x="624" y="330"/>
                  </a:lnTo>
                  <a:lnTo>
                    <a:pt x="624" y="324"/>
                  </a:lnTo>
                  <a:lnTo>
                    <a:pt x="624" y="330"/>
                  </a:lnTo>
                  <a:lnTo>
                    <a:pt x="618" y="336"/>
                  </a:lnTo>
                  <a:lnTo>
                    <a:pt x="612" y="336"/>
                  </a:lnTo>
                  <a:lnTo>
                    <a:pt x="606" y="336"/>
                  </a:lnTo>
                  <a:lnTo>
                    <a:pt x="594" y="342"/>
                  </a:lnTo>
                  <a:lnTo>
                    <a:pt x="588" y="342"/>
                  </a:lnTo>
                  <a:lnTo>
                    <a:pt x="582" y="348"/>
                  </a:lnTo>
                  <a:lnTo>
                    <a:pt x="576" y="348"/>
                  </a:lnTo>
                  <a:lnTo>
                    <a:pt x="570" y="348"/>
                  </a:lnTo>
                  <a:lnTo>
                    <a:pt x="564" y="348"/>
                  </a:lnTo>
                  <a:lnTo>
                    <a:pt x="564" y="354"/>
                  </a:lnTo>
                  <a:lnTo>
                    <a:pt x="558" y="354"/>
                  </a:lnTo>
                  <a:lnTo>
                    <a:pt x="552" y="354"/>
                  </a:lnTo>
                  <a:lnTo>
                    <a:pt x="546" y="360"/>
                  </a:lnTo>
                  <a:lnTo>
                    <a:pt x="540" y="360"/>
                  </a:lnTo>
                  <a:lnTo>
                    <a:pt x="534" y="360"/>
                  </a:lnTo>
                  <a:lnTo>
                    <a:pt x="534" y="366"/>
                  </a:lnTo>
                  <a:lnTo>
                    <a:pt x="528" y="366"/>
                  </a:lnTo>
                  <a:lnTo>
                    <a:pt x="522" y="366"/>
                  </a:lnTo>
                  <a:lnTo>
                    <a:pt x="516" y="366"/>
                  </a:lnTo>
                  <a:lnTo>
                    <a:pt x="510" y="372"/>
                  </a:lnTo>
                  <a:lnTo>
                    <a:pt x="504" y="372"/>
                  </a:lnTo>
                  <a:lnTo>
                    <a:pt x="492" y="378"/>
                  </a:lnTo>
                  <a:lnTo>
                    <a:pt x="486" y="378"/>
                  </a:lnTo>
                  <a:lnTo>
                    <a:pt x="480" y="378"/>
                  </a:lnTo>
                  <a:lnTo>
                    <a:pt x="474" y="384"/>
                  </a:lnTo>
                  <a:lnTo>
                    <a:pt x="468" y="384"/>
                  </a:lnTo>
                  <a:lnTo>
                    <a:pt x="462" y="384"/>
                  </a:lnTo>
                  <a:lnTo>
                    <a:pt x="456" y="390"/>
                  </a:lnTo>
                  <a:lnTo>
                    <a:pt x="462" y="390"/>
                  </a:lnTo>
                  <a:lnTo>
                    <a:pt x="456" y="390"/>
                  </a:lnTo>
                  <a:lnTo>
                    <a:pt x="456" y="396"/>
                  </a:lnTo>
                  <a:lnTo>
                    <a:pt x="462" y="396"/>
                  </a:lnTo>
                  <a:lnTo>
                    <a:pt x="462" y="402"/>
                  </a:lnTo>
                  <a:lnTo>
                    <a:pt x="468" y="408"/>
                  </a:lnTo>
                  <a:lnTo>
                    <a:pt x="468" y="414"/>
                  </a:lnTo>
                  <a:lnTo>
                    <a:pt x="468" y="420"/>
                  </a:lnTo>
                  <a:lnTo>
                    <a:pt x="468" y="426"/>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21" name="Freeform 57"/>
            <p:cNvSpPr>
              <a:spLocks noEditPoints="1"/>
            </p:cNvSpPr>
            <p:nvPr>
              <p:custDataLst>
                <p:tags r:id="rId51"/>
              </p:custDataLst>
            </p:nvPr>
          </p:nvSpPr>
          <p:spPr bwMode="gray">
            <a:xfrm>
              <a:off x="3414101" y="4501272"/>
              <a:ext cx="197483" cy="549558"/>
            </a:xfrm>
            <a:custGeom>
              <a:avLst/>
              <a:gdLst>
                <a:gd name="T0" fmla="*/ 10861 w 180"/>
                <a:gd name="T1" fmla="*/ 1941 h 444"/>
                <a:gd name="T2" fmla="*/ 15798 w 180"/>
                <a:gd name="T3" fmla="*/ 3881 h 444"/>
                <a:gd name="T4" fmla="*/ 22710 w 180"/>
                <a:gd name="T5" fmla="*/ 3881 h 444"/>
                <a:gd name="T6" fmla="*/ 26660 w 180"/>
                <a:gd name="T7" fmla="*/ 6792 h 444"/>
                <a:gd name="T8" fmla="*/ 30609 w 180"/>
                <a:gd name="T9" fmla="*/ 3881 h 444"/>
                <a:gd name="T10" fmla="*/ 37521 w 180"/>
                <a:gd name="T11" fmla="*/ 12613 h 444"/>
                <a:gd name="T12" fmla="*/ 37521 w 180"/>
                <a:gd name="T13" fmla="*/ 14553 h 444"/>
                <a:gd name="T14" fmla="*/ 39496 w 180"/>
                <a:gd name="T15" fmla="*/ 23285 h 444"/>
                <a:gd name="T16" fmla="*/ 39496 w 180"/>
                <a:gd name="T17" fmla="*/ 30076 h 444"/>
                <a:gd name="T18" fmla="*/ 39496 w 180"/>
                <a:gd name="T19" fmla="*/ 33958 h 444"/>
                <a:gd name="T20" fmla="*/ 46407 w 180"/>
                <a:gd name="T21" fmla="*/ 40749 h 444"/>
                <a:gd name="T22" fmla="*/ 39496 w 180"/>
                <a:gd name="T23" fmla="*/ 44630 h 444"/>
                <a:gd name="T24" fmla="*/ 35546 w 180"/>
                <a:gd name="T25" fmla="*/ 57242 h 444"/>
                <a:gd name="T26" fmla="*/ 37521 w 180"/>
                <a:gd name="T27" fmla="*/ 70826 h 444"/>
                <a:gd name="T28" fmla="*/ 37521 w 180"/>
                <a:gd name="T29" fmla="*/ 79558 h 444"/>
                <a:gd name="T30" fmla="*/ 44433 w 180"/>
                <a:gd name="T31" fmla="*/ 83439 h 444"/>
                <a:gd name="T32" fmla="*/ 53319 w 180"/>
                <a:gd name="T33" fmla="*/ 92171 h 444"/>
                <a:gd name="T34" fmla="*/ 64180 w 180"/>
                <a:gd name="T35" fmla="*/ 106724 h 444"/>
                <a:gd name="T36" fmla="*/ 66155 w 180"/>
                <a:gd name="T37" fmla="*/ 121277 h 444"/>
                <a:gd name="T38" fmla="*/ 64180 w 180"/>
                <a:gd name="T39" fmla="*/ 134860 h 444"/>
                <a:gd name="T40" fmla="*/ 57269 w 180"/>
                <a:gd name="T41" fmla="*/ 138741 h 444"/>
                <a:gd name="T42" fmla="*/ 53319 w 180"/>
                <a:gd name="T43" fmla="*/ 140681 h 444"/>
                <a:gd name="T44" fmla="*/ 50357 w 180"/>
                <a:gd name="T45" fmla="*/ 145533 h 444"/>
                <a:gd name="T46" fmla="*/ 55294 w 180"/>
                <a:gd name="T47" fmla="*/ 151354 h 444"/>
                <a:gd name="T48" fmla="*/ 55294 w 180"/>
                <a:gd name="T49" fmla="*/ 158145 h 444"/>
                <a:gd name="T50" fmla="*/ 50357 w 180"/>
                <a:gd name="T51" fmla="*/ 154264 h 444"/>
                <a:gd name="T52" fmla="*/ 46407 w 180"/>
                <a:gd name="T53" fmla="*/ 149413 h 444"/>
                <a:gd name="T54" fmla="*/ 39496 w 180"/>
                <a:gd name="T55" fmla="*/ 140681 h 444"/>
                <a:gd name="T56" fmla="*/ 37521 w 180"/>
                <a:gd name="T57" fmla="*/ 136801 h 444"/>
                <a:gd name="T58" fmla="*/ 33571 w 180"/>
                <a:gd name="T59" fmla="*/ 130979 h 444"/>
                <a:gd name="T60" fmla="*/ 35546 w 180"/>
                <a:gd name="T61" fmla="*/ 126128 h 444"/>
                <a:gd name="T62" fmla="*/ 39496 w 180"/>
                <a:gd name="T63" fmla="*/ 120307 h 444"/>
                <a:gd name="T64" fmla="*/ 39496 w 180"/>
                <a:gd name="T65" fmla="*/ 108664 h 444"/>
                <a:gd name="T66" fmla="*/ 37521 w 180"/>
                <a:gd name="T67" fmla="*/ 104783 h 444"/>
                <a:gd name="T68" fmla="*/ 28634 w 180"/>
                <a:gd name="T69" fmla="*/ 104783 h 444"/>
                <a:gd name="T70" fmla="*/ 19747 w 180"/>
                <a:gd name="T71" fmla="*/ 106724 h 444"/>
                <a:gd name="T72" fmla="*/ 15798 w 180"/>
                <a:gd name="T73" fmla="*/ 100903 h 444"/>
                <a:gd name="T74" fmla="*/ 10861 w 180"/>
                <a:gd name="T75" fmla="*/ 94111 h 444"/>
                <a:gd name="T76" fmla="*/ 6911 w 180"/>
                <a:gd name="T77" fmla="*/ 94111 h 444"/>
                <a:gd name="T78" fmla="*/ 3949 w 180"/>
                <a:gd name="T79" fmla="*/ 90230 h 444"/>
                <a:gd name="T80" fmla="*/ 1975 w 180"/>
                <a:gd name="T81" fmla="*/ 85379 h 444"/>
                <a:gd name="T82" fmla="*/ 6911 w 180"/>
                <a:gd name="T83" fmla="*/ 79558 h 444"/>
                <a:gd name="T84" fmla="*/ 6911 w 180"/>
                <a:gd name="T85" fmla="*/ 67915 h 444"/>
                <a:gd name="T86" fmla="*/ 15798 w 180"/>
                <a:gd name="T87" fmla="*/ 64034 h 444"/>
                <a:gd name="T88" fmla="*/ 12836 w 180"/>
                <a:gd name="T89" fmla="*/ 60154 h 444"/>
                <a:gd name="T90" fmla="*/ 12836 w 180"/>
                <a:gd name="T91" fmla="*/ 49481 h 444"/>
                <a:gd name="T92" fmla="*/ 12836 w 180"/>
                <a:gd name="T93" fmla="*/ 42690 h 444"/>
                <a:gd name="T94" fmla="*/ 12836 w 180"/>
                <a:gd name="T95" fmla="*/ 40749 h 444"/>
                <a:gd name="T96" fmla="*/ 15798 w 180"/>
                <a:gd name="T97" fmla="*/ 36868 h 444"/>
                <a:gd name="T98" fmla="*/ 15798 w 180"/>
                <a:gd name="T99" fmla="*/ 30076 h 444"/>
                <a:gd name="T100" fmla="*/ 22710 w 180"/>
                <a:gd name="T101" fmla="*/ 26196 h 444"/>
                <a:gd name="T102" fmla="*/ 17773 w 180"/>
                <a:gd name="T103" fmla="*/ 19405 h 444"/>
                <a:gd name="T104" fmla="*/ 12836 w 180"/>
                <a:gd name="T105" fmla="*/ 12613 h 444"/>
                <a:gd name="T106" fmla="*/ 10861 w 180"/>
                <a:gd name="T107" fmla="*/ 8732 h 444"/>
                <a:gd name="T108" fmla="*/ 8887 w 180"/>
                <a:gd name="T109" fmla="*/ 6792 h 444"/>
                <a:gd name="T110" fmla="*/ 8887 w 180"/>
                <a:gd name="T111" fmla="*/ 3881 h 444"/>
                <a:gd name="T112" fmla="*/ 44433 w 180"/>
                <a:gd name="T113" fmla="*/ 56273 h 4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0" h="444">
                  <a:moveTo>
                    <a:pt x="18" y="6"/>
                  </a:moveTo>
                  <a:lnTo>
                    <a:pt x="18" y="0"/>
                  </a:lnTo>
                  <a:lnTo>
                    <a:pt x="18" y="6"/>
                  </a:lnTo>
                  <a:lnTo>
                    <a:pt x="24" y="6"/>
                  </a:lnTo>
                  <a:lnTo>
                    <a:pt x="30" y="6"/>
                  </a:lnTo>
                  <a:lnTo>
                    <a:pt x="30" y="12"/>
                  </a:lnTo>
                  <a:lnTo>
                    <a:pt x="30" y="6"/>
                  </a:lnTo>
                  <a:lnTo>
                    <a:pt x="36" y="6"/>
                  </a:lnTo>
                  <a:lnTo>
                    <a:pt x="36" y="12"/>
                  </a:lnTo>
                  <a:lnTo>
                    <a:pt x="42" y="12"/>
                  </a:lnTo>
                  <a:lnTo>
                    <a:pt x="42" y="18"/>
                  </a:lnTo>
                  <a:lnTo>
                    <a:pt x="48" y="18"/>
                  </a:lnTo>
                  <a:lnTo>
                    <a:pt x="48" y="12"/>
                  </a:lnTo>
                  <a:lnTo>
                    <a:pt x="54" y="12"/>
                  </a:lnTo>
                  <a:lnTo>
                    <a:pt x="60" y="12"/>
                  </a:lnTo>
                  <a:lnTo>
                    <a:pt x="60" y="18"/>
                  </a:lnTo>
                  <a:lnTo>
                    <a:pt x="60" y="12"/>
                  </a:lnTo>
                  <a:lnTo>
                    <a:pt x="66" y="12"/>
                  </a:lnTo>
                  <a:lnTo>
                    <a:pt x="66" y="18"/>
                  </a:lnTo>
                  <a:lnTo>
                    <a:pt x="72" y="18"/>
                  </a:lnTo>
                  <a:lnTo>
                    <a:pt x="72" y="12"/>
                  </a:lnTo>
                  <a:lnTo>
                    <a:pt x="78" y="12"/>
                  </a:lnTo>
                  <a:lnTo>
                    <a:pt x="78" y="6"/>
                  </a:lnTo>
                  <a:lnTo>
                    <a:pt x="78" y="12"/>
                  </a:lnTo>
                  <a:lnTo>
                    <a:pt x="84" y="12"/>
                  </a:lnTo>
                  <a:lnTo>
                    <a:pt x="90" y="24"/>
                  </a:lnTo>
                  <a:lnTo>
                    <a:pt x="96" y="24"/>
                  </a:lnTo>
                  <a:lnTo>
                    <a:pt x="96" y="30"/>
                  </a:lnTo>
                  <a:lnTo>
                    <a:pt x="102" y="30"/>
                  </a:lnTo>
                  <a:lnTo>
                    <a:pt x="102" y="36"/>
                  </a:lnTo>
                  <a:lnTo>
                    <a:pt x="102" y="42"/>
                  </a:lnTo>
                  <a:lnTo>
                    <a:pt x="108" y="42"/>
                  </a:lnTo>
                  <a:lnTo>
                    <a:pt x="102" y="42"/>
                  </a:lnTo>
                  <a:lnTo>
                    <a:pt x="108" y="42"/>
                  </a:lnTo>
                  <a:lnTo>
                    <a:pt x="102" y="42"/>
                  </a:lnTo>
                  <a:lnTo>
                    <a:pt x="108" y="42"/>
                  </a:lnTo>
                  <a:lnTo>
                    <a:pt x="108" y="48"/>
                  </a:lnTo>
                  <a:lnTo>
                    <a:pt x="108" y="54"/>
                  </a:lnTo>
                  <a:lnTo>
                    <a:pt x="108" y="60"/>
                  </a:lnTo>
                  <a:lnTo>
                    <a:pt x="108" y="66"/>
                  </a:lnTo>
                  <a:lnTo>
                    <a:pt x="108" y="72"/>
                  </a:lnTo>
                  <a:lnTo>
                    <a:pt x="108" y="78"/>
                  </a:lnTo>
                  <a:lnTo>
                    <a:pt x="114" y="78"/>
                  </a:lnTo>
                  <a:lnTo>
                    <a:pt x="114" y="84"/>
                  </a:lnTo>
                  <a:lnTo>
                    <a:pt x="108" y="84"/>
                  </a:lnTo>
                  <a:lnTo>
                    <a:pt x="114" y="84"/>
                  </a:lnTo>
                  <a:lnTo>
                    <a:pt x="108" y="90"/>
                  </a:lnTo>
                  <a:lnTo>
                    <a:pt x="114" y="90"/>
                  </a:lnTo>
                  <a:lnTo>
                    <a:pt x="108" y="90"/>
                  </a:lnTo>
                  <a:lnTo>
                    <a:pt x="108" y="96"/>
                  </a:lnTo>
                  <a:lnTo>
                    <a:pt x="108" y="102"/>
                  </a:lnTo>
                  <a:lnTo>
                    <a:pt x="114" y="102"/>
                  </a:lnTo>
                  <a:lnTo>
                    <a:pt x="120" y="108"/>
                  </a:lnTo>
                  <a:lnTo>
                    <a:pt x="120" y="114"/>
                  </a:lnTo>
                  <a:lnTo>
                    <a:pt x="126" y="114"/>
                  </a:lnTo>
                  <a:lnTo>
                    <a:pt x="126" y="120"/>
                  </a:lnTo>
                  <a:lnTo>
                    <a:pt x="126" y="126"/>
                  </a:lnTo>
                  <a:lnTo>
                    <a:pt x="120" y="126"/>
                  </a:lnTo>
                  <a:lnTo>
                    <a:pt x="114" y="126"/>
                  </a:lnTo>
                  <a:lnTo>
                    <a:pt x="108" y="126"/>
                  </a:lnTo>
                  <a:lnTo>
                    <a:pt x="108" y="132"/>
                  </a:lnTo>
                  <a:lnTo>
                    <a:pt x="108" y="138"/>
                  </a:lnTo>
                  <a:lnTo>
                    <a:pt x="102" y="150"/>
                  </a:lnTo>
                  <a:lnTo>
                    <a:pt x="102" y="156"/>
                  </a:lnTo>
                  <a:lnTo>
                    <a:pt x="96" y="162"/>
                  </a:lnTo>
                  <a:lnTo>
                    <a:pt x="96" y="168"/>
                  </a:lnTo>
                  <a:lnTo>
                    <a:pt x="102" y="180"/>
                  </a:lnTo>
                  <a:lnTo>
                    <a:pt x="102" y="186"/>
                  </a:lnTo>
                  <a:lnTo>
                    <a:pt x="102" y="192"/>
                  </a:lnTo>
                  <a:lnTo>
                    <a:pt x="102" y="198"/>
                  </a:lnTo>
                  <a:lnTo>
                    <a:pt x="102" y="204"/>
                  </a:lnTo>
                  <a:lnTo>
                    <a:pt x="108" y="210"/>
                  </a:lnTo>
                  <a:lnTo>
                    <a:pt x="108" y="216"/>
                  </a:lnTo>
                  <a:lnTo>
                    <a:pt x="108" y="222"/>
                  </a:lnTo>
                  <a:lnTo>
                    <a:pt x="102" y="222"/>
                  </a:lnTo>
                  <a:lnTo>
                    <a:pt x="102" y="228"/>
                  </a:lnTo>
                  <a:lnTo>
                    <a:pt x="108" y="228"/>
                  </a:lnTo>
                  <a:lnTo>
                    <a:pt x="108" y="234"/>
                  </a:lnTo>
                  <a:lnTo>
                    <a:pt x="114" y="234"/>
                  </a:lnTo>
                  <a:lnTo>
                    <a:pt x="120" y="234"/>
                  </a:lnTo>
                  <a:lnTo>
                    <a:pt x="126" y="234"/>
                  </a:lnTo>
                  <a:lnTo>
                    <a:pt x="132" y="240"/>
                  </a:lnTo>
                  <a:lnTo>
                    <a:pt x="132" y="246"/>
                  </a:lnTo>
                  <a:lnTo>
                    <a:pt x="138" y="246"/>
                  </a:lnTo>
                  <a:lnTo>
                    <a:pt x="144" y="258"/>
                  </a:lnTo>
                  <a:lnTo>
                    <a:pt x="150" y="264"/>
                  </a:lnTo>
                  <a:lnTo>
                    <a:pt x="156" y="276"/>
                  </a:lnTo>
                  <a:lnTo>
                    <a:pt x="162" y="282"/>
                  </a:lnTo>
                  <a:lnTo>
                    <a:pt x="174" y="294"/>
                  </a:lnTo>
                  <a:lnTo>
                    <a:pt x="174" y="300"/>
                  </a:lnTo>
                  <a:lnTo>
                    <a:pt x="180" y="306"/>
                  </a:lnTo>
                  <a:lnTo>
                    <a:pt x="180" y="318"/>
                  </a:lnTo>
                  <a:lnTo>
                    <a:pt x="174" y="330"/>
                  </a:lnTo>
                  <a:lnTo>
                    <a:pt x="174" y="336"/>
                  </a:lnTo>
                  <a:lnTo>
                    <a:pt x="180" y="342"/>
                  </a:lnTo>
                  <a:lnTo>
                    <a:pt x="180" y="348"/>
                  </a:lnTo>
                  <a:lnTo>
                    <a:pt x="180" y="354"/>
                  </a:lnTo>
                  <a:lnTo>
                    <a:pt x="180" y="360"/>
                  </a:lnTo>
                  <a:lnTo>
                    <a:pt x="174" y="372"/>
                  </a:lnTo>
                  <a:lnTo>
                    <a:pt x="174" y="378"/>
                  </a:lnTo>
                  <a:lnTo>
                    <a:pt x="174" y="384"/>
                  </a:lnTo>
                  <a:lnTo>
                    <a:pt x="168" y="384"/>
                  </a:lnTo>
                  <a:lnTo>
                    <a:pt x="168" y="390"/>
                  </a:lnTo>
                  <a:lnTo>
                    <a:pt x="162" y="390"/>
                  </a:lnTo>
                  <a:lnTo>
                    <a:pt x="156" y="390"/>
                  </a:lnTo>
                  <a:lnTo>
                    <a:pt x="156" y="384"/>
                  </a:lnTo>
                  <a:lnTo>
                    <a:pt x="156" y="390"/>
                  </a:lnTo>
                  <a:lnTo>
                    <a:pt x="150" y="390"/>
                  </a:lnTo>
                  <a:lnTo>
                    <a:pt x="150" y="396"/>
                  </a:lnTo>
                  <a:lnTo>
                    <a:pt x="144" y="396"/>
                  </a:lnTo>
                  <a:lnTo>
                    <a:pt x="144" y="402"/>
                  </a:lnTo>
                  <a:lnTo>
                    <a:pt x="150" y="402"/>
                  </a:lnTo>
                  <a:lnTo>
                    <a:pt x="144" y="402"/>
                  </a:lnTo>
                  <a:lnTo>
                    <a:pt x="144" y="408"/>
                  </a:lnTo>
                  <a:lnTo>
                    <a:pt x="138" y="408"/>
                  </a:lnTo>
                  <a:lnTo>
                    <a:pt x="138" y="414"/>
                  </a:lnTo>
                  <a:lnTo>
                    <a:pt x="144" y="414"/>
                  </a:lnTo>
                  <a:lnTo>
                    <a:pt x="144" y="420"/>
                  </a:lnTo>
                  <a:lnTo>
                    <a:pt x="144" y="426"/>
                  </a:lnTo>
                  <a:lnTo>
                    <a:pt x="150" y="426"/>
                  </a:lnTo>
                  <a:lnTo>
                    <a:pt x="150" y="432"/>
                  </a:lnTo>
                  <a:lnTo>
                    <a:pt x="144" y="432"/>
                  </a:lnTo>
                  <a:lnTo>
                    <a:pt x="144" y="438"/>
                  </a:lnTo>
                  <a:lnTo>
                    <a:pt x="150" y="438"/>
                  </a:lnTo>
                  <a:lnTo>
                    <a:pt x="150" y="444"/>
                  </a:lnTo>
                  <a:lnTo>
                    <a:pt x="138" y="444"/>
                  </a:lnTo>
                  <a:lnTo>
                    <a:pt x="132" y="444"/>
                  </a:lnTo>
                  <a:lnTo>
                    <a:pt x="132" y="438"/>
                  </a:lnTo>
                  <a:lnTo>
                    <a:pt x="138" y="438"/>
                  </a:lnTo>
                  <a:lnTo>
                    <a:pt x="138" y="432"/>
                  </a:lnTo>
                  <a:lnTo>
                    <a:pt x="138" y="426"/>
                  </a:lnTo>
                  <a:lnTo>
                    <a:pt x="132" y="426"/>
                  </a:lnTo>
                  <a:lnTo>
                    <a:pt x="126" y="420"/>
                  </a:lnTo>
                  <a:lnTo>
                    <a:pt x="126" y="426"/>
                  </a:lnTo>
                  <a:lnTo>
                    <a:pt x="126" y="420"/>
                  </a:lnTo>
                  <a:lnTo>
                    <a:pt x="120" y="414"/>
                  </a:lnTo>
                  <a:lnTo>
                    <a:pt x="120" y="408"/>
                  </a:lnTo>
                  <a:lnTo>
                    <a:pt x="114" y="408"/>
                  </a:lnTo>
                  <a:lnTo>
                    <a:pt x="108" y="402"/>
                  </a:lnTo>
                  <a:lnTo>
                    <a:pt x="108" y="396"/>
                  </a:lnTo>
                  <a:lnTo>
                    <a:pt x="102" y="396"/>
                  </a:lnTo>
                  <a:lnTo>
                    <a:pt x="96" y="396"/>
                  </a:lnTo>
                  <a:lnTo>
                    <a:pt x="96" y="390"/>
                  </a:lnTo>
                  <a:lnTo>
                    <a:pt x="96" y="384"/>
                  </a:lnTo>
                  <a:lnTo>
                    <a:pt x="102" y="384"/>
                  </a:lnTo>
                  <a:lnTo>
                    <a:pt x="96" y="384"/>
                  </a:lnTo>
                  <a:lnTo>
                    <a:pt x="96" y="378"/>
                  </a:lnTo>
                  <a:lnTo>
                    <a:pt x="90" y="378"/>
                  </a:lnTo>
                  <a:lnTo>
                    <a:pt x="90" y="372"/>
                  </a:lnTo>
                  <a:lnTo>
                    <a:pt x="90" y="366"/>
                  </a:lnTo>
                  <a:lnTo>
                    <a:pt x="96" y="366"/>
                  </a:lnTo>
                  <a:lnTo>
                    <a:pt x="96" y="360"/>
                  </a:lnTo>
                  <a:lnTo>
                    <a:pt x="102" y="360"/>
                  </a:lnTo>
                  <a:lnTo>
                    <a:pt x="102" y="354"/>
                  </a:lnTo>
                  <a:lnTo>
                    <a:pt x="96" y="354"/>
                  </a:lnTo>
                  <a:lnTo>
                    <a:pt x="96" y="348"/>
                  </a:lnTo>
                  <a:lnTo>
                    <a:pt x="102" y="348"/>
                  </a:lnTo>
                  <a:lnTo>
                    <a:pt x="102" y="342"/>
                  </a:lnTo>
                  <a:lnTo>
                    <a:pt x="108" y="342"/>
                  </a:lnTo>
                  <a:lnTo>
                    <a:pt x="108" y="336"/>
                  </a:lnTo>
                  <a:lnTo>
                    <a:pt x="108" y="330"/>
                  </a:lnTo>
                  <a:lnTo>
                    <a:pt x="108" y="324"/>
                  </a:lnTo>
                  <a:lnTo>
                    <a:pt x="108" y="318"/>
                  </a:lnTo>
                  <a:lnTo>
                    <a:pt x="108" y="312"/>
                  </a:lnTo>
                  <a:lnTo>
                    <a:pt x="108" y="306"/>
                  </a:lnTo>
                  <a:lnTo>
                    <a:pt x="102" y="306"/>
                  </a:lnTo>
                  <a:lnTo>
                    <a:pt x="102" y="300"/>
                  </a:lnTo>
                  <a:lnTo>
                    <a:pt x="108" y="300"/>
                  </a:lnTo>
                  <a:lnTo>
                    <a:pt x="102" y="300"/>
                  </a:lnTo>
                  <a:lnTo>
                    <a:pt x="102" y="294"/>
                  </a:lnTo>
                  <a:lnTo>
                    <a:pt x="96" y="288"/>
                  </a:lnTo>
                  <a:lnTo>
                    <a:pt x="90" y="288"/>
                  </a:lnTo>
                  <a:lnTo>
                    <a:pt x="84" y="288"/>
                  </a:lnTo>
                  <a:lnTo>
                    <a:pt x="78" y="288"/>
                  </a:lnTo>
                  <a:lnTo>
                    <a:pt x="78" y="294"/>
                  </a:lnTo>
                  <a:lnTo>
                    <a:pt x="72" y="294"/>
                  </a:lnTo>
                  <a:lnTo>
                    <a:pt x="66" y="294"/>
                  </a:lnTo>
                  <a:lnTo>
                    <a:pt x="60" y="294"/>
                  </a:lnTo>
                  <a:lnTo>
                    <a:pt x="60" y="300"/>
                  </a:lnTo>
                  <a:lnTo>
                    <a:pt x="54" y="300"/>
                  </a:lnTo>
                  <a:lnTo>
                    <a:pt x="54" y="294"/>
                  </a:lnTo>
                  <a:lnTo>
                    <a:pt x="48" y="294"/>
                  </a:lnTo>
                  <a:lnTo>
                    <a:pt x="48" y="288"/>
                  </a:lnTo>
                  <a:lnTo>
                    <a:pt x="42" y="288"/>
                  </a:lnTo>
                  <a:lnTo>
                    <a:pt x="42" y="282"/>
                  </a:lnTo>
                  <a:lnTo>
                    <a:pt x="42" y="276"/>
                  </a:lnTo>
                  <a:lnTo>
                    <a:pt x="36" y="276"/>
                  </a:lnTo>
                  <a:lnTo>
                    <a:pt x="36" y="270"/>
                  </a:lnTo>
                  <a:lnTo>
                    <a:pt x="36" y="264"/>
                  </a:lnTo>
                  <a:lnTo>
                    <a:pt x="30" y="264"/>
                  </a:lnTo>
                  <a:lnTo>
                    <a:pt x="30" y="258"/>
                  </a:lnTo>
                  <a:lnTo>
                    <a:pt x="30" y="264"/>
                  </a:lnTo>
                  <a:lnTo>
                    <a:pt x="24" y="264"/>
                  </a:lnTo>
                  <a:lnTo>
                    <a:pt x="24" y="270"/>
                  </a:lnTo>
                  <a:lnTo>
                    <a:pt x="18" y="264"/>
                  </a:lnTo>
                  <a:lnTo>
                    <a:pt x="18" y="258"/>
                  </a:lnTo>
                  <a:lnTo>
                    <a:pt x="18" y="264"/>
                  </a:lnTo>
                  <a:lnTo>
                    <a:pt x="18" y="258"/>
                  </a:lnTo>
                  <a:lnTo>
                    <a:pt x="12" y="258"/>
                  </a:lnTo>
                  <a:lnTo>
                    <a:pt x="12" y="252"/>
                  </a:lnTo>
                  <a:lnTo>
                    <a:pt x="6" y="252"/>
                  </a:lnTo>
                  <a:lnTo>
                    <a:pt x="12" y="246"/>
                  </a:lnTo>
                  <a:lnTo>
                    <a:pt x="6" y="246"/>
                  </a:lnTo>
                  <a:lnTo>
                    <a:pt x="0" y="240"/>
                  </a:lnTo>
                  <a:lnTo>
                    <a:pt x="6" y="240"/>
                  </a:lnTo>
                  <a:lnTo>
                    <a:pt x="12" y="240"/>
                  </a:lnTo>
                  <a:lnTo>
                    <a:pt x="12" y="234"/>
                  </a:lnTo>
                  <a:lnTo>
                    <a:pt x="12" y="228"/>
                  </a:lnTo>
                  <a:lnTo>
                    <a:pt x="18" y="228"/>
                  </a:lnTo>
                  <a:lnTo>
                    <a:pt x="18" y="222"/>
                  </a:lnTo>
                  <a:lnTo>
                    <a:pt x="18" y="216"/>
                  </a:lnTo>
                  <a:lnTo>
                    <a:pt x="18" y="210"/>
                  </a:lnTo>
                  <a:lnTo>
                    <a:pt x="18" y="204"/>
                  </a:lnTo>
                  <a:lnTo>
                    <a:pt x="18" y="198"/>
                  </a:lnTo>
                  <a:lnTo>
                    <a:pt x="18" y="192"/>
                  </a:lnTo>
                  <a:lnTo>
                    <a:pt x="18" y="186"/>
                  </a:lnTo>
                  <a:lnTo>
                    <a:pt x="24" y="186"/>
                  </a:lnTo>
                  <a:lnTo>
                    <a:pt x="30" y="186"/>
                  </a:lnTo>
                  <a:lnTo>
                    <a:pt x="36" y="180"/>
                  </a:lnTo>
                  <a:lnTo>
                    <a:pt x="42" y="180"/>
                  </a:lnTo>
                  <a:lnTo>
                    <a:pt x="42" y="174"/>
                  </a:lnTo>
                  <a:lnTo>
                    <a:pt x="48" y="174"/>
                  </a:lnTo>
                  <a:lnTo>
                    <a:pt x="48" y="168"/>
                  </a:lnTo>
                  <a:lnTo>
                    <a:pt x="42" y="168"/>
                  </a:lnTo>
                  <a:lnTo>
                    <a:pt x="36" y="168"/>
                  </a:lnTo>
                  <a:lnTo>
                    <a:pt x="36" y="162"/>
                  </a:lnTo>
                  <a:lnTo>
                    <a:pt x="36" y="156"/>
                  </a:lnTo>
                  <a:lnTo>
                    <a:pt x="36" y="150"/>
                  </a:lnTo>
                  <a:lnTo>
                    <a:pt x="36" y="144"/>
                  </a:lnTo>
                  <a:lnTo>
                    <a:pt x="36" y="138"/>
                  </a:lnTo>
                  <a:lnTo>
                    <a:pt x="36" y="132"/>
                  </a:lnTo>
                  <a:lnTo>
                    <a:pt x="36" y="126"/>
                  </a:lnTo>
                  <a:lnTo>
                    <a:pt x="30" y="126"/>
                  </a:lnTo>
                  <a:lnTo>
                    <a:pt x="36" y="126"/>
                  </a:lnTo>
                  <a:lnTo>
                    <a:pt x="36" y="120"/>
                  </a:lnTo>
                  <a:lnTo>
                    <a:pt x="30" y="120"/>
                  </a:lnTo>
                  <a:lnTo>
                    <a:pt x="36" y="120"/>
                  </a:lnTo>
                  <a:lnTo>
                    <a:pt x="30" y="120"/>
                  </a:lnTo>
                  <a:lnTo>
                    <a:pt x="30" y="114"/>
                  </a:lnTo>
                  <a:lnTo>
                    <a:pt x="36" y="114"/>
                  </a:lnTo>
                  <a:lnTo>
                    <a:pt x="36" y="120"/>
                  </a:lnTo>
                  <a:lnTo>
                    <a:pt x="36" y="114"/>
                  </a:lnTo>
                  <a:lnTo>
                    <a:pt x="36" y="108"/>
                  </a:lnTo>
                  <a:lnTo>
                    <a:pt x="42" y="108"/>
                  </a:lnTo>
                  <a:lnTo>
                    <a:pt x="42" y="102"/>
                  </a:lnTo>
                  <a:lnTo>
                    <a:pt x="42" y="96"/>
                  </a:lnTo>
                  <a:lnTo>
                    <a:pt x="36" y="96"/>
                  </a:lnTo>
                  <a:lnTo>
                    <a:pt x="36" y="90"/>
                  </a:lnTo>
                  <a:lnTo>
                    <a:pt x="36" y="84"/>
                  </a:lnTo>
                  <a:lnTo>
                    <a:pt x="42" y="84"/>
                  </a:lnTo>
                  <a:lnTo>
                    <a:pt x="48" y="84"/>
                  </a:lnTo>
                  <a:lnTo>
                    <a:pt x="48" y="78"/>
                  </a:lnTo>
                  <a:lnTo>
                    <a:pt x="54" y="78"/>
                  </a:lnTo>
                  <a:lnTo>
                    <a:pt x="54" y="72"/>
                  </a:lnTo>
                  <a:lnTo>
                    <a:pt x="60" y="72"/>
                  </a:lnTo>
                  <a:lnTo>
                    <a:pt x="60" y="66"/>
                  </a:lnTo>
                  <a:lnTo>
                    <a:pt x="54" y="66"/>
                  </a:lnTo>
                  <a:lnTo>
                    <a:pt x="54" y="60"/>
                  </a:lnTo>
                  <a:lnTo>
                    <a:pt x="48" y="60"/>
                  </a:lnTo>
                  <a:lnTo>
                    <a:pt x="48" y="54"/>
                  </a:lnTo>
                  <a:lnTo>
                    <a:pt x="48" y="48"/>
                  </a:lnTo>
                  <a:lnTo>
                    <a:pt x="42" y="48"/>
                  </a:lnTo>
                  <a:lnTo>
                    <a:pt x="42" y="42"/>
                  </a:lnTo>
                  <a:lnTo>
                    <a:pt x="36" y="42"/>
                  </a:lnTo>
                  <a:lnTo>
                    <a:pt x="36" y="36"/>
                  </a:lnTo>
                  <a:lnTo>
                    <a:pt x="42" y="36"/>
                  </a:lnTo>
                  <a:lnTo>
                    <a:pt x="42" y="30"/>
                  </a:lnTo>
                  <a:lnTo>
                    <a:pt x="36" y="30"/>
                  </a:lnTo>
                  <a:lnTo>
                    <a:pt x="36" y="24"/>
                  </a:lnTo>
                  <a:lnTo>
                    <a:pt x="30" y="24"/>
                  </a:lnTo>
                  <a:lnTo>
                    <a:pt x="30" y="18"/>
                  </a:lnTo>
                  <a:lnTo>
                    <a:pt x="30" y="12"/>
                  </a:lnTo>
                  <a:lnTo>
                    <a:pt x="30" y="18"/>
                  </a:lnTo>
                  <a:lnTo>
                    <a:pt x="30" y="12"/>
                  </a:lnTo>
                  <a:lnTo>
                    <a:pt x="24" y="18"/>
                  </a:lnTo>
                  <a:lnTo>
                    <a:pt x="24" y="12"/>
                  </a:lnTo>
                  <a:lnTo>
                    <a:pt x="24" y="18"/>
                  </a:lnTo>
                  <a:lnTo>
                    <a:pt x="18" y="18"/>
                  </a:lnTo>
                  <a:lnTo>
                    <a:pt x="18" y="12"/>
                  </a:lnTo>
                  <a:lnTo>
                    <a:pt x="24" y="12"/>
                  </a:lnTo>
                  <a:lnTo>
                    <a:pt x="18" y="12"/>
                  </a:lnTo>
                  <a:lnTo>
                    <a:pt x="18" y="6"/>
                  </a:lnTo>
                  <a:close/>
                  <a:moveTo>
                    <a:pt x="114" y="150"/>
                  </a:moveTo>
                  <a:lnTo>
                    <a:pt x="120" y="150"/>
                  </a:lnTo>
                  <a:lnTo>
                    <a:pt x="120" y="156"/>
                  </a:lnTo>
                  <a:lnTo>
                    <a:pt x="114" y="156"/>
                  </a:lnTo>
                  <a:lnTo>
                    <a:pt x="114" y="150"/>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22" name="Freeform 58"/>
            <p:cNvSpPr>
              <a:spLocks noEditPoints="1"/>
            </p:cNvSpPr>
            <p:nvPr>
              <p:custDataLst>
                <p:tags r:id="rId52"/>
              </p:custDataLst>
            </p:nvPr>
          </p:nvSpPr>
          <p:spPr bwMode="gray">
            <a:xfrm>
              <a:off x="4055226" y="4642189"/>
              <a:ext cx="76490" cy="74436"/>
            </a:xfrm>
            <a:custGeom>
              <a:avLst/>
              <a:gdLst>
                <a:gd name="T0" fmla="*/ 0 w 72"/>
                <a:gd name="T1" fmla="*/ 6741 h 60"/>
                <a:gd name="T2" fmla="*/ 0 w 72"/>
                <a:gd name="T3" fmla="*/ 3852 h 60"/>
                <a:gd name="T4" fmla="*/ 0 w 72"/>
                <a:gd name="T5" fmla="*/ 1926 h 60"/>
                <a:gd name="T6" fmla="*/ 1868 w 72"/>
                <a:gd name="T7" fmla="*/ 0 h 60"/>
                <a:gd name="T8" fmla="*/ 3738 w 72"/>
                <a:gd name="T9" fmla="*/ 0 h 60"/>
                <a:gd name="T10" fmla="*/ 3738 w 72"/>
                <a:gd name="T11" fmla="*/ 1926 h 60"/>
                <a:gd name="T12" fmla="*/ 3738 w 72"/>
                <a:gd name="T13" fmla="*/ 3852 h 60"/>
                <a:gd name="T14" fmla="*/ 3738 w 72"/>
                <a:gd name="T15" fmla="*/ 6741 h 60"/>
                <a:gd name="T16" fmla="*/ 3738 w 72"/>
                <a:gd name="T17" fmla="*/ 7704 h 60"/>
                <a:gd name="T18" fmla="*/ 3738 w 72"/>
                <a:gd name="T19" fmla="*/ 10594 h 60"/>
                <a:gd name="T20" fmla="*/ 6540 w 72"/>
                <a:gd name="T21" fmla="*/ 10594 h 60"/>
                <a:gd name="T22" fmla="*/ 3738 w 72"/>
                <a:gd name="T23" fmla="*/ 10594 h 60"/>
                <a:gd name="T24" fmla="*/ 3738 w 72"/>
                <a:gd name="T25" fmla="*/ 12520 h 60"/>
                <a:gd name="T26" fmla="*/ 3738 w 72"/>
                <a:gd name="T27" fmla="*/ 10594 h 60"/>
                <a:gd name="T28" fmla="*/ 1868 w 72"/>
                <a:gd name="T29" fmla="*/ 10594 h 60"/>
                <a:gd name="T30" fmla="*/ 0 w 72"/>
                <a:gd name="T31" fmla="*/ 10594 h 60"/>
                <a:gd name="T32" fmla="*/ 0 w 72"/>
                <a:gd name="T33" fmla="*/ 7704 h 60"/>
                <a:gd name="T34" fmla="*/ 0 w 72"/>
                <a:gd name="T35" fmla="*/ 6741 h 60"/>
                <a:gd name="T36" fmla="*/ 24294 w 72"/>
                <a:gd name="T37" fmla="*/ 14446 h 60"/>
                <a:gd name="T38" fmla="*/ 24294 w 72"/>
                <a:gd name="T39" fmla="*/ 16372 h 60"/>
                <a:gd name="T40" fmla="*/ 24294 w 72"/>
                <a:gd name="T41" fmla="*/ 18298 h 60"/>
                <a:gd name="T42" fmla="*/ 24294 w 72"/>
                <a:gd name="T43" fmla="*/ 21188 h 60"/>
                <a:gd name="T44" fmla="*/ 24294 w 72"/>
                <a:gd name="T45" fmla="*/ 18298 h 60"/>
                <a:gd name="T46" fmla="*/ 21490 w 72"/>
                <a:gd name="T47" fmla="*/ 18298 h 60"/>
                <a:gd name="T48" fmla="*/ 21490 w 72"/>
                <a:gd name="T49" fmla="*/ 16372 h 60"/>
                <a:gd name="T50" fmla="*/ 20556 w 72"/>
                <a:gd name="T51" fmla="*/ 16372 h 60"/>
                <a:gd name="T52" fmla="*/ 17753 w 72"/>
                <a:gd name="T53" fmla="*/ 16372 h 60"/>
                <a:gd name="T54" fmla="*/ 20556 w 72"/>
                <a:gd name="T55" fmla="*/ 16372 h 60"/>
                <a:gd name="T56" fmla="*/ 21490 w 72"/>
                <a:gd name="T57" fmla="*/ 16372 h 60"/>
                <a:gd name="T58" fmla="*/ 21490 w 72"/>
                <a:gd name="T59" fmla="*/ 14446 h 60"/>
                <a:gd name="T60" fmla="*/ 24294 w 72"/>
                <a:gd name="T61" fmla="*/ 14446 h 60"/>
                <a:gd name="T62" fmla="*/ 10278 w 72"/>
                <a:gd name="T63" fmla="*/ 18298 h 60"/>
                <a:gd name="T64" fmla="*/ 12147 w 72"/>
                <a:gd name="T65" fmla="*/ 18298 h 60"/>
                <a:gd name="T66" fmla="*/ 12147 w 72"/>
                <a:gd name="T67" fmla="*/ 21188 h 60"/>
                <a:gd name="T68" fmla="*/ 10278 w 72"/>
                <a:gd name="T69" fmla="*/ 21188 h 60"/>
                <a:gd name="T70" fmla="*/ 10278 w 72"/>
                <a:gd name="T71" fmla="*/ 18298 h 60"/>
                <a:gd name="T72" fmla="*/ 10278 w 72"/>
                <a:gd name="T73" fmla="*/ 21188 h 60"/>
                <a:gd name="T74" fmla="*/ 10278 w 72"/>
                <a:gd name="T75" fmla="*/ 18298 h 60"/>
                <a:gd name="T76" fmla="*/ 10278 w 72"/>
                <a:gd name="T77" fmla="*/ 21188 h 60"/>
                <a:gd name="T78" fmla="*/ 10278 w 72"/>
                <a:gd name="T79" fmla="*/ 18298 h 60"/>
                <a:gd name="T80" fmla="*/ 10278 w 72"/>
                <a:gd name="T81" fmla="*/ 21188 h 60"/>
                <a:gd name="T82" fmla="*/ 10278 w 72"/>
                <a:gd name="T83" fmla="*/ 18298 h 60"/>
                <a:gd name="T84" fmla="*/ 7475 w 72"/>
                <a:gd name="T85" fmla="*/ 18298 h 60"/>
                <a:gd name="T86" fmla="*/ 7475 w 72"/>
                <a:gd name="T87" fmla="*/ 16372 h 60"/>
                <a:gd name="T88" fmla="*/ 10278 w 72"/>
                <a:gd name="T89" fmla="*/ 18298 h 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 h="60">
                  <a:moveTo>
                    <a:pt x="0" y="18"/>
                  </a:moveTo>
                  <a:lnTo>
                    <a:pt x="0" y="12"/>
                  </a:lnTo>
                  <a:lnTo>
                    <a:pt x="0" y="6"/>
                  </a:lnTo>
                  <a:lnTo>
                    <a:pt x="6" y="0"/>
                  </a:lnTo>
                  <a:lnTo>
                    <a:pt x="12" y="0"/>
                  </a:lnTo>
                  <a:lnTo>
                    <a:pt x="12" y="6"/>
                  </a:lnTo>
                  <a:lnTo>
                    <a:pt x="12" y="12"/>
                  </a:lnTo>
                  <a:lnTo>
                    <a:pt x="12" y="18"/>
                  </a:lnTo>
                  <a:lnTo>
                    <a:pt x="12" y="24"/>
                  </a:lnTo>
                  <a:lnTo>
                    <a:pt x="12" y="30"/>
                  </a:lnTo>
                  <a:lnTo>
                    <a:pt x="18" y="30"/>
                  </a:lnTo>
                  <a:lnTo>
                    <a:pt x="12" y="30"/>
                  </a:lnTo>
                  <a:lnTo>
                    <a:pt x="12" y="36"/>
                  </a:lnTo>
                  <a:lnTo>
                    <a:pt x="12" y="30"/>
                  </a:lnTo>
                  <a:lnTo>
                    <a:pt x="6" y="30"/>
                  </a:lnTo>
                  <a:lnTo>
                    <a:pt x="0" y="30"/>
                  </a:lnTo>
                  <a:lnTo>
                    <a:pt x="0" y="24"/>
                  </a:lnTo>
                  <a:lnTo>
                    <a:pt x="0" y="18"/>
                  </a:lnTo>
                  <a:close/>
                  <a:moveTo>
                    <a:pt x="72" y="42"/>
                  </a:moveTo>
                  <a:lnTo>
                    <a:pt x="72" y="48"/>
                  </a:lnTo>
                  <a:lnTo>
                    <a:pt x="72" y="54"/>
                  </a:lnTo>
                  <a:lnTo>
                    <a:pt x="72" y="60"/>
                  </a:lnTo>
                  <a:lnTo>
                    <a:pt x="72" y="54"/>
                  </a:lnTo>
                  <a:lnTo>
                    <a:pt x="66" y="54"/>
                  </a:lnTo>
                  <a:lnTo>
                    <a:pt x="66" y="48"/>
                  </a:lnTo>
                  <a:lnTo>
                    <a:pt x="60" y="48"/>
                  </a:lnTo>
                  <a:lnTo>
                    <a:pt x="54" y="48"/>
                  </a:lnTo>
                  <a:lnTo>
                    <a:pt x="60" y="48"/>
                  </a:lnTo>
                  <a:lnTo>
                    <a:pt x="66" y="48"/>
                  </a:lnTo>
                  <a:lnTo>
                    <a:pt x="66" y="42"/>
                  </a:lnTo>
                  <a:lnTo>
                    <a:pt x="72" y="42"/>
                  </a:lnTo>
                  <a:close/>
                  <a:moveTo>
                    <a:pt x="30" y="54"/>
                  </a:moveTo>
                  <a:lnTo>
                    <a:pt x="36" y="54"/>
                  </a:lnTo>
                  <a:lnTo>
                    <a:pt x="36" y="60"/>
                  </a:lnTo>
                  <a:lnTo>
                    <a:pt x="30" y="60"/>
                  </a:lnTo>
                  <a:lnTo>
                    <a:pt x="30" y="54"/>
                  </a:lnTo>
                  <a:lnTo>
                    <a:pt x="30" y="60"/>
                  </a:lnTo>
                  <a:lnTo>
                    <a:pt x="30" y="54"/>
                  </a:lnTo>
                  <a:lnTo>
                    <a:pt x="30" y="60"/>
                  </a:lnTo>
                  <a:lnTo>
                    <a:pt x="30" y="54"/>
                  </a:lnTo>
                  <a:lnTo>
                    <a:pt x="30" y="60"/>
                  </a:lnTo>
                  <a:lnTo>
                    <a:pt x="30" y="54"/>
                  </a:lnTo>
                  <a:lnTo>
                    <a:pt x="24" y="54"/>
                  </a:lnTo>
                  <a:lnTo>
                    <a:pt x="24" y="48"/>
                  </a:lnTo>
                  <a:lnTo>
                    <a:pt x="30" y="54"/>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23" name="Freeform 59"/>
            <p:cNvSpPr>
              <a:spLocks noEditPoints="1"/>
            </p:cNvSpPr>
            <p:nvPr>
              <p:custDataLst>
                <p:tags r:id="rId53"/>
              </p:custDataLst>
            </p:nvPr>
          </p:nvSpPr>
          <p:spPr bwMode="gray">
            <a:xfrm>
              <a:off x="3265295" y="4583878"/>
              <a:ext cx="646686" cy="1195724"/>
            </a:xfrm>
            <a:custGeom>
              <a:avLst/>
              <a:gdLst>
                <a:gd name="T0" fmla="*/ 76765 w 594"/>
                <a:gd name="T1" fmla="*/ 78558 h 966"/>
                <a:gd name="T2" fmla="*/ 85511 w 594"/>
                <a:gd name="T3" fmla="*/ 100864 h 966"/>
                <a:gd name="T4" fmla="*/ 87454 w 594"/>
                <a:gd name="T5" fmla="*/ 117351 h 966"/>
                <a:gd name="T6" fmla="*/ 101058 w 594"/>
                <a:gd name="T7" fmla="*/ 131899 h 966"/>
                <a:gd name="T8" fmla="*/ 104944 w 594"/>
                <a:gd name="T9" fmla="*/ 113472 h 966"/>
                <a:gd name="T10" fmla="*/ 111746 w 594"/>
                <a:gd name="T11" fmla="*/ 81467 h 966"/>
                <a:gd name="T12" fmla="*/ 87454 w 594"/>
                <a:gd name="T13" fmla="*/ 51402 h 966"/>
                <a:gd name="T14" fmla="*/ 98142 w 594"/>
                <a:gd name="T15" fmla="*/ 21336 h 966"/>
                <a:gd name="T16" fmla="*/ 126323 w 594"/>
                <a:gd name="T17" fmla="*/ 23276 h 966"/>
                <a:gd name="T18" fmla="*/ 151587 w 594"/>
                <a:gd name="T19" fmla="*/ 21336 h 966"/>
                <a:gd name="T20" fmla="*/ 173936 w 594"/>
                <a:gd name="T21" fmla="*/ 12608 h 966"/>
                <a:gd name="T22" fmla="*/ 203088 w 594"/>
                <a:gd name="T23" fmla="*/ 0 h 966"/>
                <a:gd name="T24" fmla="*/ 203088 w 594"/>
                <a:gd name="T25" fmla="*/ 17457 h 966"/>
                <a:gd name="T26" fmla="*/ 206003 w 594"/>
                <a:gd name="T27" fmla="*/ 33945 h 966"/>
                <a:gd name="T28" fmla="*/ 207946 w 594"/>
                <a:gd name="T29" fmla="*/ 42673 h 966"/>
                <a:gd name="T30" fmla="*/ 206003 w 594"/>
                <a:gd name="T31" fmla="*/ 51402 h 966"/>
                <a:gd name="T32" fmla="*/ 207946 w 594"/>
                <a:gd name="T33" fmla="*/ 67889 h 966"/>
                <a:gd name="T34" fmla="*/ 207946 w 594"/>
                <a:gd name="T35" fmla="*/ 78558 h 966"/>
                <a:gd name="T36" fmla="*/ 209890 w 594"/>
                <a:gd name="T37" fmla="*/ 87286 h 966"/>
                <a:gd name="T38" fmla="*/ 206003 w 594"/>
                <a:gd name="T39" fmla="*/ 94075 h 966"/>
                <a:gd name="T40" fmla="*/ 203088 w 594"/>
                <a:gd name="T41" fmla="*/ 101834 h 966"/>
                <a:gd name="T42" fmla="*/ 192399 w 594"/>
                <a:gd name="T43" fmla="*/ 115411 h 966"/>
                <a:gd name="T44" fmla="*/ 181710 w 594"/>
                <a:gd name="T45" fmla="*/ 128019 h 966"/>
                <a:gd name="T46" fmla="*/ 169078 w 594"/>
                <a:gd name="T47" fmla="*/ 134808 h 966"/>
                <a:gd name="T48" fmla="*/ 158389 w 594"/>
                <a:gd name="T49" fmla="*/ 138688 h 966"/>
                <a:gd name="T50" fmla="*/ 143813 w 594"/>
                <a:gd name="T51" fmla="*/ 145477 h 966"/>
                <a:gd name="T52" fmla="*/ 131181 w 594"/>
                <a:gd name="T53" fmla="*/ 158084 h 966"/>
                <a:gd name="T54" fmla="*/ 124379 w 594"/>
                <a:gd name="T55" fmla="*/ 168753 h 966"/>
                <a:gd name="T56" fmla="*/ 108831 w 594"/>
                <a:gd name="T57" fmla="*/ 174572 h 966"/>
                <a:gd name="T58" fmla="*/ 98142 w 594"/>
                <a:gd name="T59" fmla="*/ 190090 h 966"/>
                <a:gd name="T60" fmla="*/ 92313 w 594"/>
                <a:gd name="T61" fmla="*/ 193969 h 966"/>
                <a:gd name="T62" fmla="*/ 92313 w 594"/>
                <a:gd name="T63" fmla="*/ 209486 h 966"/>
                <a:gd name="T64" fmla="*/ 96199 w 594"/>
                <a:gd name="T65" fmla="*/ 211426 h 966"/>
                <a:gd name="T66" fmla="*/ 98142 w 594"/>
                <a:gd name="T67" fmla="*/ 219184 h 966"/>
                <a:gd name="T68" fmla="*/ 101058 w 594"/>
                <a:gd name="T69" fmla="*/ 229853 h 966"/>
                <a:gd name="T70" fmla="*/ 106888 w 594"/>
                <a:gd name="T71" fmla="*/ 243430 h 966"/>
                <a:gd name="T72" fmla="*/ 104944 w 594"/>
                <a:gd name="T73" fmla="*/ 273496 h 966"/>
                <a:gd name="T74" fmla="*/ 103001 w 594"/>
                <a:gd name="T75" fmla="*/ 288043 h 966"/>
                <a:gd name="T76" fmla="*/ 74822 w 594"/>
                <a:gd name="T77" fmla="*/ 302591 h 966"/>
                <a:gd name="T78" fmla="*/ 51501 w 594"/>
                <a:gd name="T79" fmla="*/ 320048 h 966"/>
                <a:gd name="T80" fmla="*/ 49557 w 594"/>
                <a:gd name="T81" fmla="*/ 326838 h 966"/>
                <a:gd name="T82" fmla="*/ 56359 w 594"/>
                <a:gd name="T83" fmla="*/ 330717 h 966"/>
                <a:gd name="T84" fmla="*/ 37897 w 594"/>
                <a:gd name="T85" fmla="*/ 328777 h 966"/>
                <a:gd name="T86" fmla="*/ 36925 w 594"/>
                <a:gd name="T87" fmla="*/ 293862 h 966"/>
                <a:gd name="T88" fmla="*/ 26236 w 594"/>
                <a:gd name="T89" fmla="*/ 257979 h 966"/>
                <a:gd name="T90" fmla="*/ 46642 w 594"/>
                <a:gd name="T91" fmla="*/ 211426 h 966"/>
                <a:gd name="T92" fmla="*/ 56359 w 594"/>
                <a:gd name="T93" fmla="*/ 188150 h 966"/>
                <a:gd name="T94" fmla="*/ 53444 w 594"/>
                <a:gd name="T95" fmla="*/ 168753 h 966"/>
                <a:gd name="T96" fmla="*/ 56359 w 594"/>
                <a:gd name="T97" fmla="*/ 149356 h 966"/>
                <a:gd name="T98" fmla="*/ 53444 w 594"/>
                <a:gd name="T99" fmla="*/ 126080 h 966"/>
                <a:gd name="T100" fmla="*/ 30123 w 594"/>
                <a:gd name="T101" fmla="*/ 115411 h 966"/>
                <a:gd name="T102" fmla="*/ 3887 w 594"/>
                <a:gd name="T103" fmla="*/ 108622 h 966"/>
                <a:gd name="T104" fmla="*/ 12633 w 594"/>
                <a:gd name="T105" fmla="*/ 87286 h 966"/>
                <a:gd name="T106" fmla="*/ 46642 w 594"/>
                <a:gd name="T107" fmla="*/ 74678 h 966"/>
                <a:gd name="T108" fmla="*/ 104944 w 594"/>
                <a:gd name="T109" fmla="*/ 228883 h 966"/>
                <a:gd name="T110" fmla="*/ 104944 w 594"/>
                <a:gd name="T111" fmla="*/ 234702 h 966"/>
                <a:gd name="T112" fmla="*/ 209890 w 594"/>
                <a:gd name="T113" fmla="*/ 10668 h 966"/>
                <a:gd name="T114" fmla="*/ 192399 w 594"/>
                <a:gd name="T115" fmla="*/ 117351 h 966"/>
                <a:gd name="T116" fmla="*/ 111746 w 594"/>
                <a:gd name="T117" fmla="*/ 177481 h 966"/>
                <a:gd name="T118" fmla="*/ 206003 w 594"/>
                <a:gd name="T119" fmla="*/ 100864 h 966"/>
                <a:gd name="T120" fmla="*/ 104944 w 594"/>
                <a:gd name="T121" fmla="*/ 277375 h 9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94" h="966">
                  <a:moveTo>
                    <a:pt x="168" y="198"/>
                  </a:moveTo>
                  <a:lnTo>
                    <a:pt x="174" y="198"/>
                  </a:lnTo>
                  <a:lnTo>
                    <a:pt x="174" y="204"/>
                  </a:lnTo>
                  <a:lnTo>
                    <a:pt x="174" y="210"/>
                  </a:lnTo>
                  <a:lnTo>
                    <a:pt x="180" y="210"/>
                  </a:lnTo>
                  <a:lnTo>
                    <a:pt x="180" y="216"/>
                  </a:lnTo>
                  <a:lnTo>
                    <a:pt x="180" y="222"/>
                  </a:lnTo>
                  <a:lnTo>
                    <a:pt x="186" y="222"/>
                  </a:lnTo>
                  <a:lnTo>
                    <a:pt x="186" y="228"/>
                  </a:lnTo>
                  <a:lnTo>
                    <a:pt x="192" y="228"/>
                  </a:lnTo>
                  <a:lnTo>
                    <a:pt x="192" y="234"/>
                  </a:lnTo>
                  <a:lnTo>
                    <a:pt x="198" y="234"/>
                  </a:lnTo>
                  <a:lnTo>
                    <a:pt x="198" y="228"/>
                  </a:lnTo>
                  <a:lnTo>
                    <a:pt x="204" y="228"/>
                  </a:lnTo>
                  <a:lnTo>
                    <a:pt x="210" y="228"/>
                  </a:lnTo>
                  <a:lnTo>
                    <a:pt x="216" y="228"/>
                  </a:lnTo>
                  <a:lnTo>
                    <a:pt x="216" y="222"/>
                  </a:lnTo>
                  <a:lnTo>
                    <a:pt x="222" y="222"/>
                  </a:lnTo>
                  <a:lnTo>
                    <a:pt x="228" y="222"/>
                  </a:lnTo>
                  <a:lnTo>
                    <a:pt x="234" y="222"/>
                  </a:lnTo>
                  <a:lnTo>
                    <a:pt x="240" y="228"/>
                  </a:lnTo>
                  <a:lnTo>
                    <a:pt x="240" y="234"/>
                  </a:lnTo>
                  <a:lnTo>
                    <a:pt x="246" y="234"/>
                  </a:lnTo>
                  <a:lnTo>
                    <a:pt x="240" y="234"/>
                  </a:lnTo>
                  <a:lnTo>
                    <a:pt x="240" y="240"/>
                  </a:lnTo>
                  <a:lnTo>
                    <a:pt x="246" y="240"/>
                  </a:lnTo>
                  <a:lnTo>
                    <a:pt x="246" y="246"/>
                  </a:lnTo>
                  <a:lnTo>
                    <a:pt x="246" y="252"/>
                  </a:lnTo>
                  <a:lnTo>
                    <a:pt x="246" y="258"/>
                  </a:lnTo>
                  <a:lnTo>
                    <a:pt x="246" y="264"/>
                  </a:lnTo>
                  <a:lnTo>
                    <a:pt x="246" y="270"/>
                  </a:lnTo>
                  <a:lnTo>
                    <a:pt x="246" y="276"/>
                  </a:lnTo>
                  <a:lnTo>
                    <a:pt x="240" y="276"/>
                  </a:lnTo>
                  <a:lnTo>
                    <a:pt x="240" y="282"/>
                  </a:lnTo>
                  <a:lnTo>
                    <a:pt x="234" y="282"/>
                  </a:lnTo>
                  <a:lnTo>
                    <a:pt x="234" y="288"/>
                  </a:lnTo>
                  <a:lnTo>
                    <a:pt x="240" y="288"/>
                  </a:lnTo>
                  <a:lnTo>
                    <a:pt x="240" y="294"/>
                  </a:lnTo>
                  <a:lnTo>
                    <a:pt x="234" y="294"/>
                  </a:lnTo>
                  <a:lnTo>
                    <a:pt x="234" y="300"/>
                  </a:lnTo>
                  <a:lnTo>
                    <a:pt x="228" y="300"/>
                  </a:lnTo>
                  <a:lnTo>
                    <a:pt x="228" y="306"/>
                  </a:lnTo>
                  <a:lnTo>
                    <a:pt x="228" y="312"/>
                  </a:lnTo>
                  <a:lnTo>
                    <a:pt x="234" y="312"/>
                  </a:lnTo>
                  <a:lnTo>
                    <a:pt x="234" y="318"/>
                  </a:lnTo>
                  <a:lnTo>
                    <a:pt x="240" y="318"/>
                  </a:lnTo>
                  <a:lnTo>
                    <a:pt x="234" y="318"/>
                  </a:lnTo>
                  <a:lnTo>
                    <a:pt x="234" y="324"/>
                  </a:lnTo>
                  <a:lnTo>
                    <a:pt x="234" y="330"/>
                  </a:lnTo>
                  <a:lnTo>
                    <a:pt x="240" y="330"/>
                  </a:lnTo>
                  <a:lnTo>
                    <a:pt x="246" y="330"/>
                  </a:lnTo>
                  <a:lnTo>
                    <a:pt x="246" y="336"/>
                  </a:lnTo>
                  <a:lnTo>
                    <a:pt x="252" y="342"/>
                  </a:lnTo>
                  <a:lnTo>
                    <a:pt x="258" y="342"/>
                  </a:lnTo>
                  <a:lnTo>
                    <a:pt x="258" y="348"/>
                  </a:lnTo>
                  <a:lnTo>
                    <a:pt x="264" y="354"/>
                  </a:lnTo>
                  <a:lnTo>
                    <a:pt x="264" y="360"/>
                  </a:lnTo>
                  <a:lnTo>
                    <a:pt x="264" y="354"/>
                  </a:lnTo>
                  <a:lnTo>
                    <a:pt x="270" y="360"/>
                  </a:lnTo>
                  <a:lnTo>
                    <a:pt x="276" y="360"/>
                  </a:lnTo>
                  <a:lnTo>
                    <a:pt x="276" y="366"/>
                  </a:lnTo>
                  <a:lnTo>
                    <a:pt x="276" y="372"/>
                  </a:lnTo>
                  <a:lnTo>
                    <a:pt x="270" y="372"/>
                  </a:lnTo>
                  <a:lnTo>
                    <a:pt x="270" y="378"/>
                  </a:lnTo>
                  <a:lnTo>
                    <a:pt x="276" y="378"/>
                  </a:lnTo>
                  <a:lnTo>
                    <a:pt x="288" y="378"/>
                  </a:lnTo>
                  <a:lnTo>
                    <a:pt x="288" y="372"/>
                  </a:lnTo>
                  <a:lnTo>
                    <a:pt x="282" y="372"/>
                  </a:lnTo>
                  <a:lnTo>
                    <a:pt x="282" y="366"/>
                  </a:lnTo>
                  <a:lnTo>
                    <a:pt x="288" y="366"/>
                  </a:lnTo>
                  <a:lnTo>
                    <a:pt x="288" y="360"/>
                  </a:lnTo>
                  <a:lnTo>
                    <a:pt x="282" y="360"/>
                  </a:lnTo>
                  <a:lnTo>
                    <a:pt x="282" y="354"/>
                  </a:lnTo>
                  <a:lnTo>
                    <a:pt x="282" y="348"/>
                  </a:lnTo>
                  <a:lnTo>
                    <a:pt x="276" y="348"/>
                  </a:lnTo>
                  <a:lnTo>
                    <a:pt x="276" y="342"/>
                  </a:lnTo>
                  <a:lnTo>
                    <a:pt x="282" y="342"/>
                  </a:lnTo>
                  <a:lnTo>
                    <a:pt x="282" y="336"/>
                  </a:lnTo>
                  <a:lnTo>
                    <a:pt x="288" y="336"/>
                  </a:lnTo>
                  <a:lnTo>
                    <a:pt x="282" y="336"/>
                  </a:lnTo>
                  <a:lnTo>
                    <a:pt x="282" y="330"/>
                  </a:lnTo>
                  <a:lnTo>
                    <a:pt x="288" y="330"/>
                  </a:lnTo>
                  <a:lnTo>
                    <a:pt x="288" y="324"/>
                  </a:lnTo>
                  <a:lnTo>
                    <a:pt x="294" y="324"/>
                  </a:lnTo>
                  <a:lnTo>
                    <a:pt x="294" y="318"/>
                  </a:lnTo>
                  <a:lnTo>
                    <a:pt x="294" y="324"/>
                  </a:lnTo>
                  <a:lnTo>
                    <a:pt x="300" y="324"/>
                  </a:lnTo>
                  <a:lnTo>
                    <a:pt x="306" y="324"/>
                  </a:lnTo>
                  <a:lnTo>
                    <a:pt x="306" y="318"/>
                  </a:lnTo>
                  <a:lnTo>
                    <a:pt x="312" y="318"/>
                  </a:lnTo>
                  <a:lnTo>
                    <a:pt x="312" y="312"/>
                  </a:lnTo>
                  <a:lnTo>
                    <a:pt x="312" y="306"/>
                  </a:lnTo>
                  <a:lnTo>
                    <a:pt x="318" y="294"/>
                  </a:lnTo>
                  <a:lnTo>
                    <a:pt x="318" y="288"/>
                  </a:lnTo>
                  <a:lnTo>
                    <a:pt x="318" y="282"/>
                  </a:lnTo>
                  <a:lnTo>
                    <a:pt x="318" y="276"/>
                  </a:lnTo>
                  <a:lnTo>
                    <a:pt x="312" y="270"/>
                  </a:lnTo>
                  <a:lnTo>
                    <a:pt x="312" y="264"/>
                  </a:lnTo>
                  <a:lnTo>
                    <a:pt x="318" y="252"/>
                  </a:lnTo>
                  <a:lnTo>
                    <a:pt x="318" y="240"/>
                  </a:lnTo>
                  <a:lnTo>
                    <a:pt x="312" y="234"/>
                  </a:lnTo>
                  <a:lnTo>
                    <a:pt x="312" y="228"/>
                  </a:lnTo>
                  <a:lnTo>
                    <a:pt x="300" y="216"/>
                  </a:lnTo>
                  <a:lnTo>
                    <a:pt x="294" y="210"/>
                  </a:lnTo>
                  <a:lnTo>
                    <a:pt x="288" y="198"/>
                  </a:lnTo>
                  <a:lnTo>
                    <a:pt x="282" y="192"/>
                  </a:lnTo>
                  <a:lnTo>
                    <a:pt x="276" y="180"/>
                  </a:lnTo>
                  <a:lnTo>
                    <a:pt x="270" y="180"/>
                  </a:lnTo>
                  <a:lnTo>
                    <a:pt x="270" y="174"/>
                  </a:lnTo>
                  <a:lnTo>
                    <a:pt x="264" y="168"/>
                  </a:lnTo>
                  <a:lnTo>
                    <a:pt x="258" y="168"/>
                  </a:lnTo>
                  <a:lnTo>
                    <a:pt x="252" y="168"/>
                  </a:lnTo>
                  <a:lnTo>
                    <a:pt x="246" y="168"/>
                  </a:lnTo>
                  <a:lnTo>
                    <a:pt x="246" y="162"/>
                  </a:lnTo>
                  <a:lnTo>
                    <a:pt x="240" y="162"/>
                  </a:lnTo>
                  <a:lnTo>
                    <a:pt x="240" y="156"/>
                  </a:lnTo>
                  <a:lnTo>
                    <a:pt x="246" y="156"/>
                  </a:lnTo>
                  <a:lnTo>
                    <a:pt x="246" y="150"/>
                  </a:lnTo>
                  <a:lnTo>
                    <a:pt x="246" y="144"/>
                  </a:lnTo>
                  <a:lnTo>
                    <a:pt x="240" y="138"/>
                  </a:lnTo>
                  <a:lnTo>
                    <a:pt x="240" y="132"/>
                  </a:lnTo>
                  <a:lnTo>
                    <a:pt x="240" y="126"/>
                  </a:lnTo>
                  <a:lnTo>
                    <a:pt x="240" y="120"/>
                  </a:lnTo>
                  <a:lnTo>
                    <a:pt x="240" y="114"/>
                  </a:lnTo>
                  <a:lnTo>
                    <a:pt x="234" y="102"/>
                  </a:lnTo>
                  <a:lnTo>
                    <a:pt x="234" y="96"/>
                  </a:lnTo>
                  <a:lnTo>
                    <a:pt x="240" y="90"/>
                  </a:lnTo>
                  <a:lnTo>
                    <a:pt x="240" y="84"/>
                  </a:lnTo>
                  <a:lnTo>
                    <a:pt x="246" y="72"/>
                  </a:lnTo>
                  <a:lnTo>
                    <a:pt x="246" y="66"/>
                  </a:lnTo>
                  <a:lnTo>
                    <a:pt x="246" y="60"/>
                  </a:lnTo>
                  <a:lnTo>
                    <a:pt x="252" y="60"/>
                  </a:lnTo>
                  <a:lnTo>
                    <a:pt x="258" y="60"/>
                  </a:lnTo>
                  <a:lnTo>
                    <a:pt x="264" y="60"/>
                  </a:lnTo>
                  <a:lnTo>
                    <a:pt x="270" y="60"/>
                  </a:lnTo>
                  <a:lnTo>
                    <a:pt x="276" y="60"/>
                  </a:lnTo>
                  <a:lnTo>
                    <a:pt x="282" y="60"/>
                  </a:lnTo>
                  <a:lnTo>
                    <a:pt x="288" y="60"/>
                  </a:lnTo>
                  <a:lnTo>
                    <a:pt x="294" y="60"/>
                  </a:lnTo>
                  <a:lnTo>
                    <a:pt x="300" y="60"/>
                  </a:lnTo>
                  <a:lnTo>
                    <a:pt x="306" y="60"/>
                  </a:lnTo>
                  <a:lnTo>
                    <a:pt x="306" y="54"/>
                  </a:lnTo>
                  <a:lnTo>
                    <a:pt x="312" y="54"/>
                  </a:lnTo>
                  <a:lnTo>
                    <a:pt x="312" y="48"/>
                  </a:lnTo>
                  <a:lnTo>
                    <a:pt x="318" y="48"/>
                  </a:lnTo>
                  <a:lnTo>
                    <a:pt x="318" y="54"/>
                  </a:lnTo>
                  <a:lnTo>
                    <a:pt x="324" y="54"/>
                  </a:lnTo>
                  <a:lnTo>
                    <a:pt x="330" y="60"/>
                  </a:lnTo>
                  <a:lnTo>
                    <a:pt x="336" y="60"/>
                  </a:lnTo>
                  <a:lnTo>
                    <a:pt x="336" y="66"/>
                  </a:lnTo>
                  <a:lnTo>
                    <a:pt x="342" y="66"/>
                  </a:lnTo>
                  <a:lnTo>
                    <a:pt x="348" y="66"/>
                  </a:lnTo>
                  <a:lnTo>
                    <a:pt x="354" y="66"/>
                  </a:lnTo>
                  <a:lnTo>
                    <a:pt x="354" y="72"/>
                  </a:lnTo>
                  <a:lnTo>
                    <a:pt x="360" y="66"/>
                  </a:lnTo>
                  <a:lnTo>
                    <a:pt x="366" y="66"/>
                  </a:lnTo>
                  <a:lnTo>
                    <a:pt x="372" y="60"/>
                  </a:lnTo>
                  <a:lnTo>
                    <a:pt x="378" y="60"/>
                  </a:lnTo>
                  <a:lnTo>
                    <a:pt x="384" y="60"/>
                  </a:lnTo>
                  <a:lnTo>
                    <a:pt x="384" y="66"/>
                  </a:lnTo>
                  <a:lnTo>
                    <a:pt x="390" y="66"/>
                  </a:lnTo>
                  <a:lnTo>
                    <a:pt x="396" y="66"/>
                  </a:lnTo>
                  <a:lnTo>
                    <a:pt x="402" y="66"/>
                  </a:lnTo>
                  <a:lnTo>
                    <a:pt x="402" y="72"/>
                  </a:lnTo>
                  <a:lnTo>
                    <a:pt x="408" y="72"/>
                  </a:lnTo>
                  <a:lnTo>
                    <a:pt x="408" y="66"/>
                  </a:lnTo>
                  <a:lnTo>
                    <a:pt x="414" y="66"/>
                  </a:lnTo>
                  <a:lnTo>
                    <a:pt x="420" y="66"/>
                  </a:lnTo>
                  <a:lnTo>
                    <a:pt x="420" y="60"/>
                  </a:lnTo>
                  <a:lnTo>
                    <a:pt x="426" y="60"/>
                  </a:lnTo>
                  <a:lnTo>
                    <a:pt x="426" y="54"/>
                  </a:lnTo>
                  <a:lnTo>
                    <a:pt x="426" y="48"/>
                  </a:lnTo>
                  <a:lnTo>
                    <a:pt x="432" y="48"/>
                  </a:lnTo>
                  <a:lnTo>
                    <a:pt x="432" y="42"/>
                  </a:lnTo>
                  <a:lnTo>
                    <a:pt x="438" y="42"/>
                  </a:lnTo>
                  <a:lnTo>
                    <a:pt x="444" y="42"/>
                  </a:lnTo>
                  <a:lnTo>
                    <a:pt x="450" y="42"/>
                  </a:lnTo>
                  <a:lnTo>
                    <a:pt x="450" y="48"/>
                  </a:lnTo>
                  <a:lnTo>
                    <a:pt x="456" y="48"/>
                  </a:lnTo>
                  <a:lnTo>
                    <a:pt x="462" y="48"/>
                  </a:lnTo>
                  <a:lnTo>
                    <a:pt x="462" y="54"/>
                  </a:lnTo>
                  <a:lnTo>
                    <a:pt x="462" y="48"/>
                  </a:lnTo>
                  <a:lnTo>
                    <a:pt x="468" y="48"/>
                  </a:lnTo>
                  <a:lnTo>
                    <a:pt x="468" y="42"/>
                  </a:lnTo>
                  <a:lnTo>
                    <a:pt x="474" y="42"/>
                  </a:lnTo>
                  <a:lnTo>
                    <a:pt x="480" y="42"/>
                  </a:lnTo>
                  <a:lnTo>
                    <a:pt x="486" y="36"/>
                  </a:lnTo>
                  <a:lnTo>
                    <a:pt x="492" y="36"/>
                  </a:lnTo>
                  <a:lnTo>
                    <a:pt x="498" y="36"/>
                  </a:lnTo>
                  <a:lnTo>
                    <a:pt x="504" y="36"/>
                  </a:lnTo>
                  <a:lnTo>
                    <a:pt x="510" y="36"/>
                  </a:lnTo>
                  <a:lnTo>
                    <a:pt x="510" y="30"/>
                  </a:lnTo>
                  <a:lnTo>
                    <a:pt x="516" y="30"/>
                  </a:lnTo>
                  <a:lnTo>
                    <a:pt x="522" y="30"/>
                  </a:lnTo>
                  <a:lnTo>
                    <a:pt x="522" y="24"/>
                  </a:lnTo>
                  <a:lnTo>
                    <a:pt x="528" y="24"/>
                  </a:lnTo>
                  <a:lnTo>
                    <a:pt x="534" y="24"/>
                  </a:lnTo>
                  <a:lnTo>
                    <a:pt x="540" y="18"/>
                  </a:lnTo>
                  <a:lnTo>
                    <a:pt x="546" y="18"/>
                  </a:lnTo>
                  <a:lnTo>
                    <a:pt x="552" y="18"/>
                  </a:lnTo>
                  <a:lnTo>
                    <a:pt x="552" y="12"/>
                  </a:lnTo>
                  <a:lnTo>
                    <a:pt x="558" y="6"/>
                  </a:lnTo>
                  <a:lnTo>
                    <a:pt x="564" y="6"/>
                  </a:lnTo>
                  <a:lnTo>
                    <a:pt x="570" y="0"/>
                  </a:lnTo>
                  <a:lnTo>
                    <a:pt x="576" y="0"/>
                  </a:lnTo>
                  <a:lnTo>
                    <a:pt x="576" y="6"/>
                  </a:lnTo>
                  <a:lnTo>
                    <a:pt x="582" y="6"/>
                  </a:lnTo>
                  <a:lnTo>
                    <a:pt x="576" y="6"/>
                  </a:lnTo>
                  <a:lnTo>
                    <a:pt x="582" y="6"/>
                  </a:lnTo>
                  <a:lnTo>
                    <a:pt x="582" y="12"/>
                  </a:lnTo>
                  <a:lnTo>
                    <a:pt x="576" y="12"/>
                  </a:lnTo>
                  <a:lnTo>
                    <a:pt x="576" y="18"/>
                  </a:lnTo>
                  <a:lnTo>
                    <a:pt x="582" y="18"/>
                  </a:lnTo>
                  <a:lnTo>
                    <a:pt x="576" y="24"/>
                  </a:lnTo>
                  <a:lnTo>
                    <a:pt x="576" y="30"/>
                  </a:lnTo>
                  <a:lnTo>
                    <a:pt x="576" y="36"/>
                  </a:lnTo>
                  <a:lnTo>
                    <a:pt x="576" y="42"/>
                  </a:lnTo>
                  <a:lnTo>
                    <a:pt x="570" y="42"/>
                  </a:lnTo>
                  <a:lnTo>
                    <a:pt x="570" y="48"/>
                  </a:lnTo>
                  <a:lnTo>
                    <a:pt x="564" y="48"/>
                  </a:lnTo>
                  <a:lnTo>
                    <a:pt x="570" y="48"/>
                  </a:lnTo>
                  <a:lnTo>
                    <a:pt x="576" y="48"/>
                  </a:lnTo>
                  <a:lnTo>
                    <a:pt x="576" y="54"/>
                  </a:lnTo>
                  <a:lnTo>
                    <a:pt x="570" y="54"/>
                  </a:lnTo>
                  <a:lnTo>
                    <a:pt x="570" y="60"/>
                  </a:lnTo>
                  <a:lnTo>
                    <a:pt x="570" y="66"/>
                  </a:lnTo>
                  <a:lnTo>
                    <a:pt x="570" y="72"/>
                  </a:lnTo>
                  <a:lnTo>
                    <a:pt x="576" y="72"/>
                  </a:lnTo>
                  <a:lnTo>
                    <a:pt x="570" y="72"/>
                  </a:lnTo>
                  <a:lnTo>
                    <a:pt x="576" y="72"/>
                  </a:lnTo>
                  <a:lnTo>
                    <a:pt x="570" y="72"/>
                  </a:lnTo>
                  <a:lnTo>
                    <a:pt x="576" y="72"/>
                  </a:lnTo>
                  <a:lnTo>
                    <a:pt x="576" y="78"/>
                  </a:lnTo>
                  <a:lnTo>
                    <a:pt x="576" y="84"/>
                  </a:lnTo>
                  <a:lnTo>
                    <a:pt x="576" y="90"/>
                  </a:lnTo>
                  <a:lnTo>
                    <a:pt x="576" y="96"/>
                  </a:lnTo>
                  <a:lnTo>
                    <a:pt x="576" y="102"/>
                  </a:lnTo>
                  <a:lnTo>
                    <a:pt x="576" y="96"/>
                  </a:lnTo>
                  <a:lnTo>
                    <a:pt x="576" y="102"/>
                  </a:lnTo>
                  <a:lnTo>
                    <a:pt x="576" y="96"/>
                  </a:lnTo>
                  <a:lnTo>
                    <a:pt x="570" y="96"/>
                  </a:lnTo>
                  <a:lnTo>
                    <a:pt x="570" y="102"/>
                  </a:lnTo>
                  <a:lnTo>
                    <a:pt x="576" y="102"/>
                  </a:lnTo>
                  <a:lnTo>
                    <a:pt x="576" y="108"/>
                  </a:lnTo>
                  <a:lnTo>
                    <a:pt x="576" y="114"/>
                  </a:lnTo>
                  <a:lnTo>
                    <a:pt x="576" y="108"/>
                  </a:lnTo>
                  <a:lnTo>
                    <a:pt x="570" y="108"/>
                  </a:lnTo>
                  <a:lnTo>
                    <a:pt x="570" y="114"/>
                  </a:lnTo>
                  <a:lnTo>
                    <a:pt x="576" y="114"/>
                  </a:lnTo>
                  <a:lnTo>
                    <a:pt x="570" y="114"/>
                  </a:lnTo>
                  <a:lnTo>
                    <a:pt x="576" y="114"/>
                  </a:lnTo>
                  <a:lnTo>
                    <a:pt x="570" y="114"/>
                  </a:lnTo>
                  <a:lnTo>
                    <a:pt x="576" y="114"/>
                  </a:lnTo>
                  <a:lnTo>
                    <a:pt x="576" y="120"/>
                  </a:lnTo>
                  <a:lnTo>
                    <a:pt x="582" y="120"/>
                  </a:lnTo>
                  <a:lnTo>
                    <a:pt x="576" y="120"/>
                  </a:lnTo>
                  <a:lnTo>
                    <a:pt x="576" y="126"/>
                  </a:lnTo>
                  <a:lnTo>
                    <a:pt x="582" y="126"/>
                  </a:lnTo>
                  <a:lnTo>
                    <a:pt x="582" y="132"/>
                  </a:lnTo>
                  <a:lnTo>
                    <a:pt x="576" y="132"/>
                  </a:lnTo>
                  <a:lnTo>
                    <a:pt x="576" y="138"/>
                  </a:lnTo>
                  <a:lnTo>
                    <a:pt x="576" y="132"/>
                  </a:lnTo>
                  <a:lnTo>
                    <a:pt x="576" y="138"/>
                  </a:lnTo>
                  <a:lnTo>
                    <a:pt x="576" y="132"/>
                  </a:lnTo>
                  <a:lnTo>
                    <a:pt x="570" y="132"/>
                  </a:lnTo>
                  <a:lnTo>
                    <a:pt x="570" y="138"/>
                  </a:lnTo>
                  <a:lnTo>
                    <a:pt x="570" y="144"/>
                  </a:lnTo>
                  <a:lnTo>
                    <a:pt x="576" y="144"/>
                  </a:lnTo>
                  <a:lnTo>
                    <a:pt x="576" y="138"/>
                  </a:lnTo>
                  <a:lnTo>
                    <a:pt x="582" y="138"/>
                  </a:lnTo>
                  <a:lnTo>
                    <a:pt x="582" y="144"/>
                  </a:lnTo>
                  <a:lnTo>
                    <a:pt x="576" y="144"/>
                  </a:lnTo>
                  <a:lnTo>
                    <a:pt x="576" y="150"/>
                  </a:lnTo>
                  <a:lnTo>
                    <a:pt x="576" y="156"/>
                  </a:lnTo>
                  <a:lnTo>
                    <a:pt x="576" y="162"/>
                  </a:lnTo>
                  <a:lnTo>
                    <a:pt x="582" y="162"/>
                  </a:lnTo>
                  <a:lnTo>
                    <a:pt x="576" y="162"/>
                  </a:lnTo>
                  <a:lnTo>
                    <a:pt x="576" y="168"/>
                  </a:lnTo>
                  <a:lnTo>
                    <a:pt x="570" y="168"/>
                  </a:lnTo>
                  <a:lnTo>
                    <a:pt x="570" y="174"/>
                  </a:lnTo>
                  <a:lnTo>
                    <a:pt x="576" y="174"/>
                  </a:lnTo>
                  <a:lnTo>
                    <a:pt x="576" y="168"/>
                  </a:lnTo>
                  <a:lnTo>
                    <a:pt x="576" y="174"/>
                  </a:lnTo>
                  <a:lnTo>
                    <a:pt x="582" y="174"/>
                  </a:lnTo>
                  <a:lnTo>
                    <a:pt x="576" y="174"/>
                  </a:lnTo>
                  <a:lnTo>
                    <a:pt x="576" y="180"/>
                  </a:lnTo>
                  <a:lnTo>
                    <a:pt x="582" y="180"/>
                  </a:lnTo>
                  <a:lnTo>
                    <a:pt x="582" y="186"/>
                  </a:lnTo>
                  <a:lnTo>
                    <a:pt x="582" y="192"/>
                  </a:lnTo>
                  <a:lnTo>
                    <a:pt x="582" y="198"/>
                  </a:lnTo>
                  <a:lnTo>
                    <a:pt x="582" y="204"/>
                  </a:lnTo>
                  <a:lnTo>
                    <a:pt x="582" y="210"/>
                  </a:lnTo>
                  <a:lnTo>
                    <a:pt x="576" y="210"/>
                  </a:lnTo>
                  <a:lnTo>
                    <a:pt x="582" y="210"/>
                  </a:lnTo>
                  <a:lnTo>
                    <a:pt x="576" y="210"/>
                  </a:lnTo>
                  <a:lnTo>
                    <a:pt x="582" y="210"/>
                  </a:lnTo>
                  <a:lnTo>
                    <a:pt x="582" y="216"/>
                  </a:lnTo>
                  <a:lnTo>
                    <a:pt x="582" y="210"/>
                  </a:lnTo>
                  <a:lnTo>
                    <a:pt x="582" y="216"/>
                  </a:lnTo>
                  <a:lnTo>
                    <a:pt x="582" y="210"/>
                  </a:lnTo>
                  <a:lnTo>
                    <a:pt x="588" y="210"/>
                  </a:lnTo>
                  <a:lnTo>
                    <a:pt x="588" y="216"/>
                  </a:lnTo>
                  <a:lnTo>
                    <a:pt x="588" y="222"/>
                  </a:lnTo>
                  <a:lnTo>
                    <a:pt x="582" y="222"/>
                  </a:lnTo>
                  <a:lnTo>
                    <a:pt x="582" y="216"/>
                  </a:lnTo>
                  <a:lnTo>
                    <a:pt x="582" y="222"/>
                  </a:lnTo>
                  <a:lnTo>
                    <a:pt x="582" y="228"/>
                  </a:lnTo>
                  <a:lnTo>
                    <a:pt x="582" y="222"/>
                  </a:lnTo>
                  <a:lnTo>
                    <a:pt x="582" y="228"/>
                  </a:lnTo>
                  <a:lnTo>
                    <a:pt x="582" y="234"/>
                  </a:lnTo>
                  <a:lnTo>
                    <a:pt x="582" y="228"/>
                  </a:lnTo>
                  <a:lnTo>
                    <a:pt x="588" y="228"/>
                  </a:lnTo>
                  <a:lnTo>
                    <a:pt x="582" y="228"/>
                  </a:lnTo>
                  <a:lnTo>
                    <a:pt x="582" y="222"/>
                  </a:lnTo>
                  <a:lnTo>
                    <a:pt x="588" y="222"/>
                  </a:lnTo>
                  <a:lnTo>
                    <a:pt x="594" y="222"/>
                  </a:lnTo>
                  <a:lnTo>
                    <a:pt x="594" y="228"/>
                  </a:lnTo>
                  <a:lnTo>
                    <a:pt x="594" y="234"/>
                  </a:lnTo>
                  <a:lnTo>
                    <a:pt x="594" y="240"/>
                  </a:lnTo>
                  <a:lnTo>
                    <a:pt x="594" y="246"/>
                  </a:lnTo>
                  <a:lnTo>
                    <a:pt x="594" y="240"/>
                  </a:lnTo>
                  <a:lnTo>
                    <a:pt x="594" y="246"/>
                  </a:lnTo>
                  <a:lnTo>
                    <a:pt x="588" y="246"/>
                  </a:lnTo>
                  <a:lnTo>
                    <a:pt x="588" y="252"/>
                  </a:lnTo>
                  <a:lnTo>
                    <a:pt x="582" y="252"/>
                  </a:lnTo>
                  <a:lnTo>
                    <a:pt x="582" y="246"/>
                  </a:lnTo>
                  <a:lnTo>
                    <a:pt x="582" y="252"/>
                  </a:lnTo>
                  <a:lnTo>
                    <a:pt x="588" y="252"/>
                  </a:lnTo>
                  <a:lnTo>
                    <a:pt x="588" y="258"/>
                  </a:lnTo>
                  <a:lnTo>
                    <a:pt x="588" y="252"/>
                  </a:lnTo>
                  <a:lnTo>
                    <a:pt x="588" y="258"/>
                  </a:lnTo>
                  <a:lnTo>
                    <a:pt x="582" y="258"/>
                  </a:lnTo>
                  <a:lnTo>
                    <a:pt x="588" y="258"/>
                  </a:lnTo>
                  <a:lnTo>
                    <a:pt x="582" y="258"/>
                  </a:lnTo>
                  <a:lnTo>
                    <a:pt x="588" y="258"/>
                  </a:lnTo>
                  <a:lnTo>
                    <a:pt x="588" y="264"/>
                  </a:lnTo>
                  <a:lnTo>
                    <a:pt x="582" y="264"/>
                  </a:lnTo>
                  <a:lnTo>
                    <a:pt x="582" y="258"/>
                  </a:lnTo>
                  <a:lnTo>
                    <a:pt x="582" y="264"/>
                  </a:lnTo>
                  <a:lnTo>
                    <a:pt x="576" y="264"/>
                  </a:lnTo>
                  <a:lnTo>
                    <a:pt x="576" y="270"/>
                  </a:lnTo>
                  <a:lnTo>
                    <a:pt x="576" y="264"/>
                  </a:lnTo>
                  <a:lnTo>
                    <a:pt x="576" y="270"/>
                  </a:lnTo>
                  <a:lnTo>
                    <a:pt x="582" y="270"/>
                  </a:lnTo>
                  <a:lnTo>
                    <a:pt x="582" y="264"/>
                  </a:lnTo>
                  <a:lnTo>
                    <a:pt x="582" y="270"/>
                  </a:lnTo>
                  <a:lnTo>
                    <a:pt x="582" y="264"/>
                  </a:lnTo>
                  <a:lnTo>
                    <a:pt x="582" y="270"/>
                  </a:lnTo>
                  <a:lnTo>
                    <a:pt x="582" y="276"/>
                  </a:lnTo>
                  <a:lnTo>
                    <a:pt x="582" y="282"/>
                  </a:lnTo>
                  <a:lnTo>
                    <a:pt x="582" y="276"/>
                  </a:lnTo>
                  <a:lnTo>
                    <a:pt x="582" y="282"/>
                  </a:lnTo>
                  <a:lnTo>
                    <a:pt x="576" y="282"/>
                  </a:lnTo>
                  <a:lnTo>
                    <a:pt x="576" y="288"/>
                  </a:lnTo>
                  <a:lnTo>
                    <a:pt x="570" y="288"/>
                  </a:lnTo>
                  <a:lnTo>
                    <a:pt x="576" y="288"/>
                  </a:lnTo>
                  <a:lnTo>
                    <a:pt x="570" y="288"/>
                  </a:lnTo>
                  <a:lnTo>
                    <a:pt x="570" y="294"/>
                  </a:lnTo>
                  <a:lnTo>
                    <a:pt x="570" y="300"/>
                  </a:lnTo>
                  <a:lnTo>
                    <a:pt x="564" y="300"/>
                  </a:lnTo>
                  <a:lnTo>
                    <a:pt x="564" y="306"/>
                  </a:lnTo>
                  <a:lnTo>
                    <a:pt x="558" y="306"/>
                  </a:lnTo>
                  <a:lnTo>
                    <a:pt x="558" y="312"/>
                  </a:lnTo>
                  <a:lnTo>
                    <a:pt x="552" y="312"/>
                  </a:lnTo>
                  <a:lnTo>
                    <a:pt x="552" y="318"/>
                  </a:lnTo>
                  <a:lnTo>
                    <a:pt x="552" y="312"/>
                  </a:lnTo>
                  <a:lnTo>
                    <a:pt x="552" y="318"/>
                  </a:lnTo>
                  <a:lnTo>
                    <a:pt x="552" y="324"/>
                  </a:lnTo>
                  <a:lnTo>
                    <a:pt x="546" y="324"/>
                  </a:lnTo>
                  <a:lnTo>
                    <a:pt x="546" y="330"/>
                  </a:lnTo>
                  <a:lnTo>
                    <a:pt x="540" y="330"/>
                  </a:lnTo>
                  <a:lnTo>
                    <a:pt x="540" y="324"/>
                  </a:lnTo>
                  <a:lnTo>
                    <a:pt x="540" y="330"/>
                  </a:lnTo>
                  <a:lnTo>
                    <a:pt x="540" y="324"/>
                  </a:lnTo>
                  <a:lnTo>
                    <a:pt x="540" y="330"/>
                  </a:lnTo>
                  <a:lnTo>
                    <a:pt x="534" y="330"/>
                  </a:lnTo>
                  <a:lnTo>
                    <a:pt x="540" y="330"/>
                  </a:lnTo>
                  <a:lnTo>
                    <a:pt x="534" y="330"/>
                  </a:lnTo>
                  <a:lnTo>
                    <a:pt x="534" y="336"/>
                  </a:lnTo>
                  <a:lnTo>
                    <a:pt x="534" y="342"/>
                  </a:lnTo>
                  <a:lnTo>
                    <a:pt x="534" y="336"/>
                  </a:lnTo>
                  <a:lnTo>
                    <a:pt x="540" y="336"/>
                  </a:lnTo>
                  <a:lnTo>
                    <a:pt x="540" y="342"/>
                  </a:lnTo>
                  <a:lnTo>
                    <a:pt x="534" y="342"/>
                  </a:lnTo>
                  <a:lnTo>
                    <a:pt x="528" y="342"/>
                  </a:lnTo>
                  <a:lnTo>
                    <a:pt x="528" y="348"/>
                  </a:lnTo>
                  <a:lnTo>
                    <a:pt x="522" y="348"/>
                  </a:lnTo>
                  <a:lnTo>
                    <a:pt x="522" y="354"/>
                  </a:lnTo>
                  <a:lnTo>
                    <a:pt x="516" y="354"/>
                  </a:lnTo>
                  <a:lnTo>
                    <a:pt x="510" y="354"/>
                  </a:lnTo>
                  <a:lnTo>
                    <a:pt x="510" y="360"/>
                  </a:lnTo>
                  <a:lnTo>
                    <a:pt x="504" y="360"/>
                  </a:lnTo>
                  <a:lnTo>
                    <a:pt x="504" y="366"/>
                  </a:lnTo>
                  <a:lnTo>
                    <a:pt x="498" y="366"/>
                  </a:lnTo>
                  <a:lnTo>
                    <a:pt x="492" y="366"/>
                  </a:lnTo>
                  <a:lnTo>
                    <a:pt x="492" y="372"/>
                  </a:lnTo>
                  <a:lnTo>
                    <a:pt x="498" y="372"/>
                  </a:lnTo>
                  <a:lnTo>
                    <a:pt x="498" y="366"/>
                  </a:lnTo>
                  <a:lnTo>
                    <a:pt x="498" y="372"/>
                  </a:lnTo>
                  <a:lnTo>
                    <a:pt x="492" y="372"/>
                  </a:lnTo>
                  <a:lnTo>
                    <a:pt x="486" y="372"/>
                  </a:lnTo>
                  <a:lnTo>
                    <a:pt x="486" y="378"/>
                  </a:lnTo>
                  <a:lnTo>
                    <a:pt x="480" y="378"/>
                  </a:lnTo>
                  <a:lnTo>
                    <a:pt x="480" y="372"/>
                  </a:lnTo>
                  <a:lnTo>
                    <a:pt x="480" y="378"/>
                  </a:lnTo>
                  <a:lnTo>
                    <a:pt x="474" y="378"/>
                  </a:lnTo>
                  <a:lnTo>
                    <a:pt x="474" y="372"/>
                  </a:lnTo>
                  <a:lnTo>
                    <a:pt x="474" y="378"/>
                  </a:lnTo>
                  <a:lnTo>
                    <a:pt x="468" y="378"/>
                  </a:lnTo>
                  <a:lnTo>
                    <a:pt x="462" y="378"/>
                  </a:lnTo>
                  <a:lnTo>
                    <a:pt x="456" y="378"/>
                  </a:lnTo>
                  <a:lnTo>
                    <a:pt x="462" y="378"/>
                  </a:lnTo>
                  <a:lnTo>
                    <a:pt x="462" y="384"/>
                  </a:lnTo>
                  <a:lnTo>
                    <a:pt x="456" y="384"/>
                  </a:lnTo>
                  <a:lnTo>
                    <a:pt x="450" y="384"/>
                  </a:lnTo>
                  <a:lnTo>
                    <a:pt x="444" y="384"/>
                  </a:lnTo>
                  <a:lnTo>
                    <a:pt x="444" y="390"/>
                  </a:lnTo>
                  <a:lnTo>
                    <a:pt x="444" y="384"/>
                  </a:lnTo>
                  <a:lnTo>
                    <a:pt x="438" y="384"/>
                  </a:lnTo>
                  <a:lnTo>
                    <a:pt x="444" y="384"/>
                  </a:lnTo>
                  <a:lnTo>
                    <a:pt x="444" y="390"/>
                  </a:lnTo>
                  <a:lnTo>
                    <a:pt x="438" y="390"/>
                  </a:lnTo>
                  <a:lnTo>
                    <a:pt x="438" y="384"/>
                  </a:lnTo>
                  <a:lnTo>
                    <a:pt x="438" y="390"/>
                  </a:lnTo>
                  <a:lnTo>
                    <a:pt x="444" y="390"/>
                  </a:lnTo>
                  <a:lnTo>
                    <a:pt x="438" y="390"/>
                  </a:lnTo>
                  <a:lnTo>
                    <a:pt x="432" y="390"/>
                  </a:lnTo>
                  <a:lnTo>
                    <a:pt x="432" y="396"/>
                  </a:lnTo>
                  <a:lnTo>
                    <a:pt x="426" y="396"/>
                  </a:lnTo>
                  <a:lnTo>
                    <a:pt x="420" y="396"/>
                  </a:lnTo>
                  <a:lnTo>
                    <a:pt x="420" y="402"/>
                  </a:lnTo>
                  <a:lnTo>
                    <a:pt x="420" y="396"/>
                  </a:lnTo>
                  <a:lnTo>
                    <a:pt x="420" y="402"/>
                  </a:lnTo>
                  <a:lnTo>
                    <a:pt x="414" y="402"/>
                  </a:lnTo>
                  <a:lnTo>
                    <a:pt x="408" y="402"/>
                  </a:lnTo>
                  <a:lnTo>
                    <a:pt x="414" y="402"/>
                  </a:lnTo>
                  <a:lnTo>
                    <a:pt x="408" y="408"/>
                  </a:lnTo>
                  <a:lnTo>
                    <a:pt x="402" y="408"/>
                  </a:lnTo>
                  <a:lnTo>
                    <a:pt x="408" y="408"/>
                  </a:lnTo>
                  <a:lnTo>
                    <a:pt x="402" y="408"/>
                  </a:lnTo>
                  <a:lnTo>
                    <a:pt x="408" y="408"/>
                  </a:lnTo>
                  <a:lnTo>
                    <a:pt x="402" y="408"/>
                  </a:lnTo>
                  <a:lnTo>
                    <a:pt x="402" y="414"/>
                  </a:lnTo>
                  <a:lnTo>
                    <a:pt x="402" y="408"/>
                  </a:lnTo>
                  <a:lnTo>
                    <a:pt x="402" y="414"/>
                  </a:lnTo>
                  <a:lnTo>
                    <a:pt x="396" y="414"/>
                  </a:lnTo>
                  <a:lnTo>
                    <a:pt x="390" y="414"/>
                  </a:lnTo>
                  <a:lnTo>
                    <a:pt x="390" y="420"/>
                  </a:lnTo>
                  <a:lnTo>
                    <a:pt x="384" y="426"/>
                  </a:lnTo>
                  <a:lnTo>
                    <a:pt x="378" y="432"/>
                  </a:lnTo>
                  <a:lnTo>
                    <a:pt x="378" y="426"/>
                  </a:lnTo>
                  <a:lnTo>
                    <a:pt x="378" y="432"/>
                  </a:lnTo>
                  <a:lnTo>
                    <a:pt x="372" y="432"/>
                  </a:lnTo>
                  <a:lnTo>
                    <a:pt x="378" y="432"/>
                  </a:lnTo>
                  <a:lnTo>
                    <a:pt x="378" y="438"/>
                  </a:lnTo>
                  <a:lnTo>
                    <a:pt x="372" y="438"/>
                  </a:lnTo>
                  <a:lnTo>
                    <a:pt x="372" y="444"/>
                  </a:lnTo>
                  <a:lnTo>
                    <a:pt x="372" y="438"/>
                  </a:lnTo>
                  <a:lnTo>
                    <a:pt x="366" y="444"/>
                  </a:lnTo>
                  <a:lnTo>
                    <a:pt x="372" y="444"/>
                  </a:lnTo>
                  <a:lnTo>
                    <a:pt x="366" y="444"/>
                  </a:lnTo>
                  <a:lnTo>
                    <a:pt x="366" y="450"/>
                  </a:lnTo>
                  <a:lnTo>
                    <a:pt x="360" y="450"/>
                  </a:lnTo>
                  <a:lnTo>
                    <a:pt x="360" y="456"/>
                  </a:lnTo>
                  <a:lnTo>
                    <a:pt x="360" y="450"/>
                  </a:lnTo>
                  <a:lnTo>
                    <a:pt x="360" y="456"/>
                  </a:lnTo>
                  <a:lnTo>
                    <a:pt x="354" y="456"/>
                  </a:lnTo>
                  <a:lnTo>
                    <a:pt x="354" y="462"/>
                  </a:lnTo>
                  <a:lnTo>
                    <a:pt x="354" y="456"/>
                  </a:lnTo>
                  <a:lnTo>
                    <a:pt x="354" y="462"/>
                  </a:lnTo>
                  <a:lnTo>
                    <a:pt x="354" y="456"/>
                  </a:lnTo>
                  <a:lnTo>
                    <a:pt x="348" y="456"/>
                  </a:lnTo>
                  <a:lnTo>
                    <a:pt x="354" y="462"/>
                  </a:lnTo>
                  <a:lnTo>
                    <a:pt x="348" y="462"/>
                  </a:lnTo>
                  <a:lnTo>
                    <a:pt x="348" y="468"/>
                  </a:lnTo>
                  <a:lnTo>
                    <a:pt x="348" y="474"/>
                  </a:lnTo>
                  <a:lnTo>
                    <a:pt x="342" y="474"/>
                  </a:lnTo>
                  <a:lnTo>
                    <a:pt x="348" y="474"/>
                  </a:lnTo>
                  <a:lnTo>
                    <a:pt x="342" y="480"/>
                  </a:lnTo>
                  <a:lnTo>
                    <a:pt x="348" y="480"/>
                  </a:lnTo>
                  <a:lnTo>
                    <a:pt x="342" y="480"/>
                  </a:lnTo>
                  <a:lnTo>
                    <a:pt x="336" y="480"/>
                  </a:lnTo>
                  <a:lnTo>
                    <a:pt x="342" y="480"/>
                  </a:lnTo>
                  <a:lnTo>
                    <a:pt x="336" y="480"/>
                  </a:lnTo>
                  <a:lnTo>
                    <a:pt x="330" y="480"/>
                  </a:lnTo>
                  <a:lnTo>
                    <a:pt x="330" y="486"/>
                  </a:lnTo>
                  <a:lnTo>
                    <a:pt x="330" y="480"/>
                  </a:lnTo>
                  <a:lnTo>
                    <a:pt x="330" y="486"/>
                  </a:lnTo>
                  <a:lnTo>
                    <a:pt x="324" y="486"/>
                  </a:lnTo>
                  <a:lnTo>
                    <a:pt x="318" y="486"/>
                  </a:lnTo>
                  <a:lnTo>
                    <a:pt x="318" y="492"/>
                  </a:lnTo>
                  <a:lnTo>
                    <a:pt x="312" y="492"/>
                  </a:lnTo>
                  <a:lnTo>
                    <a:pt x="306" y="492"/>
                  </a:lnTo>
                  <a:lnTo>
                    <a:pt x="306" y="498"/>
                  </a:lnTo>
                  <a:lnTo>
                    <a:pt x="306" y="492"/>
                  </a:lnTo>
                  <a:lnTo>
                    <a:pt x="306" y="498"/>
                  </a:lnTo>
                  <a:lnTo>
                    <a:pt x="300" y="504"/>
                  </a:lnTo>
                  <a:lnTo>
                    <a:pt x="300" y="510"/>
                  </a:lnTo>
                  <a:lnTo>
                    <a:pt x="294" y="510"/>
                  </a:lnTo>
                  <a:lnTo>
                    <a:pt x="294" y="516"/>
                  </a:lnTo>
                  <a:lnTo>
                    <a:pt x="294" y="510"/>
                  </a:lnTo>
                  <a:lnTo>
                    <a:pt x="294" y="516"/>
                  </a:lnTo>
                  <a:lnTo>
                    <a:pt x="288" y="516"/>
                  </a:lnTo>
                  <a:lnTo>
                    <a:pt x="288" y="522"/>
                  </a:lnTo>
                  <a:lnTo>
                    <a:pt x="282" y="522"/>
                  </a:lnTo>
                  <a:lnTo>
                    <a:pt x="282" y="528"/>
                  </a:lnTo>
                  <a:lnTo>
                    <a:pt x="276" y="528"/>
                  </a:lnTo>
                  <a:lnTo>
                    <a:pt x="276" y="534"/>
                  </a:lnTo>
                  <a:lnTo>
                    <a:pt x="276" y="528"/>
                  </a:lnTo>
                  <a:lnTo>
                    <a:pt x="276" y="534"/>
                  </a:lnTo>
                  <a:lnTo>
                    <a:pt x="270" y="534"/>
                  </a:lnTo>
                  <a:lnTo>
                    <a:pt x="264" y="534"/>
                  </a:lnTo>
                  <a:lnTo>
                    <a:pt x="264" y="540"/>
                  </a:lnTo>
                  <a:lnTo>
                    <a:pt x="264" y="534"/>
                  </a:lnTo>
                  <a:lnTo>
                    <a:pt x="264" y="540"/>
                  </a:lnTo>
                  <a:lnTo>
                    <a:pt x="258" y="540"/>
                  </a:lnTo>
                  <a:lnTo>
                    <a:pt x="258" y="534"/>
                  </a:lnTo>
                  <a:lnTo>
                    <a:pt x="252" y="534"/>
                  </a:lnTo>
                  <a:lnTo>
                    <a:pt x="252" y="528"/>
                  </a:lnTo>
                  <a:lnTo>
                    <a:pt x="246" y="528"/>
                  </a:lnTo>
                  <a:lnTo>
                    <a:pt x="252" y="528"/>
                  </a:lnTo>
                  <a:lnTo>
                    <a:pt x="252" y="534"/>
                  </a:lnTo>
                  <a:lnTo>
                    <a:pt x="258" y="534"/>
                  </a:lnTo>
                  <a:lnTo>
                    <a:pt x="258" y="540"/>
                  </a:lnTo>
                  <a:lnTo>
                    <a:pt x="252" y="540"/>
                  </a:lnTo>
                  <a:lnTo>
                    <a:pt x="258" y="540"/>
                  </a:lnTo>
                  <a:lnTo>
                    <a:pt x="258" y="546"/>
                  </a:lnTo>
                  <a:lnTo>
                    <a:pt x="252" y="552"/>
                  </a:lnTo>
                  <a:lnTo>
                    <a:pt x="258" y="558"/>
                  </a:lnTo>
                  <a:lnTo>
                    <a:pt x="252" y="558"/>
                  </a:lnTo>
                  <a:lnTo>
                    <a:pt x="246" y="558"/>
                  </a:lnTo>
                  <a:lnTo>
                    <a:pt x="252" y="558"/>
                  </a:lnTo>
                  <a:lnTo>
                    <a:pt x="252" y="564"/>
                  </a:lnTo>
                  <a:lnTo>
                    <a:pt x="252" y="570"/>
                  </a:lnTo>
                  <a:lnTo>
                    <a:pt x="246" y="570"/>
                  </a:lnTo>
                  <a:lnTo>
                    <a:pt x="252" y="570"/>
                  </a:lnTo>
                  <a:lnTo>
                    <a:pt x="252" y="576"/>
                  </a:lnTo>
                  <a:lnTo>
                    <a:pt x="246" y="576"/>
                  </a:lnTo>
                  <a:lnTo>
                    <a:pt x="246" y="582"/>
                  </a:lnTo>
                  <a:lnTo>
                    <a:pt x="252" y="582"/>
                  </a:lnTo>
                  <a:lnTo>
                    <a:pt x="252" y="576"/>
                  </a:lnTo>
                  <a:lnTo>
                    <a:pt x="252" y="582"/>
                  </a:lnTo>
                  <a:lnTo>
                    <a:pt x="258" y="582"/>
                  </a:lnTo>
                  <a:lnTo>
                    <a:pt x="258" y="588"/>
                  </a:lnTo>
                  <a:lnTo>
                    <a:pt x="264" y="588"/>
                  </a:lnTo>
                  <a:lnTo>
                    <a:pt x="264" y="594"/>
                  </a:lnTo>
                  <a:lnTo>
                    <a:pt x="264" y="588"/>
                  </a:lnTo>
                  <a:lnTo>
                    <a:pt x="264" y="594"/>
                  </a:lnTo>
                  <a:lnTo>
                    <a:pt x="264" y="588"/>
                  </a:lnTo>
                  <a:lnTo>
                    <a:pt x="264" y="594"/>
                  </a:lnTo>
                  <a:lnTo>
                    <a:pt x="264" y="588"/>
                  </a:lnTo>
                  <a:lnTo>
                    <a:pt x="270" y="588"/>
                  </a:lnTo>
                  <a:lnTo>
                    <a:pt x="270" y="594"/>
                  </a:lnTo>
                  <a:lnTo>
                    <a:pt x="264" y="594"/>
                  </a:lnTo>
                  <a:lnTo>
                    <a:pt x="270" y="594"/>
                  </a:lnTo>
                  <a:lnTo>
                    <a:pt x="270" y="588"/>
                  </a:lnTo>
                  <a:lnTo>
                    <a:pt x="270" y="594"/>
                  </a:lnTo>
                  <a:lnTo>
                    <a:pt x="264" y="594"/>
                  </a:lnTo>
                  <a:lnTo>
                    <a:pt x="270" y="594"/>
                  </a:lnTo>
                  <a:lnTo>
                    <a:pt x="264" y="594"/>
                  </a:lnTo>
                  <a:lnTo>
                    <a:pt x="270" y="594"/>
                  </a:lnTo>
                  <a:lnTo>
                    <a:pt x="270" y="600"/>
                  </a:lnTo>
                  <a:lnTo>
                    <a:pt x="270" y="606"/>
                  </a:lnTo>
                  <a:lnTo>
                    <a:pt x="270" y="600"/>
                  </a:lnTo>
                  <a:lnTo>
                    <a:pt x="276" y="600"/>
                  </a:lnTo>
                  <a:lnTo>
                    <a:pt x="276" y="606"/>
                  </a:lnTo>
                  <a:lnTo>
                    <a:pt x="270" y="606"/>
                  </a:lnTo>
                  <a:lnTo>
                    <a:pt x="276" y="606"/>
                  </a:lnTo>
                  <a:lnTo>
                    <a:pt x="276" y="612"/>
                  </a:lnTo>
                  <a:lnTo>
                    <a:pt x="276" y="606"/>
                  </a:lnTo>
                  <a:lnTo>
                    <a:pt x="270" y="606"/>
                  </a:lnTo>
                  <a:lnTo>
                    <a:pt x="270" y="612"/>
                  </a:lnTo>
                  <a:lnTo>
                    <a:pt x="276" y="612"/>
                  </a:lnTo>
                  <a:lnTo>
                    <a:pt x="270" y="612"/>
                  </a:lnTo>
                  <a:lnTo>
                    <a:pt x="270" y="618"/>
                  </a:lnTo>
                  <a:lnTo>
                    <a:pt x="270" y="612"/>
                  </a:lnTo>
                  <a:lnTo>
                    <a:pt x="270" y="618"/>
                  </a:lnTo>
                  <a:lnTo>
                    <a:pt x="276" y="618"/>
                  </a:lnTo>
                  <a:lnTo>
                    <a:pt x="276" y="624"/>
                  </a:lnTo>
                  <a:lnTo>
                    <a:pt x="270" y="624"/>
                  </a:lnTo>
                  <a:lnTo>
                    <a:pt x="270" y="618"/>
                  </a:lnTo>
                  <a:lnTo>
                    <a:pt x="270" y="624"/>
                  </a:lnTo>
                  <a:lnTo>
                    <a:pt x="270" y="630"/>
                  </a:lnTo>
                  <a:lnTo>
                    <a:pt x="276" y="630"/>
                  </a:lnTo>
                  <a:lnTo>
                    <a:pt x="276" y="624"/>
                  </a:lnTo>
                  <a:lnTo>
                    <a:pt x="276" y="630"/>
                  </a:lnTo>
                  <a:lnTo>
                    <a:pt x="276" y="624"/>
                  </a:lnTo>
                  <a:lnTo>
                    <a:pt x="276" y="618"/>
                  </a:lnTo>
                  <a:lnTo>
                    <a:pt x="276" y="624"/>
                  </a:lnTo>
                  <a:lnTo>
                    <a:pt x="276" y="630"/>
                  </a:lnTo>
                  <a:lnTo>
                    <a:pt x="282" y="636"/>
                  </a:lnTo>
                  <a:lnTo>
                    <a:pt x="282" y="642"/>
                  </a:lnTo>
                  <a:lnTo>
                    <a:pt x="282" y="648"/>
                  </a:lnTo>
                  <a:lnTo>
                    <a:pt x="282" y="654"/>
                  </a:lnTo>
                  <a:lnTo>
                    <a:pt x="282" y="648"/>
                  </a:lnTo>
                  <a:lnTo>
                    <a:pt x="282" y="654"/>
                  </a:lnTo>
                  <a:lnTo>
                    <a:pt x="288" y="654"/>
                  </a:lnTo>
                  <a:lnTo>
                    <a:pt x="288" y="660"/>
                  </a:lnTo>
                  <a:lnTo>
                    <a:pt x="288" y="666"/>
                  </a:lnTo>
                  <a:lnTo>
                    <a:pt x="288" y="672"/>
                  </a:lnTo>
                  <a:lnTo>
                    <a:pt x="288" y="678"/>
                  </a:lnTo>
                  <a:lnTo>
                    <a:pt x="294" y="678"/>
                  </a:lnTo>
                  <a:lnTo>
                    <a:pt x="294" y="684"/>
                  </a:lnTo>
                  <a:lnTo>
                    <a:pt x="294" y="678"/>
                  </a:lnTo>
                  <a:lnTo>
                    <a:pt x="294" y="684"/>
                  </a:lnTo>
                  <a:lnTo>
                    <a:pt x="294" y="678"/>
                  </a:lnTo>
                  <a:lnTo>
                    <a:pt x="294" y="672"/>
                  </a:lnTo>
                  <a:lnTo>
                    <a:pt x="294" y="678"/>
                  </a:lnTo>
                  <a:lnTo>
                    <a:pt x="300" y="678"/>
                  </a:lnTo>
                  <a:lnTo>
                    <a:pt x="300" y="684"/>
                  </a:lnTo>
                  <a:lnTo>
                    <a:pt x="300" y="678"/>
                  </a:lnTo>
                  <a:lnTo>
                    <a:pt x="300" y="684"/>
                  </a:lnTo>
                  <a:lnTo>
                    <a:pt x="300" y="690"/>
                  </a:lnTo>
                  <a:lnTo>
                    <a:pt x="300" y="696"/>
                  </a:lnTo>
                  <a:lnTo>
                    <a:pt x="300" y="702"/>
                  </a:lnTo>
                  <a:lnTo>
                    <a:pt x="294" y="702"/>
                  </a:lnTo>
                  <a:lnTo>
                    <a:pt x="300" y="708"/>
                  </a:lnTo>
                  <a:lnTo>
                    <a:pt x="300" y="714"/>
                  </a:lnTo>
                  <a:lnTo>
                    <a:pt x="300" y="720"/>
                  </a:lnTo>
                  <a:lnTo>
                    <a:pt x="300" y="726"/>
                  </a:lnTo>
                  <a:lnTo>
                    <a:pt x="300" y="720"/>
                  </a:lnTo>
                  <a:lnTo>
                    <a:pt x="300" y="726"/>
                  </a:lnTo>
                  <a:lnTo>
                    <a:pt x="300" y="732"/>
                  </a:lnTo>
                  <a:lnTo>
                    <a:pt x="294" y="738"/>
                  </a:lnTo>
                  <a:lnTo>
                    <a:pt x="294" y="744"/>
                  </a:lnTo>
                  <a:lnTo>
                    <a:pt x="294" y="750"/>
                  </a:lnTo>
                  <a:lnTo>
                    <a:pt x="294" y="756"/>
                  </a:lnTo>
                  <a:lnTo>
                    <a:pt x="294" y="762"/>
                  </a:lnTo>
                  <a:lnTo>
                    <a:pt x="294" y="768"/>
                  </a:lnTo>
                  <a:lnTo>
                    <a:pt x="294" y="774"/>
                  </a:lnTo>
                  <a:lnTo>
                    <a:pt x="288" y="774"/>
                  </a:lnTo>
                  <a:lnTo>
                    <a:pt x="288" y="768"/>
                  </a:lnTo>
                  <a:lnTo>
                    <a:pt x="288" y="774"/>
                  </a:lnTo>
                  <a:lnTo>
                    <a:pt x="288" y="780"/>
                  </a:lnTo>
                  <a:lnTo>
                    <a:pt x="288" y="786"/>
                  </a:lnTo>
                  <a:lnTo>
                    <a:pt x="288" y="780"/>
                  </a:lnTo>
                  <a:lnTo>
                    <a:pt x="294" y="780"/>
                  </a:lnTo>
                  <a:lnTo>
                    <a:pt x="294" y="774"/>
                  </a:lnTo>
                  <a:lnTo>
                    <a:pt x="300" y="774"/>
                  </a:lnTo>
                  <a:lnTo>
                    <a:pt x="300" y="780"/>
                  </a:lnTo>
                  <a:lnTo>
                    <a:pt x="300" y="786"/>
                  </a:lnTo>
                  <a:lnTo>
                    <a:pt x="294" y="792"/>
                  </a:lnTo>
                  <a:lnTo>
                    <a:pt x="294" y="798"/>
                  </a:lnTo>
                  <a:lnTo>
                    <a:pt x="294" y="804"/>
                  </a:lnTo>
                  <a:lnTo>
                    <a:pt x="288" y="804"/>
                  </a:lnTo>
                  <a:lnTo>
                    <a:pt x="288" y="810"/>
                  </a:lnTo>
                  <a:lnTo>
                    <a:pt x="282" y="816"/>
                  </a:lnTo>
                  <a:lnTo>
                    <a:pt x="282" y="822"/>
                  </a:lnTo>
                  <a:lnTo>
                    <a:pt x="276" y="822"/>
                  </a:lnTo>
                  <a:lnTo>
                    <a:pt x="270" y="828"/>
                  </a:lnTo>
                  <a:lnTo>
                    <a:pt x="264" y="834"/>
                  </a:lnTo>
                  <a:lnTo>
                    <a:pt x="258" y="834"/>
                  </a:lnTo>
                  <a:lnTo>
                    <a:pt x="252" y="840"/>
                  </a:lnTo>
                  <a:lnTo>
                    <a:pt x="246" y="840"/>
                  </a:lnTo>
                  <a:lnTo>
                    <a:pt x="240" y="840"/>
                  </a:lnTo>
                  <a:lnTo>
                    <a:pt x="234" y="840"/>
                  </a:lnTo>
                  <a:lnTo>
                    <a:pt x="240" y="840"/>
                  </a:lnTo>
                  <a:lnTo>
                    <a:pt x="234" y="840"/>
                  </a:lnTo>
                  <a:lnTo>
                    <a:pt x="234" y="846"/>
                  </a:lnTo>
                  <a:lnTo>
                    <a:pt x="228" y="846"/>
                  </a:lnTo>
                  <a:lnTo>
                    <a:pt x="222" y="846"/>
                  </a:lnTo>
                  <a:lnTo>
                    <a:pt x="216" y="852"/>
                  </a:lnTo>
                  <a:lnTo>
                    <a:pt x="210" y="852"/>
                  </a:lnTo>
                  <a:lnTo>
                    <a:pt x="204" y="852"/>
                  </a:lnTo>
                  <a:lnTo>
                    <a:pt x="204" y="858"/>
                  </a:lnTo>
                  <a:lnTo>
                    <a:pt x="198" y="858"/>
                  </a:lnTo>
                  <a:lnTo>
                    <a:pt x="192" y="858"/>
                  </a:lnTo>
                  <a:lnTo>
                    <a:pt x="186" y="864"/>
                  </a:lnTo>
                  <a:lnTo>
                    <a:pt x="180" y="864"/>
                  </a:lnTo>
                  <a:lnTo>
                    <a:pt x="174" y="870"/>
                  </a:lnTo>
                  <a:lnTo>
                    <a:pt x="168" y="870"/>
                  </a:lnTo>
                  <a:lnTo>
                    <a:pt x="162" y="876"/>
                  </a:lnTo>
                  <a:lnTo>
                    <a:pt x="156" y="882"/>
                  </a:lnTo>
                  <a:lnTo>
                    <a:pt x="150" y="882"/>
                  </a:lnTo>
                  <a:lnTo>
                    <a:pt x="150" y="888"/>
                  </a:lnTo>
                  <a:lnTo>
                    <a:pt x="144" y="888"/>
                  </a:lnTo>
                  <a:lnTo>
                    <a:pt x="144" y="894"/>
                  </a:lnTo>
                  <a:lnTo>
                    <a:pt x="144" y="900"/>
                  </a:lnTo>
                  <a:lnTo>
                    <a:pt x="144" y="906"/>
                  </a:lnTo>
                  <a:lnTo>
                    <a:pt x="144" y="900"/>
                  </a:lnTo>
                  <a:lnTo>
                    <a:pt x="144" y="894"/>
                  </a:lnTo>
                  <a:lnTo>
                    <a:pt x="138" y="894"/>
                  </a:lnTo>
                  <a:lnTo>
                    <a:pt x="144" y="894"/>
                  </a:lnTo>
                  <a:lnTo>
                    <a:pt x="144" y="900"/>
                  </a:lnTo>
                  <a:lnTo>
                    <a:pt x="138" y="900"/>
                  </a:lnTo>
                  <a:lnTo>
                    <a:pt x="138" y="906"/>
                  </a:lnTo>
                  <a:lnTo>
                    <a:pt x="138" y="912"/>
                  </a:lnTo>
                  <a:lnTo>
                    <a:pt x="132" y="912"/>
                  </a:lnTo>
                  <a:lnTo>
                    <a:pt x="132" y="906"/>
                  </a:lnTo>
                  <a:lnTo>
                    <a:pt x="126" y="912"/>
                  </a:lnTo>
                  <a:lnTo>
                    <a:pt x="132" y="912"/>
                  </a:lnTo>
                  <a:lnTo>
                    <a:pt x="126" y="912"/>
                  </a:lnTo>
                  <a:lnTo>
                    <a:pt x="126" y="918"/>
                  </a:lnTo>
                  <a:lnTo>
                    <a:pt x="126" y="912"/>
                  </a:lnTo>
                  <a:lnTo>
                    <a:pt x="132" y="912"/>
                  </a:lnTo>
                  <a:lnTo>
                    <a:pt x="138" y="912"/>
                  </a:lnTo>
                  <a:lnTo>
                    <a:pt x="138" y="918"/>
                  </a:lnTo>
                  <a:lnTo>
                    <a:pt x="138" y="924"/>
                  </a:lnTo>
                  <a:lnTo>
                    <a:pt x="138" y="930"/>
                  </a:lnTo>
                  <a:lnTo>
                    <a:pt x="144" y="930"/>
                  </a:lnTo>
                  <a:lnTo>
                    <a:pt x="138" y="930"/>
                  </a:lnTo>
                  <a:lnTo>
                    <a:pt x="138" y="936"/>
                  </a:lnTo>
                  <a:lnTo>
                    <a:pt x="138" y="930"/>
                  </a:lnTo>
                  <a:lnTo>
                    <a:pt x="144" y="930"/>
                  </a:lnTo>
                  <a:lnTo>
                    <a:pt x="138" y="930"/>
                  </a:lnTo>
                  <a:lnTo>
                    <a:pt x="138" y="924"/>
                  </a:lnTo>
                  <a:lnTo>
                    <a:pt x="144" y="924"/>
                  </a:lnTo>
                  <a:lnTo>
                    <a:pt x="144" y="930"/>
                  </a:lnTo>
                  <a:lnTo>
                    <a:pt x="150" y="930"/>
                  </a:lnTo>
                  <a:lnTo>
                    <a:pt x="150" y="924"/>
                  </a:lnTo>
                  <a:lnTo>
                    <a:pt x="150" y="918"/>
                  </a:lnTo>
                  <a:lnTo>
                    <a:pt x="156" y="918"/>
                  </a:lnTo>
                  <a:lnTo>
                    <a:pt x="156" y="924"/>
                  </a:lnTo>
                  <a:lnTo>
                    <a:pt x="156" y="930"/>
                  </a:lnTo>
                  <a:lnTo>
                    <a:pt x="156" y="936"/>
                  </a:lnTo>
                  <a:lnTo>
                    <a:pt x="156" y="942"/>
                  </a:lnTo>
                  <a:lnTo>
                    <a:pt x="150" y="942"/>
                  </a:lnTo>
                  <a:lnTo>
                    <a:pt x="150" y="948"/>
                  </a:lnTo>
                  <a:lnTo>
                    <a:pt x="150" y="954"/>
                  </a:lnTo>
                  <a:lnTo>
                    <a:pt x="150" y="960"/>
                  </a:lnTo>
                  <a:lnTo>
                    <a:pt x="150" y="966"/>
                  </a:lnTo>
                  <a:lnTo>
                    <a:pt x="144" y="966"/>
                  </a:lnTo>
                  <a:lnTo>
                    <a:pt x="120" y="966"/>
                  </a:lnTo>
                  <a:lnTo>
                    <a:pt x="114" y="960"/>
                  </a:lnTo>
                  <a:lnTo>
                    <a:pt x="114" y="966"/>
                  </a:lnTo>
                  <a:lnTo>
                    <a:pt x="108" y="966"/>
                  </a:lnTo>
                  <a:lnTo>
                    <a:pt x="108" y="954"/>
                  </a:lnTo>
                  <a:lnTo>
                    <a:pt x="108" y="942"/>
                  </a:lnTo>
                  <a:lnTo>
                    <a:pt x="108" y="936"/>
                  </a:lnTo>
                  <a:lnTo>
                    <a:pt x="108" y="930"/>
                  </a:lnTo>
                  <a:lnTo>
                    <a:pt x="108" y="924"/>
                  </a:lnTo>
                  <a:lnTo>
                    <a:pt x="108" y="912"/>
                  </a:lnTo>
                  <a:lnTo>
                    <a:pt x="102" y="912"/>
                  </a:lnTo>
                  <a:lnTo>
                    <a:pt x="102" y="906"/>
                  </a:lnTo>
                  <a:lnTo>
                    <a:pt x="96" y="900"/>
                  </a:lnTo>
                  <a:lnTo>
                    <a:pt x="102" y="900"/>
                  </a:lnTo>
                  <a:lnTo>
                    <a:pt x="102" y="894"/>
                  </a:lnTo>
                  <a:lnTo>
                    <a:pt x="102" y="888"/>
                  </a:lnTo>
                  <a:lnTo>
                    <a:pt x="102" y="882"/>
                  </a:lnTo>
                  <a:lnTo>
                    <a:pt x="102" y="876"/>
                  </a:lnTo>
                  <a:lnTo>
                    <a:pt x="102" y="870"/>
                  </a:lnTo>
                  <a:lnTo>
                    <a:pt x="102" y="864"/>
                  </a:lnTo>
                  <a:lnTo>
                    <a:pt x="102" y="858"/>
                  </a:lnTo>
                  <a:lnTo>
                    <a:pt x="102" y="852"/>
                  </a:lnTo>
                  <a:lnTo>
                    <a:pt x="102" y="846"/>
                  </a:lnTo>
                  <a:lnTo>
                    <a:pt x="102" y="840"/>
                  </a:lnTo>
                  <a:lnTo>
                    <a:pt x="102" y="834"/>
                  </a:lnTo>
                  <a:lnTo>
                    <a:pt x="102" y="828"/>
                  </a:lnTo>
                  <a:lnTo>
                    <a:pt x="102" y="822"/>
                  </a:lnTo>
                  <a:lnTo>
                    <a:pt x="102" y="816"/>
                  </a:lnTo>
                  <a:lnTo>
                    <a:pt x="102" y="810"/>
                  </a:lnTo>
                  <a:lnTo>
                    <a:pt x="102" y="804"/>
                  </a:lnTo>
                  <a:lnTo>
                    <a:pt x="96" y="798"/>
                  </a:lnTo>
                  <a:lnTo>
                    <a:pt x="96" y="786"/>
                  </a:lnTo>
                  <a:lnTo>
                    <a:pt x="90" y="780"/>
                  </a:lnTo>
                  <a:lnTo>
                    <a:pt x="84" y="774"/>
                  </a:lnTo>
                  <a:lnTo>
                    <a:pt x="84" y="768"/>
                  </a:lnTo>
                  <a:lnTo>
                    <a:pt x="84" y="762"/>
                  </a:lnTo>
                  <a:lnTo>
                    <a:pt x="78" y="756"/>
                  </a:lnTo>
                  <a:lnTo>
                    <a:pt x="78" y="750"/>
                  </a:lnTo>
                  <a:lnTo>
                    <a:pt x="78" y="744"/>
                  </a:lnTo>
                  <a:lnTo>
                    <a:pt x="78" y="738"/>
                  </a:lnTo>
                  <a:lnTo>
                    <a:pt x="78" y="732"/>
                  </a:lnTo>
                  <a:lnTo>
                    <a:pt x="72" y="732"/>
                  </a:lnTo>
                  <a:lnTo>
                    <a:pt x="72" y="726"/>
                  </a:lnTo>
                  <a:lnTo>
                    <a:pt x="72" y="714"/>
                  </a:lnTo>
                  <a:lnTo>
                    <a:pt x="66" y="702"/>
                  </a:lnTo>
                  <a:lnTo>
                    <a:pt x="66" y="690"/>
                  </a:lnTo>
                  <a:lnTo>
                    <a:pt x="72" y="684"/>
                  </a:lnTo>
                  <a:lnTo>
                    <a:pt x="78" y="678"/>
                  </a:lnTo>
                  <a:lnTo>
                    <a:pt x="96" y="660"/>
                  </a:lnTo>
                  <a:lnTo>
                    <a:pt x="120" y="630"/>
                  </a:lnTo>
                  <a:lnTo>
                    <a:pt x="126" y="624"/>
                  </a:lnTo>
                  <a:lnTo>
                    <a:pt x="126" y="630"/>
                  </a:lnTo>
                  <a:lnTo>
                    <a:pt x="126" y="624"/>
                  </a:lnTo>
                  <a:lnTo>
                    <a:pt x="126" y="618"/>
                  </a:lnTo>
                  <a:lnTo>
                    <a:pt x="120" y="618"/>
                  </a:lnTo>
                  <a:lnTo>
                    <a:pt x="120" y="612"/>
                  </a:lnTo>
                  <a:lnTo>
                    <a:pt x="126" y="612"/>
                  </a:lnTo>
                  <a:lnTo>
                    <a:pt x="126" y="606"/>
                  </a:lnTo>
                  <a:lnTo>
                    <a:pt x="132" y="600"/>
                  </a:lnTo>
                  <a:lnTo>
                    <a:pt x="132" y="594"/>
                  </a:lnTo>
                  <a:lnTo>
                    <a:pt x="132" y="588"/>
                  </a:lnTo>
                  <a:lnTo>
                    <a:pt x="126" y="588"/>
                  </a:lnTo>
                  <a:lnTo>
                    <a:pt x="132" y="582"/>
                  </a:lnTo>
                  <a:lnTo>
                    <a:pt x="138" y="582"/>
                  </a:lnTo>
                  <a:lnTo>
                    <a:pt x="144" y="576"/>
                  </a:lnTo>
                  <a:lnTo>
                    <a:pt x="144" y="570"/>
                  </a:lnTo>
                  <a:lnTo>
                    <a:pt x="150" y="564"/>
                  </a:lnTo>
                  <a:lnTo>
                    <a:pt x="150" y="558"/>
                  </a:lnTo>
                  <a:lnTo>
                    <a:pt x="150" y="552"/>
                  </a:lnTo>
                  <a:lnTo>
                    <a:pt x="150" y="558"/>
                  </a:lnTo>
                  <a:lnTo>
                    <a:pt x="150" y="552"/>
                  </a:lnTo>
                  <a:lnTo>
                    <a:pt x="156" y="552"/>
                  </a:lnTo>
                  <a:lnTo>
                    <a:pt x="156" y="546"/>
                  </a:lnTo>
                  <a:lnTo>
                    <a:pt x="162" y="540"/>
                  </a:lnTo>
                  <a:lnTo>
                    <a:pt x="162" y="534"/>
                  </a:lnTo>
                  <a:lnTo>
                    <a:pt x="156" y="534"/>
                  </a:lnTo>
                  <a:lnTo>
                    <a:pt x="156" y="528"/>
                  </a:lnTo>
                  <a:lnTo>
                    <a:pt x="150" y="528"/>
                  </a:lnTo>
                  <a:lnTo>
                    <a:pt x="150" y="522"/>
                  </a:lnTo>
                  <a:lnTo>
                    <a:pt x="150" y="516"/>
                  </a:lnTo>
                  <a:lnTo>
                    <a:pt x="144" y="516"/>
                  </a:lnTo>
                  <a:lnTo>
                    <a:pt x="144" y="510"/>
                  </a:lnTo>
                  <a:lnTo>
                    <a:pt x="150" y="510"/>
                  </a:lnTo>
                  <a:lnTo>
                    <a:pt x="150" y="504"/>
                  </a:lnTo>
                  <a:lnTo>
                    <a:pt x="150" y="498"/>
                  </a:lnTo>
                  <a:lnTo>
                    <a:pt x="150" y="492"/>
                  </a:lnTo>
                  <a:lnTo>
                    <a:pt x="144" y="492"/>
                  </a:lnTo>
                  <a:lnTo>
                    <a:pt x="138" y="486"/>
                  </a:lnTo>
                  <a:lnTo>
                    <a:pt x="144" y="486"/>
                  </a:lnTo>
                  <a:lnTo>
                    <a:pt x="144" y="480"/>
                  </a:lnTo>
                  <a:lnTo>
                    <a:pt x="138" y="480"/>
                  </a:lnTo>
                  <a:lnTo>
                    <a:pt x="144" y="480"/>
                  </a:lnTo>
                  <a:lnTo>
                    <a:pt x="144" y="474"/>
                  </a:lnTo>
                  <a:lnTo>
                    <a:pt x="150" y="474"/>
                  </a:lnTo>
                  <a:lnTo>
                    <a:pt x="150" y="480"/>
                  </a:lnTo>
                  <a:lnTo>
                    <a:pt x="150" y="474"/>
                  </a:lnTo>
                  <a:lnTo>
                    <a:pt x="156" y="474"/>
                  </a:lnTo>
                  <a:lnTo>
                    <a:pt x="156" y="468"/>
                  </a:lnTo>
                  <a:lnTo>
                    <a:pt x="150" y="468"/>
                  </a:lnTo>
                  <a:lnTo>
                    <a:pt x="150" y="462"/>
                  </a:lnTo>
                  <a:lnTo>
                    <a:pt x="156" y="462"/>
                  </a:lnTo>
                  <a:lnTo>
                    <a:pt x="156" y="456"/>
                  </a:lnTo>
                  <a:lnTo>
                    <a:pt x="156" y="462"/>
                  </a:lnTo>
                  <a:lnTo>
                    <a:pt x="156" y="456"/>
                  </a:lnTo>
                  <a:lnTo>
                    <a:pt x="162" y="450"/>
                  </a:lnTo>
                  <a:lnTo>
                    <a:pt x="156" y="450"/>
                  </a:lnTo>
                  <a:lnTo>
                    <a:pt x="156" y="444"/>
                  </a:lnTo>
                  <a:lnTo>
                    <a:pt x="156" y="438"/>
                  </a:lnTo>
                  <a:lnTo>
                    <a:pt x="156" y="432"/>
                  </a:lnTo>
                  <a:lnTo>
                    <a:pt x="156" y="426"/>
                  </a:lnTo>
                  <a:lnTo>
                    <a:pt x="156" y="420"/>
                  </a:lnTo>
                  <a:lnTo>
                    <a:pt x="156" y="414"/>
                  </a:lnTo>
                  <a:lnTo>
                    <a:pt x="156" y="408"/>
                  </a:lnTo>
                  <a:lnTo>
                    <a:pt x="162" y="408"/>
                  </a:lnTo>
                  <a:lnTo>
                    <a:pt x="156" y="408"/>
                  </a:lnTo>
                  <a:lnTo>
                    <a:pt x="156" y="402"/>
                  </a:lnTo>
                  <a:lnTo>
                    <a:pt x="156" y="396"/>
                  </a:lnTo>
                  <a:lnTo>
                    <a:pt x="162" y="396"/>
                  </a:lnTo>
                  <a:lnTo>
                    <a:pt x="162" y="390"/>
                  </a:lnTo>
                  <a:lnTo>
                    <a:pt x="156" y="390"/>
                  </a:lnTo>
                  <a:lnTo>
                    <a:pt x="156" y="384"/>
                  </a:lnTo>
                  <a:lnTo>
                    <a:pt x="156" y="378"/>
                  </a:lnTo>
                  <a:lnTo>
                    <a:pt x="156" y="372"/>
                  </a:lnTo>
                  <a:lnTo>
                    <a:pt x="150" y="372"/>
                  </a:lnTo>
                  <a:lnTo>
                    <a:pt x="150" y="366"/>
                  </a:lnTo>
                  <a:lnTo>
                    <a:pt x="156" y="360"/>
                  </a:lnTo>
                  <a:lnTo>
                    <a:pt x="156" y="354"/>
                  </a:lnTo>
                  <a:lnTo>
                    <a:pt x="150" y="354"/>
                  </a:lnTo>
                  <a:lnTo>
                    <a:pt x="144" y="354"/>
                  </a:lnTo>
                  <a:lnTo>
                    <a:pt x="138" y="354"/>
                  </a:lnTo>
                  <a:lnTo>
                    <a:pt x="144" y="354"/>
                  </a:lnTo>
                  <a:lnTo>
                    <a:pt x="144" y="348"/>
                  </a:lnTo>
                  <a:lnTo>
                    <a:pt x="138" y="348"/>
                  </a:lnTo>
                  <a:lnTo>
                    <a:pt x="132" y="348"/>
                  </a:lnTo>
                  <a:lnTo>
                    <a:pt x="126" y="342"/>
                  </a:lnTo>
                  <a:lnTo>
                    <a:pt x="120" y="342"/>
                  </a:lnTo>
                  <a:lnTo>
                    <a:pt x="114" y="342"/>
                  </a:lnTo>
                  <a:lnTo>
                    <a:pt x="108" y="342"/>
                  </a:lnTo>
                  <a:lnTo>
                    <a:pt x="102" y="342"/>
                  </a:lnTo>
                  <a:lnTo>
                    <a:pt x="102" y="336"/>
                  </a:lnTo>
                  <a:lnTo>
                    <a:pt x="96" y="336"/>
                  </a:lnTo>
                  <a:lnTo>
                    <a:pt x="96" y="330"/>
                  </a:lnTo>
                  <a:lnTo>
                    <a:pt x="90" y="330"/>
                  </a:lnTo>
                  <a:lnTo>
                    <a:pt x="84" y="330"/>
                  </a:lnTo>
                  <a:lnTo>
                    <a:pt x="84" y="324"/>
                  </a:lnTo>
                  <a:lnTo>
                    <a:pt x="78" y="324"/>
                  </a:lnTo>
                  <a:lnTo>
                    <a:pt x="72" y="324"/>
                  </a:lnTo>
                  <a:lnTo>
                    <a:pt x="66" y="324"/>
                  </a:lnTo>
                  <a:lnTo>
                    <a:pt x="66" y="318"/>
                  </a:lnTo>
                  <a:lnTo>
                    <a:pt x="60" y="318"/>
                  </a:lnTo>
                  <a:lnTo>
                    <a:pt x="60" y="312"/>
                  </a:lnTo>
                  <a:lnTo>
                    <a:pt x="54" y="312"/>
                  </a:lnTo>
                  <a:lnTo>
                    <a:pt x="48" y="312"/>
                  </a:lnTo>
                  <a:lnTo>
                    <a:pt x="48" y="318"/>
                  </a:lnTo>
                  <a:lnTo>
                    <a:pt x="42" y="318"/>
                  </a:lnTo>
                  <a:lnTo>
                    <a:pt x="42" y="312"/>
                  </a:lnTo>
                  <a:lnTo>
                    <a:pt x="36" y="312"/>
                  </a:lnTo>
                  <a:lnTo>
                    <a:pt x="30" y="312"/>
                  </a:lnTo>
                  <a:lnTo>
                    <a:pt x="24" y="312"/>
                  </a:lnTo>
                  <a:lnTo>
                    <a:pt x="18" y="312"/>
                  </a:lnTo>
                  <a:lnTo>
                    <a:pt x="12" y="312"/>
                  </a:lnTo>
                  <a:lnTo>
                    <a:pt x="12" y="306"/>
                  </a:lnTo>
                  <a:lnTo>
                    <a:pt x="12" y="300"/>
                  </a:lnTo>
                  <a:lnTo>
                    <a:pt x="12" y="294"/>
                  </a:lnTo>
                  <a:lnTo>
                    <a:pt x="12" y="288"/>
                  </a:lnTo>
                  <a:lnTo>
                    <a:pt x="12" y="282"/>
                  </a:lnTo>
                  <a:lnTo>
                    <a:pt x="12" y="276"/>
                  </a:lnTo>
                  <a:lnTo>
                    <a:pt x="6" y="270"/>
                  </a:lnTo>
                  <a:lnTo>
                    <a:pt x="6" y="264"/>
                  </a:lnTo>
                  <a:lnTo>
                    <a:pt x="0" y="264"/>
                  </a:lnTo>
                  <a:lnTo>
                    <a:pt x="0" y="258"/>
                  </a:lnTo>
                  <a:lnTo>
                    <a:pt x="6" y="258"/>
                  </a:lnTo>
                  <a:lnTo>
                    <a:pt x="0" y="258"/>
                  </a:lnTo>
                  <a:lnTo>
                    <a:pt x="6" y="252"/>
                  </a:lnTo>
                  <a:lnTo>
                    <a:pt x="12" y="252"/>
                  </a:lnTo>
                  <a:lnTo>
                    <a:pt x="18" y="252"/>
                  </a:lnTo>
                  <a:lnTo>
                    <a:pt x="24" y="246"/>
                  </a:lnTo>
                  <a:lnTo>
                    <a:pt x="30" y="246"/>
                  </a:lnTo>
                  <a:lnTo>
                    <a:pt x="36" y="246"/>
                  </a:lnTo>
                  <a:lnTo>
                    <a:pt x="48" y="240"/>
                  </a:lnTo>
                  <a:lnTo>
                    <a:pt x="54" y="240"/>
                  </a:lnTo>
                  <a:lnTo>
                    <a:pt x="60" y="234"/>
                  </a:lnTo>
                  <a:lnTo>
                    <a:pt x="66" y="234"/>
                  </a:lnTo>
                  <a:lnTo>
                    <a:pt x="72" y="234"/>
                  </a:lnTo>
                  <a:lnTo>
                    <a:pt x="78" y="234"/>
                  </a:lnTo>
                  <a:lnTo>
                    <a:pt x="78" y="228"/>
                  </a:lnTo>
                  <a:lnTo>
                    <a:pt x="84" y="228"/>
                  </a:lnTo>
                  <a:lnTo>
                    <a:pt x="90" y="228"/>
                  </a:lnTo>
                  <a:lnTo>
                    <a:pt x="96" y="222"/>
                  </a:lnTo>
                  <a:lnTo>
                    <a:pt x="102" y="222"/>
                  </a:lnTo>
                  <a:lnTo>
                    <a:pt x="108" y="222"/>
                  </a:lnTo>
                  <a:lnTo>
                    <a:pt x="108" y="216"/>
                  </a:lnTo>
                  <a:lnTo>
                    <a:pt x="114" y="216"/>
                  </a:lnTo>
                  <a:lnTo>
                    <a:pt x="120" y="216"/>
                  </a:lnTo>
                  <a:lnTo>
                    <a:pt x="126" y="216"/>
                  </a:lnTo>
                  <a:lnTo>
                    <a:pt x="132" y="210"/>
                  </a:lnTo>
                  <a:lnTo>
                    <a:pt x="138" y="210"/>
                  </a:lnTo>
                  <a:lnTo>
                    <a:pt x="150" y="204"/>
                  </a:lnTo>
                  <a:lnTo>
                    <a:pt x="156" y="204"/>
                  </a:lnTo>
                  <a:lnTo>
                    <a:pt x="162" y="204"/>
                  </a:lnTo>
                  <a:lnTo>
                    <a:pt x="168" y="198"/>
                  </a:lnTo>
                  <a:close/>
                  <a:moveTo>
                    <a:pt x="252" y="84"/>
                  </a:moveTo>
                  <a:lnTo>
                    <a:pt x="258" y="84"/>
                  </a:lnTo>
                  <a:lnTo>
                    <a:pt x="258" y="90"/>
                  </a:lnTo>
                  <a:lnTo>
                    <a:pt x="252" y="90"/>
                  </a:lnTo>
                  <a:lnTo>
                    <a:pt x="252" y="84"/>
                  </a:lnTo>
                  <a:close/>
                  <a:moveTo>
                    <a:pt x="534" y="330"/>
                  </a:moveTo>
                  <a:lnTo>
                    <a:pt x="540" y="330"/>
                  </a:lnTo>
                  <a:lnTo>
                    <a:pt x="540" y="336"/>
                  </a:lnTo>
                  <a:lnTo>
                    <a:pt x="534" y="336"/>
                  </a:lnTo>
                  <a:lnTo>
                    <a:pt x="534" y="330"/>
                  </a:lnTo>
                  <a:close/>
                  <a:moveTo>
                    <a:pt x="294" y="648"/>
                  </a:moveTo>
                  <a:lnTo>
                    <a:pt x="294" y="642"/>
                  </a:lnTo>
                  <a:lnTo>
                    <a:pt x="294" y="636"/>
                  </a:lnTo>
                  <a:lnTo>
                    <a:pt x="294" y="642"/>
                  </a:lnTo>
                  <a:lnTo>
                    <a:pt x="294" y="648"/>
                  </a:lnTo>
                  <a:lnTo>
                    <a:pt x="294" y="654"/>
                  </a:lnTo>
                  <a:lnTo>
                    <a:pt x="294" y="648"/>
                  </a:lnTo>
                  <a:close/>
                  <a:moveTo>
                    <a:pt x="150" y="912"/>
                  </a:moveTo>
                  <a:lnTo>
                    <a:pt x="156" y="912"/>
                  </a:lnTo>
                  <a:lnTo>
                    <a:pt x="156" y="918"/>
                  </a:lnTo>
                  <a:lnTo>
                    <a:pt x="150" y="918"/>
                  </a:lnTo>
                  <a:lnTo>
                    <a:pt x="150" y="912"/>
                  </a:lnTo>
                  <a:close/>
                  <a:moveTo>
                    <a:pt x="330" y="480"/>
                  </a:moveTo>
                  <a:lnTo>
                    <a:pt x="342" y="480"/>
                  </a:lnTo>
                  <a:lnTo>
                    <a:pt x="342" y="486"/>
                  </a:lnTo>
                  <a:lnTo>
                    <a:pt x="330" y="486"/>
                  </a:lnTo>
                  <a:lnTo>
                    <a:pt x="330" y="480"/>
                  </a:lnTo>
                  <a:close/>
                  <a:moveTo>
                    <a:pt x="294" y="654"/>
                  </a:moveTo>
                  <a:lnTo>
                    <a:pt x="294" y="660"/>
                  </a:lnTo>
                  <a:lnTo>
                    <a:pt x="295" y="660"/>
                  </a:lnTo>
                  <a:lnTo>
                    <a:pt x="294" y="654"/>
                  </a:lnTo>
                  <a:close/>
                  <a:moveTo>
                    <a:pt x="576" y="102"/>
                  </a:moveTo>
                  <a:lnTo>
                    <a:pt x="582" y="102"/>
                  </a:lnTo>
                  <a:lnTo>
                    <a:pt x="582" y="108"/>
                  </a:lnTo>
                  <a:lnTo>
                    <a:pt x="576" y="108"/>
                  </a:lnTo>
                  <a:lnTo>
                    <a:pt x="576" y="102"/>
                  </a:lnTo>
                  <a:close/>
                  <a:moveTo>
                    <a:pt x="576" y="96"/>
                  </a:moveTo>
                  <a:lnTo>
                    <a:pt x="582" y="96"/>
                  </a:lnTo>
                  <a:lnTo>
                    <a:pt x="576" y="96"/>
                  </a:lnTo>
                  <a:close/>
                  <a:moveTo>
                    <a:pt x="564" y="684"/>
                  </a:moveTo>
                  <a:lnTo>
                    <a:pt x="570" y="684"/>
                  </a:lnTo>
                  <a:lnTo>
                    <a:pt x="570" y="690"/>
                  </a:lnTo>
                  <a:lnTo>
                    <a:pt x="564" y="690"/>
                  </a:lnTo>
                  <a:lnTo>
                    <a:pt x="564" y="684"/>
                  </a:lnTo>
                  <a:close/>
                  <a:moveTo>
                    <a:pt x="582" y="30"/>
                  </a:moveTo>
                  <a:lnTo>
                    <a:pt x="588" y="30"/>
                  </a:lnTo>
                  <a:lnTo>
                    <a:pt x="582" y="30"/>
                  </a:lnTo>
                  <a:close/>
                  <a:moveTo>
                    <a:pt x="348" y="468"/>
                  </a:moveTo>
                  <a:lnTo>
                    <a:pt x="348" y="474"/>
                  </a:lnTo>
                  <a:lnTo>
                    <a:pt x="349" y="474"/>
                  </a:lnTo>
                  <a:lnTo>
                    <a:pt x="348" y="468"/>
                  </a:lnTo>
                  <a:close/>
                  <a:moveTo>
                    <a:pt x="252" y="576"/>
                  </a:moveTo>
                  <a:lnTo>
                    <a:pt x="252" y="582"/>
                  </a:lnTo>
                  <a:lnTo>
                    <a:pt x="253" y="582"/>
                  </a:lnTo>
                  <a:lnTo>
                    <a:pt x="252" y="576"/>
                  </a:lnTo>
                  <a:close/>
                  <a:moveTo>
                    <a:pt x="582" y="36"/>
                  </a:moveTo>
                  <a:lnTo>
                    <a:pt x="588" y="36"/>
                  </a:lnTo>
                  <a:lnTo>
                    <a:pt x="582" y="36"/>
                  </a:lnTo>
                  <a:close/>
                  <a:moveTo>
                    <a:pt x="540" y="330"/>
                  </a:moveTo>
                  <a:lnTo>
                    <a:pt x="546" y="330"/>
                  </a:lnTo>
                  <a:lnTo>
                    <a:pt x="546" y="336"/>
                  </a:lnTo>
                  <a:lnTo>
                    <a:pt x="540" y="336"/>
                  </a:lnTo>
                  <a:lnTo>
                    <a:pt x="540" y="330"/>
                  </a:lnTo>
                  <a:close/>
                  <a:moveTo>
                    <a:pt x="582" y="12"/>
                  </a:moveTo>
                  <a:lnTo>
                    <a:pt x="582" y="18"/>
                  </a:lnTo>
                  <a:lnTo>
                    <a:pt x="583" y="18"/>
                  </a:lnTo>
                  <a:lnTo>
                    <a:pt x="582" y="12"/>
                  </a:lnTo>
                  <a:close/>
                  <a:moveTo>
                    <a:pt x="246" y="576"/>
                  </a:moveTo>
                  <a:lnTo>
                    <a:pt x="252" y="576"/>
                  </a:lnTo>
                  <a:lnTo>
                    <a:pt x="246" y="576"/>
                  </a:lnTo>
                  <a:close/>
                  <a:moveTo>
                    <a:pt x="252" y="534"/>
                  </a:moveTo>
                  <a:lnTo>
                    <a:pt x="258" y="534"/>
                  </a:lnTo>
                  <a:lnTo>
                    <a:pt x="252" y="534"/>
                  </a:lnTo>
                  <a:close/>
                  <a:moveTo>
                    <a:pt x="534" y="330"/>
                  </a:moveTo>
                  <a:lnTo>
                    <a:pt x="534" y="336"/>
                  </a:lnTo>
                  <a:lnTo>
                    <a:pt x="535" y="336"/>
                  </a:lnTo>
                  <a:lnTo>
                    <a:pt x="534" y="330"/>
                  </a:lnTo>
                  <a:close/>
                  <a:moveTo>
                    <a:pt x="306" y="492"/>
                  </a:moveTo>
                  <a:lnTo>
                    <a:pt x="312" y="492"/>
                  </a:lnTo>
                  <a:lnTo>
                    <a:pt x="312" y="498"/>
                  </a:lnTo>
                  <a:lnTo>
                    <a:pt x="306" y="498"/>
                  </a:lnTo>
                  <a:lnTo>
                    <a:pt x="306" y="492"/>
                  </a:lnTo>
                  <a:close/>
                  <a:moveTo>
                    <a:pt x="246" y="528"/>
                  </a:moveTo>
                  <a:lnTo>
                    <a:pt x="252" y="528"/>
                  </a:lnTo>
                  <a:lnTo>
                    <a:pt x="246" y="528"/>
                  </a:lnTo>
                  <a:close/>
                  <a:moveTo>
                    <a:pt x="576" y="84"/>
                  </a:moveTo>
                  <a:lnTo>
                    <a:pt x="582" y="84"/>
                  </a:lnTo>
                  <a:lnTo>
                    <a:pt x="576" y="84"/>
                  </a:lnTo>
                  <a:close/>
                  <a:moveTo>
                    <a:pt x="138" y="906"/>
                  </a:moveTo>
                  <a:lnTo>
                    <a:pt x="144" y="906"/>
                  </a:lnTo>
                  <a:lnTo>
                    <a:pt x="138" y="906"/>
                  </a:lnTo>
                  <a:close/>
                  <a:moveTo>
                    <a:pt x="252" y="534"/>
                  </a:moveTo>
                  <a:lnTo>
                    <a:pt x="258" y="534"/>
                  </a:lnTo>
                  <a:lnTo>
                    <a:pt x="252" y="534"/>
                  </a:lnTo>
                  <a:close/>
                  <a:moveTo>
                    <a:pt x="576" y="282"/>
                  </a:moveTo>
                  <a:lnTo>
                    <a:pt x="582" y="282"/>
                  </a:lnTo>
                  <a:lnTo>
                    <a:pt x="576" y="282"/>
                  </a:lnTo>
                  <a:close/>
                  <a:moveTo>
                    <a:pt x="498" y="366"/>
                  </a:moveTo>
                  <a:lnTo>
                    <a:pt x="498" y="372"/>
                  </a:lnTo>
                  <a:lnTo>
                    <a:pt x="499" y="372"/>
                  </a:lnTo>
                  <a:lnTo>
                    <a:pt x="498" y="366"/>
                  </a:lnTo>
                  <a:close/>
                  <a:moveTo>
                    <a:pt x="294" y="654"/>
                  </a:moveTo>
                  <a:lnTo>
                    <a:pt x="294" y="660"/>
                  </a:lnTo>
                  <a:lnTo>
                    <a:pt x="295" y="660"/>
                  </a:lnTo>
                  <a:lnTo>
                    <a:pt x="294" y="654"/>
                  </a:lnTo>
                  <a:close/>
                  <a:moveTo>
                    <a:pt x="252" y="540"/>
                  </a:moveTo>
                  <a:lnTo>
                    <a:pt x="258" y="540"/>
                  </a:lnTo>
                  <a:lnTo>
                    <a:pt x="252" y="540"/>
                  </a:lnTo>
                  <a:close/>
                  <a:moveTo>
                    <a:pt x="150" y="912"/>
                  </a:moveTo>
                  <a:lnTo>
                    <a:pt x="156" y="912"/>
                  </a:lnTo>
                  <a:lnTo>
                    <a:pt x="150" y="912"/>
                  </a:lnTo>
                  <a:close/>
                  <a:moveTo>
                    <a:pt x="294" y="774"/>
                  </a:moveTo>
                  <a:lnTo>
                    <a:pt x="294" y="780"/>
                  </a:lnTo>
                  <a:lnTo>
                    <a:pt x="295" y="780"/>
                  </a:lnTo>
                  <a:lnTo>
                    <a:pt x="294" y="774"/>
                  </a:lnTo>
                  <a:close/>
                  <a:moveTo>
                    <a:pt x="366" y="444"/>
                  </a:moveTo>
                  <a:lnTo>
                    <a:pt x="372" y="444"/>
                  </a:lnTo>
                  <a:lnTo>
                    <a:pt x="366" y="444"/>
                  </a:lnTo>
                  <a:close/>
                  <a:moveTo>
                    <a:pt x="348" y="462"/>
                  </a:moveTo>
                  <a:lnTo>
                    <a:pt x="354" y="462"/>
                  </a:lnTo>
                  <a:lnTo>
                    <a:pt x="348" y="462"/>
                  </a:lnTo>
                  <a:close/>
                  <a:moveTo>
                    <a:pt x="534" y="330"/>
                  </a:moveTo>
                  <a:lnTo>
                    <a:pt x="534" y="336"/>
                  </a:lnTo>
                  <a:lnTo>
                    <a:pt x="535" y="336"/>
                  </a:lnTo>
                  <a:lnTo>
                    <a:pt x="534" y="330"/>
                  </a:lnTo>
                  <a:close/>
                  <a:moveTo>
                    <a:pt x="366" y="444"/>
                  </a:moveTo>
                  <a:lnTo>
                    <a:pt x="372" y="444"/>
                  </a:lnTo>
                  <a:lnTo>
                    <a:pt x="366" y="444"/>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24" name="Freeform 60"/>
            <p:cNvSpPr>
              <a:spLocks/>
            </p:cNvSpPr>
            <p:nvPr>
              <p:custDataLst>
                <p:tags r:id="rId54"/>
              </p:custDataLst>
            </p:nvPr>
          </p:nvSpPr>
          <p:spPr bwMode="gray">
            <a:xfrm>
              <a:off x="3074764" y="5913689"/>
              <a:ext cx="144636" cy="163125"/>
            </a:xfrm>
            <a:custGeom>
              <a:avLst/>
              <a:gdLst>
                <a:gd name="T0" fmla="*/ 43031 w 132"/>
                <a:gd name="T1" fmla="*/ 27133 h 132"/>
                <a:gd name="T2" fmla="*/ 43031 w 132"/>
                <a:gd name="T3" fmla="*/ 27133 h 132"/>
                <a:gd name="T4" fmla="*/ 41075 w 132"/>
                <a:gd name="T5" fmla="*/ 30039 h 132"/>
                <a:gd name="T6" fmla="*/ 41075 w 132"/>
                <a:gd name="T7" fmla="*/ 30039 h 132"/>
                <a:gd name="T8" fmla="*/ 38141 w 132"/>
                <a:gd name="T9" fmla="*/ 31978 h 132"/>
                <a:gd name="T10" fmla="*/ 34229 w 132"/>
                <a:gd name="T11" fmla="*/ 33916 h 132"/>
                <a:gd name="T12" fmla="*/ 30318 w 132"/>
                <a:gd name="T13" fmla="*/ 33916 h 132"/>
                <a:gd name="T14" fmla="*/ 30318 w 132"/>
                <a:gd name="T15" fmla="*/ 33916 h 132"/>
                <a:gd name="T16" fmla="*/ 27384 w 132"/>
                <a:gd name="T17" fmla="*/ 33916 h 132"/>
                <a:gd name="T18" fmla="*/ 26406 w 132"/>
                <a:gd name="T19" fmla="*/ 37792 h 132"/>
                <a:gd name="T20" fmla="*/ 23472 w 132"/>
                <a:gd name="T21" fmla="*/ 40699 h 132"/>
                <a:gd name="T22" fmla="*/ 21515 w 132"/>
                <a:gd name="T23" fmla="*/ 42637 h 132"/>
                <a:gd name="T24" fmla="*/ 21515 w 132"/>
                <a:gd name="T25" fmla="*/ 42637 h 132"/>
                <a:gd name="T26" fmla="*/ 21515 w 132"/>
                <a:gd name="T27" fmla="*/ 46513 h 132"/>
                <a:gd name="T28" fmla="*/ 17604 w 132"/>
                <a:gd name="T29" fmla="*/ 46513 h 132"/>
                <a:gd name="T30" fmla="*/ 14670 w 132"/>
                <a:gd name="T31" fmla="*/ 44575 h 132"/>
                <a:gd name="T32" fmla="*/ 12714 w 132"/>
                <a:gd name="T33" fmla="*/ 42637 h 132"/>
                <a:gd name="T34" fmla="*/ 10758 w 132"/>
                <a:gd name="T35" fmla="*/ 40699 h 132"/>
                <a:gd name="T36" fmla="*/ 8802 w 132"/>
                <a:gd name="T37" fmla="*/ 37792 h 132"/>
                <a:gd name="T38" fmla="*/ 6846 w 132"/>
                <a:gd name="T39" fmla="*/ 36823 h 132"/>
                <a:gd name="T40" fmla="*/ 6846 w 132"/>
                <a:gd name="T41" fmla="*/ 36823 h 132"/>
                <a:gd name="T42" fmla="*/ 3912 w 132"/>
                <a:gd name="T43" fmla="*/ 33916 h 132"/>
                <a:gd name="T44" fmla="*/ 3912 w 132"/>
                <a:gd name="T45" fmla="*/ 30039 h 132"/>
                <a:gd name="T46" fmla="*/ 1956 w 132"/>
                <a:gd name="T47" fmla="*/ 27133 h 132"/>
                <a:gd name="T48" fmla="*/ 0 w 132"/>
                <a:gd name="T49" fmla="*/ 26164 h 132"/>
                <a:gd name="T50" fmla="*/ 1956 w 132"/>
                <a:gd name="T51" fmla="*/ 23256 h 132"/>
                <a:gd name="T52" fmla="*/ 3912 w 132"/>
                <a:gd name="T53" fmla="*/ 21319 h 132"/>
                <a:gd name="T54" fmla="*/ 3912 w 132"/>
                <a:gd name="T55" fmla="*/ 21319 h 132"/>
                <a:gd name="T56" fmla="*/ 8802 w 132"/>
                <a:gd name="T57" fmla="*/ 19380 h 132"/>
                <a:gd name="T58" fmla="*/ 6846 w 132"/>
                <a:gd name="T59" fmla="*/ 17442 h 132"/>
                <a:gd name="T60" fmla="*/ 8802 w 132"/>
                <a:gd name="T61" fmla="*/ 14535 h 132"/>
                <a:gd name="T62" fmla="*/ 8802 w 132"/>
                <a:gd name="T63" fmla="*/ 14535 h 132"/>
                <a:gd name="T64" fmla="*/ 10758 w 132"/>
                <a:gd name="T65" fmla="*/ 12597 h 132"/>
                <a:gd name="T66" fmla="*/ 12714 w 132"/>
                <a:gd name="T67" fmla="*/ 10659 h 132"/>
                <a:gd name="T68" fmla="*/ 14670 w 132"/>
                <a:gd name="T69" fmla="*/ 8721 h 132"/>
                <a:gd name="T70" fmla="*/ 17604 w 132"/>
                <a:gd name="T71" fmla="*/ 6783 h 132"/>
                <a:gd name="T72" fmla="*/ 19560 w 132"/>
                <a:gd name="T73" fmla="*/ 3876 h 132"/>
                <a:gd name="T74" fmla="*/ 21515 w 132"/>
                <a:gd name="T75" fmla="*/ 1938 h 132"/>
                <a:gd name="T76" fmla="*/ 21515 w 132"/>
                <a:gd name="T77" fmla="*/ 1938 h 132"/>
                <a:gd name="T78" fmla="*/ 26406 w 132"/>
                <a:gd name="T79" fmla="*/ 1938 h 132"/>
                <a:gd name="T80" fmla="*/ 30318 w 132"/>
                <a:gd name="T81" fmla="*/ 0 h 132"/>
                <a:gd name="T82" fmla="*/ 32273 w 132"/>
                <a:gd name="T83" fmla="*/ 1938 h 132"/>
                <a:gd name="T84" fmla="*/ 34229 w 132"/>
                <a:gd name="T85" fmla="*/ 3876 h 132"/>
                <a:gd name="T86" fmla="*/ 38141 w 132"/>
                <a:gd name="T87" fmla="*/ 6783 h 132"/>
                <a:gd name="T88" fmla="*/ 43031 w 132"/>
                <a:gd name="T89" fmla="*/ 8721 h 132"/>
                <a:gd name="T90" fmla="*/ 44987 w 132"/>
                <a:gd name="T91" fmla="*/ 10659 h 132"/>
                <a:gd name="T92" fmla="*/ 46943 w 132"/>
                <a:gd name="T93" fmla="*/ 12597 h 132"/>
                <a:gd name="T94" fmla="*/ 46943 w 132"/>
                <a:gd name="T95" fmla="*/ 17442 h 132"/>
                <a:gd name="T96" fmla="*/ 44987 w 132"/>
                <a:gd name="T97" fmla="*/ 19380 h 132"/>
                <a:gd name="T98" fmla="*/ 44987 w 132"/>
                <a:gd name="T99" fmla="*/ 23256 h 132"/>
                <a:gd name="T100" fmla="*/ 43031 w 132"/>
                <a:gd name="T101" fmla="*/ 26164 h 132"/>
                <a:gd name="T102" fmla="*/ 43031 w 132"/>
                <a:gd name="T103" fmla="*/ 26164 h 13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2" h="132">
                  <a:moveTo>
                    <a:pt x="120" y="72"/>
                  </a:moveTo>
                  <a:lnTo>
                    <a:pt x="120" y="78"/>
                  </a:lnTo>
                  <a:lnTo>
                    <a:pt x="114" y="78"/>
                  </a:lnTo>
                  <a:lnTo>
                    <a:pt x="120" y="78"/>
                  </a:lnTo>
                  <a:lnTo>
                    <a:pt x="120" y="84"/>
                  </a:lnTo>
                  <a:lnTo>
                    <a:pt x="114" y="84"/>
                  </a:lnTo>
                  <a:lnTo>
                    <a:pt x="114" y="90"/>
                  </a:lnTo>
                  <a:lnTo>
                    <a:pt x="114" y="84"/>
                  </a:lnTo>
                  <a:lnTo>
                    <a:pt x="114" y="90"/>
                  </a:lnTo>
                  <a:lnTo>
                    <a:pt x="108" y="90"/>
                  </a:lnTo>
                  <a:lnTo>
                    <a:pt x="102" y="96"/>
                  </a:lnTo>
                  <a:lnTo>
                    <a:pt x="96" y="96"/>
                  </a:lnTo>
                  <a:lnTo>
                    <a:pt x="90" y="96"/>
                  </a:lnTo>
                  <a:lnTo>
                    <a:pt x="84" y="96"/>
                  </a:lnTo>
                  <a:lnTo>
                    <a:pt x="84" y="102"/>
                  </a:lnTo>
                  <a:lnTo>
                    <a:pt x="84" y="96"/>
                  </a:lnTo>
                  <a:lnTo>
                    <a:pt x="78" y="102"/>
                  </a:lnTo>
                  <a:lnTo>
                    <a:pt x="78" y="96"/>
                  </a:lnTo>
                  <a:lnTo>
                    <a:pt x="72" y="102"/>
                  </a:lnTo>
                  <a:lnTo>
                    <a:pt x="72" y="108"/>
                  </a:lnTo>
                  <a:lnTo>
                    <a:pt x="66" y="108"/>
                  </a:lnTo>
                  <a:lnTo>
                    <a:pt x="66" y="114"/>
                  </a:lnTo>
                  <a:lnTo>
                    <a:pt x="66" y="120"/>
                  </a:lnTo>
                  <a:lnTo>
                    <a:pt x="60" y="120"/>
                  </a:lnTo>
                  <a:lnTo>
                    <a:pt x="66" y="120"/>
                  </a:lnTo>
                  <a:lnTo>
                    <a:pt x="60" y="120"/>
                  </a:lnTo>
                  <a:lnTo>
                    <a:pt x="60" y="126"/>
                  </a:lnTo>
                  <a:lnTo>
                    <a:pt x="60" y="132"/>
                  </a:lnTo>
                  <a:lnTo>
                    <a:pt x="54" y="132"/>
                  </a:lnTo>
                  <a:lnTo>
                    <a:pt x="48" y="132"/>
                  </a:lnTo>
                  <a:lnTo>
                    <a:pt x="48" y="126"/>
                  </a:lnTo>
                  <a:lnTo>
                    <a:pt x="42" y="126"/>
                  </a:lnTo>
                  <a:lnTo>
                    <a:pt x="36" y="126"/>
                  </a:lnTo>
                  <a:lnTo>
                    <a:pt x="36" y="120"/>
                  </a:lnTo>
                  <a:lnTo>
                    <a:pt x="30" y="120"/>
                  </a:lnTo>
                  <a:lnTo>
                    <a:pt x="30" y="114"/>
                  </a:lnTo>
                  <a:lnTo>
                    <a:pt x="24" y="114"/>
                  </a:lnTo>
                  <a:lnTo>
                    <a:pt x="24" y="108"/>
                  </a:lnTo>
                  <a:lnTo>
                    <a:pt x="18" y="108"/>
                  </a:lnTo>
                  <a:lnTo>
                    <a:pt x="18" y="102"/>
                  </a:lnTo>
                  <a:lnTo>
                    <a:pt x="18" y="96"/>
                  </a:lnTo>
                  <a:lnTo>
                    <a:pt x="18" y="102"/>
                  </a:lnTo>
                  <a:lnTo>
                    <a:pt x="18" y="96"/>
                  </a:lnTo>
                  <a:lnTo>
                    <a:pt x="12" y="96"/>
                  </a:lnTo>
                  <a:lnTo>
                    <a:pt x="12" y="90"/>
                  </a:lnTo>
                  <a:lnTo>
                    <a:pt x="12" y="84"/>
                  </a:lnTo>
                  <a:lnTo>
                    <a:pt x="6" y="84"/>
                  </a:lnTo>
                  <a:lnTo>
                    <a:pt x="6" y="78"/>
                  </a:lnTo>
                  <a:lnTo>
                    <a:pt x="6" y="72"/>
                  </a:lnTo>
                  <a:lnTo>
                    <a:pt x="0" y="72"/>
                  </a:lnTo>
                  <a:lnTo>
                    <a:pt x="0" y="66"/>
                  </a:lnTo>
                  <a:lnTo>
                    <a:pt x="6" y="66"/>
                  </a:lnTo>
                  <a:lnTo>
                    <a:pt x="6" y="60"/>
                  </a:lnTo>
                  <a:lnTo>
                    <a:pt x="12" y="60"/>
                  </a:lnTo>
                  <a:lnTo>
                    <a:pt x="18" y="60"/>
                  </a:lnTo>
                  <a:lnTo>
                    <a:pt x="12" y="60"/>
                  </a:lnTo>
                  <a:lnTo>
                    <a:pt x="18" y="54"/>
                  </a:lnTo>
                  <a:lnTo>
                    <a:pt x="24" y="54"/>
                  </a:lnTo>
                  <a:lnTo>
                    <a:pt x="24" y="48"/>
                  </a:lnTo>
                  <a:lnTo>
                    <a:pt x="18" y="48"/>
                  </a:lnTo>
                  <a:lnTo>
                    <a:pt x="24" y="48"/>
                  </a:lnTo>
                  <a:lnTo>
                    <a:pt x="24" y="42"/>
                  </a:lnTo>
                  <a:lnTo>
                    <a:pt x="30" y="42"/>
                  </a:lnTo>
                  <a:lnTo>
                    <a:pt x="24" y="42"/>
                  </a:lnTo>
                  <a:lnTo>
                    <a:pt x="30" y="42"/>
                  </a:lnTo>
                  <a:lnTo>
                    <a:pt x="30" y="36"/>
                  </a:lnTo>
                  <a:lnTo>
                    <a:pt x="36" y="36"/>
                  </a:lnTo>
                  <a:lnTo>
                    <a:pt x="36" y="30"/>
                  </a:lnTo>
                  <a:lnTo>
                    <a:pt x="36" y="24"/>
                  </a:lnTo>
                  <a:lnTo>
                    <a:pt x="42" y="24"/>
                  </a:lnTo>
                  <a:lnTo>
                    <a:pt x="42" y="18"/>
                  </a:lnTo>
                  <a:lnTo>
                    <a:pt x="48" y="18"/>
                  </a:lnTo>
                  <a:lnTo>
                    <a:pt x="54" y="18"/>
                  </a:lnTo>
                  <a:lnTo>
                    <a:pt x="54" y="12"/>
                  </a:lnTo>
                  <a:lnTo>
                    <a:pt x="60" y="12"/>
                  </a:lnTo>
                  <a:lnTo>
                    <a:pt x="60" y="6"/>
                  </a:lnTo>
                  <a:lnTo>
                    <a:pt x="60" y="12"/>
                  </a:lnTo>
                  <a:lnTo>
                    <a:pt x="60" y="6"/>
                  </a:lnTo>
                  <a:lnTo>
                    <a:pt x="66" y="6"/>
                  </a:lnTo>
                  <a:lnTo>
                    <a:pt x="72" y="6"/>
                  </a:lnTo>
                  <a:lnTo>
                    <a:pt x="78" y="0"/>
                  </a:lnTo>
                  <a:lnTo>
                    <a:pt x="84" y="0"/>
                  </a:lnTo>
                  <a:lnTo>
                    <a:pt x="90" y="0"/>
                  </a:lnTo>
                  <a:lnTo>
                    <a:pt x="90" y="6"/>
                  </a:lnTo>
                  <a:lnTo>
                    <a:pt x="96" y="6"/>
                  </a:lnTo>
                  <a:lnTo>
                    <a:pt x="96" y="12"/>
                  </a:lnTo>
                  <a:lnTo>
                    <a:pt x="102" y="12"/>
                  </a:lnTo>
                  <a:lnTo>
                    <a:pt x="108" y="18"/>
                  </a:lnTo>
                  <a:lnTo>
                    <a:pt x="114" y="24"/>
                  </a:lnTo>
                  <a:lnTo>
                    <a:pt x="120" y="24"/>
                  </a:lnTo>
                  <a:lnTo>
                    <a:pt x="120" y="30"/>
                  </a:lnTo>
                  <a:lnTo>
                    <a:pt x="126" y="30"/>
                  </a:lnTo>
                  <a:lnTo>
                    <a:pt x="126" y="36"/>
                  </a:lnTo>
                  <a:lnTo>
                    <a:pt x="132" y="36"/>
                  </a:lnTo>
                  <a:lnTo>
                    <a:pt x="132" y="42"/>
                  </a:lnTo>
                  <a:lnTo>
                    <a:pt x="132" y="48"/>
                  </a:lnTo>
                  <a:lnTo>
                    <a:pt x="132" y="54"/>
                  </a:lnTo>
                  <a:lnTo>
                    <a:pt x="126" y="54"/>
                  </a:lnTo>
                  <a:lnTo>
                    <a:pt x="126" y="60"/>
                  </a:lnTo>
                  <a:lnTo>
                    <a:pt x="126" y="66"/>
                  </a:lnTo>
                  <a:lnTo>
                    <a:pt x="120" y="66"/>
                  </a:lnTo>
                  <a:lnTo>
                    <a:pt x="120" y="72"/>
                  </a:lnTo>
                  <a:lnTo>
                    <a:pt x="114" y="72"/>
                  </a:lnTo>
                  <a:lnTo>
                    <a:pt x="120" y="72"/>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25" name="Freeform 61"/>
            <p:cNvSpPr>
              <a:spLocks noEditPoints="1"/>
            </p:cNvSpPr>
            <p:nvPr>
              <p:custDataLst>
                <p:tags r:id="rId55"/>
              </p:custDataLst>
            </p:nvPr>
          </p:nvSpPr>
          <p:spPr bwMode="gray">
            <a:xfrm>
              <a:off x="2436423" y="5422906"/>
              <a:ext cx="992976" cy="996173"/>
            </a:xfrm>
            <a:custGeom>
              <a:avLst/>
              <a:gdLst>
                <a:gd name="T0" fmla="*/ 321822 w 912"/>
                <a:gd name="T1" fmla="*/ 120404 h 804"/>
                <a:gd name="T2" fmla="*/ 311127 w 912"/>
                <a:gd name="T3" fmla="*/ 145650 h 804"/>
                <a:gd name="T4" fmla="*/ 295571 w 912"/>
                <a:gd name="T5" fmla="*/ 156332 h 804"/>
                <a:gd name="T6" fmla="*/ 284876 w 912"/>
                <a:gd name="T7" fmla="*/ 175752 h 804"/>
                <a:gd name="T8" fmla="*/ 275153 w 912"/>
                <a:gd name="T9" fmla="*/ 196142 h 804"/>
                <a:gd name="T10" fmla="*/ 255708 w 912"/>
                <a:gd name="T11" fmla="*/ 213621 h 804"/>
                <a:gd name="T12" fmla="*/ 242096 w 912"/>
                <a:gd name="T13" fmla="*/ 231099 h 804"/>
                <a:gd name="T14" fmla="*/ 229456 w 912"/>
                <a:gd name="T15" fmla="*/ 241780 h 804"/>
                <a:gd name="T16" fmla="*/ 216816 w 912"/>
                <a:gd name="T17" fmla="*/ 252461 h 804"/>
                <a:gd name="T18" fmla="*/ 199316 w 912"/>
                <a:gd name="T19" fmla="*/ 260229 h 804"/>
                <a:gd name="T20" fmla="*/ 181815 w 912"/>
                <a:gd name="T21" fmla="*/ 263142 h 804"/>
                <a:gd name="T22" fmla="*/ 165286 w 912"/>
                <a:gd name="T23" fmla="*/ 271881 h 804"/>
                <a:gd name="T24" fmla="*/ 145841 w 912"/>
                <a:gd name="T25" fmla="*/ 267026 h 804"/>
                <a:gd name="T26" fmla="*/ 131257 w 912"/>
                <a:gd name="T27" fmla="*/ 267026 h 804"/>
                <a:gd name="T28" fmla="*/ 109867 w 912"/>
                <a:gd name="T29" fmla="*/ 271881 h 804"/>
                <a:gd name="T30" fmla="*/ 92366 w 912"/>
                <a:gd name="T31" fmla="*/ 275765 h 804"/>
                <a:gd name="T32" fmla="*/ 74865 w 912"/>
                <a:gd name="T33" fmla="*/ 282562 h 804"/>
                <a:gd name="T34" fmla="*/ 56392 w 912"/>
                <a:gd name="T35" fmla="*/ 279649 h 804"/>
                <a:gd name="T36" fmla="*/ 47641 w 912"/>
                <a:gd name="T37" fmla="*/ 275765 h 804"/>
                <a:gd name="T38" fmla="*/ 37919 w 912"/>
                <a:gd name="T39" fmla="*/ 273823 h 804"/>
                <a:gd name="T40" fmla="*/ 34029 w 912"/>
                <a:gd name="T41" fmla="*/ 252461 h 804"/>
                <a:gd name="T42" fmla="*/ 27224 w 912"/>
                <a:gd name="T43" fmla="*/ 241780 h 804"/>
                <a:gd name="T44" fmla="*/ 36946 w 912"/>
                <a:gd name="T45" fmla="*/ 229157 h 804"/>
                <a:gd name="T46" fmla="*/ 27224 w 912"/>
                <a:gd name="T47" fmla="*/ 204882 h 804"/>
                <a:gd name="T48" fmla="*/ 17501 w 912"/>
                <a:gd name="T49" fmla="*/ 184491 h 804"/>
                <a:gd name="T50" fmla="*/ 10695 w 912"/>
                <a:gd name="T51" fmla="*/ 162158 h 804"/>
                <a:gd name="T52" fmla="*/ 0 w 912"/>
                <a:gd name="T53" fmla="*/ 140796 h 804"/>
                <a:gd name="T54" fmla="*/ 8750 w 912"/>
                <a:gd name="T55" fmla="*/ 130115 h 804"/>
                <a:gd name="T56" fmla="*/ 17501 w 912"/>
                <a:gd name="T57" fmla="*/ 140796 h 804"/>
                <a:gd name="T58" fmla="*/ 42780 w 912"/>
                <a:gd name="T59" fmla="*/ 147593 h 804"/>
                <a:gd name="T60" fmla="*/ 60281 w 912"/>
                <a:gd name="T61" fmla="*/ 140796 h 804"/>
                <a:gd name="T62" fmla="*/ 70976 w 912"/>
                <a:gd name="T63" fmla="*/ 110695 h 804"/>
                <a:gd name="T64" fmla="*/ 70976 w 912"/>
                <a:gd name="T65" fmla="*/ 70883 h 804"/>
                <a:gd name="T66" fmla="*/ 76810 w 912"/>
                <a:gd name="T67" fmla="*/ 64086 h 804"/>
                <a:gd name="T68" fmla="*/ 86533 w 912"/>
                <a:gd name="T69" fmla="*/ 78652 h 804"/>
                <a:gd name="T70" fmla="*/ 81671 w 912"/>
                <a:gd name="T71" fmla="*/ 98072 h 804"/>
                <a:gd name="T72" fmla="*/ 96255 w 912"/>
                <a:gd name="T73" fmla="*/ 100984 h 804"/>
                <a:gd name="T74" fmla="*/ 117645 w 912"/>
                <a:gd name="T75" fmla="*/ 90303 h 804"/>
                <a:gd name="T76" fmla="*/ 128340 w 912"/>
                <a:gd name="T77" fmla="*/ 72826 h 804"/>
                <a:gd name="T78" fmla="*/ 139035 w 912"/>
                <a:gd name="T79" fmla="*/ 67970 h 804"/>
                <a:gd name="T80" fmla="*/ 158481 w 912"/>
                <a:gd name="T81" fmla="*/ 76709 h 804"/>
                <a:gd name="T82" fmla="*/ 181815 w 912"/>
                <a:gd name="T83" fmla="*/ 70883 h 804"/>
                <a:gd name="T84" fmla="*/ 199316 w 912"/>
                <a:gd name="T85" fmla="*/ 51463 h 804"/>
                <a:gd name="T86" fmla="*/ 210011 w 912"/>
                <a:gd name="T87" fmla="*/ 32043 h 804"/>
                <a:gd name="T88" fmla="*/ 220706 w 912"/>
                <a:gd name="T89" fmla="*/ 23304 h 804"/>
                <a:gd name="T90" fmla="*/ 234317 w 912"/>
                <a:gd name="T91" fmla="*/ 8739 h 804"/>
                <a:gd name="T92" fmla="*/ 257652 w 912"/>
                <a:gd name="T93" fmla="*/ 0 h 804"/>
                <a:gd name="T94" fmla="*/ 280986 w 912"/>
                <a:gd name="T95" fmla="*/ 3884 h 804"/>
                <a:gd name="T96" fmla="*/ 300432 w 912"/>
                <a:gd name="T97" fmla="*/ 19420 h 804"/>
                <a:gd name="T98" fmla="*/ 309182 w 912"/>
                <a:gd name="T99" fmla="*/ 53406 h 804"/>
                <a:gd name="T100" fmla="*/ 306265 w 912"/>
                <a:gd name="T101" fmla="*/ 83506 h 804"/>
                <a:gd name="T102" fmla="*/ 287793 w 912"/>
                <a:gd name="T103" fmla="*/ 90303 h 804"/>
                <a:gd name="T104" fmla="*/ 293626 w 912"/>
                <a:gd name="T105" fmla="*/ 110695 h 804"/>
                <a:gd name="T106" fmla="*/ 311127 w 912"/>
                <a:gd name="T107" fmla="*/ 100984 h 804"/>
                <a:gd name="T108" fmla="*/ 252790 w 912"/>
                <a:gd name="T109" fmla="*/ 151476 h 804"/>
                <a:gd name="T110" fmla="*/ 231401 w 912"/>
                <a:gd name="T111" fmla="*/ 143709 h 804"/>
                <a:gd name="T112" fmla="*/ 218761 w 912"/>
                <a:gd name="T113" fmla="*/ 158273 h 804"/>
                <a:gd name="T114" fmla="*/ 214872 w 912"/>
                <a:gd name="T115" fmla="*/ 170896 h 804"/>
                <a:gd name="T116" fmla="*/ 227512 w 912"/>
                <a:gd name="T117" fmla="*/ 185462 h 804"/>
                <a:gd name="T118" fmla="*/ 240151 w 912"/>
                <a:gd name="T119" fmla="*/ 175752 h 804"/>
                <a:gd name="T120" fmla="*/ 252790 w 912"/>
                <a:gd name="T121" fmla="*/ 166042 h 8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12" h="804">
                  <a:moveTo>
                    <a:pt x="870" y="288"/>
                  </a:moveTo>
                  <a:lnTo>
                    <a:pt x="876" y="288"/>
                  </a:lnTo>
                  <a:lnTo>
                    <a:pt x="876" y="282"/>
                  </a:lnTo>
                  <a:lnTo>
                    <a:pt x="882" y="288"/>
                  </a:lnTo>
                  <a:lnTo>
                    <a:pt x="906" y="288"/>
                  </a:lnTo>
                  <a:lnTo>
                    <a:pt x="912" y="288"/>
                  </a:lnTo>
                  <a:lnTo>
                    <a:pt x="912" y="294"/>
                  </a:lnTo>
                  <a:lnTo>
                    <a:pt x="912" y="300"/>
                  </a:lnTo>
                  <a:lnTo>
                    <a:pt x="912" y="306"/>
                  </a:lnTo>
                  <a:lnTo>
                    <a:pt x="906" y="306"/>
                  </a:lnTo>
                  <a:lnTo>
                    <a:pt x="906" y="312"/>
                  </a:lnTo>
                  <a:lnTo>
                    <a:pt x="906" y="318"/>
                  </a:lnTo>
                  <a:lnTo>
                    <a:pt x="900" y="324"/>
                  </a:lnTo>
                  <a:lnTo>
                    <a:pt x="900" y="330"/>
                  </a:lnTo>
                  <a:lnTo>
                    <a:pt x="900" y="336"/>
                  </a:lnTo>
                  <a:lnTo>
                    <a:pt x="900" y="342"/>
                  </a:lnTo>
                  <a:lnTo>
                    <a:pt x="900" y="348"/>
                  </a:lnTo>
                  <a:lnTo>
                    <a:pt x="894" y="354"/>
                  </a:lnTo>
                  <a:lnTo>
                    <a:pt x="894" y="360"/>
                  </a:lnTo>
                  <a:lnTo>
                    <a:pt x="894" y="366"/>
                  </a:lnTo>
                  <a:lnTo>
                    <a:pt x="894" y="372"/>
                  </a:lnTo>
                  <a:lnTo>
                    <a:pt x="894" y="378"/>
                  </a:lnTo>
                  <a:lnTo>
                    <a:pt x="888" y="378"/>
                  </a:lnTo>
                  <a:lnTo>
                    <a:pt x="888" y="384"/>
                  </a:lnTo>
                  <a:lnTo>
                    <a:pt x="888" y="390"/>
                  </a:lnTo>
                  <a:lnTo>
                    <a:pt x="882" y="396"/>
                  </a:lnTo>
                  <a:lnTo>
                    <a:pt x="882" y="402"/>
                  </a:lnTo>
                  <a:lnTo>
                    <a:pt x="876" y="402"/>
                  </a:lnTo>
                  <a:lnTo>
                    <a:pt x="876" y="408"/>
                  </a:lnTo>
                  <a:lnTo>
                    <a:pt x="870" y="408"/>
                  </a:lnTo>
                  <a:lnTo>
                    <a:pt x="864" y="414"/>
                  </a:lnTo>
                  <a:lnTo>
                    <a:pt x="858" y="414"/>
                  </a:lnTo>
                  <a:lnTo>
                    <a:pt x="858" y="420"/>
                  </a:lnTo>
                  <a:lnTo>
                    <a:pt x="852" y="420"/>
                  </a:lnTo>
                  <a:lnTo>
                    <a:pt x="852" y="414"/>
                  </a:lnTo>
                  <a:lnTo>
                    <a:pt x="852" y="420"/>
                  </a:lnTo>
                  <a:lnTo>
                    <a:pt x="846" y="420"/>
                  </a:lnTo>
                  <a:lnTo>
                    <a:pt x="846" y="426"/>
                  </a:lnTo>
                  <a:lnTo>
                    <a:pt x="840" y="426"/>
                  </a:lnTo>
                  <a:lnTo>
                    <a:pt x="840" y="432"/>
                  </a:lnTo>
                  <a:lnTo>
                    <a:pt x="834" y="438"/>
                  </a:lnTo>
                  <a:lnTo>
                    <a:pt x="834" y="432"/>
                  </a:lnTo>
                  <a:lnTo>
                    <a:pt x="834" y="438"/>
                  </a:lnTo>
                  <a:lnTo>
                    <a:pt x="834" y="444"/>
                  </a:lnTo>
                  <a:lnTo>
                    <a:pt x="828" y="438"/>
                  </a:lnTo>
                  <a:lnTo>
                    <a:pt x="828" y="444"/>
                  </a:lnTo>
                  <a:lnTo>
                    <a:pt x="822" y="450"/>
                  </a:lnTo>
                  <a:lnTo>
                    <a:pt x="822" y="456"/>
                  </a:lnTo>
                  <a:lnTo>
                    <a:pt x="816" y="456"/>
                  </a:lnTo>
                  <a:lnTo>
                    <a:pt x="816" y="462"/>
                  </a:lnTo>
                  <a:lnTo>
                    <a:pt x="816" y="468"/>
                  </a:lnTo>
                  <a:lnTo>
                    <a:pt x="810" y="468"/>
                  </a:lnTo>
                  <a:lnTo>
                    <a:pt x="810" y="474"/>
                  </a:lnTo>
                  <a:lnTo>
                    <a:pt x="804" y="474"/>
                  </a:lnTo>
                  <a:lnTo>
                    <a:pt x="810" y="474"/>
                  </a:lnTo>
                  <a:lnTo>
                    <a:pt x="810" y="480"/>
                  </a:lnTo>
                  <a:lnTo>
                    <a:pt x="810" y="474"/>
                  </a:lnTo>
                  <a:lnTo>
                    <a:pt x="810" y="480"/>
                  </a:lnTo>
                  <a:lnTo>
                    <a:pt x="804" y="486"/>
                  </a:lnTo>
                  <a:lnTo>
                    <a:pt x="798" y="492"/>
                  </a:lnTo>
                  <a:lnTo>
                    <a:pt x="798" y="498"/>
                  </a:lnTo>
                  <a:lnTo>
                    <a:pt x="798" y="504"/>
                  </a:lnTo>
                  <a:lnTo>
                    <a:pt x="792" y="504"/>
                  </a:lnTo>
                  <a:lnTo>
                    <a:pt x="792" y="510"/>
                  </a:lnTo>
                  <a:lnTo>
                    <a:pt x="792" y="516"/>
                  </a:lnTo>
                  <a:lnTo>
                    <a:pt x="786" y="516"/>
                  </a:lnTo>
                  <a:lnTo>
                    <a:pt x="786" y="522"/>
                  </a:lnTo>
                  <a:lnTo>
                    <a:pt x="786" y="528"/>
                  </a:lnTo>
                  <a:lnTo>
                    <a:pt x="780" y="528"/>
                  </a:lnTo>
                  <a:lnTo>
                    <a:pt x="780" y="534"/>
                  </a:lnTo>
                  <a:lnTo>
                    <a:pt x="774" y="534"/>
                  </a:lnTo>
                  <a:lnTo>
                    <a:pt x="774" y="540"/>
                  </a:lnTo>
                  <a:lnTo>
                    <a:pt x="774" y="546"/>
                  </a:lnTo>
                  <a:lnTo>
                    <a:pt x="768" y="546"/>
                  </a:lnTo>
                  <a:lnTo>
                    <a:pt x="768" y="552"/>
                  </a:lnTo>
                  <a:lnTo>
                    <a:pt x="762" y="552"/>
                  </a:lnTo>
                  <a:lnTo>
                    <a:pt x="762" y="558"/>
                  </a:lnTo>
                  <a:lnTo>
                    <a:pt x="762" y="564"/>
                  </a:lnTo>
                  <a:lnTo>
                    <a:pt x="756" y="564"/>
                  </a:lnTo>
                  <a:lnTo>
                    <a:pt x="750" y="570"/>
                  </a:lnTo>
                  <a:lnTo>
                    <a:pt x="750" y="576"/>
                  </a:lnTo>
                  <a:lnTo>
                    <a:pt x="744" y="576"/>
                  </a:lnTo>
                  <a:lnTo>
                    <a:pt x="738" y="576"/>
                  </a:lnTo>
                  <a:lnTo>
                    <a:pt x="738" y="582"/>
                  </a:lnTo>
                  <a:lnTo>
                    <a:pt x="732" y="588"/>
                  </a:lnTo>
                  <a:lnTo>
                    <a:pt x="726" y="588"/>
                  </a:lnTo>
                  <a:lnTo>
                    <a:pt x="726" y="594"/>
                  </a:lnTo>
                  <a:lnTo>
                    <a:pt x="720" y="594"/>
                  </a:lnTo>
                  <a:lnTo>
                    <a:pt x="720" y="600"/>
                  </a:lnTo>
                  <a:lnTo>
                    <a:pt x="714" y="600"/>
                  </a:lnTo>
                  <a:lnTo>
                    <a:pt x="720" y="600"/>
                  </a:lnTo>
                  <a:lnTo>
                    <a:pt x="714" y="600"/>
                  </a:lnTo>
                  <a:lnTo>
                    <a:pt x="714" y="606"/>
                  </a:lnTo>
                  <a:lnTo>
                    <a:pt x="708" y="606"/>
                  </a:lnTo>
                  <a:lnTo>
                    <a:pt x="708" y="612"/>
                  </a:lnTo>
                  <a:lnTo>
                    <a:pt x="702" y="618"/>
                  </a:lnTo>
                  <a:lnTo>
                    <a:pt x="702" y="624"/>
                  </a:lnTo>
                  <a:lnTo>
                    <a:pt x="696" y="624"/>
                  </a:lnTo>
                  <a:lnTo>
                    <a:pt x="696" y="630"/>
                  </a:lnTo>
                  <a:lnTo>
                    <a:pt x="690" y="630"/>
                  </a:lnTo>
                  <a:lnTo>
                    <a:pt x="690" y="636"/>
                  </a:lnTo>
                  <a:lnTo>
                    <a:pt x="684" y="636"/>
                  </a:lnTo>
                  <a:lnTo>
                    <a:pt x="684" y="642"/>
                  </a:lnTo>
                  <a:lnTo>
                    <a:pt x="678" y="642"/>
                  </a:lnTo>
                  <a:lnTo>
                    <a:pt x="678" y="648"/>
                  </a:lnTo>
                  <a:lnTo>
                    <a:pt x="678" y="642"/>
                  </a:lnTo>
                  <a:lnTo>
                    <a:pt x="678" y="648"/>
                  </a:lnTo>
                  <a:lnTo>
                    <a:pt x="672" y="648"/>
                  </a:lnTo>
                  <a:lnTo>
                    <a:pt x="672" y="654"/>
                  </a:lnTo>
                  <a:lnTo>
                    <a:pt x="666" y="654"/>
                  </a:lnTo>
                  <a:lnTo>
                    <a:pt x="666" y="660"/>
                  </a:lnTo>
                  <a:lnTo>
                    <a:pt x="660" y="660"/>
                  </a:lnTo>
                  <a:lnTo>
                    <a:pt x="660" y="666"/>
                  </a:lnTo>
                  <a:lnTo>
                    <a:pt x="654" y="666"/>
                  </a:lnTo>
                  <a:lnTo>
                    <a:pt x="648" y="666"/>
                  </a:lnTo>
                  <a:lnTo>
                    <a:pt x="648" y="672"/>
                  </a:lnTo>
                  <a:lnTo>
                    <a:pt x="648" y="678"/>
                  </a:lnTo>
                  <a:lnTo>
                    <a:pt x="642" y="678"/>
                  </a:lnTo>
                  <a:lnTo>
                    <a:pt x="636" y="678"/>
                  </a:lnTo>
                  <a:lnTo>
                    <a:pt x="642" y="678"/>
                  </a:lnTo>
                  <a:lnTo>
                    <a:pt x="636" y="678"/>
                  </a:lnTo>
                  <a:lnTo>
                    <a:pt x="636" y="684"/>
                  </a:lnTo>
                  <a:lnTo>
                    <a:pt x="630" y="684"/>
                  </a:lnTo>
                  <a:lnTo>
                    <a:pt x="630" y="690"/>
                  </a:lnTo>
                  <a:lnTo>
                    <a:pt x="624" y="690"/>
                  </a:lnTo>
                  <a:lnTo>
                    <a:pt x="624" y="696"/>
                  </a:lnTo>
                  <a:lnTo>
                    <a:pt x="618" y="696"/>
                  </a:lnTo>
                  <a:lnTo>
                    <a:pt x="612" y="696"/>
                  </a:lnTo>
                  <a:lnTo>
                    <a:pt x="612" y="702"/>
                  </a:lnTo>
                  <a:lnTo>
                    <a:pt x="612" y="696"/>
                  </a:lnTo>
                  <a:lnTo>
                    <a:pt x="606" y="696"/>
                  </a:lnTo>
                  <a:lnTo>
                    <a:pt x="612" y="696"/>
                  </a:lnTo>
                  <a:lnTo>
                    <a:pt x="612" y="702"/>
                  </a:lnTo>
                  <a:lnTo>
                    <a:pt x="606" y="702"/>
                  </a:lnTo>
                  <a:lnTo>
                    <a:pt x="606" y="708"/>
                  </a:lnTo>
                  <a:lnTo>
                    <a:pt x="600" y="708"/>
                  </a:lnTo>
                  <a:lnTo>
                    <a:pt x="594" y="708"/>
                  </a:lnTo>
                  <a:lnTo>
                    <a:pt x="600" y="708"/>
                  </a:lnTo>
                  <a:lnTo>
                    <a:pt x="600" y="714"/>
                  </a:lnTo>
                  <a:lnTo>
                    <a:pt x="594" y="714"/>
                  </a:lnTo>
                  <a:lnTo>
                    <a:pt x="588" y="714"/>
                  </a:lnTo>
                  <a:lnTo>
                    <a:pt x="594" y="714"/>
                  </a:lnTo>
                  <a:lnTo>
                    <a:pt x="588" y="720"/>
                  </a:lnTo>
                  <a:lnTo>
                    <a:pt x="582" y="720"/>
                  </a:lnTo>
                  <a:lnTo>
                    <a:pt x="576" y="720"/>
                  </a:lnTo>
                  <a:lnTo>
                    <a:pt x="576" y="726"/>
                  </a:lnTo>
                  <a:lnTo>
                    <a:pt x="570" y="726"/>
                  </a:lnTo>
                  <a:lnTo>
                    <a:pt x="564" y="726"/>
                  </a:lnTo>
                  <a:lnTo>
                    <a:pt x="564" y="732"/>
                  </a:lnTo>
                  <a:lnTo>
                    <a:pt x="558" y="732"/>
                  </a:lnTo>
                  <a:lnTo>
                    <a:pt x="552" y="732"/>
                  </a:lnTo>
                  <a:lnTo>
                    <a:pt x="546" y="732"/>
                  </a:lnTo>
                  <a:lnTo>
                    <a:pt x="540" y="732"/>
                  </a:lnTo>
                  <a:lnTo>
                    <a:pt x="534" y="732"/>
                  </a:lnTo>
                  <a:lnTo>
                    <a:pt x="534" y="726"/>
                  </a:lnTo>
                  <a:lnTo>
                    <a:pt x="528" y="726"/>
                  </a:lnTo>
                  <a:lnTo>
                    <a:pt x="528" y="732"/>
                  </a:lnTo>
                  <a:lnTo>
                    <a:pt x="522" y="732"/>
                  </a:lnTo>
                  <a:lnTo>
                    <a:pt x="522" y="726"/>
                  </a:lnTo>
                  <a:lnTo>
                    <a:pt x="522" y="732"/>
                  </a:lnTo>
                  <a:lnTo>
                    <a:pt x="516" y="732"/>
                  </a:lnTo>
                  <a:lnTo>
                    <a:pt x="510" y="732"/>
                  </a:lnTo>
                  <a:lnTo>
                    <a:pt x="510" y="738"/>
                  </a:lnTo>
                  <a:lnTo>
                    <a:pt x="504" y="738"/>
                  </a:lnTo>
                  <a:lnTo>
                    <a:pt x="510" y="738"/>
                  </a:lnTo>
                  <a:lnTo>
                    <a:pt x="510" y="744"/>
                  </a:lnTo>
                  <a:lnTo>
                    <a:pt x="510" y="750"/>
                  </a:lnTo>
                  <a:lnTo>
                    <a:pt x="516" y="750"/>
                  </a:lnTo>
                  <a:lnTo>
                    <a:pt x="510" y="750"/>
                  </a:lnTo>
                  <a:lnTo>
                    <a:pt x="504" y="750"/>
                  </a:lnTo>
                  <a:lnTo>
                    <a:pt x="498" y="750"/>
                  </a:lnTo>
                  <a:lnTo>
                    <a:pt x="492" y="750"/>
                  </a:lnTo>
                  <a:lnTo>
                    <a:pt x="486" y="744"/>
                  </a:lnTo>
                  <a:lnTo>
                    <a:pt x="480" y="744"/>
                  </a:lnTo>
                  <a:lnTo>
                    <a:pt x="474" y="744"/>
                  </a:lnTo>
                  <a:lnTo>
                    <a:pt x="474" y="750"/>
                  </a:lnTo>
                  <a:lnTo>
                    <a:pt x="468" y="750"/>
                  </a:lnTo>
                  <a:lnTo>
                    <a:pt x="468" y="756"/>
                  </a:lnTo>
                  <a:lnTo>
                    <a:pt x="462" y="756"/>
                  </a:lnTo>
                  <a:lnTo>
                    <a:pt x="462" y="762"/>
                  </a:lnTo>
                  <a:lnTo>
                    <a:pt x="468" y="762"/>
                  </a:lnTo>
                  <a:lnTo>
                    <a:pt x="462" y="762"/>
                  </a:lnTo>
                  <a:lnTo>
                    <a:pt x="468" y="762"/>
                  </a:lnTo>
                  <a:lnTo>
                    <a:pt x="462" y="762"/>
                  </a:lnTo>
                  <a:lnTo>
                    <a:pt x="456" y="762"/>
                  </a:lnTo>
                  <a:lnTo>
                    <a:pt x="450" y="762"/>
                  </a:lnTo>
                  <a:lnTo>
                    <a:pt x="444" y="762"/>
                  </a:lnTo>
                  <a:lnTo>
                    <a:pt x="444" y="756"/>
                  </a:lnTo>
                  <a:lnTo>
                    <a:pt x="438" y="756"/>
                  </a:lnTo>
                  <a:lnTo>
                    <a:pt x="432" y="756"/>
                  </a:lnTo>
                  <a:lnTo>
                    <a:pt x="432" y="750"/>
                  </a:lnTo>
                  <a:lnTo>
                    <a:pt x="426" y="750"/>
                  </a:lnTo>
                  <a:lnTo>
                    <a:pt x="420" y="750"/>
                  </a:lnTo>
                  <a:lnTo>
                    <a:pt x="414" y="750"/>
                  </a:lnTo>
                  <a:lnTo>
                    <a:pt x="408" y="750"/>
                  </a:lnTo>
                  <a:lnTo>
                    <a:pt x="402" y="750"/>
                  </a:lnTo>
                  <a:lnTo>
                    <a:pt x="402" y="744"/>
                  </a:lnTo>
                  <a:lnTo>
                    <a:pt x="396" y="744"/>
                  </a:lnTo>
                  <a:lnTo>
                    <a:pt x="396" y="750"/>
                  </a:lnTo>
                  <a:lnTo>
                    <a:pt x="390" y="750"/>
                  </a:lnTo>
                  <a:lnTo>
                    <a:pt x="384" y="750"/>
                  </a:lnTo>
                  <a:lnTo>
                    <a:pt x="384" y="756"/>
                  </a:lnTo>
                  <a:lnTo>
                    <a:pt x="378" y="756"/>
                  </a:lnTo>
                  <a:lnTo>
                    <a:pt x="372" y="756"/>
                  </a:lnTo>
                  <a:lnTo>
                    <a:pt x="366" y="756"/>
                  </a:lnTo>
                  <a:lnTo>
                    <a:pt x="366" y="750"/>
                  </a:lnTo>
                  <a:lnTo>
                    <a:pt x="360" y="750"/>
                  </a:lnTo>
                  <a:lnTo>
                    <a:pt x="366" y="750"/>
                  </a:lnTo>
                  <a:lnTo>
                    <a:pt x="366" y="756"/>
                  </a:lnTo>
                  <a:lnTo>
                    <a:pt x="366" y="750"/>
                  </a:lnTo>
                  <a:lnTo>
                    <a:pt x="360" y="756"/>
                  </a:lnTo>
                  <a:lnTo>
                    <a:pt x="360" y="750"/>
                  </a:lnTo>
                  <a:lnTo>
                    <a:pt x="354" y="750"/>
                  </a:lnTo>
                  <a:lnTo>
                    <a:pt x="348" y="750"/>
                  </a:lnTo>
                  <a:lnTo>
                    <a:pt x="342" y="750"/>
                  </a:lnTo>
                  <a:lnTo>
                    <a:pt x="336" y="750"/>
                  </a:lnTo>
                  <a:lnTo>
                    <a:pt x="330" y="750"/>
                  </a:lnTo>
                  <a:lnTo>
                    <a:pt x="324" y="750"/>
                  </a:lnTo>
                  <a:lnTo>
                    <a:pt x="318" y="750"/>
                  </a:lnTo>
                  <a:lnTo>
                    <a:pt x="318" y="756"/>
                  </a:lnTo>
                  <a:lnTo>
                    <a:pt x="312" y="756"/>
                  </a:lnTo>
                  <a:lnTo>
                    <a:pt x="312" y="762"/>
                  </a:lnTo>
                  <a:lnTo>
                    <a:pt x="318" y="762"/>
                  </a:lnTo>
                  <a:lnTo>
                    <a:pt x="312" y="762"/>
                  </a:lnTo>
                  <a:lnTo>
                    <a:pt x="306" y="762"/>
                  </a:lnTo>
                  <a:lnTo>
                    <a:pt x="300" y="768"/>
                  </a:lnTo>
                  <a:lnTo>
                    <a:pt x="306" y="768"/>
                  </a:lnTo>
                  <a:lnTo>
                    <a:pt x="300" y="768"/>
                  </a:lnTo>
                  <a:lnTo>
                    <a:pt x="300" y="774"/>
                  </a:lnTo>
                  <a:lnTo>
                    <a:pt x="300" y="768"/>
                  </a:lnTo>
                  <a:lnTo>
                    <a:pt x="300" y="774"/>
                  </a:lnTo>
                  <a:lnTo>
                    <a:pt x="294" y="774"/>
                  </a:lnTo>
                  <a:lnTo>
                    <a:pt x="288" y="774"/>
                  </a:lnTo>
                  <a:lnTo>
                    <a:pt x="282" y="774"/>
                  </a:lnTo>
                  <a:lnTo>
                    <a:pt x="276" y="774"/>
                  </a:lnTo>
                  <a:lnTo>
                    <a:pt x="270" y="774"/>
                  </a:lnTo>
                  <a:lnTo>
                    <a:pt x="270" y="780"/>
                  </a:lnTo>
                  <a:lnTo>
                    <a:pt x="264" y="780"/>
                  </a:lnTo>
                  <a:lnTo>
                    <a:pt x="264" y="774"/>
                  </a:lnTo>
                  <a:lnTo>
                    <a:pt x="258" y="774"/>
                  </a:lnTo>
                  <a:lnTo>
                    <a:pt x="252" y="774"/>
                  </a:lnTo>
                  <a:lnTo>
                    <a:pt x="246" y="774"/>
                  </a:lnTo>
                  <a:lnTo>
                    <a:pt x="240" y="774"/>
                  </a:lnTo>
                  <a:lnTo>
                    <a:pt x="246" y="774"/>
                  </a:lnTo>
                  <a:lnTo>
                    <a:pt x="246" y="780"/>
                  </a:lnTo>
                  <a:lnTo>
                    <a:pt x="240" y="780"/>
                  </a:lnTo>
                  <a:lnTo>
                    <a:pt x="234" y="780"/>
                  </a:lnTo>
                  <a:lnTo>
                    <a:pt x="228" y="780"/>
                  </a:lnTo>
                  <a:lnTo>
                    <a:pt x="222" y="780"/>
                  </a:lnTo>
                  <a:lnTo>
                    <a:pt x="222" y="786"/>
                  </a:lnTo>
                  <a:lnTo>
                    <a:pt x="216" y="786"/>
                  </a:lnTo>
                  <a:lnTo>
                    <a:pt x="216" y="792"/>
                  </a:lnTo>
                  <a:lnTo>
                    <a:pt x="210" y="792"/>
                  </a:lnTo>
                  <a:lnTo>
                    <a:pt x="210" y="798"/>
                  </a:lnTo>
                  <a:lnTo>
                    <a:pt x="210" y="792"/>
                  </a:lnTo>
                  <a:lnTo>
                    <a:pt x="204" y="792"/>
                  </a:lnTo>
                  <a:lnTo>
                    <a:pt x="204" y="798"/>
                  </a:lnTo>
                  <a:lnTo>
                    <a:pt x="198" y="798"/>
                  </a:lnTo>
                  <a:lnTo>
                    <a:pt x="198" y="804"/>
                  </a:lnTo>
                  <a:lnTo>
                    <a:pt x="192" y="804"/>
                  </a:lnTo>
                  <a:lnTo>
                    <a:pt x="186" y="798"/>
                  </a:lnTo>
                  <a:lnTo>
                    <a:pt x="180" y="798"/>
                  </a:lnTo>
                  <a:lnTo>
                    <a:pt x="180" y="804"/>
                  </a:lnTo>
                  <a:lnTo>
                    <a:pt x="174" y="804"/>
                  </a:lnTo>
                  <a:lnTo>
                    <a:pt x="174" y="798"/>
                  </a:lnTo>
                  <a:lnTo>
                    <a:pt x="168" y="798"/>
                  </a:lnTo>
                  <a:lnTo>
                    <a:pt x="168" y="792"/>
                  </a:lnTo>
                  <a:lnTo>
                    <a:pt x="162" y="792"/>
                  </a:lnTo>
                  <a:lnTo>
                    <a:pt x="156" y="792"/>
                  </a:lnTo>
                  <a:lnTo>
                    <a:pt x="156" y="786"/>
                  </a:lnTo>
                  <a:lnTo>
                    <a:pt x="162" y="786"/>
                  </a:lnTo>
                  <a:lnTo>
                    <a:pt x="162" y="780"/>
                  </a:lnTo>
                  <a:lnTo>
                    <a:pt x="156" y="780"/>
                  </a:lnTo>
                  <a:lnTo>
                    <a:pt x="156" y="774"/>
                  </a:lnTo>
                  <a:lnTo>
                    <a:pt x="150" y="780"/>
                  </a:lnTo>
                  <a:lnTo>
                    <a:pt x="150" y="774"/>
                  </a:lnTo>
                  <a:lnTo>
                    <a:pt x="144" y="774"/>
                  </a:lnTo>
                  <a:lnTo>
                    <a:pt x="150" y="774"/>
                  </a:lnTo>
                  <a:lnTo>
                    <a:pt x="150" y="768"/>
                  </a:lnTo>
                  <a:lnTo>
                    <a:pt x="144" y="768"/>
                  </a:lnTo>
                  <a:lnTo>
                    <a:pt x="144" y="774"/>
                  </a:lnTo>
                  <a:lnTo>
                    <a:pt x="138" y="774"/>
                  </a:lnTo>
                  <a:lnTo>
                    <a:pt x="138" y="768"/>
                  </a:lnTo>
                  <a:lnTo>
                    <a:pt x="138" y="774"/>
                  </a:lnTo>
                  <a:lnTo>
                    <a:pt x="132" y="774"/>
                  </a:lnTo>
                  <a:lnTo>
                    <a:pt x="132" y="768"/>
                  </a:lnTo>
                  <a:lnTo>
                    <a:pt x="132" y="762"/>
                  </a:lnTo>
                  <a:lnTo>
                    <a:pt x="132" y="756"/>
                  </a:lnTo>
                  <a:lnTo>
                    <a:pt x="126" y="756"/>
                  </a:lnTo>
                  <a:lnTo>
                    <a:pt x="126" y="750"/>
                  </a:lnTo>
                  <a:lnTo>
                    <a:pt x="120" y="750"/>
                  </a:lnTo>
                  <a:lnTo>
                    <a:pt x="120" y="756"/>
                  </a:lnTo>
                  <a:lnTo>
                    <a:pt x="114" y="756"/>
                  </a:lnTo>
                  <a:lnTo>
                    <a:pt x="108" y="756"/>
                  </a:lnTo>
                  <a:lnTo>
                    <a:pt x="108" y="762"/>
                  </a:lnTo>
                  <a:lnTo>
                    <a:pt x="108" y="768"/>
                  </a:lnTo>
                  <a:lnTo>
                    <a:pt x="108" y="774"/>
                  </a:lnTo>
                  <a:lnTo>
                    <a:pt x="114" y="774"/>
                  </a:lnTo>
                  <a:lnTo>
                    <a:pt x="108" y="774"/>
                  </a:lnTo>
                  <a:lnTo>
                    <a:pt x="108" y="768"/>
                  </a:lnTo>
                  <a:lnTo>
                    <a:pt x="108" y="762"/>
                  </a:lnTo>
                  <a:lnTo>
                    <a:pt x="102" y="762"/>
                  </a:lnTo>
                  <a:lnTo>
                    <a:pt x="102" y="756"/>
                  </a:lnTo>
                  <a:lnTo>
                    <a:pt x="102" y="750"/>
                  </a:lnTo>
                  <a:lnTo>
                    <a:pt x="102" y="744"/>
                  </a:lnTo>
                  <a:lnTo>
                    <a:pt x="108" y="744"/>
                  </a:lnTo>
                  <a:lnTo>
                    <a:pt x="114" y="738"/>
                  </a:lnTo>
                  <a:lnTo>
                    <a:pt x="108" y="738"/>
                  </a:lnTo>
                  <a:lnTo>
                    <a:pt x="108" y="732"/>
                  </a:lnTo>
                  <a:lnTo>
                    <a:pt x="108" y="726"/>
                  </a:lnTo>
                  <a:lnTo>
                    <a:pt x="108" y="720"/>
                  </a:lnTo>
                  <a:lnTo>
                    <a:pt x="102" y="720"/>
                  </a:lnTo>
                  <a:lnTo>
                    <a:pt x="102" y="714"/>
                  </a:lnTo>
                  <a:lnTo>
                    <a:pt x="102" y="708"/>
                  </a:lnTo>
                  <a:lnTo>
                    <a:pt x="96" y="708"/>
                  </a:lnTo>
                  <a:lnTo>
                    <a:pt x="90" y="708"/>
                  </a:lnTo>
                  <a:lnTo>
                    <a:pt x="90" y="702"/>
                  </a:lnTo>
                  <a:lnTo>
                    <a:pt x="96" y="702"/>
                  </a:lnTo>
                  <a:lnTo>
                    <a:pt x="90" y="702"/>
                  </a:lnTo>
                  <a:lnTo>
                    <a:pt x="90" y="696"/>
                  </a:lnTo>
                  <a:lnTo>
                    <a:pt x="84" y="690"/>
                  </a:lnTo>
                  <a:lnTo>
                    <a:pt x="84" y="684"/>
                  </a:lnTo>
                  <a:lnTo>
                    <a:pt x="84" y="690"/>
                  </a:lnTo>
                  <a:lnTo>
                    <a:pt x="90" y="690"/>
                  </a:lnTo>
                  <a:lnTo>
                    <a:pt x="90" y="696"/>
                  </a:lnTo>
                  <a:lnTo>
                    <a:pt x="90" y="690"/>
                  </a:lnTo>
                  <a:lnTo>
                    <a:pt x="84" y="690"/>
                  </a:lnTo>
                  <a:lnTo>
                    <a:pt x="84" y="684"/>
                  </a:lnTo>
                  <a:lnTo>
                    <a:pt x="78" y="684"/>
                  </a:lnTo>
                  <a:lnTo>
                    <a:pt x="78" y="678"/>
                  </a:lnTo>
                  <a:lnTo>
                    <a:pt x="78" y="672"/>
                  </a:lnTo>
                  <a:lnTo>
                    <a:pt x="78" y="666"/>
                  </a:lnTo>
                  <a:lnTo>
                    <a:pt x="78" y="660"/>
                  </a:lnTo>
                  <a:lnTo>
                    <a:pt x="78" y="666"/>
                  </a:lnTo>
                  <a:lnTo>
                    <a:pt x="78" y="660"/>
                  </a:lnTo>
                  <a:lnTo>
                    <a:pt x="84" y="660"/>
                  </a:lnTo>
                  <a:lnTo>
                    <a:pt x="84" y="666"/>
                  </a:lnTo>
                  <a:lnTo>
                    <a:pt x="84" y="660"/>
                  </a:lnTo>
                  <a:lnTo>
                    <a:pt x="84" y="666"/>
                  </a:lnTo>
                  <a:lnTo>
                    <a:pt x="90" y="666"/>
                  </a:lnTo>
                  <a:lnTo>
                    <a:pt x="96" y="666"/>
                  </a:lnTo>
                  <a:lnTo>
                    <a:pt x="96" y="660"/>
                  </a:lnTo>
                  <a:lnTo>
                    <a:pt x="102" y="654"/>
                  </a:lnTo>
                  <a:lnTo>
                    <a:pt x="102" y="648"/>
                  </a:lnTo>
                  <a:lnTo>
                    <a:pt x="102" y="642"/>
                  </a:lnTo>
                  <a:lnTo>
                    <a:pt x="102" y="636"/>
                  </a:lnTo>
                  <a:lnTo>
                    <a:pt x="102" y="630"/>
                  </a:lnTo>
                  <a:lnTo>
                    <a:pt x="102" y="624"/>
                  </a:lnTo>
                  <a:lnTo>
                    <a:pt x="102" y="618"/>
                  </a:lnTo>
                  <a:lnTo>
                    <a:pt x="102" y="612"/>
                  </a:lnTo>
                  <a:lnTo>
                    <a:pt x="102" y="606"/>
                  </a:lnTo>
                  <a:lnTo>
                    <a:pt x="96" y="606"/>
                  </a:lnTo>
                  <a:lnTo>
                    <a:pt x="96" y="600"/>
                  </a:lnTo>
                  <a:lnTo>
                    <a:pt x="96" y="594"/>
                  </a:lnTo>
                  <a:lnTo>
                    <a:pt x="90" y="594"/>
                  </a:lnTo>
                  <a:lnTo>
                    <a:pt x="90" y="588"/>
                  </a:lnTo>
                  <a:lnTo>
                    <a:pt x="90" y="582"/>
                  </a:lnTo>
                  <a:lnTo>
                    <a:pt x="84" y="582"/>
                  </a:lnTo>
                  <a:lnTo>
                    <a:pt x="84" y="576"/>
                  </a:lnTo>
                  <a:lnTo>
                    <a:pt x="78" y="576"/>
                  </a:lnTo>
                  <a:lnTo>
                    <a:pt x="78" y="570"/>
                  </a:lnTo>
                  <a:lnTo>
                    <a:pt x="78" y="564"/>
                  </a:lnTo>
                  <a:lnTo>
                    <a:pt x="72" y="564"/>
                  </a:lnTo>
                  <a:lnTo>
                    <a:pt x="72" y="558"/>
                  </a:lnTo>
                  <a:lnTo>
                    <a:pt x="66" y="558"/>
                  </a:lnTo>
                  <a:lnTo>
                    <a:pt x="66" y="552"/>
                  </a:lnTo>
                  <a:lnTo>
                    <a:pt x="66" y="546"/>
                  </a:lnTo>
                  <a:lnTo>
                    <a:pt x="60" y="546"/>
                  </a:lnTo>
                  <a:lnTo>
                    <a:pt x="60" y="540"/>
                  </a:lnTo>
                  <a:lnTo>
                    <a:pt x="60" y="534"/>
                  </a:lnTo>
                  <a:lnTo>
                    <a:pt x="54" y="534"/>
                  </a:lnTo>
                  <a:lnTo>
                    <a:pt x="54" y="528"/>
                  </a:lnTo>
                  <a:lnTo>
                    <a:pt x="54" y="522"/>
                  </a:lnTo>
                  <a:lnTo>
                    <a:pt x="48" y="522"/>
                  </a:lnTo>
                  <a:lnTo>
                    <a:pt x="48" y="516"/>
                  </a:lnTo>
                  <a:lnTo>
                    <a:pt x="48" y="510"/>
                  </a:lnTo>
                  <a:lnTo>
                    <a:pt x="42" y="510"/>
                  </a:lnTo>
                  <a:lnTo>
                    <a:pt x="42" y="504"/>
                  </a:lnTo>
                  <a:lnTo>
                    <a:pt x="42" y="498"/>
                  </a:lnTo>
                  <a:lnTo>
                    <a:pt x="42" y="492"/>
                  </a:lnTo>
                  <a:lnTo>
                    <a:pt x="36" y="492"/>
                  </a:lnTo>
                  <a:lnTo>
                    <a:pt x="36" y="486"/>
                  </a:lnTo>
                  <a:lnTo>
                    <a:pt x="36" y="480"/>
                  </a:lnTo>
                  <a:lnTo>
                    <a:pt x="36" y="474"/>
                  </a:lnTo>
                  <a:lnTo>
                    <a:pt x="30" y="474"/>
                  </a:lnTo>
                  <a:lnTo>
                    <a:pt x="36" y="474"/>
                  </a:lnTo>
                  <a:lnTo>
                    <a:pt x="30" y="474"/>
                  </a:lnTo>
                  <a:lnTo>
                    <a:pt x="30" y="468"/>
                  </a:lnTo>
                  <a:lnTo>
                    <a:pt x="30" y="462"/>
                  </a:lnTo>
                  <a:lnTo>
                    <a:pt x="30" y="456"/>
                  </a:lnTo>
                  <a:lnTo>
                    <a:pt x="30" y="450"/>
                  </a:lnTo>
                  <a:lnTo>
                    <a:pt x="24" y="450"/>
                  </a:lnTo>
                  <a:lnTo>
                    <a:pt x="24" y="444"/>
                  </a:lnTo>
                  <a:lnTo>
                    <a:pt x="24" y="438"/>
                  </a:lnTo>
                  <a:lnTo>
                    <a:pt x="18" y="438"/>
                  </a:lnTo>
                  <a:lnTo>
                    <a:pt x="18" y="432"/>
                  </a:lnTo>
                  <a:lnTo>
                    <a:pt x="18" y="426"/>
                  </a:lnTo>
                  <a:lnTo>
                    <a:pt x="12" y="426"/>
                  </a:lnTo>
                  <a:lnTo>
                    <a:pt x="12" y="420"/>
                  </a:lnTo>
                  <a:lnTo>
                    <a:pt x="12" y="414"/>
                  </a:lnTo>
                  <a:lnTo>
                    <a:pt x="6" y="414"/>
                  </a:lnTo>
                  <a:lnTo>
                    <a:pt x="6" y="408"/>
                  </a:lnTo>
                  <a:lnTo>
                    <a:pt x="6" y="402"/>
                  </a:lnTo>
                  <a:lnTo>
                    <a:pt x="0" y="402"/>
                  </a:lnTo>
                  <a:lnTo>
                    <a:pt x="0" y="396"/>
                  </a:lnTo>
                  <a:lnTo>
                    <a:pt x="6" y="396"/>
                  </a:lnTo>
                  <a:lnTo>
                    <a:pt x="6" y="390"/>
                  </a:lnTo>
                  <a:lnTo>
                    <a:pt x="12" y="390"/>
                  </a:lnTo>
                  <a:lnTo>
                    <a:pt x="18" y="384"/>
                  </a:lnTo>
                  <a:lnTo>
                    <a:pt x="18" y="378"/>
                  </a:lnTo>
                  <a:lnTo>
                    <a:pt x="12" y="378"/>
                  </a:lnTo>
                  <a:lnTo>
                    <a:pt x="18" y="378"/>
                  </a:lnTo>
                  <a:lnTo>
                    <a:pt x="18" y="372"/>
                  </a:lnTo>
                  <a:lnTo>
                    <a:pt x="18" y="378"/>
                  </a:lnTo>
                  <a:lnTo>
                    <a:pt x="18" y="372"/>
                  </a:lnTo>
                  <a:lnTo>
                    <a:pt x="18" y="366"/>
                  </a:lnTo>
                  <a:lnTo>
                    <a:pt x="24" y="372"/>
                  </a:lnTo>
                  <a:lnTo>
                    <a:pt x="24" y="366"/>
                  </a:lnTo>
                  <a:lnTo>
                    <a:pt x="24" y="360"/>
                  </a:lnTo>
                  <a:lnTo>
                    <a:pt x="24" y="366"/>
                  </a:lnTo>
                  <a:lnTo>
                    <a:pt x="24" y="360"/>
                  </a:lnTo>
                  <a:lnTo>
                    <a:pt x="30" y="360"/>
                  </a:lnTo>
                  <a:lnTo>
                    <a:pt x="30" y="366"/>
                  </a:lnTo>
                  <a:lnTo>
                    <a:pt x="30" y="360"/>
                  </a:lnTo>
                  <a:lnTo>
                    <a:pt x="36" y="360"/>
                  </a:lnTo>
                  <a:lnTo>
                    <a:pt x="36" y="366"/>
                  </a:lnTo>
                  <a:lnTo>
                    <a:pt x="42" y="366"/>
                  </a:lnTo>
                  <a:lnTo>
                    <a:pt x="36" y="372"/>
                  </a:lnTo>
                  <a:lnTo>
                    <a:pt x="42" y="372"/>
                  </a:lnTo>
                  <a:lnTo>
                    <a:pt x="48" y="372"/>
                  </a:lnTo>
                  <a:lnTo>
                    <a:pt x="48" y="378"/>
                  </a:lnTo>
                  <a:lnTo>
                    <a:pt x="54" y="384"/>
                  </a:lnTo>
                  <a:lnTo>
                    <a:pt x="48" y="384"/>
                  </a:lnTo>
                  <a:lnTo>
                    <a:pt x="48" y="390"/>
                  </a:lnTo>
                  <a:lnTo>
                    <a:pt x="48" y="396"/>
                  </a:lnTo>
                  <a:lnTo>
                    <a:pt x="54" y="396"/>
                  </a:lnTo>
                  <a:lnTo>
                    <a:pt x="54" y="402"/>
                  </a:lnTo>
                  <a:lnTo>
                    <a:pt x="60" y="402"/>
                  </a:lnTo>
                  <a:lnTo>
                    <a:pt x="60" y="408"/>
                  </a:lnTo>
                  <a:lnTo>
                    <a:pt x="66" y="408"/>
                  </a:lnTo>
                  <a:lnTo>
                    <a:pt x="72" y="408"/>
                  </a:lnTo>
                  <a:lnTo>
                    <a:pt x="78" y="408"/>
                  </a:lnTo>
                  <a:lnTo>
                    <a:pt x="84" y="408"/>
                  </a:lnTo>
                  <a:lnTo>
                    <a:pt x="84" y="414"/>
                  </a:lnTo>
                  <a:lnTo>
                    <a:pt x="90" y="414"/>
                  </a:lnTo>
                  <a:lnTo>
                    <a:pt x="96" y="414"/>
                  </a:lnTo>
                  <a:lnTo>
                    <a:pt x="102" y="414"/>
                  </a:lnTo>
                  <a:lnTo>
                    <a:pt x="108" y="414"/>
                  </a:lnTo>
                  <a:lnTo>
                    <a:pt x="114" y="414"/>
                  </a:lnTo>
                  <a:lnTo>
                    <a:pt x="120" y="414"/>
                  </a:lnTo>
                  <a:lnTo>
                    <a:pt x="126" y="414"/>
                  </a:lnTo>
                  <a:lnTo>
                    <a:pt x="132" y="414"/>
                  </a:lnTo>
                  <a:lnTo>
                    <a:pt x="138" y="414"/>
                  </a:lnTo>
                  <a:lnTo>
                    <a:pt x="138" y="420"/>
                  </a:lnTo>
                  <a:lnTo>
                    <a:pt x="144" y="420"/>
                  </a:lnTo>
                  <a:lnTo>
                    <a:pt x="150" y="420"/>
                  </a:lnTo>
                  <a:lnTo>
                    <a:pt x="150" y="414"/>
                  </a:lnTo>
                  <a:lnTo>
                    <a:pt x="156" y="414"/>
                  </a:lnTo>
                  <a:lnTo>
                    <a:pt x="156" y="408"/>
                  </a:lnTo>
                  <a:lnTo>
                    <a:pt x="156" y="402"/>
                  </a:lnTo>
                  <a:lnTo>
                    <a:pt x="156" y="408"/>
                  </a:lnTo>
                  <a:lnTo>
                    <a:pt x="162" y="408"/>
                  </a:lnTo>
                  <a:lnTo>
                    <a:pt x="162" y="402"/>
                  </a:lnTo>
                  <a:lnTo>
                    <a:pt x="168" y="402"/>
                  </a:lnTo>
                  <a:lnTo>
                    <a:pt x="168" y="396"/>
                  </a:lnTo>
                  <a:lnTo>
                    <a:pt x="174" y="390"/>
                  </a:lnTo>
                  <a:lnTo>
                    <a:pt x="180" y="390"/>
                  </a:lnTo>
                  <a:lnTo>
                    <a:pt x="186" y="390"/>
                  </a:lnTo>
                  <a:lnTo>
                    <a:pt x="186" y="384"/>
                  </a:lnTo>
                  <a:lnTo>
                    <a:pt x="192" y="384"/>
                  </a:lnTo>
                  <a:lnTo>
                    <a:pt x="198" y="384"/>
                  </a:lnTo>
                  <a:lnTo>
                    <a:pt x="198" y="378"/>
                  </a:lnTo>
                  <a:lnTo>
                    <a:pt x="198" y="366"/>
                  </a:lnTo>
                  <a:lnTo>
                    <a:pt x="198" y="360"/>
                  </a:lnTo>
                  <a:lnTo>
                    <a:pt x="198" y="354"/>
                  </a:lnTo>
                  <a:lnTo>
                    <a:pt x="198" y="342"/>
                  </a:lnTo>
                  <a:lnTo>
                    <a:pt x="198" y="336"/>
                  </a:lnTo>
                  <a:lnTo>
                    <a:pt x="198" y="330"/>
                  </a:lnTo>
                  <a:lnTo>
                    <a:pt x="198" y="318"/>
                  </a:lnTo>
                  <a:lnTo>
                    <a:pt x="198" y="312"/>
                  </a:lnTo>
                  <a:lnTo>
                    <a:pt x="198" y="306"/>
                  </a:lnTo>
                  <a:lnTo>
                    <a:pt x="198" y="294"/>
                  </a:lnTo>
                  <a:lnTo>
                    <a:pt x="198" y="288"/>
                  </a:lnTo>
                  <a:lnTo>
                    <a:pt x="198" y="282"/>
                  </a:lnTo>
                  <a:lnTo>
                    <a:pt x="198" y="276"/>
                  </a:lnTo>
                  <a:lnTo>
                    <a:pt x="198" y="264"/>
                  </a:lnTo>
                  <a:lnTo>
                    <a:pt x="198" y="258"/>
                  </a:lnTo>
                  <a:lnTo>
                    <a:pt x="198" y="252"/>
                  </a:lnTo>
                  <a:lnTo>
                    <a:pt x="198" y="240"/>
                  </a:lnTo>
                  <a:lnTo>
                    <a:pt x="198" y="234"/>
                  </a:lnTo>
                  <a:lnTo>
                    <a:pt x="198" y="228"/>
                  </a:lnTo>
                  <a:lnTo>
                    <a:pt x="198" y="216"/>
                  </a:lnTo>
                  <a:lnTo>
                    <a:pt x="198" y="210"/>
                  </a:lnTo>
                  <a:lnTo>
                    <a:pt x="198" y="204"/>
                  </a:lnTo>
                  <a:lnTo>
                    <a:pt x="198" y="198"/>
                  </a:lnTo>
                  <a:lnTo>
                    <a:pt x="198" y="192"/>
                  </a:lnTo>
                  <a:lnTo>
                    <a:pt x="198" y="186"/>
                  </a:lnTo>
                  <a:lnTo>
                    <a:pt x="198" y="180"/>
                  </a:lnTo>
                  <a:lnTo>
                    <a:pt x="198" y="174"/>
                  </a:lnTo>
                  <a:lnTo>
                    <a:pt x="198" y="168"/>
                  </a:lnTo>
                  <a:lnTo>
                    <a:pt x="198" y="162"/>
                  </a:lnTo>
                  <a:lnTo>
                    <a:pt x="198" y="156"/>
                  </a:lnTo>
                  <a:lnTo>
                    <a:pt x="198" y="162"/>
                  </a:lnTo>
                  <a:lnTo>
                    <a:pt x="204" y="162"/>
                  </a:lnTo>
                  <a:lnTo>
                    <a:pt x="204" y="168"/>
                  </a:lnTo>
                  <a:lnTo>
                    <a:pt x="210" y="168"/>
                  </a:lnTo>
                  <a:lnTo>
                    <a:pt x="216" y="168"/>
                  </a:lnTo>
                  <a:lnTo>
                    <a:pt x="216" y="174"/>
                  </a:lnTo>
                  <a:lnTo>
                    <a:pt x="222" y="180"/>
                  </a:lnTo>
                  <a:lnTo>
                    <a:pt x="216" y="180"/>
                  </a:lnTo>
                  <a:lnTo>
                    <a:pt x="222" y="180"/>
                  </a:lnTo>
                  <a:lnTo>
                    <a:pt x="222" y="186"/>
                  </a:lnTo>
                  <a:lnTo>
                    <a:pt x="228" y="192"/>
                  </a:lnTo>
                  <a:lnTo>
                    <a:pt x="228" y="186"/>
                  </a:lnTo>
                  <a:lnTo>
                    <a:pt x="228" y="192"/>
                  </a:lnTo>
                  <a:lnTo>
                    <a:pt x="222" y="192"/>
                  </a:lnTo>
                  <a:lnTo>
                    <a:pt x="228" y="192"/>
                  </a:lnTo>
                  <a:lnTo>
                    <a:pt x="228" y="198"/>
                  </a:lnTo>
                  <a:lnTo>
                    <a:pt x="234" y="198"/>
                  </a:lnTo>
                  <a:lnTo>
                    <a:pt x="234" y="204"/>
                  </a:lnTo>
                  <a:lnTo>
                    <a:pt x="228" y="204"/>
                  </a:lnTo>
                  <a:lnTo>
                    <a:pt x="234" y="204"/>
                  </a:lnTo>
                  <a:lnTo>
                    <a:pt x="234" y="210"/>
                  </a:lnTo>
                  <a:lnTo>
                    <a:pt x="234" y="216"/>
                  </a:lnTo>
                  <a:lnTo>
                    <a:pt x="240" y="222"/>
                  </a:lnTo>
                  <a:lnTo>
                    <a:pt x="240" y="228"/>
                  </a:lnTo>
                  <a:lnTo>
                    <a:pt x="240" y="234"/>
                  </a:lnTo>
                  <a:lnTo>
                    <a:pt x="240" y="240"/>
                  </a:lnTo>
                  <a:lnTo>
                    <a:pt x="246" y="240"/>
                  </a:lnTo>
                  <a:lnTo>
                    <a:pt x="240" y="246"/>
                  </a:lnTo>
                  <a:lnTo>
                    <a:pt x="240" y="252"/>
                  </a:lnTo>
                  <a:lnTo>
                    <a:pt x="234" y="252"/>
                  </a:lnTo>
                  <a:lnTo>
                    <a:pt x="234" y="258"/>
                  </a:lnTo>
                  <a:lnTo>
                    <a:pt x="228" y="258"/>
                  </a:lnTo>
                  <a:lnTo>
                    <a:pt x="228" y="264"/>
                  </a:lnTo>
                  <a:lnTo>
                    <a:pt x="228" y="270"/>
                  </a:lnTo>
                  <a:lnTo>
                    <a:pt x="234" y="270"/>
                  </a:lnTo>
                  <a:lnTo>
                    <a:pt x="228" y="270"/>
                  </a:lnTo>
                  <a:lnTo>
                    <a:pt x="234" y="276"/>
                  </a:lnTo>
                  <a:lnTo>
                    <a:pt x="228" y="276"/>
                  </a:lnTo>
                  <a:lnTo>
                    <a:pt x="234" y="276"/>
                  </a:lnTo>
                  <a:lnTo>
                    <a:pt x="228" y="282"/>
                  </a:lnTo>
                  <a:lnTo>
                    <a:pt x="234" y="282"/>
                  </a:lnTo>
                  <a:lnTo>
                    <a:pt x="228" y="282"/>
                  </a:lnTo>
                  <a:lnTo>
                    <a:pt x="234" y="282"/>
                  </a:lnTo>
                  <a:lnTo>
                    <a:pt x="234" y="288"/>
                  </a:lnTo>
                  <a:lnTo>
                    <a:pt x="240" y="288"/>
                  </a:lnTo>
                  <a:lnTo>
                    <a:pt x="240" y="282"/>
                  </a:lnTo>
                  <a:lnTo>
                    <a:pt x="246" y="282"/>
                  </a:lnTo>
                  <a:lnTo>
                    <a:pt x="252" y="282"/>
                  </a:lnTo>
                  <a:lnTo>
                    <a:pt x="252" y="288"/>
                  </a:lnTo>
                  <a:lnTo>
                    <a:pt x="258" y="288"/>
                  </a:lnTo>
                  <a:lnTo>
                    <a:pt x="264" y="288"/>
                  </a:lnTo>
                  <a:lnTo>
                    <a:pt x="270" y="288"/>
                  </a:lnTo>
                  <a:lnTo>
                    <a:pt x="270" y="282"/>
                  </a:lnTo>
                  <a:lnTo>
                    <a:pt x="276" y="282"/>
                  </a:lnTo>
                  <a:lnTo>
                    <a:pt x="276" y="288"/>
                  </a:lnTo>
                  <a:lnTo>
                    <a:pt x="282" y="288"/>
                  </a:lnTo>
                  <a:lnTo>
                    <a:pt x="288" y="288"/>
                  </a:lnTo>
                  <a:lnTo>
                    <a:pt x="294" y="282"/>
                  </a:lnTo>
                  <a:lnTo>
                    <a:pt x="294" y="276"/>
                  </a:lnTo>
                  <a:lnTo>
                    <a:pt x="300" y="276"/>
                  </a:lnTo>
                  <a:lnTo>
                    <a:pt x="306" y="276"/>
                  </a:lnTo>
                  <a:lnTo>
                    <a:pt x="312" y="270"/>
                  </a:lnTo>
                  <a:lnTo>
                    <a:pt x="312" y="264"/>
                  </a:lnTo>
                  <a:lnTo>
                    <a:pt x="318" y="264"/>
                  </a:lnTo>
                  <a:lnTo>
                    <a:pt x="318" y="258"/>
                  </a:lnTo>
                  <a:lnTo>
                    <a:pt x="324" y="258"/>
                  </a:lnTo>
                  <a:lnTo>
                    <a:pt x="324" y="252"/>
                  </a:lnTo>
                  <a:lnTo>
                    <a:pt x="330" y="252"/>
                  </a:lnTo>
                  <a:lnTo>
                    <a:pt x="330" y="246"/>
                  </a:lnTo>
                  <a:lnTo>
                    <a:pt x="336" y="246"/>
                  </a:lnTo>
                  <a:lnTo>
                    <a:pt x="342" y="246"/>
                  </a:lnTo>
                  <a:lnTo>
                    <a:pt x="342" y="240"/>
                  </a:lnTo>
                  <a:lnTo>
                    <a:pt x="342" y="234"/>
                  </a:lnTo>
                  <a:lnTo>
                    <a:pt x="348" y="234"/>
                  </a:lnTo>
                  <a:lnTo>
                    <a:pt x="348" y="228"/>
                  </a:lnTo>
                  <a:lnTo>
                    <a:pt x="348" y="222"/>
                  </a:lnTo>
                  <a:lnTo>
                    <a:pt x="348" y="216"/>
                  </a:lnTo>
                  <a:lnTo>
                    <a:pt x="354" y="216"/>
                  </a:lnTo>
                  <a:lnTo>
                    <a:pt x="354" y="210"/>
                  </a:lnTo>
                  <a:lnTo>
                    <a:pt x="354" y="204"/>
                  </a:lnTo>
                  <a:lnTo>
                    <a:pt x="354" y="198"/>
                  </a:lnTo>
                  <a:lnTo>
                    <a:pt x="354" y="204"/>
                  </a:lnTo>
                  <a:lnTo>
                    <a:pt x="360" y="204"/>
                  </a:lnTo>
                  <a:lnTo>
                    <a:pt x="360" y="198"/>
                  </a:lnTo>
                  <a:lnTo>
                    <a:pt x="354" y="198"/>
                  </a:lnTo>
                  <a:lnTo>
                    <a:pt x="360" y="198"/>
                  </a:lnTo>
                  <a:lnTo>
                    <a:pt x="360" y="192"/>
                  </a:lnTo>
                  <a:lnTo>
                    <a:pt x="366" y="192"/>
                  </a:lnTo>
                  <a:lnTo>
                    <a:pt x="372" y="192"/>
                  </a:lnTo>
                  <a:lnTo>
                    <a:pt x="372" y="186"/>
                  </a:lnTo>
                  <a:lnTo>
                    <a:pt x="378" y="186"/>
                  </a:lnTo>
                  <a:lnTo>
                    <a:pt x="378" y="192"/>
                  </a:lnTo>
                  <a:lnTo>
                    <a:pt x="378" y="186"/>
                  </a:lnTo>
                  <a:lnTo>
                    <a:pt x="378" y="192"/>
                  </a:lnTo>
                  <a:lnTo>
                    <a:pt x="384" y="186"/>
                  </a:lnTo>
                  <a:lnTo>
                    <a:pt x="384" y="192"/>
                  </a:lnTo>
                  <a:lnTo>
                    <a:pt x="390" y="186"/>
                  </a:lnTo>
                  <a:lnTo>
                    <a:pt x="390" y="192"/>
                  </a:lnTo>
                  <a:lnTo>
                    <a:pt x="396" y="192"/>
                  </a:lnTo>
                  <a:lnTo>
                    <a:pt x="396" y="198"/>
                  </a:lnTo>
                  <a:lnTo>
                    <a:pt x="396" y="192"/>
                  </a:lnTo>
                  <a:lnTo>
                    <a:pt x="396" y="198"/>
                  </a:lnTo>
                  <a:lnTo>
                    <a:pt x="402" y="198"/>
                  </a:lnTo>
                  <a:lnTo>
                    <a:pt x="402" y="204"/>
                  </a:lnTo>
                  <a:lnTo>
                    <a:pt x="408" y="204"/>
                  </a:lnTo>
                  <a:lnTo>
                    <a:pt x="408" y="210"/>
                  </a:lnTo>
                  <a:lnTo>
                    <a:pt x="414" y="210"/>
                  </a:lnTo>
                  <a:lnTo>
                    <a:pt x="420" y="210"/>
                  </a:lnTo>
                  <a:lnTo>
                    <a:pt x="426" y="210"/>
                  </a:lnTo>
                  <a:lnTo>
                    <a:pt x="432" y="210"/>
                  </a:lnTo>
                  <a:lnTo>
                    <a:pt x="432" y="216"/>
                  </a:lnTo>
                  <a:lnTo>
                    <a:pt x="438" y="216"/>
                  </a:lnTo>
                  <a:lnTo>
                    <a:pt x="444" y="216"/>
                  </a:lnTo>
                  <a:lnTo>
                    <a:pt x="450" y="222"/>
                  </a:lnTo>
                  <a:lnTo>
                    <a:pt x="456" y="222"/>
                  </a:lnTo>
                  <a:lnTo>
                    <a:pt x="462" y="222"/>
                  </a:lnTo>
                  <a:lnTo>
                    <a:pt x="468" y="222"/>
                  </a:lnTo>
                  <a:lnTo>
                    <a:pt x="474" y="216"/>
                  </a:lnTo>
                  <a:lnTo>
                    <a:pt x="480" y="216"/>
                  </a:lnTo>
                  <a:lnTo>
                    <a:pt x="486" y="216"/>
                  </a:lnTo>
                  <a:lnTo>
                    <a:pt x="492" y="216"/>
                  </a:lnTo>
                  <a:lnTo>
                    <a:pt x="492" y="222"/>
                  </a:lnTo>
                  <a:lnTo>
                    <a:pt x="492" y="216"/>
                  </a:lnTo>
                  <a:lnTo>
                    <a:pt x="498" y="216"/>
                  </a:lnTo>
                  <a:lnTo>
                    <a:pt x="504" y="210"/>
                  </a:lnTo>
                  <a:lnTo>
                    <a:pt x="510" y="210"/>
                  </a:lnTo>
                  <a:lnTo>
                    <a:pt x="510" y="204"/>
                  </a:lnTo>
                  <a:lnTo>
                    <a:pt x="510" y="198"/>
                  </a:lnTo>
                  <a:lnTo>
                    <a:pt x="510" y="192"/>
                  </a:lnTo>
                  <a:lnTo>
                    <a:pt x="516" y="186"/>
                  </a:lnTo>
                  <a:lnTo>
                    <a:pt x="516" y="180"/>
                  </a:lnTo>
                  <a:lnTo>
                    <a:pt x="522" y="174"/>
                  </a:lnTo>
                  <a:lnTo>
                    <a:pt x="522" y="168"/>
                  </a:lnTo>
                  <a:lnTo>
                    <a:pt x="522" y="162"/>
                  </a:lnTo>
                  <a:lnTo>
                    <a:pt x="522" y="156"/>
                  </a:lnTo>
                  <a:lnTo>
                    <a:pt x="528" y="156"/>
                  </a:lnTo>
                  <a:lnTo>
                    <a:pt x="534" y="156"/>
                  </a:lnTo>
                  <a:lnTo>
                    <a:pt x="534" y="150"/>
                  </a:lnTo>
                  <a:lnTo>
                    <a:pt x="540" y="150"/>
                  </a:lnTo>
                  <a:lnTo>
                    <a:pt x="546" y="150"/>
                  </a:lnTo>
                  <a:lnTo>
                    <a:pt x="552" y="150"/>
                  </a:lnTo>
                  <a:lnTo>
                    <a:pt x="558" y="150"/>
                  </a:lnTo>
                  <a:lnTo>
                    <a:pt x="558" y="144"/>
                  </a:lnTo>
                  <a:lnTo>
                    <a:pt x="558" y="138"/>
                  </a:lnTo>
                  <a:lnTo>
                    <a:pt x="564" y="138"/>
                  </a:lnTo>
                  <a:lnTo>
                    <a:pt x="564" y="132"/>
                  </a:lnTo>
                  <a:lnTo>
                    <a:pt x="570" y="132"/>
                  </a:lnTo>
                  <a:lnTo>
                    <a:pt x="570" y="126"/>
                  </a:lnTo>
                  <a:lnTo>
                    <a:pt x="570" y="132"/>
                  </a:lnTo>
                  <a:lnTo>
                    <a:pt x="576" y="126"/>
                  </a:lnTo>
                  <a:lnTo>
                    <a:pt x="576" y="120"/>
                  </a:lnTo>
                  <a:lnTo>
                    <a:pt x="576" y="114"/>
                  </a:lnTo>
                  <a:lnTo>
                    <a:pt x="582" y="114"/>
                  </a:lnTo>
                  <a:lnTo>
                    <a:pt x="582" y="108"/>
                  </a:lnTo>
                  <a:lnTo>
                    <a:pt x="582" y="102"/>
                  </a:lnTo>
                  <a:lnTo>
                    <a:pt x="582" y="96"/>
                  </a:lnTo>
                  <a:lnTo>
                    <a:pt x="582" y="90"/>
                  </a:lnTo>
                  <a:lnTo>
                    <a:pt x="588" y="90"/>
                  </a:lnTo>
                  <a:lnTo>
                    <a:pt x="588" y="84"/>
                  </a:lnTo>
                  <a:lnTo>
                    <a:pt x="594" y="84"/>
                  </a:lnTo>
                  <a:lnTo>
                    <a:pt x="600" y="84"/>
                  </a:lnTo>
                  <a:lnTo>
                    <a:pt x="594" y="84"/>
                  </a:lnTo>
                  <a:lnTo>
                    <a:pt x="594" y="78"/>
                  </a:lnTo>
                  <a:lnTo>
                    <a:pt x="600" y="78"/>
                  </a:lnTo>
                  <a:lnTo>
                    <a:pt x="606" y="78"/>
                  </a:lnTo>
                  <a:lnTo>
                    <a:pt x="606" y="72"/>
                  </a:lnTo>
                  <a:lnTo>
                    <a:pt x="606" y="78"/>
                  </a:lnTo>
                  <a:lnTo>
                    <a:pt x="606" y="72"/>
                  </a:lnTo>
                  <a:lnTo>
                    <a:pt x="606" y="78"/>
                  </a:lnTo>
                  <a:lnTo>
                    <a:pt x="612" y="78"/>
                  </a:lnTo>
                  <a:lnTo>
                    <a:pt x="612" y="72"/>
                  </a:lnTo>
                  <a:lnTo>
                    <a:pt x="618" y="72"/>
                  </a:lnTo>
                  <a:lnTo>
                    <a:pt x="618" y="66"/>
                  </a:lnTo>
                  <a:lnTo>
                    <a:pt x="624" y="66"/>
                  </a:lnTo>
                  <a:lnTo>
                    <a:pt x="624" y="60"/>
                  </a:lnTo>
                  <a:lnTo>
                    <a:pt x="624" y="66"/>
                  </a:lnTo>
                  <a:lnTo>
                    <a:pt x="630" y="66"/>
                  </a:lnTo>
                  <a:lnTo>
                    <a:pt x="630" y="60"/>
                  </a:lnTo>
                  <a:lnTo>
                    <a:pt x="630" y="54"/>
                  </a:lnTo>
                  <a:lnTo>
                    <a:pt x="636" y="54"/>
                  </a:lnTo>
                  <a:lnTo>
                    <a:pt x="636" y="48"/>
                  </a:lnTo>
                  <a:lnTo>
                    <a:pt x="642" y="48"/>
                  </a:lnTo>
                  <a:lnTo>
                    <a:pt x="642" y="42"/>
                  </a:lnTo>
                  <a:lnTo>
                    <a:pt x="648" y="42"/>
                  </a:lnTo>
                  <a:lnTo>
                    <a:pt x="648" y="36"/>
                  </a:lnTo>
                  <a:lnTo>
                    <a:pt x="648" y="30"/>
                  </a:lnTo>
                  <a:lnTo>
                    <a:pt x="654" y="30"/>
                  </a:lnTo>
                  <a:lnTo>
                    <a:pt x="654" y="24"/>
                  </a:lnTo>
                  <a:lnTo>
                    <a:pt x="660" y="24"/>
                  </a:lnTo>
                  <a:lnTo>
                    <a:pt x="666" y="24"/>
                  </a:lnTo>
                  <a:lnTo>
                    <a:pt x="672" y="24"/>
                  </a:lnTo>
                  <a:lnTo>
                    <a:pt x="678" y="24"/>
                  </a:lnTo>
                  <a:lnTo>
                    <a:pt x="678" y="18"/>
                  </a:lnTo>
                  <a:lnTo>
                    <a:pt x="684" y="18"/>
                  </a:lnTo>
                  <a:lnTo>
                    <a:pt x="690" y="18"/>
                  </a:lnTo>
                  <a:lnTo>
                    <a:pt x="696" y="18"/>
                  </a:lnTo>
                  <a:lnTo>
                    <a:pt x="696" y="12"/>
                  </a:lnTo>
                  <a:lnTo>
                    <a:pt x="696" y="6"/>
                  </a:lnTo>
                  <a:lnTo>
                    <a:pt x="696" y="0"/>
                  </a:lnTo>
                  <a:lnTo>
                    <a:pt x="702" y="0"/>
                  </a:lnTo>
                  <a:lnTo>
                    <a:pt x="708" y="0"/>
                  </a:lnTo>
                  <a:lnTo>
                    <a:pt x="714" y="0"/>
                  </a:lnTo>
                  <a:lnTo>
                    <a:pt x="720" y="0"/>
                  </a:lnTo>
                  <a:lnTo>
                    <a:pt x="726" y="0"/>
                  </a:lnTo>
                  <a:lnTo>
                    <a:pt x="732" y="0"/>
                  </a:lnTo>
                  <a:lnTo>
                    <a:pt x="738" y="0"/>
                  </a:lnTo>
                  <a:lnTo>
                    <a:pt x="744" y="0"/>
                  </a:lnTo>
                  <a:lnTo>
                    <a:pt x="750" y="0"/>
                  </a:lnTo>
                  <a:lnTo>
                    <a:pt x="750" y="6"/>
                  </a:lnTo>
                  <a:lnTo>
                    <a:pt x="756" y="6"/>
                  </a:lnTo>
                  <a:lnTo>
                    <a:pt x="762" y="6"/>
                  </a:lnTo>
                  <a:lnTo>
                    <a:pt x="768" y="6"/>
                  </a:lnTo>
                  <a:lnTo>
                    <a:pt x="768" y="12"/>
                  </a:lnTo>
                  <a:lnTo>
                    <a:pt x="774" y="12"/>
                  </a:lnTo>
                  <a:lnTo>
                    <a:pt x="780" y="12"/>
                  </a:lnTo>
                  <a:lnTo>
                    <a:pt x="780" y="6"/>
                  </a:lnTo>
                  <a:lnTo>
                    <a:pt x="786" y="6"/>
                  </a:lnTo>
                  <a:lnTo>
                    <a:pt x="786" y="12"/>
                  </a:lnTo>
                  <a:lnTo>
                    <a:pt x="786" y="6"/>
                  </a:lnTo>
                  <a:lnTo>
                    <a:pt x="792" y="6"/>
                  </a:lnTo>
                  <a:lnTo>
                    <a:pt x="798" y="6"/>
                  </a:lnTo>
                  <a:lnTo>
                    <a:pt x="804" y="6"/>
                  </a:lnTo>
                  <a:lnTo>
                    <a:pt x="810" y="12"/>
                  </a:lnTo>
                  <a:lnTo>
                    <a:pt x="810" y="6"/>
                  </a:lnTo>
                  <a:lnTo>
                    <a:pt x="810" y="12"/>
                  </a:lnTo>
                  <a:lnTo>
                    <a:pt x="816" y="12"/>
                  </a:lnTo>
                  <a:lnTo>
                    <a:pt x="822" y="12"/>
                  </a:lnTo>
                  <a:lnTo>
                    <a:pt x="828" y="12"/>
                  </a:lnTo>
                  <a:lnTo>
                    <a:pt x="828" y="24"/>
                  </a:lnTo>
                  <a:lnTo>
                    <a:pt x="834" y="36"/>
                  </a:lnTo>
                  <a:lnTo>
                    <a:pt x="834" y="48"/>
                  </a:lnTo>
                  <a:lnTo>
                    <a:pt x="834" y="54"/>
                  </a:lnTo>
                  <a:lnTo>
                    <a:pt x="840" y="54"/>
                  </a:lnTo>
                  <a:lnTo>
                    <a:pt x="840" y="60"/>
                  </a:lnTo>
                  <a:lnTo>
                    <a:pt x="840" y="66"/>
                  </a:lnTo>
                  <a:lnTo>
                    <a:pt x="840" y="72"/>
                  </a:lnTo>
                  <a:lnTo>
                    <a:pt x="840" y="78"/>
                  </a:lnTo>
                  <a:lnTo>
                    <a:pt x="846" y="84"/>
                  </a:lnTo>
                  <a:lnTo>
                    <a:pt x="846" y="90"/>
                  </a:lnTo>
                  <a:lnTo>
                    <a:pt x="846" y="96"/>
                  </a:lnTo>
                  <a:lnTo>
                    <a:pt x="852" y="102"/>
                  </a:lnTo>
                  <a:lnTo>
                    <a:pt x="858" y="108"/>
                  </a:lnTo>
                  <a:lnTo>
                    <a:pt x="858" y="120"/>
                  </a:lnTo>
                  <a:lnTo>
                    <a:pt x="864" y="126"/>
                  </a:lnTo>
                  <a:lnTo>
                    <a:pt x="864" y="132"/>
                  </a:lnTo>
                  <a:lnTo>
                    <a:pt x="864" y="138"/>
                  </a:lnTo>
                  <a:lnTo>
                    <a:pt x="864" y="144"/>
                  </a:lnTo>
                  <a:lnTo>
                    <a:pt x="864" y="150"/>
                  </a:lnTo>
                  <a:lnTo>
                    <a:pt x="864" y="156"/>
                  </a:lnTo>
                  <a:lnTo>
                    <a:pt x="864" y="162"/>
                  </a:lnTo>
                  <a:lnTo>
                    <a:pt x="864" y="168"/>
                  </a:lnTo>
                  <a:lnTo>
                    <a:pt x="864" y="174"/>
                  </a:lnTo>
                  <a:lnTo>
                    <a:pt x="864" y="180"/>
                  </a:lnTo>
                  <a:lnTo>
                    <a:pt x="864" y="186"/>
                  </a:lnTo>
                  <a:lnTo>
                    <a:pt x="864" y="192"/>
                  </a:lnTo>
                  <a:lnTo>
                    <a:pt x="864" y="198"/>
                  </a:lnTo>
                  <a:lnTo>
                    <a:pt x="864" y="204"/>
                  </a:lnTo>
                  <a:lnTo>
                    <a:pt x="864" y="210"/>
                  </a:lnTo>
                  <a:lnTo>
                    <a:pt x="864" y="216"/>
                  </a:lnTo>
                  <a:lnTo>
                    <a:pt x="864" y="222"/>
                  </a:lnTo>
                  <a:lnTo>
                    <a:pt x="858" y="222"/>
                  </a:lnTo>
                  <a:lnTo>
                    <a:pt x="864" y="228"/>
                  </a:lnTo>
                  <a:lnTo>
                    <a:pt x="858" y="234"/>
                  </a:lnTo>
                  <a:lnTo>
                    <a:pt x="852" y="234"/>
                  </a:lnTo>
                  <a:lnTo>
                    <a:pt x="852" y="228"/>
                  </a:lnTo>
                  <a:lnTo>
                    <a:pt x="846" y="228"/>
                  </a:lnTo>
                  <a:lnTo>
                    <a:pt x="846" y="222"/>
                  </a:lnTo>
                  <a:lnTo>
                    <a:pt x="840" y="222"/>
                  </a:lnTo>
                  <a:lnTo>
                    <a:pt x="834" y="222"/>
                  </a:lnTo>
                  <a:lnTo>
                    <a:pt x="834" y="216"/>
                  </a:lnTo>
                  <a:lnTo>
                    <a:pt x="828" y="216"/>
                  </a:lnTo>
                  <a:lnTo>
                    <a:pt x="822" y="222"/>
                  </a:lnTo>
                  <a:lnTo>
                    <a:pt x="816" y="228"/>
                  </a:lnTo>
                  <a:lnTo>
                    <a:pt x="816" y="234"/>
                  </a:lnTo>
                  <a:lnTo>
                    <a:pt x="810" y="234"/>
                  </a:lnTo>
                  <a:lnTo>
                    <a:pt x="810" y="240"/>
                  </a:lnTo>
                  <a:lnTo>
                    <a:pt x="810" y="246"/>
                  </a:lnTo>
                  <a:lnTo>
                    <a:pt x="804" y="252"/>
                  </a:lnTo>
                  <a:lnTo>
                    <a:pt x="804" y="258"/>
                  </a:lnTo>
                  <a:lnTo>
                    <a:pt x="798" y="258"/>
                  </a:lnTo>
                  <a:lnTo>
                    <a:pt x="798" y="270"/>
                  </a:lnTo>
                  <a:lnTo>
                    <a:pt x="798" y="276"/>
                  </a:lnTo>
                  <a:lnTo>
                    <a:pt x="798" y="282"/>
                  </a:lnTo>
                  <a:lnTo>
                    <a:pt x="798" y="288"/>
                  </a:lnTo>
                  <a:lnTo>
                    <a:pt x="798" y="282"/>
                  </a:lnTo>
                  <a:lnTo>
                    <a:pt x="804" y="282"/>
                  </a:lnTo>
                  <a:lnTo>
                    <a:pt x="804" y="288"/>
                  </a:lnTo>
                  <a:lnTo>
                    <a:pt x="810" y="288"/>
                  </a:lnTo>
                  <a:lnTo>
                    <a:pt x="810" y="294"/>
                  </a:lnTo>
                  <a:lnTo>
                    <a:pt x="804" y="294"/>
                  </a:lnTo>
                  <a:lnTo>
                    <a:pt x="810" y="300"/>
                  </a:lnTo>
                  <a:lnTo>
                    <a:pt x="816" y="306"/>
                  </a:lnTo>
                  <a:lnTo>
                    <a:pt x="822" y="312"/>
                  </a:lnTo>
                  <a:lnTo>
                    <a:pt x="828" y="312"/>
                  </a:lnTo>
                  <a:lnTo>
                    <a:pt x="834" y="312"/>
                  </a:lnTo>
                  <a:lnTo>
                    <a:pt x="834" y="318"/>
                  </a:lnTo>
                  <a:lnTo>
                    <a:pt x="840" y="318"/>
                  </a:lnTo>
                  <a:lnTo>
                    <a:pt x="846" y="318"/>
                  </a:lnTo>
                  <a:lnTo>
                    <a:pt x="852" y="318"/>
                  </a:lnTo>
                  <a:lnTo>
                    <a:pt x="858" y="318"/>
                  </a:lnTo>
                  <a:lnTo>
                    <a:pt x="864" y="318"/>
                  </a:lnTo>
                  <a:lnTo>
                    <a:pt x="864" y="312"/>
                  </a:lnTo>
                  <a:lnTo>
                    <a:pt x="864" y="306"/>
                  </a:lnTo>
                  <a:lnTo>
                    <a:pt x="864" y="300"/>
                  </a:lnTo>
                  <a:lnTo>
                    <a:pt x="864" y="294"/>
                  </a:lnTo>
                  <a:lnTo>
                    <a:pt x="864" y="288"/>
                  </a:lnTo>
                  <a:lnTo>
                    <a:pt x="864" y="282"/>
                  </a:lnTo>
                  <a:lnTo>
                    <a:pt x="870" y="282"/>
                  </a:lnTo>
                  <a:lnTo>
                    <a:pt x="870" y="288"/>
                  </a:lnTo>
                  <a:close/>
                  <a:moveTo>
                    <a:pt x="708" y="468"/>
                  </a:moveTo>
                  <a:lnTo>
                    <a:pt x="702" y="468"/>
                  </a:lnTo>
                  <a:lnTo>
                    <a:pt x="708" y="468"/>
                  </a:lnTo>
                  <a:lnTo>
                    <a:pt x="708" y="462"/>
                  </a:lnTo>
                  <a:lnTo>
                    <a:pt x="714" y="462"/>
                  </a:lnTo>
                  <a:lnTo>
                    <a:pt x="714" y="456"/>
                  </a:lnTo>
                  <a:lnTo>
                    <a:pt x="714" y="450"/>
                  </a:lnTo>
                  <a:lnTo>
                    <a:pt x="720" y="450"/>
                  </a:lnTo>
                  <a:lnTo>
                    <a:pt x="720" y="444"/>
                  </a:lnTo>
                  <a:lnTo>
                    <a:pt x="720" y="438"/>
                  </a:lnTo>
                  <a:lnTo>
                    <a:pt x="720" y="432"/>
                  </a:lnTo>
                  <a:lnTo>
                    <a:pt x="714" y="432"/>
                  </a:lnTo>
                  <a:lnTo>
                    <a:pt x="714" y="426"/>
                  </a:lnTo>
                  <a:lnTo>
                    <a:pt x="708" y="426"/>
                  </a:lnTo>
                  <a:lnTo>
                    <a:pt x="708" y="420"/>
                  </a:lnTo>
                  <a:lnTo>
                    <a:pt x="702" y="420"/>
                  </a:lnTo>
                  <a:lnTo>
                    <a:pt x="696" y="414"/>
                  </a:lnTo>
                  <a:lnTo>
                    <a:pt x="690" y="408"/>
                  </a:lnTo>
                  <a:lnTo>
                    <a:pt x="684" y="408"/>
                  </a:lnTo>
                  <a:lnTo>
                    <a:pt x="684" y="402"/>
                  </a:lnTo>
                  <a:lnTo>
                    <a:pt x="678" y="402"/>
                  </a:lnTo>
                  <a:lnTo>
                    <a:pt x="678" y="396"/>
                  </a:lnTo>
                  <a:lnTo>
                    <a:pt x="672" y="396"/>
                  </a:lnTo>
                  <a:lnTo>
                    <a:pt x="666" y="396"/>
                  </a:lnTo>
                  <a:lnTo>
                    <a:pt x="660" y="402"/>
                  </a:lnTo>
                  <a:lnTo>
                    <a:pt x="654" y="402"/>
                  </a:lnTo>
                  <a:lnTo>
                    <a:pt x="648" y="402"/>
                  </a:lnTo>
                  <a:lnTo>
                    <a:pt x="648" y="408"/>
                  </a:lnTo>
                  <a:lnTo>
                    <a:pt x="648" y="402"/>
                  </a:lnTo>
                  <a:lnTo>
                    <a:pt x="648" y="408"/>
                  </a:lnTo>
                  <a:lnTo>
                    <a:pt x="642" y="408"/>
                  </a:lnTo>
                  <a:lnTo>
                    <a:pt x="642" y="414"/>
                  </a:lnTo>
                  <a:lnTo>
                    <a:pt x="636" y="414"/>
                  </a:lnTo>
                  <a:lnTo>
                    <a:pt x="630" y="414"/>
                  </a:lnTo>
                  <a:lnTo>
                    <a:pt x="630" y="420"/>
                  </a:lnTo>
                  <a:lnTo>
                    <a:pt x="624" y="420"/>
                  </a:lnTo>
                  <a:lnTo>
                    <a:pt x="624" y="426"/>
                  </a:lnTo>
                  <a:lnTo>
                    <a:pt x="624" y="432"/>
                  </a:lnTo>
                  <a:lnTo>
                    <a:pt x="618" y="432"/>
                  </a:lnTo>
                  <a:lnTo>
                    <a:pt x="618" y="438"/>
                  </a:lnTo>
                  <a:lnTo>
                    <a:pt x="612" y="438"/>
                  </a:lnTo>
                  <a:lnTo>
                    <a:pt x="618" y="438"/>
                  </a:lnTo>
                  <a:lnTo>
                    <a:pt x="612" y="438"/>
                  </a:lnTo>
                  <a:lnTo>
                    <a:pt x="612" y="444"/>
                  </a:lnTo>
                  <a:lnTo>
                    <a:pt x="606" y="444"/>
                  </a:lnTo>
                  <a:lnTo>
                    <a:pt x="612" y="444"/>
                  </a:lnTo>
                  <a:lnTo>
                    <a:pt x="612" y="450"/>
                  </a:lnTo>
                  <a:lnTo>
                    <a:pt x="606" y="450"/>
                  </a:lnTo>
                  <a:lnTo>
                    <a:pt x="600" y="456"/>
                  </a:lnTo>
                  <a:lnTo>
                    <a:pt x="606" y="456"/>
                  </a:lnTo>
                  <a:lnTo>
                    <a:pt x="600" y="456"/>
                  </a:lnTo>
                  <a:lnTo>
                    <a:pt x="594" y="456"/>
                  </a:lnTo>
                  <a:lnTo>
                    <a:pt x="594" y="462"/>
                  </a:lnTo>
                  <a:lnTo>
                    <a:pt x="588" y="462"/>
                  </a:lnTo>
                  <a:lnTo>
                    <a:pt x="588" y="468"/>
                  </a:lnTo>
                  <a:lnTo>
                    <a:pt x="594" y="468"/>
                  </a:lnTo>
                  <a:lnTo>
                    <a:pt x="594" y="474"/>
                  </a:lnTo>
                  <a:lnTo>
                    <a:pt x="594" y="480"/>
                  </a:lnTo>
                  <a:lnTo>
                    <a:pt x="600" y="480"/>
                  </a:lnTo>
                  <a:lnTo>
                    <a:pt x="600" y="486"/>
                  </a:lnTo>
                  <a:lnTo>
                    <a:pt x="600" y="492"/>
                  </a:lnTo>
                  <a:lnTo>
                    <a:pt x="606" y="492"/>
                  </a:lnTo>
                  <a:lnTo>
                    <a:pt x="606" y="498"/>
                  </a:lnTo>
                  <a:lnTo>
                    <a:pt x="606" y="492"/>
                  </a:lnTo>
                  <a:lnTo>
                    <a:pt x="606" y="498"/>
                  </a:lnTo>
                  <a:lnTo>
                    <a:pt x="606" y="504"/>
                  </a:lnTo>
                  <a:lnTo>
                    <a:pt x="612" y="504"/>
                  </a:lnTo>
                  <a:lnTo>
                    <a:pt x="612" y="510"/>
                  </a:lnTo>
                  <a:lnTo>
                    <a:pt x="618" y="510"/>
                  </a:lnTo>
                  <a:lnTo>
                    <a:pt x="618" y="516"/>
                  </a:lnTo>
                  <a:lnTo>
                    <a:pt x="624" y="516"/>
                  </a:lnTo>
                  <a:lnTo>
                    <a:pt x="624" y="522"/>
                  </a:lnTo>
                  <a:lnTo>
                    <a:pt x="630" y="522"/>
                  </a:lnTo>
                  <a:lnTo>
                    <a:pt x="636" y="522"/>
                  </a:lnTo>
                  <a:lnTo>
                    <a:pt x="636" y="528"/>
                  </a:lnTo>
                  <a:lnTo>
                    <a:pt x="642" y="528"/>
                  </a:lnTo>
                  <a:lnTo>
                    <a:pt x="648" y="528"/>
                  </a:lnTo>
                  <a:lnTo>
                    <a:pt x="648" y="522"/>
                  </a:lnTo>
                  <a:lnTo>
                    <a:pt x="648" y="516"/>
                  </a:lnTo>
                  <a:lnTo>
                    <a:pt x="654" y="516"/>
                  </a:lnTo>
                  <a:lnTo>
                    <a:pt x="648" y="516"/>
                  </a:lnTo>
                  <a:lnTo>
                    <a:pt x="654" y="516"/>
                  </a:lnTo>
                  <a:lnTo>
                    <a:pt x="654" y="510"/>
                  </a:lnTo>
                  <a:lnTo>
                    <a:pt x="654" y="504"/>
                  </a:lnTo>
                  <a:lnTo>
                    <a:pt x="660" y="504"/>
                  </a:lnTo>
                  <a:lnTo>
                    <a:pt x="660" y="498"/>
                  </a:lnTo>
                  <a:lnTo>
                    <a:pt x="666" y="492"/>
                  </a:lnTo>
                  <a:lnTo>
                    <a:pt x="666" y="498"/>
                  </a:lnTo>
                  <a:lnTo>
                    <a:pt x="672" y="492"/>
                  </a:lnTo>
                  <a:lnTo>
                    <a:pt x="672" y="498"/>
                  </a:lnTo>
                  <a:lnTo>
                    <a:pt x="672" y="492"/>
                  </a:lnTo>
                  <a:lnTo>
                    <a:pt x="678" y="492"/>
                  </a:lnTo>
                  <a:lnTo>
                    <a:pt x="684" y="492"/>
                  </a:lnTo>
                  <a:lnTo>
                    <a:pt x="690" y="492"/>
                  </a:lnTo>
                  <a:lnTo>
                    <a:pt x="696" y="486"/>
                  </a:lnTo>
                  <a:lnTo>
                    <a:pt x="702" y="486"/>
                  </a:lnTo>
                  <a:lnTo>
                    <a:pt x="702" y="480"/>
                  </a:lnTo>
                  <a:lnTo>
                    <a:pt x="702" y="486"/>
                  </a:lnTo>
                  <a:lnTo>
                    <a:pt x="702" y="480"/>
                  </a:lnTo>
                  <a:lnTo>
                    <a:pt x="708" y="480"/>
                  </a:lnTo>
                  <a:lnTo>
                    <a:pt x="708" y="474"/>
                  </a:lnTo>
                  <a:lnTo>
                    <a:pt x="702" y="474"/>
                  </a:lnTo>
                  <a:lnTo>
                    <a:pt x="708" y="474"/>
                  </a:lnTo>
                  <a:lnTo>
                    <a:pt x="708" y="468"/>
                  </a:lnTo>
                  <a:close/>
                  <a:moveTo>
                    <a:pt x="102" y="732"/>
                  </a:moveTo>
                  <a:lnTo>
                    <a:pt x="108" y="732"/>
                  </a:lnTo>
                  <a:lnTo>
                    <a:pt x="108" y="738"/>
                  </a:lnTo>
                  <a:lnTo>
                    <a:pt x="102" y="738"/>
                  </a:lnTo>
                  <a:lnTo>
                    <a:pt x="102" y="732"/>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26" name="Freeform 62"/>
            <p:cNvSpPr>
              <a:spLocks/>
            </p:cNvSpPr>
            <p:nvPr>
              <p:custDataLst>
                <p:tags r:id="rId56"/>
              </p:custDataLst>
            </p:nvPr>
          </p:nvSpPr>
          <p:spPr bwMode="gray">
            <a:xfrm>
              <a:off x="3305625" y="5690164"/>
              <a:ext cx="76490" cy="128284"/>
            </a:xfrm>
            <a:custGeom>
              <a:avLst/>
              <a:gdLst>
                <a:gd name="T0" fmla="*/ 21490 w 72"/>
                <a:gd name="T1" fmla="*/ 3956 h 102"/>
                <a:gd name="T2" fmla="*/ 21490 w 72"/>
                <a:gd name="T3" fmla="*/ 6924 h 102"/>
                <a:gd name="T4" fmla="*/ 24294 w 72"/>
                <a:gd name="T5" fmla="*/ 6924 h 102"/>
                <a:gd name="T6" fmla="*/ 24294 w 72"/>
                <a:gd name="T7" fmla="*/ 10880 h 102"/>
                <a:gd name="T8" fmla="*/ 24294 w 72"/>
                <a:gd name="T9" fmla="*/ 12858 h 102"/>
                <a:gd name="T10" fmla="*/ 24294 w 72"/>
                <a:gd name="T11" fmla="*/ 15825 h 102"/>
                <a:gd name="T12" fmla="*/ 24294 w 72"/>
                <a:gd name="T13" fmla="*/ 17803 h 102"/>
                <a:gd name="T14" fmla="*/ 24294 w 72"/>
                <a:gd name="T15" fmla="*/ 21760 h 102"/>
                <a:gd name="T16" fmla="*/ 24294 w 72"/>
                <a:gd name="T17" fmla="*/ 26705 h 102"/>
                <a:gd name="T18" fmla="*/ 24294 w 72"/>
                <a:gd name="T19" fmla="*/ 23738 h 102"/>
                <a:gd name="T20" fmla="*/ 21490 w 72"/>
                <a:gd name="T21" fmla="*/ 23738 h 102"/>
                <a:gd name="T22" fmla="*/ 21490 w 72"/>
                <a:gd name="T23" fmla="*/ 26705 h 102"/>
                <a:gd name="T24" fmla="*/ 21490 w 72"/>
                <a:gd name="T25" fmla="*/ 28684 h 102"/>
                <a:gd name="T26" fmla="*/ 21490 w 72"/>
                <a:gd name="T27" fmla="*/ 30662 h 102"/>
                <a:gd name="T28" fmla="*/ 21490 w 72"/>
                <a:gd name="T29" fmla="*/ 32640 h 102"/>
                <a:gd name="T30" fmla="*/ 21490 w 72"/>
                <a:gd name="T31" fmla="*/ 34618 h 102"/>
                <a:gd name="T32" fmla="*/ 21490 w 72"/>
                <a:gd name="T33" fmla="*/ 37585 h 102"/>
                <a:gd name="T34" fmla="*/ 20556 w 72"/>
                <a:gd name="T35" fmla="*/ 37585 h 102"/>
                <a:gd name="T36" fmla="*/ 17753 w 72"/>
                <a:gd name="T37" fmla="*/ 37585 h 102"/>
                <a:gd name="T38" fmla="*/ 15884 w 72"/>
                <a:gd name="T39" fmla="*/ 37585 h 102"/>
                <a:gd name="T40" fmla="*/ 14016 w 72"/>
                <a:gd name="T41" fmla="*/ 37585 h 102"/>
                <a:gd name="T42" fmla="*/ 12147 w 72"/>
                <a:gd name="T43" fmla="*/ 37585 h 102"/>
                <a:gd name="T44" fmla="*/ 12147 w 72"/>
                <a:gd name="T45" fmla="*/ 34618 h 102"/>
                <a:gd name="T46" fmla="*/ 10278 w 72"/>
                <a:gd name="T47" fmla="*/ 34618 h 102"/>
                <a:gd name="T48" fmla="*/ 7475 w 72"/>
                <a:gd name="T49" fmla="*/ 34618 h 102"/>
                <a:gd name="T50" fmla="*/ 6540 w 72"/>
                <a:gd name="T51" fmla="*/ 32640 h 102"/>
                <a:gd name="T52" fmla="*/ 3738 w 72"/>
                <a:gd name="T53" fmla="*/ 30662 h 102"/>
                <a:gd name="T54" fmla="*/ 1868 w 72"/>
                <a:gd name="T55" fmla="*/ 28684 h 102"/>
                <a:gd name="T56" fmla="*/ 3738 w 72"/>
                <a:gd name="T57" fmla="*/ 28684 h 102"/>
                <a:gd name="T58" fmla="*/ 3738 w 72"/>
                <a:gd name="T59" fmla="*/ 26705 h 102"/>
                <a:gd name="T60" fmla="*/ 1868 w 72"/>
                <a:gd name="T61" fmla="*/ 26705 h 102"/>
                <a:gd name="T62" fmla="*/ 1868 w 72"/>
                <a:gd name="T63" fmla="*/ 23738 h 102"/>
                <a:gd name="T64" fmla="*/ 0 w 72"/>
                <a:gd name="T65" fmla="*/ 23738 h 102"/>
                <a:gd name="T66" fmla="*/ 0 w 72"/>
                <a:gd name="T67" fmla="*/ 26705 h 102"/>
                <a:gd name="T68" fmla="*/ 0 w 72"/>
                <a:gd name="T69" fmla="*/ 23738 h 102"/>
                <a:gd name="T70" fmla="*/ 0 w 72"/>
                <a:gd name="T71" fmla="*/ 21760 h 102"/>
                <a:gd name="T72" fmla="*/ 0 w 72"/>
                <a:gd name="T73" fmla="*/ 19781 h 102"/>
                <a:gd name="T74" fmla="*/ 0 w 72"/>
                <a:gd name="T75" fmla="*/ 15825 h 102"/>
                <a:gd name="T76" fmla="*/ 1868 w 72"/>
                <a:gd name="T77" fmla="*/ 15825 h 102"/>
                <a:gd name="T78" fmla="*/ 1868 w 72"/>
                <a:gd name="T79" fmla="*/ 12858 h 102"/>
                <a:gd name="T80" fmla="*/ 3738 w 72"/>
                <a:gd name="T81" fmla="*/ 10880 h 102"/>
                <a:gd name="T82" fmla="*/ 3738 w 72"/>
                <a:gd name="T83" fmla="*/ 8902 h 102"/>
                <a:gd name="T84" fmla="*/ 3738 w 72"/>
                <a:gd name="T85" fmla="*/ 6924 h 102"/>
                <a:gd name="T86" fmla="*/ 6540 w 72"/>
                <a:gd name="T87" fmla="*/ 6924 h 102"/>
                <a:gd name="T88" fmla="*/ 6540 w 72"/>
                <a:gd name="T89" fmla="*/ 3956 h 102"/>
                <a:gd name="T90" fmla="*/ 7475 w 72"/>
                <a:gd name="T91" fmla="*/ 1978 h 102"/>
                <a:gd name="T92" fmla="*/ 10278 w 72"/>
                <a:gd name="T93" fmla="*/ 0 h 102"/>
                <a:gd name="T94" fmla="*/ 12147 w 72"/>
                <a:gd name="T95" fmla="*/ 0 h 102"/>
                <a:gd name="T96" fmla="*/ 12147 w 72"/>
                <a:gd name="T97" fmla="*/ 1978 h 102"/>
                <a:gd name="T98" fmla="*/ 14016 w 72"/>
                <a:gd name="T99" fmla="*/ 1978 h 102"/>
                <a:gd name="T100" fmla="*/ 15884 w 72"/>
                <a:gd name="T101" fmla="*/ 1978 h 102"/>
                <a:gd name="T102" fmla="*/ 15884 w 72"/>
                <a:gd name="T103" fmla="*/ 3956 h 102"/>
                <a:gd name="T104" fmla="*/ 17753 w 72"/>
                <a:gd name="T105" fmla="*/ 3956 h 102"/>
                <a:gd name="T106" fmla="*/ 17753 w 72"/>
                <a:gd name="T107" fmla="*/ 6924 h 102"/>
                <a:gd name="T108" fmla="*/ 20556 w 72"/>
                <a:gd name="T109" fmla="*/ 6924 h 102"/>
                <a:gd name="T110" fmla="*/ 21490 w 72"/>
                <a:gd name="T111" fmla="*/ 3956 h 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 h="102">
                  <a:moveTo>
                    <a:pt x="66" y="12"/>
                  </a:moveTo>
                  <a:lnTo>
                    <a:pt x="66" y="18"/>
                  </a:lnTo>
                  <a:lnTo>
                    <a:pt x="72" y="18"/>
                  </a:lnTo>
                  <a:lnTo>
                    <a:pt x="72" y="30"/>
                  </a:lnTo>
                  <a:lnTo>
                    <a:pt x="72" y="36"/>
                  </a:lnTo>
                  <a:lnTo>
                    <a:pt x="72" y="42"/>
                  </a:lnTo>
                  <a:lnTo>
                    <a:pt x="72" y="48"/>
                  </a:lnTo>
                  <a:lnTo>
                    <a:pt x="72" y="60"/>
                  </a:lnTo>
                  <a:lnTo>
                    <a:pt x="72" y="72"/>
                  </a:lnTo>
                  <a:lnTo>
                    <a:pt x="72" y="66"/>
                  </a:lnTo>
                  <a:lnTo>
                    <a:pt x="66" y="66"/>
                  </a:lnTo>
                  <a:lnTo>
                    <a:pt x="66" y="72"/>
                  </a:lnTo>
                  <a:lnTo>
                    <a:pt x="66" y="78"/>
                  </a:lnTo>
                  <a:lnTo>
                    <a:pt x="66" y="84"/>
                  </a:lnTo>
                  <a:lnTo>
                    <a:pt x="66" y="90"/>
                  </a:lnTo>
                  <a:lnTo>
                    <a:pt x="66" y="96"/>
                  </a:lnTo>
                  <a:lnTo>
                    <a:pt x="66" y="102"/>
                  </a:lnTo>
                  <a:lnTo>
                    <a:pt x="60" y="102"/>
                  </a:lnTo>
                  <a:lnTo>
                    <a:pt x="54" y="102"/>
                  </a:lnTo>
                  <a:lnTo>
                    <a:pt x="48" y="102"/>
                  </a:lnTo>
                  <a:lnTo>
                    <a:pt x="42" y="102"/>
                  </a:lnTo>
                  <a:lnTo>
                    <a:pt x="36" y="102"/>
                  </a:lnTo>
                  <a:lnTo>
                    <a:pt x="36" y="96"/>
                  </a:lnTo>
                  <a:lnTo>
                    <a:pt x="30" y="96"/>
                  </a:lnTo>
                  <a:lnTo>
                    <a:pt x="24" y="96"/>
                  </a:lnTo>
                  <a:lnTo>
                    <a:pt x="18" y="90"/>
                  </a:lnTo>
                  <a:lnTo>
                    <a:pt x="12" y="84"/>
                  </a:lnTo>
                  <a:lnTo>
                    <a:pt x="6" y="78"/>
                  </a:lnTo>
                  <a:lnTo>
                    <a:pt x="12" y="78"/>
                  </a:lnTo>
                  <a:lnTo>
                    <a:pt x="12" y="72"/>
                  </a:lnTo>
                  <a:lnTo>
                    <a:pt x="6" y="72"/>
                  </a:lnTo>
                  <a:lnTo>
                    <a:pt x="6" y="66"/>
                  </a:lnTo>
                  <a:lnTo>
                    <a:pt x="0" y="66"/>
                  </a:lnTo>
                  <a:lnTo>
                    <a:pt x="0" y="72"/>
                  </a:lnTo>
                  <a:lnTo>
                    <a:pt x="0" y="66"/>
                  </a:lnTo>
                  <a:lnTo>
                    <a:pt x="0" y="60"/>
                  </a:lnTo>
                  <a:lnTo>
                    <a:pt x="0" y="54"/>
                  </a:lnTo>
                  <a:lnTo>
                    <a:pt x="0" y="42"/>
                  </a:lnTo>
                  <a:lnTo>
                    <a:pt x="6" y="42"/>
                  </a:lnTo>
                  <a:lnTo>
                    <a:pt x="6" y="36"/>
                  </a:lnTo>
                  <a:lnTo>
                    <a:pt x="12" y="30"/>
                  </a:lnTo>
                  <a:lnTo>
                    <a:pt x="12" y="24"/>
                  </a:lnTo>
                  <a:lnTo>
                    <a:pt x="12" y="18"/>
                  </a:lnTo>
                  <a:lnTo>
                    <a:pt x="18" y="18"/>
                  </a:lnTo>
                  <a:lnTo>
                    <a:pt x="18" y="12"/>
                  </a:lnTo>
                  <a:lnTo>
                    <a:pt x="24" y="6"/>
                  </a:lnTo>
                  <a:lnTo>
                    <a:pt x="30" y="0"/>
                  </a:lnTo>
                  <a:lnTo>
                    <a:pt x="36" y="0"/>
                  </a:lnTo>
                  <a:lnTo>
                    <a:pt x="36" y="6"/>
                  </a:lnTo>
                  <a:lnTo>
                    <a:pt x="42" y="6"/>
                  </a:lnTo>
                  <a:lnTo>
                    <a:pt x="48" y="6"/>
                  </a:lnTo>
                  <a:lnTo>
                    <a:pt x="48" y="12"/>
                  </a:lnTo>
                  <a:lnTo>
                    <a:pt x="54" y="12"/>
                  </a:lnTo>
                  <a:lnTo>
                    <a:pt x="54" y="18"/>
                  </a:lnTo>
                  <a:lnTo>
                    <a:pt x="60" y="18"/>
                  </a:lnTo>
                  <a:lnTo>
                    <a:pt x="66" y="12"/>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27" name="Freeform 63"/>
            <p:cNvSpPr>
              <a:spLocks noEditPoints="1"/>
            </p:cNvSpPr>
            <p:nvPr>
              <p:custDataLst>
                <p:tags r:id="rId57"/>
              </p:custDataLst>
            </p:nvPr>
          </p:nvSpPr>
          <p:spPr bwMode="gray">
            <a:xfrm>
              <a:off x="2149934" y="5042266"/>
              <a:ext cx="816355" cy="899564"/>
            </a:xfrm>
            <a:custGeom>
              <a:avLst/>
              <a:gdLst>
                <a:gd name="T0" fmla="*/ 165322 w 750"/>
                <a:gd name="T1" fmla="*/ 179743 h 726"/>
                <a:gd name="T2" fmla="*/ 165322 w 750"/>
                <a:gd name="T3" fmla="*/ 201118 h 726"/>
                <a:gd name="T4" fmla="*/ 165322 w 750"/>
                <a:gd name="T5" fmla="*/ 222493 h 726"/>
                <a:gd name="T6" fmla="*/ 165322 w 750"/>
                <a:gd name="T7" fmla="*/ 245811 h 726"/>
                <a:gd name="T8" fmla="*/ 152679 w 750"/>
                <a:gd name="T9" fmla="*/ 252612 h 726"/>
                <a:gd name="T10" fmla="*/ 145872 w 750"/>
                <a:gd name="T11" fmla="*/ 259413 h 726"/>
                <a:gd name="T12" fmla="*/ 131285 w 750"/>
                <a:gd name="T13" fmla="*/ 256498 h 726"/>
                <a:gd name="T14" fmla="*/ 116698 w 750"/>
                <a:gd name="T15" fmla="*/ 254556 h 726"/>
                <a:gd name="T16" fmla="*/ 111835 w 750"/>
                <a:gd name="T17" fmla="*/ 244839 h 726"/>
                <a:gd name="T18" fmla="*/ 105028 w 750"/>
                <a:gd name="T19" fmla="*/ 239982 h 726"/>
                <a:gd name="T20" fmla="*/ 101138 w 750"/>
                <a:gd name="T21" fmla="*/ 241925 h 726"/>
                <a:gd name="T22" fmla="*/ 96276 w 750"/>
                <a:gd name="T23" fmla="*/ 248726 h 726"/>
                <a:gd name="T24" fmla="*/ 83633 w 750"/>
                <a:gd name="T25" fmla="*/ 241925 h 726"/>
                <a:gd name="T26" fmla="*/ 76826 w 750"/>
                <a:gd name="T27" fmla="*/ 231237 h 726"/>
                <a:gd name="T28" fmla="*/ 70991 w 750"/>
                <a:gd name="T29" fmla="*/ 220550 h 726"/>
                <a:gd name="T30" fmla="*/ 67101 w 750"/>
                <a:gd name="T31" fmla="*/ 209863 h 726"/>
                <a:gd name="T32" fmla="*/ 68074 w 750"/>
                <a:gd name="T33" fmla="*/ 203062 h 726"/>
                <a:gd name="T34" fmla="*/ 62238 w 750"/>
                <a:gd name="T35" fmla="*/ 190431 h 726"/>
                <a:gd name="T36" fmla="*/ 62238 w 750"/>
                <a:gd name="T37" fmla="*/ 175857 h 726"/>
                <a:gd name="T38" fmla="*/ 57377 w 750"/>
                <a:gd name="T39" fmla="*/ 160311 h 726"/>
                <a:gd name="T40" fmla="*/ 53487 w 750"/>
                <a:gd name="T41" fmla="*/ 150596 h 726"/>
                <a:gd name="T42" fmla="*/ 53487 w 750"/>
                <a:gd name="T43" fmla="*/ 135050 h 726"/>
                <a:gd name="T44" fmla="*/ 53487 w 750"/>
                <a:gd name="T45" fmla="*/ 131164 h 726"/>
                <a:gd name="T46" fmla="*/ 56404 w 750"/>
                <a:gd name="T47" fmla="*/ 120476 h 726"/>
                <a:gd name="T48" fmla="*/ 49597 w 750"/>
                <a:gd name="T49" fmla="*/ 106874 h 726"/>
                <a:gd name="T50" fmla="*/ 42789 w 750"/>
                <a:gd name="T51" fmla="*/ 96187 h 726"/>
                <a:gd name="T52" fmla="*/ 36954 w 750"/>
                <a:gd name="T53" fmla="*/ 85500 h 726"/>
                <a:gd name="T54" fmla="*/ 30147 w 750"/>
                <a:gd name="T55" fmla="*/ 74812 h 726"/>
                <a:gd name="T56" fmla="*/ 26257 w 750"/>
                <a:gd name="T57" fmla="*/ 62181 h 726"/>
                <a:gd name="T58" fmla="*/ 19449 w 750"/>
                <a:gd name="T59" fmla="*/ 46636 h 726"/>
                <a:gd name="T60" fmla="*/ 10697 w 750"/>
                <a:gd name="T61" fmla="*/ 36920 h 726"/>
                <a:gd name="T62" fmla="*/ 3890 w 750"/>
                <a:gd name="T63" fmla="*/ 26233 h 726"/>
                <a:gd name="T64" fmla="*/ 0 w 750"/>
                <a:gd name="T65" fmla="*/ 8745 h 726"/>
                <a:gd name="T66" fmla="*/ 6808 w 750"/>
                <a:gd name="T67" fmla="*/ 1943 h 726"/>
                <a:gd name="T68" fmla="*/ 14587 w 750"/>
                <a:gd name="T69" fmla="*/ 6801 h 726"/>
                <a:gd name="T70" fmla="*/ 28202 w 750"/>
                <a:gd name="T71" fmla="*/ 0 h 726"/>
                <a:gd name="T72" fmla="*/ 36954 w 750"/>
                <a:gd name="T73" fmla="*/ 3886 h 726"/>
                <a:gd name="T74" fmla="*/ 49597 w 750"/>
                <a:gd name="T75" fmla="*/ 8745 h 726"/>
                <a:gd name="T76" fmla="*/ 109890 w 750"/>
                <a:gd name="T77" fmla="*/ 8745 h 726"/>
                <a:gd name="T78" fmla="*/ 126423 w 750"/>
                <a:gd name="T79" fmla="*/ 8745 h 726"/>
                <a:gd name="T80" fmla="*/ 137120 w 750"/>
                <a:gd name="T81" fmla="*/ 14574 h 726"/>
                <a:gd name="T82" fmla="*/ 152679 w 750"/>
                <a:gd name="T83" fmla="*/ 17488 h 726"/>
                <a:gd name="T84" fmla="*/ 163377 w 750"/>
                <a:gd name="T85" fmla="*/ 19432 h 726"/>
                <a:gd name="T86" fmla="*/ 172130 w 750"/>
                <a:gd name="T87" fmla="*/ 19432 h 726"/>
                <a:gd name="T88" fmla="*/ 180881 w 750"/>
                <a:gd name="T89" fmla="*/ 21375 h 726"/>
                <a:gd name="T90" fmla="*/ 193524 w 750"/>
                <a:gd name="T91" fmla="*/ 21375 h 726"/>
                <a:gd name="T92" fmla="*/ 253817 w 750"/>
                <a:gd name="T93" fmla="*/ 10687 h 726"/>
                <a:gd name="T94" fmla="*/ 266460 w 750"/>
                <a:gd name="T95" fmla="*/ 12631 h 726"/>
                <a:gd name="T96" fmla="*/ 266460 w 750"/>
                <a:gd name="T97" fmla="*/ 17488 h 726"/>
                <a:gd name="T98" fmla="*/ 259653 w 750"/>
                <a:gd name="T99" fmla="*/ 19432 h 726"/>
                <a:gd name="T100" fmla="*/ 248955 w 750"/>
                <a:gd name="T101" fmla="*/ 21375 h 726"/>
                <a:gd name="T102" fmla="*/ 241176 w 750"/>
                <a:gd name="T103" fmla="*/ 30119 h 726"/>
                <a:gd name="T104" fmla="*/ 231450 w 750"/>
                <a:gd name="T105" fmla="*/ 23318 h 726"/>
                <a:gd name="T106" fmla="*/ 184771 w 750"/>
                <a:gd name="T107" fmla="*/ 27205 h 726"/>
                <a:gd name="T108" fmla="*/ 165322 w 750"/>
                <a:gd name="T109" fmla="*/ 111732 h 726"/>
                <a:gd name="T110" fmla="*/ 165322 w 750"/>
                <a:gd name="T111" fmla="*/ 128249 h 726"/>
                <a:gd name="T112" fmla="*/ 165322 w 750"/>
                <a:gd name="T113" fmla="*/ 145737 h 726"/>
                <a:gd name="T114" fmla="*/ 165322 w 750"/>
                <a:gd name="T115" fmla="*/ 162255 h 726"/>
                <a:gd name="T116" fmla="*/ 65156 w 750"/>
                <a:gd name="T117" fmla="*/ 201118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50" h="726">
                  <a:moveTo>
                    <a:pt x="462" y="462"/>
                  </a:moveTo>
                  <a:lnTo>
                    <a:pt x="462" y="468"/>
                  </a:lnTo>
                  <a:lnTo>
                    <a:pt x="462" y="474"/>
                  </a:lnTo>
                  <a:lnTo>
                    <a:pt x="462" y="480"/>
                  </a:lnTo>
                  <a:lnTo>
                    <a:pt x="462" y="486"/>
                  </a:lnTo>
                  <a:lnTo>
                    <a:pt x="462" y="492"/>
                  </a:lnTo>
                  <a:lnTo>
                    <a:pt x="462" y="498"/>
                  </a:lnTo>
                  <a:lnTo>
                    <a:pt x="462" y="504"/>
                  </a:lnTo>
                  <a:lnTo>
                    <a:pt x="462" y="510"/>
                  </a:lnTo>
                  <a:lnTo>
                    <a:pt x="462" y="516"/>
                  </a:lnTo>
                  <a:lnTo>
                    <a:pt x="462" y="522"/>
                  </a:lnTo>
                  <a:lnTo>
                    <a:pt x="462" y="534"/>
                  </a:lnTo>
                  <a:lnTo>
                    <a:pt x="462" y="540"/>
                  </a:lnTo>
                  <a:lnTo>
                    <a:pt x="462" y="546"/>
                  </a:lnTo>
                  <a:lnTo>
                    <a:pt x="462" y="558"/>
                  </a:lnTo>
                  <a:lnTo>
                    <a:pt x="462" y="564"/>
                  </a:lnTo>
                  <a:lnTo>
                    <a:pt x="462" y="570"/>
                  </a:lnTo>
                  <a:lnTo>
                    <a:pt x="462" y="582"/>
                  </a:lnTo>
                  <a:lnTo>
                    <a:pt x="462" y="588"/>
                  </a:lnTo>
                  <a:lnTo>
                    <a:pt x="462" y="594"/>
                  </a:lnTo>
                  <a:lnTo>
                    <a:pt x="462" y="600"/>
                  </a:lnTo>
                  <a:lnTo>
                    <a:pt x="462" y="612"/>
                  </a:lnTo>
                  <a:lnTo>
                    <a:pt x="462" y="618"/>
                  </a:lnTo>
                  <a:lnTo>
                    <a:pt x="462" y="624"/>
                  </a:lnTo>
                  <a:lnTo>
                    <a:pt x="462" y="636"/>
                  </a:lnTo>
                  <a:lnTo>
                    <a:pt x="462" y="642"/>
                  </a:lnTo>
                  <a:lnTo>
                    <a:pt x="462" y="648"/>
                  </a:lnTo>
                  <a:lnTo>
                    <a:pt x="462" y="660"/>
                  </a:lnTo>
                  <a:lnTo>
                    <a:pt x="462" y="666"/>
                  </a:lnTo>
                  <a:lnTo>
                    <a:pt x="462" y="672"/>
                  </a:lnTo>
                  <a:lnTo>
                    <a:pt x="462" y="684"/>
                  </a:lnTo>
                  <a:lnTo>
                    <a:pt x="462" y="690"/>
                  </a:lnTo>
                  <a:lnTo>
                    <a:pt x="456" y="690"/>
                  </a:lnTo>
                  <a:lnTo>
                    <a:pt x="450" y="690"/>
                  </a:lnTo>
                  <a:lnTo>
                    <a:pt x="450" y="696"/>
                  </a:lnTo>
                  <a:lnTo>
                    <a:pt x="444" y="696"/>
                  </a:lnTo>
                  <a:lnTo>
                    <a:pt x="438" y="696"/>
                  </a:lnTo>
                  <a:lnTo>
                    <a:pt x="432" y="702"/>
                  </a:lnTo>
                  <a:lnTo>
                    <a:pt x="432" y="708"/>
                  </a:lnTo>
                  <a:lnTo>
                    <a:pt x="426" y="708"/>
                  </a:lnTo>
                  <a:lnTo>
                    <a:pt x="426" y="714"/>
                  </a:lnTo>
                  <a:lnTo>
                    <a:pt x="420" y="714"/>
                  </a:lnTo>
                  <a:lnTo>
                    <a:pt x="420" y="708"/>
                  </a:lnTo>
                  <a:lnTo>
                    <a:pt x="420" y="714"/>
                  </a:lnTo>
                  <a:lnTo>
                    <a:pt x="420" y="720"/>
                  </a:lnTo>
                  <a:lnTo>
                    <a:pt x="414" y="720"/>
                  </a:lnTo>
                  <a:lnTo>
                    <a:pt x="414" y="726"/>
                  </a:lnTo>
                  <a:lnTo>
                    <a:pt x="408" y="726"/>
                  </a:lnTo>
                  <a:lnTo>
                    <a:pt x="402" y="726"/>
                  </a:lnTo>
                  <a:lnTo>
                    <a:pt x="402" y="720"/>
                  </a:lnTo>
                  <a:lnTo>
                    <a:pt x="396" y="720"/>
                  </a:lnTo>
                  <a:lnTo>
                    <a:pt x="390" y="720"/>
                  </a:lnTo>
                  <a:lnTo>
                    <a:pt x="384" y="720"/>
                  </a:lnTo>
                  <a:lnTo>
                    <a:pt x="378" y="720"/>
                  </a:lnTo>
                  <a:lnTo>
                    <a:pt x="372" y="720"/>
                  </a:lnTo>
                  <a:lnTo>
                    <a:pt x="366" y="720"/>
                  </a:lnTo>
                  <a:lnTo>
                    <a:pt x="360" y="720"/>
                  </a:lnTo>
                  <a:lnTo>
                    <a:pt x="354" y="720"/>
                  </a:lnTo>
                  <a:lnTo>
                    <a:pt x="348" y="720"/>
                  </a:lnTo>
                  <a:lnTo>
                    <a:pt x="348" y="714"/>
                  </a:lnTo>
                  <a:lnTo>
                    <a:pt x="342" y="714"/>
                  </a:lnTo>
                  <a:lnTo>
                    <a:pt x="336" y="714"/>
                  </a:lnTo>
                  <a:lnTo>
                    <a:pt x="330" y="714"/>
                  </a:lnTo>
                  <a:lnTo>
                    <a:pt x="324" y="714"/>
                  </a:lnTo>
                  <a:lnTo>
                    <a:pt x="324" y="708"/>
                  </a:lnTo>
                  <a:lnTo>
                    <a:pt x="318" y="708"/>
                  </a:lnTo>
                  <a:lnTo>
                    <a:pt x="318" y="702"/>
                  </a:lnTo>
                  <a:lnTo>
                    <a:pt x="312" y="702"/>
                  </a:lnTo>
                  <a:lnTo>
                    <a:pt x="312" y="696"/>
                  </a:lnTo>
                  <a:lnTo>
                    <a:pt x="312" y="690"/>
                  </a:lnTo>
                  <a:lnTo>
                    <a:pt x="318" y="690"/>
                  </a:lnTo>
                  <a:lnTo>
                    <a:pt x="312" y="684"/>
                  </a:lnTo>
                  <a:lnTo>
                    <a:pt x="312" y="678"/>
                  </a:lnTo>
                  <a:lnTo>
                    <a:pt x="306" y="678"/>
                  </a:lnTo>
                  <a:lnTo>
                    <a:pt x="300" y="678"/>
                  </a:lnTo>
                  <a:lnTo>
                    <a:pt x="306" y="672"/>
                  </a:lnTo>
                  <a:lnTo>
                    <a:pt x="300" y="672"/>
                  </a:lnTo>
                  <a:lnTo>
                    <a:pt x="300" y="666"/>
                  </a:lnTo>
                  <a:lnTo>
                    <a:pt x="294" y="666"/>
                  </a:lnTo>
                  <a:lnTo>
                    <a:pt x="294" y="672"/>
                  </a:lnTo>
                  <a:lnTo>
                    <a:pt x="294" y="666"/>
                  </a:lnTo>
                  <a:lnTo>
                    <a:pt x="288" y="666"/>
                  </a:lnTo>
                  <a:lnTo>
                    <a:pt x="288" y="672"/>
                  </a:lnTo>
                  <a:lnTo>
                    <a:pt x="288" y="666"/>
                  </a:lnTo>
                  <a:lnTo>
                    <a:pt x="288" y="672"/>
                  </a:lnTo>
                  <a:lnTo>
                    <a:pt x="288" y="678"/>
                  </a:lnTo>
                  <a:lnTo>
                    <a:pt x="282" y="672"/>
                  </a:lnTo>
                  <a:lnTo>
                    <a:pt x="282" y="678"/>
                  </a:lnTo>
                  <a:lnTo>
                    <a:pt x="282" y="684"/>
                  </a:lnTo>
                  <a:lnTo>
                    <a:pt x="282" y="678"/>
                  </a:lnTo>
                  <a:lnTo>
                    <a:pt x="282" y="684"/>
                  </a:lnTo>
                  <a:lnTo>
                    <a:pt x="276" y="684"/>
                  </a:lnTo>
                  <a:lnTo>
                    <a:pt x="282" y="684"/>
                  </a:lnTo>
                  <a:lnTo>
                    <a:pt x="282" y="690"/>
                  </a:lnTo>
                  <a:lnTo>
                    <a:pt x="276" y="696"/>
                  </a:lnTo>
                  <a:lnTo>
                    <a:pt x="270" y="696"/>
                  </a:lnTo>
                  <a:lnTo>
                    <a:pt x="270" y="702"/>
                  </a:lnTo>
                  <a:lnTo>
                    <a:pt x="264" y="702"/>
                  </a:lnTo>
                  <a:lnTo>
                    <a:pt x="258" y="702"/>
                  </a:lnTo>
                  <a:lnTo>
                    <a:pt x="252" y="696"/>
                  </a:lnTo>
                  <a:lnTo>
                    <a:pt x="246" y="690"/>
                  </a:lnTo>
                  <a:lnTo>
                    <a:pt x="240" y="684"/>
                  </a:lnTo>
                  <a:lnTo>
                    <a:pt x="240" y="678"/>
                  </a:lnTo>
                  <a:lnTo>
                    <a:pt x="234" y="678"/>
                  </a:lnTo>
                  <a:lnTo>
                    <a:pt x="234" y="672"/>
                  </a:lnTo>
                  <a:lnTo>
                    <a:pt x="228" y="672"/>
                  </a:lnTo>
                  <a:lnTo>
                    <a:pt x="228" y="666"/>
                  </a:lnTo>
                  <a:lnTo>
                    <a:pt x="222" y="666"/>
                  </a:lnTo>
                  <a:lnTo>
                    <a:pt x="222" y="660"/>
                  </a:lnTo>
                  <a:lnTo>
                    <a:pt x="216" y="660"/>
                  </a:lnTo>
                  <a:lnTo>
                    <a:pt x="216" y="654"/>
                  </a:lnTo>
                  <a:lnTo>
                    <a:pt x="216" y="648"/>
                  </a:lnTo>
                  <a:lnTo>
                    <a:pt x="210" y="648"/>
                  </a:lnTo>
                  <a:lnTo>
                    <a:pt x="210" y="642"/>
                  </a:lnTo>
                  <a:lnTo>
                    <a:pt x="210" y="636"/>
                  </a:lnTo>
                  <a:lnTo>
                    <a:pt x="204" y="636"/>
                  </a:lnTo>
                  <a:lnTo>
                    <a:pt x="204" y="630"/>
                  </a:lnTo>
                  <a:lnTo>
                    <a:pt x="204" y="624"/>
                  </a:lnTo>
                  <a:lnTo>
                    <a:pt x="198" y="624"/>
                  </a:lnTo>
                  <a:lnTo>
                    <a:pt x="198" y="618"/>
                  </a:lnTo>
                  <a:lnTo>
                    <a:pt x="198" y="612"/>
                  </a:lnTo>
                  <a:lnTo>
                    <a:pt x="198" y="606"/>
                  </a:lnTo>
                  <a:lnTo>
                    <a:pt x="192" y="606"/>
                  </a:lnTo>
                  <a:lnTo>
                    <a:pt x="192" y="600"/>
                  </a:lnTo>
                  <a:lnTo>
                    <a:pt x="192" y="594"/>
                  </a:lnTo>
                  <a:lnTo>
                    <a:pt x="192" y="600"/>
                  </a:lnTo>
                  <a:lnTo>
                    <a:pt x="192" y="594"/>
                  </a:lnTo>
                  <a:lnTo>
                    <a:pt x="186" y="588"/>
                  </a:lnTo>
                  <a:lnTo>
                    <a:pt x="186" y="582"/>
                  </a:lnTo>
                  <a:lnTo>
                    <a:pt x="186" y="576"/>
                  </a:lnTo>
                  <a:lnTo>
                    <a:pt x="186" y="582"/>
                  </a:lnTo>
                  <a:lnTo>
                    <a:pt x="186" y="576"/>
                  </a:lnTo>
                  <a:lnTo>
                    <a:pt x="186" y="582"/>
                  </a:lnTo>
                  <a:lnTo>
                    <a:pt x="192" y="582"/>
                  </a:lnTo>
                  <a:lnTo>
                    <a:pt x="192" y="576"/>
                  </a:lnTo>
                  <a:lnTo>
                    <a:pt x="192" y="570"/>
                  </a:lnTo>
                  <a:lnTo>
                    <a:pt x="186" y="570"/>
                  </a:lnTo>
                  <a:lnTo>
                    <a:pt x="186" y="564"/>
                  </a:lnTo>
                  <a:lnTo>
                    <a:pt x="180" y="564"/>
                  </a:lnTo>
                  <a:lnTo>
                    <a:pt x="180" y="558"/>
                  </a:lnTo>
                  <a:lnTo>
                    <a:pt x="180" y="552"/>
                  </a:lnTo>
                  <a:lnTo>
                    <a:pt x="180" y="546"/>
                  </a:lnTo>
                  <a:lnTo>
                    <a:pt x="180" y="540"/>
                  </a:lnTo>
                  <a:lnTo>
                    <a:pt x="174" y="534"/>
                  </a:lnTo>
                  <a:lnTo>
                    <a:pt x="174" y="528"/>
                  </a:lnTo>
                  <a:lnTo>
                    <a:pt x="174" y="522"/>
                  </a:lnTo>
                  <a:lnTo>
                    <a:pt x="174" y="516"/>
                  </a:lnTo>
                  <a:lnTo>
                    <a:pt x="174" y="510"/>
                  </a:lnTo>
                  <a:lnTo>
                    <a:pt x="174" y="504"/>
                  </a:lnTo>
                  <a:lnTo>
                    <a:pt x="168" y="498"/>
                  </a:lnTo>
                  <a:lnTo>
                    <a:pt x="168" y="492"/>
                  </a:lnTo>
                  <a:lnTo>
                    <a:pt x="174" y="492"/>
                  </a:lnTo>
                  <a:lnTo>
                    <a:pt x="174" y="486"/>
                  </a:lnTo>
                  <a:lnTo>
                    <a:pt x="174" y="480"/>
                  </a:lnTo>
                  <a:lnTo>
                    <a:pt x="174" y="474"/>
                  </a:lnTo>
                  <a:lnTo>
                    <a:pt x="168" y="474"/>
                  </a:lnTo>
                  <a:lnTo>
                    <a:pt x="168" y="468"/>
                  </a:lnTo>
                  <a:lnTo>
                    <a:pt x="168" y="462"/>
                  </a:lnTo>
                  <a:lnTo>
                    <a:pt x="162" y="456"/>
                  </a:lnTo>
                  <a:lnTo>
                    <a:pt x="162" y="450"/>
                  </a:lnTo>
                  <a:lnTo>
                    <a:pt x="156" y="450"/>
                  </a:lnTo>
                  <a:lnTo>
                    <a:pt x="162" y="450"/>
                  </a:lnTo>
                  <a:lnTo>
                    <a:pt x="162" y="444"/>
                  </a:lnTo>
                  <a:lnTo>
                    <a:pt x="156" y="438"/>
                  </a:lnTo>
                  <a:lnTo>
                    <a:pt x="156" y="432"/>
                  </a:lnTo>
                  <a:lnTo>
                    <a:pt x="156" y="426"/>
                  </a:lnTo>
                  <a:lnTo>
                    <a:pt x="150" y="426"/>
                  </a:lnTo>
                  <a:lnTo>
                    <a:pt x="150" y="420"/>
                  </a:lnTo>
                  <a:lnTo>
                    <a:pt x="150" y="414"/>
                  </a:lnTo>
                  <a:lnTo>
                    <a:pt x="156" y="414"/>
                  </a:lnTo>
                  <a:lnTo>
                    <a:pt x="156" y="408"/>
                  </a:lnTo>
                  <a:lnTo>
                    <a:pt x="156" y="402"/>
                  </a:lnTo>
                  <a:lnTo>
                    <a:pt x="156" y="396"/>
                  </a:lnTo>
                  <a:lnTo>
                    <a:pt x="150" y="390"/>
                  </a:lnTo>
                  <a:lnTo>
                    <a:pt x="150" y="384"/>
                  </a:lnTo>
                  <a:lnTo>
                    <a:pt x="150" y="378"/>
                  </a:lnTo>
                  <a:lnTo>
                    <a:pt x="156" y="378"/>
                  </a:lnTo>
                  <a:lnTo>
                    <a:pt x="156" y="372"/>
                  </a:lnTo>
                  <a:lnTo>
                    <a:pt x="156" y="378"/>
                  </a:lnTo>
                  <a:lnTo>
                    <a:pt x="150" y="378"/>
                  </a:lnTo>
                  <a:lnTo>
                    <a:pt x="156" y="378"/>
                  </a:lnTo>
                  <a:lnTo>
                    <a:pt x="156" y="372"/>
                  </a:lnTo>
                  <a:lnTo>
                    <a:pt x="150" y="372"/>
                  </a:lnTo>
                  <a:lnTo>
                    <a:pt x="150" y="366"/>
                  </a:lnTo>
                  <a:lnTo>
                    <a:pt x="150" y="360"/>
                  </a:lnTo>
                  <a:lnTo>
                    <a:pt x="150" y="354"/>
                  </a:lnTo>
                  <a:lnTo>
                    <a:pt x="150" y="348"/>
                  </a:lnTo>
                  <a:lnTo>
                    <a:pt x="150" y="354"/>
                  </a:lnTo>
                  <a:lnTo>
                    <a:pt x="156" y="354"/>
                  </a:lnTo>
                  <a:lnTo>
                    <a:pt x="156" y="348"/>
                  </a:lnTo>
                  <a:lnTo>
                    <a:pt x="156" y="342"/>
                  </a:lnTo>
                  <a:lnTo>
                    <a:pt x="156" y="336"/>
                  </a:lnTo>
                  <a:lnTo>
                    <a:pt x="156" y="330"/>
                  </a:lnTo>
                  <a:lnTo>
                    <a:pt x="150" y="324"/>
                  </a:lnTo>
                  <a:lnTo>
                    <a:pt x="150" y="318"/>
                  </a:lnTo>
                  <a:lnTo>
                    <a:pt x="150" y="312"/>
                  </a:lnTo>
                  <a:lnTo>
                    <a:pt x="144" y="312"/>
                  </a:lnTo>
                  <a:lnTo>
                    <a:pt x="144" y="306"/>
                  </a:lnTo>
                  <a:lnTo>
                    <a:pt x="144" y="300"/>
                  </a:lnTo>
                  <a:lnTo>
                    <a:pt x="138" y="300"/>
                  </a:lnTo>
                  <a:lnTo>
                    <a:pt x="138" y="294"/>
                  </a:lnTo>
                  <a:lnTo>
                    <a:pt x="132" y="294"/>
                  </a:lnTo>
                  <a:lnTo>
                    <a:pt x="132" y="288"/>
                  </a:lnTo>
                  <a:lnTo>
                    <a:pt x="126" y="288"/>
                  </a:lnTo>
                  <a:lnTo>
                    <a:pt x="126" y="282"/>
                  </a:lnTo>
                  <a:lnTo>
                    <a:pt x="126" y="276"/>
                  </a:lnTo>
                  <a:lnTo>
                    <a:pt x="120" y="276"/>
                  </a:lnTo>
                  <a:lnTo>
                    <a:pt x="120" y="270"/>
                  </a:lnTo>
                  <a:lnTo>
                    <a:pt x="120" y="264"/>
                  </a:lnTo>
                  <a:lnTo>
                    <a:pt x="114" y="264"/>
                  </a:lnTo>
                  <a:lnTo>
                    <a:pt x="114" y="258"/>
                  </a:lnTo>
                  <a:lnTo>
                    <a:pt x="108" y="258"/>
                  </a:lnTo>
                  <a:lnTo>
                    <a:pt x="108" y="252"/>
                  </a:lnTo>
                  <a:lnTo>
                    <a:pt x="108" y="246"/>
                  </a:lnTo>
                  <a:lnTo>
                    <a:pt x="102" y="246"/>
                  </a:lnTo>
                  <a:lnTo>
                    <a:pt x="102" y="240"/>
                  </a:lnTo>
                  <a:lnTo>
                    <a:pt x="102" y="234"/>
                  </a:lnTo>
                  <a:lnTo>
                    <a:pt x="96" y="234"/>
                  </a:lnTo>
                  <a:lnTo>
                    <a:pt x="96" y="228"/>
                  </a:lnTo>
                  <a:lnTo>
                    <a:pt x="90" y="228"/>
                  </a:lnTo>
                  <a:lnTo>
                    <a:pt x="90" y="222"/>
                  </a:lnTo>
                  <a:lnTo>
                    <a:pt x="90" y="216"/>
                  </a:lnTo>
                  <a:lnTo>
                    <a:pt x="90" y="210"/>
                  </a:lnTo>
                  <a:lnTo>
                    <a:pt x="84" y="210"/>
                  </a:lnTo>
                  <a:lnTo>
                    <a:pt x="84" y="204"/>
                  </a:lnTo>
                  <a:lnTo>
                    <a:pt x="84" y="198"/>
                  </a:lnTo>
                  <a:lnTo>
                    <a:pt x="84" y="192"/>
                  </a:lnTo>
                  <a:lnTo>
                    <a:pt x="78" y="192"/>
                  </a:lnTo>
                  <a:lnTo>
                    <a:pt x="78" y="186"/>
                  </a:lnTo>
                  <a:lnTo>
                    <a:pt x="72" y="186"/>
                  </a:lnTo>
                  <a:lnTo>
                    <a:pt x="72" y="180"/>
                  </a:lnTo>
                  <a:lnTo>
                    <a:pt x="72" y="174"/>
                  </a:lnTo>
                  <a:lnTo>
                    <a:pt x="66" y="168"/>
                  </a:lnTo>
                  <a:lnTo>
                    <a:pt x="66" y="162"/>
                  </a:lnTo>
                  <a:lnTo>
                    <a:pt x="60" y="156"/>
                  </a:lnTo>
                  <a:lnTo>
                    <a:pt x="60" y="150"/>
                  </a:lnTo>
                  <a:lnTo>
                    <a:pt x="60" y="144"/>
                  </a:lnTo>
                  <a:lnTo>
                    <a:pt x="54" y="144"/>
                  </a:lnTo>
                  <a:lnTo>
                    <a:pt x="54" y="138"/>
                  </a:lnTo>
                  <a:lnTo>
                    <a:pt x="54" y="132"/>
                  </a:lnTo>
                  <a:lnTo>
                    <a:pt x="48" y="132"/>
                  </a:lnTo>
                  <a:lnTo>
                    <a:pt x="48" y="126"/>
                  </a:lnTo>
                  <a:lnTo>
                    <a:pt x="48" y="120"/>
                  </a:lnTo>
                  <a:lnTo>
                    <a:pt x="42" y="120"/>
                  </a:lnTo>
                  <a:lnTo>
                    <a:pt x="42" y="114"/>
                  </a:lnTo>
                  <a:lnTo>
                    <a:pt x="36" y="108"/>
                  </a:lnTo>
                  <a:lnTo>
                    <a:pt x="36" y="102"/>
                  </a:lnTo>
                  <a:lnTo>
                    <a:pt x="30" y="102"/>
                  </a:lnTo>
                  <a:lnTo>
                    <a:pt x="30" y="96"/>
                  </a:lnTo>
                  <a:lnTo>
                    <a:pt x="24" y="96"/>
                  </a:lnTo>
                  <a:lnTo>
                    <a:pt x="24" y="90"/>
                  </a:lnTo>
                  <a:lnTo>
                    <a:pt x="18" y="90"/>
                  </a:lnTo>
                  <a:lnTo>
                    <a:pt x="18" y="84"/>
                  </a:lnTo>
                  <a:lnTo>
                    <a:pt x="12" y="84"/>
                  </a:lnTo>
                  <a:lnTo>
                    <a:pt x="12" y="78"/>
                  </a:lnTo>
                  <a:lnTo>
                    <a:pt x="12" y="72"/>
                  </a:lnTo>
                  <a:lnTo>
                    <a:pt x="6" y="66"/>
                  </a:lnTo>
                  <a:lnTo>
                    <a:pt x="6" y="60"/>
                  </a:lnTo>
                  <a:lnTo>
                    <a:pt x="0" y="54"/>
                  </a:lnTo>
                  <a:lnTo>
                    <a:pt x="0" y="48"/>
                  </a:lnTo>
                  <a:lnTo>
                    <a:pt x="0" y="42"/>
                  </a:lnTo>
                  <a:lnTo>
                    <a:pt x="0" y="36"/>
                  </a:lnTo>
                  <a:lnTo>
                    <a:pt x="0" y="30"/>
                  </a:lnTo>
                  <a:lnTo>
                    <a:pt x="0" y="24"/>
                  </a:lnTo>
                  <a:lnTo>
                    <a:pt x="0" y="18"/>
                  </a:lnTo>
                  <a:lnTo>
                    <a:pt x="0" y="12"/>
                  </a:lnTo>
                  <a:lnTo>
                    <a:pt x="0" y="18"/>
                  </a:lnTo>
                  <a:lnTo>
                    <a:pt x="6" y="18"/>
                  </a:lnTo>
                  <a:lnTo>
                    <a:pt x="6" y="12"/>
                  </a:lnTo>
                  <a:lnTo>
                    <a:pt x="12" y="12"/>
                  </a:lnTo>
                  <a:lnTo>
                    <a:pt x="18" y="12"/>
                  </a:lnTo>
                  <a:lnTo>
                    <a:pt x="18" y="6"/>
                  </a:lnTo>
                  <a:lnTo>
                    <a:pt x="18" y="12"/>
                  </a:lnTo>
                  <a:lnTo>
                    <a:pt x="18" y="6"/>
                  </a:lnTo>
                  <a:lnTo>
                    <a:pt x="18" y="12"/>
                  </a:lnTo>
                  <a:lnTo>
                    <a:pt x="24" y="12"/>
                  </a:lnTo>
                  <a:lnTo>
                    <a:pt x="30" y="12"/>
                  </a:lnTo>
                  <a:lnTo>
                    <a:pt x="36" y="12"/>
                  </a:lnTo>
                  <a:lnTo>
                    <a:pt x="36" y="18"/>
                  </a:lnTo>
                  <a:lnTo>
                    <a:pt x="42" y="18"/>
                  </a:lnTo>
                  <a:lnTo>
                    <a:pt x="42" y="12"/>
                  </a:lnTo>
                  <a:lnTo>
                    <a:pt x="48" y="12"/>
                  </a:lnTo>
                  <a:lnTo>
                    <a:pt x="54" y="12"/>
                  </a:lnTo>
                  <a:lnTo>
                    <a:pt x="54" y="6"/>
                  </a:lnTo>
                  <a:lnTo>
                    <a:pt x="60" y="6"/>
                  </a:lnTo>
                  <a:lnTo>
                    <a:pt x="66" y="0"/>
                  </a:lnTo>
                  <a:lnTo>
                    <a:pt x="72" y="0"/>
                  </a:lnTo>
                  <a:lnTo>
                    <a:pt x="78" y="0"/>
                  </a:lnTo>
                  <a:lnTo>
                    <a:pt x="84" y="0"/>
                  </a:lnTo>
                  <a:lnTo>
                    <a:pt x="90" y="0"/>
                  </a:lnTo>
                  <a:lnTo>
                    <a:pt x="96" y="0"/>
                  </a:lnTo>
                  <a:lnTo>
                    <a:pt x="96" y="6"/>
                  </a:lnTo>
                  <a:lnTo>
                    <a:pt x="102" y="6"/>
                  </a:lnTo>
                  <a:lnTo>
                    <a:pt x="96" y="6"/>
                  </a:lnTo>
                  <a:lnTo>
                    <a:pt x="102" y="6"/>
                  </a:lnTo>
                  <a:lnTo>
                    <a:pt x="102" y="12"/>
                  </a:lnTo>
                  <a:lnTo>
                    <a:pt x="108" y="12"/>
                  </a:lnTo>
                  <a:lnTo>
                    <a:pt x="108" y="18"/>
                  </a:lnTo>
                  <a:lnTo>
                    <a:pt x="114" y="18"/>
                  </a:lnTo>
                  <a:lnTo>
                    <a:pt x="120" y="18"/>
                  </a:lnTo>
                  <a:lnTo>
                    <a:pt x="120" y="24"/>
                  </a:lnTo>
                  <a:lnTo>
                    <a:pt x="126" y="24"/>
                  </a:lnTo>
                  <a:lnTo>
                    <a:pt x="132" y="24"/>
                  </a:lnTo>
                  <a:lnTo>
                    <a:pt x="138" y="24"/>
                  </a:lnTo>
                  <a:lnTo>
                    <a:pt x="144" y="24"/>
                  </a:lnTo>
                  <a:lnTo>
                    <a:pt x="162" y="24"/>
                  </a:lnTo>
                  <a:lnTo>
                    <a:pt x="180" y="24"/>
                  </a:lnTo>
                  <a:lnTo>
                    <a:pt x="192" y="24"/>
                  </a:lnTo>
                  <a:lnTo>
                    <a:pt x="204" y="24"/>
                  </a:lnTo>
                  <a:lnTo>
                    <a:pt x="294" y="24"/>
                  </a:lnTo>
                  <a:lnTo>
                    <a:pt x="300" y="24"/>
                  </a:lnTo>
                  <a:lnTo>
                    <a:pt x="306" y="24"/>
                  </a:lnTo>
                  <a:lnTo>
                    <a:pt x="312" y="24"/>
                  </a:lnTo>
                  <a:lnTo>
                    <a:pt x="318" y="24"/>
                  </a:lnTo>
                  <a:lnTo>
                    <a:pt x="324" y="24"/>
                  </a:lnTo>
                  <a:lnTo>
                    <a:pt x="330" y="24"/>
                  </a:lnTo>
                  <a:lnTo>
                    <a:pt x="336" y="24"/>
                  </a:lnTo>
                  <a:lnTo>
                    <a:pt x="342" y="24"/>
                  </a:lnTo>
                  <a:lnTo>
                    <a:pt x="348" y="24"/>
                  </a:lnTo>
                  <a:lnTo>
                    <a:pt x="354" y="24"/>
                  </a:lnTo>
                  <a:lnTo>
                    <a:pt x="360" y="24"/>
                  </a:lnTo>
                  <a:lnTo>
                    <a:pt x="366" y="24"/>
                  </a:lnTo>
                  <a:lnTo>
                    <a:pt x="372" y="24"/>
                  </a:lnTo>
                  <a:lnTo>
                    <a:pt x="372" y="30"/>
                  </a:lnTo>
                  <a:lnTo>
                    <a:pt x="378" y="30"/>
                  </a:lnTo>
                  <a:lnTo>
                    <a:pt x="378" y="36"/>
                  </a:lnTo>
                  <a:lnTo>
                    <a:pt x="384" y="36"/>
                  </a:lnTo>
                  <a:lnTo>
                    <a:pt x="384" y="42"/>
                  </a:lnTo>
                  <a:lnTo>
                    <a:pt x="390" y="42"/>
                  </a:lnTo>
                  <a:lnTo>
                    <a:pt x="390" y="48"/>
                  </a:lnTo>
                  <a:lnTo>
                    <a:pt x="396" y="48"/>
                  </a:lnTo>
                  <a:lnTo>
                    <a:pt x="402" y="48"/>
                  </a:lnTo>
                  <a:lnTo>
                    <a:pt x="408" y="48"/>
                  </a:lnTo>
                  <a:lnTo>
                    <a:pt x="414" y="48"/>
                  </a:lnTo>
                  <a:lnTo>
                    <a:pt x="420" y="48"/>
                  </a:lnTo>
                  <a:lnTo>
                    <a:pt x="426" y="48"/>
                  </a:lnTo>
                  <a:lnTo>
                    <a:pt x="432" y="48"/>
                  </a:lnTo>
                  <a:lnTo>
                    <a:pt x="438" y="48"/>
                  </a:lnTo>
                  <a:lnTo>
                    <a:pt x="444" y="48"/>
                  </a:lnTo>
                  <a:lnTo>
                    <a:pt x="444" y="54"/>
                  </a:lnTo>
                  <a:lnTo>
                    <a:pt x="450" y="54"/>
                  </a:lnTo>
                  <a:lnTo>
                    <a:pt x="456" y="54"/>
                  </a:lnTo>
                  <a:lnTo>
                    <a:pt x="456" y="48"/>
                  </a:lnTo>
                  <a:lnTo>
                    <a:pt x="456" y="54"/>
                  </a:lnTo>
                  <a:lnTo>
                    <a:pt x="462" y="54"/>
                  </a:lnTo>
                  <a:lnTo>
                    <a:pt x="468" y="54"/>
                  </a:lnTo>
                  <a:lnTo>
                    <a:pt x="474" y="54"/>
                  </a:lnTo>
                  <a:lnTo>
                    <a:pt x="474" y="48"/>
                  </a:lnTo>
                  <a:lnTo>
                    <a:pt x="474" y="54"/>
                  </a:lnTo>
                  <a:lnTo>
                    <a:pt x="474" y="48"/>
                  </a:lnTo>
                  <a:lnTo>
                    <a:pt x="480" y="48"/>
                  </a:lnTo>
                  <a:lnTo>
                    <a:pt x="480" y="54"/>
                  </a:lnTo>
                  <a:lnTo>
                    <a:pt x="486" y="54"/>
                  </a:lnTo>
                  <a:lnTo>
                    <a:pt x="492" y="60"/>
                  </a:lnTo>
                  <a:lnTo>
                    <a:pt x="492" y="54"/>
                  </a:lnTo>
                  <a:lnTo>
                    <a:pt x="492" y="60"/>
                  </a:lnTo>
                  <a:lnTo>
                    <a:pt x="492" y="54"/>
                  </a:lnTo>
                  <a:lnTo>
                    <a:pt x="492" y="60"/>
                  </a:lnTo>
                  <a:lnTo>
                    <a:pt x="498" y="60"/>
                  </a:lnTo>
                  <a:lnTo>
                    <a:pt x="504" y="60"/>
                  </a:lnTo>
                  <a:lnTo>
                    <a:pt x="510" y="60"/>
                  </a:lnTo>
                  <a:lnTo>
                    <a:pt x="510" y="54"/>
                  </a:lnTo>
                  <a:lnTo>
                    <a:pt x="516" y="54"/>
                  </a:lnTo>
                  <a:lnTo>
                    <a:pt x="522" y="54"/>
                  </a:lnTo>
                  <a:lnTo>
                    <a:pt x="528" y="54"/>
                  </a:lnTo>
                  <a:lnTo>
                    <a:pt x="534" y="54"/>
                  </a:lnTo>
                  <a:lnTo>
                    <a:pt x="534" y="60"/>
                  </a:lnTo>
                  <a:lnTo>
                    <a:pt x="540" y="60"/>
                  </a:lnTo>
                  <a:lnTo>
                    <a:pt x="558" y="54"/>
                  </a:lnTo>
                  <a:lnTo>
                    <a:pt x="624" y="42"/>
                  </a:lnTo>
                  <a:lnTo>
                    <a:pt x="642" y="36"/>
                  </a:lnTo>
                  <a:lnTo>
                    <a:pt x="648" y="36"/>
                  </a:lnTo>
                  <a:lnTo>
                    <a:pt x="654" y="36"/>
                  </a:lnTo>
                  <a:lnTo>
                    <a:pt x="696" y="30"/>
                  </a:lnTo>
                  <a:lnTo>
                    <a:pt x="702" y="30"/>
                  </a:lnTo>
                  <a:lnTo>
                    <a:pt x="708" y="30"/>
                  </a:lnTo>
                  <a:lnTo>
                    <a:pt x="714" y="30"/>
                  </a:lnTo>
                  <a:lnTo>
                    <a:pt x="720" y="30"/>
                  </a:lnTo>
                  <a:lnTo>
                    <a:pt x="726" y="30"/>
                  </a:lnTo>
                  <a:lnTo>
                    <a:pt x="732" y="30"/>
                  </a:lnTo>
                  <a:lnTo>
                    <a:pt x="738" y="36"/>
                  </a:lnTo>
                  <a:lnTo>
                    <a:pt x="738" y="30"/>
                  </a:lnTo>
                  <a:lnTo>
                    <a:pt x="738" y="36"/>
                  </a:lnTo>
                  <a:lnTo>
                    <a:pt x="744" y="36"/>
                  </a:lnTo>
                  <a:lnTo>
                    <a:pt x="744" y="42"/>
                  </a:lnTo>
                  <a:lnTo>
                    <a:pt x="750" y="42"/>
                  </a:lnTo>
                  <a:lnTo>
                    <a:pt x="750" y="48"/>
                  </a:lnTo>
                  <a:lnTo>
                    <a:pt x="750" y="42"/>
                  </a:lnTo>
                  <a:lnTo>
                    <a:pt x="750" y="48"/>
                  </a:lnTo>
                  <a:lnTo>
                    <a:pt x="744" y="48"/>
                  </a:lnTo>
                  <a:lnTo>
                    <a:pt x="738" y="48"/>
                  </a:lnTo>
                  <a:lnTo>
                    <a:pt x="744" y="48"/>
                  </a:lnTo>
                  <a:lnTo>
                    <a:pt x="738" y="48"/>
                  </a:lnTo>
                  <a:lnTo>
                    <a:pt x="732" y="48"/>
                  </a:lnTo>
                  <a:lnTo>
                    <a:pt x="726" y="48"/>
                  </a:lnTo>
                  <a:lnTo>
                    <a:pt x="726" y="54"/>
                  </a:lnTo>
                  <a:lnTo>
                    <a:pt x="726" y="48"/>
                  </a:lnTo>
                  <a:lnTo>
                    <a:pt x="726" y="54"/>
                  </a:lnTo>
                  <a:lnTo>
                    <a:pt x="720" y="54"/>
                  </a:lnTo>
                  <a:lnTo>
                    <a:pt x="726" y="54"/>
                  </a:lnTo>
                  <a:lnTo>
                    <a:pt x="720" y="54"/>
                  </a:lnTo>
                  <a:lnTo>
                    <a:pt x="720" y="60"/>
                  </a:lnTo>
                  <a:lnTo>
                    <a:pt x="714" y="60"/>
                  </a:lnTo>
                  <a:lnTo>
                    <a:pt x="708" y="60"/>
                  </a:lnTo>
                  <a:lnTo>
                    <a:pt x="708" y="54"/>
                  </a:lnTo>
                  <a:lnTo>
                    <a:pt x="702" y="54"/>
                  </a:lnTo>
                  <a:lnTo>
                    <a:pt x="702" y="60"/>
                  </a:lnTo>
                  <a:lnTo>
                    <a:pt x="696" y="60"/>
                  </a:lnTo>
                  <a:lnTo>
                    <a:pt x="690" y="60"/>
                  </a:lnTo>
                  <a:lnTo>
                    <a:pt x="690" y="66"/>
                  </a:lnTo>
                  <a:lnTo>
                    <a:pt x="684" y="66"/>
                  </a:lnTo>
                  <a:lnTo>
                    <a:pt x="684" y="72"/>
                  </a:lnTo>
                  <a:lnTo>
                    <a:pt x="678" y="72"/>
                  </a:lnTo>
                  <a:lnTo>
                    <a:pt x="678" y="78"/>
                  </a:lnTo>
                  <a:lnTo>
                    <a:pt x="672" y="78"/>
                  </a:lnTo>
                  <a:lnTo>
                    <a:pt x="672" y="84"/>
                  </a:lnTo>
                  <a:lnTo>
                    <a:pt x="666" y="84"/>
                  </a:lnTo>
                  <a:lnTo>
                    <a:pt x="660" y="90"/>
                  </a:lnTo>
                  <a:lnTo>
                    <a:pt x="660" y="84"/>
                  </a:lnTo>
                  <a:lnTo>
                    <a:pt x="660" y="78"/>
                  </a:lnTo>
                  <a:lnTo>
                    <a:pt x="654" y="78"/>
                  </a:lnTo>
                  <a:lnTo>
                    <a:pt x="654" y="72"/>
                  </a:lnTo>
                  <a:lnTo>
                    <a:pt x="648" y="72"/>
                  </a:lnTo>
                  <a:lnTo>
                    <a:pt x="648" y="66"/>
                  </a:lnTo>
                  <a:lnTo>
                    <a:pt x="642" y="60"/>
                  </a:lnTo>
                  <a:lnTo>
                    <a:pt x="648" y="60"/>
                  </a:lnTo>
                  <a:lnTo>
                    <a:pt x="642" y="60"/>
                  </a:lnTo>
                  <a:lnTo>
                    <a:pt x="636" y="60"/>
                  </a:lnTo>
                  <a:lnTo>
                    <a:pt x="630" y="60"/>
                  </a:lnTo>
                  <a:lnTo>
                    <a:pt x="624" y="60"/>
                  </a:lnTo>
                  <a:lnTo>
                    <a:pt x="540" y="78"/>
                  </a:lnTo>
                  <a:lnTo>
                    <a:pt x="516" y="78"/>
                  </a:lnTo>
                  <a:lnTo>
                    <a:pt x="516" y="126"/>
                  </a:lnTo>
                  <a:lnTo>
                    <a:pt x="516" y="174"/>
                  </a:lnTo>
                  <a:lnTo>
                    <a:pt x="516" y="234"/>
                  </a:lnTo>
                  <a:lnTo>
                    <a:pt x="516" y="294"/>
                  </a:lnTo>
                  <a:lnTo>
                    <a:pt x="462" y="294"/>
                  </a:lnTo>
                  <a:lnTo>
                    <a:pt x="462" y="300"/>
                  </a:lnTo>
                  <a:lnTo>
                    <a:pt x="462" y="306"/>
                  </a:lnTo>
                  <a:lnTo>
                    <a:pt x="462" y="312"/>
                  </a:lnTo>
                  <a:lnTo>
                    <a:pt x="462" y="318"/>
                  </a:lnTo>
                  <a:lnTo>
                    <a:pt x="462" y="324"/>
                  </a:lnTo>
                  <a:lnTo>
                    <a:pt x="462" y="330"/>
                  </a:lnTo>
                  <a:lnTo>
                    <a:pt x="462" y="336"/>
                  </a:lnTo>
                  <a:lnTo>
                    <a:pt x="462" y="342"/>
                  </a:lnTo>
                  <a:lnTo>
                    <a:pt x="462" y="348"/>
                  </a:lnTo>
                  <a:lnTo>
                    <a:pt x="462" y="354"/>
                  </a:lnTo>
                  <a:lnTo>
                    <a:pt x="462" y="360"/>
                  </a:lnTo>
                  <a:lnTo>
                    <a:pt x="462" y="366"/>
                  </a:lnTo>
                  <a:lnTo>
                    <a:pt x="462" y="372"/>
                  </a:lnTo>
                  <a:lnTo>
                    <a:pt x="462" y="378"/>
                  </a:lnTo>
                  <a:lnTo>
                    <a:pt x="462" y="384"/>
                  </a:lnTo>
                  <a:lnTo>
                    <a:pt x="462" y="390"/>
                  </a:lnTo>
                  <a:lnTo>
                    <a:pt x="462" y="396"/>
                  </a:lnTo>
                  <a:lnTo>
                    <a:pt x="462" y="402"/>
                  </a:lnTo>
                  <a:lnTo>
                    <a:pt x="462" y="408"/>
                  </a:lnTo>
                  <a:lnTo>
                    <a:pt x="462" y="414"/>
                  </a:lnTo>
                  <a:lnTo>
                    <a:pt x="462" y="420"/>
                  </a:lnTo>
                  <a:lnTo>
                    <a:pt x="462" y="426"/>
                  </a:lnTo>
                  <a:lnTo>
                    <a:pt x="462" y="432"/>
                  </a:lnTo>
                  <a:lnTo>
                    <a:pt x="462" y="438"/>
                  </a:lnTo>
                  <a:lnTo>
                    <a:pt x="462" y="444"/>
                  </a:lnTo>
                  <a:lnTo>
                    <a:pt x="462" y="450"/>
                  </a:lnTo>
                  <a:lnTo>
                    <a:pt x="462" y="456"/>
                  </a:lnTo>
                  <a:lnTo>
                    <a:pt x="462" y="462"/>
                  </a:lnTo>
                  <a:close/>
                  <a:moveTo>
                    <a:pt x="192" y="600"/>
                  </a:moveTo>
                  <a:lnTo>
                    <a:pt x="192" y="606"/>
                  </a:lnTo>
                  <a:lnTo>
                    <a:pt x="193" y="606"/>
                  </a:lnTo>
                  <a:lnTo>
                    <a:pt x="192" y="600"/>
                  </a:lnTo>
                  <a:close/>
                  <a:moveTo>
                    <a:pt x="180" y="558"/>
                  </a:moveTo>
                  <a:lnTo>
                    <a:pt x="180" y="564"/>
                  </a:lnTo>
                  <a:lnTo>
                    <a:pt x="181" y="564"/>
                  </a:lnTo>
                  <a:lnTo>
                    <a:pt x="180" y="558"/>
                  </a:lnTo>
                  <a:close/>
                  <a:moveTo>
                    <a:pt x="192" y="606"/>
                  </a:moveTo>
                  <a:lnTo>
                    <a:pt x="192" y="612"/>
                  </a:lnTo>
                  <a:lnTo>
                    <a:pt x="193" y="612"/>
                  </a:lnTo>
                  <a:lnTo>
                    <a:pt x="192" y="606"/>
                  </a:ln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28" name="Line 63"/>
            <p:cNvSpPr>
              <a:spLocks noChangeShapeType="1"/>
            </p:cNvSpPr>
            <p:nvPr>
              <p:custDataLst>
                <p:tags r:id="rId58"/>
              </p:custDataLst>
            </p:nvPr>
          </p:nvSpPr>
          <p:spPr bwMode="gray">
            <a:xfrm>
              <a:off x="647954" y="1861087"/>
              <a:ext cx="255893" cy="0"/>
            </a:xfrm>
            <a:prstGeom prst="line">
              <a:avLst/>
            </a:pr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29" name="Line 64"/>
            <p:cNvSpPr>
              <a:spLocks noChangeShapeType="1"/>
            </p:cNvSpPr>
            <p:nvPr>
              <p:custDataLst>
                <p:tags r:id="rId59"/>
              </p:custDataLst>
            </p:nvPr>
          </p:nvSpPr>
          <p:spPr bwMode="gray">
            <a:xfrm>
              <a:off x="647954" y="1861087"/>
              <a:ext cx="255893" cy="0"/>
            </a:xfrm>
            <a:prstGeom prst="line">
              <a:avLst/>
            </a:pr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30" name="Freeform 68"/>
            <p:cNvSpPr>
              <a:spLocks/>
            </p:cNvSpPr>
            <p:nvPr/>
          </p:nvSpPr>
          <p:spPr bwMode="gray">
            <a:xfrm>
              <a:off x="2902316" y="2998149"/>
              <a:ext cx="717613" cy="609740"/>
            </a:xfrm>
            <a:custGeom>
              <a:avLst/>
              <a:gdLst>
                <a:gd name="T0" fmla="*/ 445 w 516"/>
                <a:gd name="T1" fmla="*/ 339 h 385"/>
                <a:gd name="T2" fmla="*/ 394 w 516"/>
                <a:gd name="T3" fmla="*/ 376 h 385"/>
                <a:gd name="T4" fmla="*/ 346 w 516"/>
                <a:gd name="T5" fmla="*/ 382 h 385"/>
                <a:gd name="T6" fmla="*/ 324 w 516"/>
                <a:gd name="T7" fmla="*/ 384 h 385"/>
                <a:gd name="T8" fmla="*/ 291 w 516"/>
                <a:gd name="T9" fmla="*/ 385 h 385"/>
                <a:gd name="T10" fmla="*/ 256 w 516"/>
                <a:gd name="T11" fmla="*/ 360 h 385"/>
                <a:gd name="T12" fmla="*/ 219 w 516"/>
                <a:gd name="T13" fmla="*/ 345 h 385"/>
                <a:gd name="T14" fmla="*/ 186 w 516"/>
                <a:gd name="T15" fmla="*/ 352 h 385"/>
                <a:gd name="T16" fmla="*/ 148 w 516"/>
                <a:gd name="T17" fmla="*/ 327 h 385"/>
                <a:gd name="T18" fmla="*/ 133 w 516"/>
                <a:gd name="T19" fmla="*/ 312 h 385"/>
                <a:gd name="T20" fmla="*/ 99 w 516"/>
                <a:gd name="T21" fmla="*/ 277 h 385"/>
                <a:gd name="T22" fmla="*/ 85 w 516"/>
                <a:gd name="T23" fmla="*/ 246 h 385"/>
                <a:gd name="T24" fmla="*/ 54 w 516"/>
                <a:gd name="T25" fmla="*/ 222 h 385"/>
                <a:gd name="T26" fmla="*/ 34 w 516"/>
                <a:gd name="T27" fmla="*/ 192 h 385"/>
                <a:gd name="T28" fmla="*/ 1 w 516"/>
                <a:gd name="T29" fmla="*/ 175 h 385"/>
                <a:gd name="T30" fmla="*/ 22 w 516"/>
                <a:gd name="T31" fmla="*/ 130 h 385"/>
                <a:gd name="T32" fmla="*/ 39 w 516"/>
                <a:gd name="T33" fmla="*/ 93 h 385"/>
                <a:gd name="T34" fmla="*/ 102 w 516"/>
                <a:gd name="T35" fmla="*/ 112 h 385"/>
                <a:gd name="T36" fmla="*/ 163 w 516"/>
                <a:gd name="T37" fmla="*/ 120 h 385"/>
                <a:gd name="T38" fmla="*/ 204 w 516"/>
                <a:gd name="T39" fmla="*/ 124 h 385"/>
                <a:gd name="T40" fmla="*/ 223 w 516"/>
                <a:gd name="T41" fmla="*/ 111 h 385"/>
                <a:gd name="T42" fmla="*/ 256 w 516"/>
                <a:gd name="T43" fmla="*/ 84 h 385"/>
                <a:gd name="T44" fmla="*/ 315 w 516"/>
                <a:gd name="T45" fmla="*/ 112 h 385"/>
                <a:gd name="T46" fmla="*/ 363 w 516"/>
                <a:gd name="T47" fmla="*/ 60 h 385"/>
                <a:gd name="T48" fmla="*/ 352 w 516"/>
                <a:gd name="T49" fmla="*/ 13 h 385"/>
                <a:gd name="T50" fmla="*/ 396 w 516"/>
                <a:gd name="T51" fmla="*/ 46 h 385"/>
                <a:gd name="T52" fmla="*/ 429 w 516"/>
                <a:gd name="T53" fmla="*/ 84 h 385"/>
                <a:gd name="T54" fmla="*/ 432 w 516"/>
                <a:gd name="T55" fmla="*/ 124 h 385"/>
                <a:gd name="T56" fmla="*/ 402 w 516"/>
                <a:gd name="T57" fmla="*/ 171 h 385"/>
                <a:gd name="T58" fmla="*/ 412 w 516"/>
                <a:gd name="T59" fmla="*/ 202 h 385"/>
                <a:gd name="T60" fmla="*/ 450 w 516"/>
                <a:gd name="T61" fmla="*/ 243 h 385"/>
                <a:gd name="T62" fmla="*/ 474 w 516"/>
                <a:gd name="T63" fmla="*/ 289 h 385"/>
                <a:gd name="T64" fmla="*/ 489 w 516"/>
                <a:gd name="T65" fmla="*/ 309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6" h="385">
                  <a:moveTo>
                    <a:pt x="508" y="339"/>
                  </a:moveTo>
                  <a:lnTo>
                    <a:pt x="445" y="339"/>
                  </a:lnTo>
                  <a:cubicBezTo>
                    <a:pt x="437" y="347"/>
                    <a:pt x="429" y="352"/>
                    <a:pt x="420" y="358"/>
                  </a:cubicBezTo>
                  <a:cubicBezTo>
                    <a:pt x="416" y="369"/>
                    <a:pt x="405" y="374"/>
                    <a:pt x="394" y="376"/>
                  </a:cubicBezTo>
                  <a:cubicBezTo>
                    <a:pt x="387" y="371"/>
                    <a:pt x="384" y="372"/>
                    <a:pt x="375" y="373"/>
                  </a:cubicBezTo>
                  <a:cubicBezTo>
                    <a:pt x="370" y="381"/>
                    <a:pt x="356" y="380"/>
                    <a:pt x="346" y="382"/>
                  </a:cubicBezTo>
                  <a:cubicBezTo>
                    <a:pt x="341" y="379"/>
                    <a:pt x="337" y="377"/>
                    <a:pt x="334" y="372"/>
                  </a:cubicBezTo>
                  <a:cubicBezTo>
                    <a:pt x="326" y="373"/>
                    <a:pt x="325" y="376"/>
                    <a:pt x="324" y="384"/>
                  </a:cubicBezTo>
                  <a:cubicBezTo>
                    <a:pt x="319" y="381"/>
                    <a:pt x="316" y="379"/>
                    <a:pt x="310" y="378"/>
                  </a:cubicBezTo>
                  <a:cubicBezTo>
                    <a:pt x="300" y="379"/>
                    <a:pt x="298" y="380"/>
                    <a:pt x="291" y="385"/>
                  </a:cubicBezTo>
                  <a:cubicBezTo>
                    <a:pt x="286" y="384"/>
                    <a:pt x="282" y="382"/>
                    <a:pt x="277" y="381"/>
                  </a:cubicBezTo>
                  <a:cubicBezTo>
                    <a:pt x="276" y="375"/>
                    <a:pt x="262" y="361"/>
                    <a:pt x="256" y="360"/>
                  </a:cubicBezTo>
                  <a:cubicBezTo>
                    <a:pt x="248" y="354"/>
                    <a:pt x="247" y="344"/>
                    <a:pt x="241" y="336"/>
                  </a:cubicBezTo>
                  <a:cubicBezTo>
                    <a:pt x="231" y="337"/>
                    <a:pt x="227" y="341"/>
                    <a:pt x="219" y="345"/>
                  </a:cubicBezTo>
                  <a:cubicBezTo>
                    <a:pt x="216" y="351"/>
                    <a:pt x="214" y="346"/>
                    <a:pt x="208" y="345"/>
                  </a:cubicBezTo>
                  <a:cubicBezTo>
                    <a:pt x="197" y="339"/>
                    <a:pt x="193" y="347"/>
                    <a:pt x="186" y="352"/>
                  </a:cubicBezTo>
                  <a:cubicBezTo>
                    <a:pt x="178" y="351"/>
                    <a:pt x="171" y="352"/>
                    <a:pt x="165" y="346"/>
                  </a:cubicBezTo>
                  <a:cubicBezTo>
                    <a:pt x="158" y="339"/>
                    <a:pt x="160" y="329"/>
                    <a:pt x="148" y="327"/>
                  </a:cubicBezTo>
                  <a:cubicBezTo>
                    <a:pt x="147" y="325"/>
                    <a:pt x="147" y="323"/>
                    <a:pt x="145" y="322"/>
                  </a:cubicBezTo>
                  <a:cubicBezTo>
                    <a:pt x="143" y="320"/>
                    <a:pt x="138" y="318"/>
                    <a:pt x="133" y="312"/>
                  </a:cubicBezTo>
                  <a:cubicBezTo>
                    <a:pt x="130" y="296"/>
                    <a:pt x="132" y="288"/>
                    <a:pt x="115" y="285"/>
                  </a:cubicBezTo>
                  <a:cubicBezTo>
                    <a:pt x="111" y="278"/>
                    <a:pt x="107" y="279"/>
                    <a:pt x="99" y="277"/>
                  </a:cubicBezTo>
                  <a:cubicBezTo>
                    <a:pt x="100" y="270"/>
                    <a:pt x="100" y="268"/>
                    <a:pt x="93" y="265"/>
                  </a:cubicBezTo>
                  <a:cubicBezTo>
                    <a:pt x="89" y="257"/>
                    <a:pt x="98" y="248"/>
                    <a:pt x="85" y="246"/>
                  </a:cubicBezTo>
                  <a:cubicBezTo>
                    <a:pt x="76" y="239"/>
                    <a:pt x="76" y="227"/>
                    <a:pt x="64" y="225"/>
                  </a:cubicBezTo>
                  <a:cubicBezTo>
                    <a:pt x="61" y="223"/>
                    <a:pt x="57" y="224"/>
                    <a:pt x="54" y="222"/>
                  </a:cubicBezTo>
                  <a:cubicBezTo>
                    <a:pt x="51" y="220"/>
                    <a:pt x="51" y="216"/>
                    <a:pt x="48" y="214"/>
                  </a:cubicBezTo>
                  <a:cubicBezTo>
                    <a:pt x="50" y="201"/>
                    <a:pt x="47" y="195"/>
                    <a:pt x="34" y="192"/>
                  </a:cubicBezTo>
                  <a:cubicBezTo>
                    <a:pt x="22" y="186"/>
                    <a:pt x="28" y="184"/>
                    <a:pt x="10" y="181"/>
                  </a:cubicBezTo>
                  <a:cubicBezTo>
                    <a:pt x="7" y="178"/>
                    <a:pt x="1" y="179"/>
                    <a:pt x="1" y="175"/>
                  </a:cubicBezTo>
                  <a:cubicBezTo>
                    <a:pt x="0" y="162"/>
                    <a:pt x="2" y="154"/>
                    <a:pt x="13" y="151"/>
                  </a:cubicBezTo>
                  <a:cubicBezTo>
                    <a:pt x="16" y="143"/>
                    <a:pt x="18" y="137"/>
                    <a:pt x="22" y="130"/>
                  </a:cubicBezTo>
                  <a:cubicBezTo>
                    <a:pt x="23" y="122"/>
                    <a:pt x="23" y="115"/>
                    <a:pt x="27" y="108"/>
                  </a:cubicBezTo>
                  <a:cubicBezTo>
                    <a:pt x="29" y="99"/>
                    <a:pt x="32" y="98"/>
                    <a:pt x="39" y="93"/>
                  </a:cubicBezTo>
                  <a:cubicBezTo>
                    <a:pt x="48" y="78"/>
                    <a:pt x="53" y="85"/>
                    <a:pt x="75" y="87"/>
                  </a:cubicBezTo>
                  <a:cubicBezTo>
                    <a:pt x="85" y="90"/>
                    <a:pt x="93" y="107"/>
                    <a:pt x="102" y="112"/>
                  </a:cubicBezTo>
                  <a:cubicBezTo>
                    <a:pt x="104" y="128"/>
                    <a:pt x="116" y="119"/>
                    <a:pt x="129" y="117"/>
                  </a:cubicBezTo>
                  <a:cubicBezTo>
                    <a:pt x="140" y="117"/>
                    <a:pt x="154" y="114"/>
                    <a:pt x="163" y="120"/>
                  </a:cubicBezTo>
                  <a:cubicBezTo>
                    <a:pt x="168" y="123"/>
                    <a:pt x="167" y="126"/>
                    <a:pt x="174" y="127"/>
                  </a:cubicBezTo>
                  <a:cubicBezTo>
                    <a:pt x="184" y="127"/>
                    <a:pt x="196" y="131"/>
                    <a:pt x="204" y="124"/>
                  </a:cubicBezTo>
                  <a:cubicBezTo>
                    <a:pt x="206" y="123"/>
                    <a:pt x="204" y="120"/>
                    <a:pt x="205" y="118"/>
                  </a:cubicBezTo>
                  <a:cubicBezTo>
                    <a:pt x="207" y="110"/>
                    <a:pt x="216" y="112"/>
                    <a:pt x="223" y="111"/>
                  </a:cubicBezTo>
                  <a:cubicBezTo>
                    <a:pt x="237" y="108"/>
                    <a:pt x="225" y="98"/>
                    <a:pt x="240" y="96"/>
                  </a:cubicBezTo>
                  <a:cubicBezTo>
                    <a:pt x="244" y="93"/>
                    <a:pt x="256" y="84"/>
                    <a:pt x="256" y="84"/>
                  </a:cubicBezTo>
                  <a:lnTo>
                    <a:pt x="297" y="112"/>
                  </a:lnTo>
                  <a:lnTo>
                    <a:pt x="315" y="112"/>
                  </a:lnTo>
                  <a:lnTo>
                    <a:pt x="343" y="78"/>
                  </a:lnTo>
                  <a:lnTo>
                    <a:pt x="363" y="60"/>
                  </a:lnTo>
                  <a:lnTo>
                    <a:pt x="366" y="25"/>
                  </a:lnTo>
                  <a:lnTo>
                    <a:pt x="352" y="13"/>
                  </a:lnTo>
                  <a:cubicBezTo>
                    <a:pt x="379" y="12"/>
                    <a:pt x="379" y="19"/>
                    <a:pt x="382" y="0"/>
                  </a:cubicBezTo>
                  <a:cubicBezTo>
                    <a:pt x="402" y="3"/>
                    <a:pt x="388" y="30"/>
                    <a:pt x="396" y="46"/>
                  </a:cubicBezTo>
                  <a:cubicBezTo>
                    <a:pt x="397" y="62"/>
                    <a:pt x="398" y="74"/>
                    <a:pt x="415" y="76"/>
                  </a:cubicBezTo>
                  <a:cubicBezTo>
                    <a:pt x="420" y="79"/>
                    <a:pt x="424" y="82"/>
                    <a:pt x="429" y="84"/>
                  </a:cubicBezTo>
                  <a:cubicBezTo>
                    <a:pt x="430" y="91"/>
                    <a:pt x="430" y="97"/>
                    <a:pt x="427" y="103"/>
                  </a:cubicBezTo>
                  <a:cubicBezTo>
                    <a:pt x="425" y="112"/>
                    <a:pt x="427" y="117"/>
                    <a:pt x="432" y="124"/>
                  </a:cubicBezTo>
                  <a:cubicBezTo>
                    <a:pt x="433" y="148"/>
                    <a:pt x="444" y="162"/>
                    <a:pt x="424" y="166"/>
                  </a:cubicBezTo>
                  <a:cubicBezTo>
                    <a:pt x="418" y="177"/>
                    <a:pt x="413" y="172"/>
                    <a:pt x="402" y="171"/>
                  </a:cubicBezTo>
                  <a:cubicBezTo>
                    <a:pt x="388" y="173"/>
                    <a:pt x="390" y="179"/>
                    <a:pt x="388" y="192"/>
                  </a:cubicBezTo>
                  <a:cubicBezTo>
                    <a:pt x="392" y="211"/>
                    <a:pt x="386" y="201"/>
                    <a:pt x="412" y="202"/>
                  </a:cubicBezTo>
                  <a:cubicBezTo>
                    <a:pt x="420" y="207"/>
                    <a:pt x="424" y="220"/>
                    <a:pt x="432" y="225"/>
                  </a:cubicBezTo>
                  <a:cubicBezTo>
                    <a:pt x="437" y="232"/>
                    <a:pt x="442" y="238"/>
                    <a:pt x="450" y="243"/>
                  </a:cubicBezTo>
                  <a:cubicBezTo>
                    <a:pt x="455" y="250"/>
                    <a:pt x="464" y="252"/>
                    <a:pt x="469" y="259"/>
                  </a:cubicBezTo>
                  <a:cubicBezTo>
                    <a:pt x="472" y="286"/>
                    <a:pt x="468" y="277"/>
                    <a:pt x="474" y="289"/>
                  </a:cubicBezTo>
                  <a:cubicBezTo>
                    <a:pt x="475" y="296"/>
                    <a:pt x="477" y="297"/>
                    <a:pt x="483" y="300"/>
                  </a:cubicBezTo>
                  <a:cubicBezTo>
                    <a:pt x="485" y="303"/>
                    <a:pt x="485" y="308"/>
                    <a:pt x="489" y="309"/>
                  </a:cubicBezTo>
                  <a:cubicBezTo>
                    <a:pt x="516" y="313"/>
                    <a:pt x="503" y="286"/>
                    <a:pt x="508" y="339"/>
                  </a:cubicBez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sp>
          <p:nvSpPr>
            <p:cNvPr id="131" name="Freeform 74"/>
            <p:cNvSpPr>
              <a:spLocks/>
            </p:cNvSpPr>
            <p:nvPr/>
          </p:nvSpPr>
          <p:spPr bwMode="gray">
            <a:xfrm>
              <a:off x="2761852" y="2206093"/>
              <a:ext cx="1008274" cy="1046852"/>
            </a:xfrm>
            <a:custGeom>
              <a:avLst/>
              <a:gdLst>
                <a:gd name="T0" fmla="*/ 96 w 725"/>
                <a:gd name="T1" fmla="*/ 348 h 661"/>
                <a:gd name="T2" fmla="*/ 138 w 725"/>
                <a:gd name="T3" fmla="*/ 149 h 661"/>
                <a:gd name="T4" fmla="*/ 465 w 725"/>
                <a:gd name="T5" fmla="*/ 59 h 661"/>
                <a:gd name="T6" fmla="*/ 509 w 725"/>
                <a:gd name="T7" fmla="*/ 72 h 661"/>
                <a:gd name="T8" fmla="*/ 537 w 725"/>
                <a:gd name="T9" fmla="*/ 56 h 661"/>
                <a:gd name="T10" fmla="*/ 566 w 725"/>
                <a:gd name="T11" fmla="*/ 29 h 661"/>
                <a:gd name="T12" fmla="*/ 596 w 725"/>
                <a:gd name="T13" fmla="*/ 3 h 661"/>
                <a:gd name="T14" fmla="*/ 620 w 725"/>
                <a:gd name="T15" fmla="*/ 24 h 661"/>
                <a:gd name="T16" fmla="*/ 633 w 725"/>
                <a:gd name="T17" fmla="*/ 36 h 661"/>
                <a:gd name="T18" fmla="*/ 659 w 725"/>
                <a:gd name="T19" fmla="*/ 78 h 661"/>
                <a:gd name="T20" fmla="*/ 669 w 725"/>
                <a:gd name="T21" fmla="*/ 147 h 661"/>
                <a:gd name="T22" fmla="*/ 694 w 725"/>
                <a:gd name="T23" fmla="*/ 215 h 661"/>
                <a:gd name="T24" fmla="*/ 725 w 725"/>
                <a:gd name="T25" fmla="*/ 242 h 661"/>
                <a:gd name="T26" fmla="*/ 678 w 725"/>
                <a:gd name="T27" fmla="*/ 276 h 661"/>
                <a:gd name="T28" fmla="*/ 653 w 725"/>
                <a:gd name="T29" fmla="*/ 321 h 661"/>
                <a:gd name="T30" fmla="*/ 633 w 725"/>
                <a:gd name="T31" fmla="*/ 378 h 661"/>
                <a:gd name="T32" fmla="*/ 605 w 725"/>
                <a:gd name="T33" fmla="*/ 483 h 661"/>
                <a:gd name="T34" fmla="*/ 584 w 725"/>
                <a:gd name="T35" fmla="*/ 518 h 661"/>
                <a:gd name="T36" fmla="*/ 569 w 725"/>
                <a:gd name="T37" fmla="*/ 552 h 661"/>
                <a:gd name="T38" fmla="*/ 543 w 725"/>
                <a:gd name="T39" fmla="*/ 582 h 661"/>
                <a:gd name="T40" fmla="*/ 527 w 725"/>
                <a:gd name="T41" fmla="*/ 608 h 661"/>
                <a:gd name="T42" fmla="*/ 501 w 725"/>
                <a:gd name="T43" fmla="*/ 561 h 661"/>
                <a:gd name="T44" fmla="*/ 483 w 725"/>
                <a:gd name="T45" fmla="*/ 501 h 661"/>
                <a:gd name="T46" fmla="*/ 452 w 725"/>
                <a:gd name="T47" fmla="*/ 515 h 661"/>
                <a:gd name="T48" fmla="*/ 467 w 725"/>
                <a:gd name="T49" fmla="*/ 560 h 661"/>
                <a:gd name="T50" fmla="*/ 416 w 725"/>
                <a:gd name="T51" fmla="*/ 612 h 661"/>
                <a:gd name="T52" fmla="*/ 359 w 725"/>
                <a:gd name="T53" fmla="*/ 585 h 661"/>
                <a:gd name="T54" fmla="*/ 329 w 725"/>
                <a:gd name="T55" fmla="*/ 609 h 661"/>
                <a:gd name="T56" fmla="*/ 293 w 725"/>
                <a:gd name="T57" fmla="*/ 627 h 661"/>
                <a:gd name="T58" fmla="*/ 203 w 725"/>
                <a:gd name="T59" fmla="*/ 620 h 661"/>
                <a:gd name="T60" fmla="*/ 134 w 725"/>
                <a:gd name="T61" fmla="*/ 597 h 661"/>
                <a:gd name="T62" fmla="*/ 104 w 725"/>
                <a:gd name="T63" fmla="*/ 659 h 661"/>
                <a:gd name="T64" fmla="*/ 80 w 725"/>
                <a:gd name="T65" fmla="*/ 626 h 661"/>
                <a:gd name="T66" fmla="*/ 57 w 725"/>
                <a:gd name="T67" fmla="*/ 578 h 661"/>
                <a:gd name="T68" fmla="*/ 47 w 725"/>
                <a:gd name="T69" fmla="*/ 540 h 661"/>
                <a:gd name="T70" fmla="*/ 30 w 725"/>
                <a:gd name="T71" fmla="*/ 522 h 661"/>
                <a:gd name="T72" fmla="*/ 5 w 725"/>
                <a:gd name="T73" fmla="*/ 483 h 661"/>
                <a:gd name="T74" fmla="*/ 17 w 725"/>
                <a:gd name="T75" fmla="*/ 444 h 661"/>
                <a:gd name="T76" fmla="*/ 30 w 725"/>
                <a:gd name="T77" fmla="*/ 420 h 661"/>
                <a:gd name="T78" fmla="*/ 44 w 725"/>
                <a:gd name="T79" fmla="*/ 377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5" h="661">
                  <a:moveTo>
                    <a:pt x="53" y="345"/>
                  </a:moveTo>
                  <a:lnTo>
                    <a:pt x="96" y="348"/>
                  </a:lnTo>
                  <a:lnTo>
                    <a:pt x="95" y="146"/>
                  </a:lnTo>
                  <a:lnTo>
                    <a:pt x="138" y="149"/>
                  </a:lnTo>
                  <a:lnTo>
                    <a:pt x="137" y="59"/>
                  </a:lnTo>
                  <a:lnTo>
                    <a:pt x="465" y="59"/>
                  </a:lnTo>
                  <a:lnTo>
                    <a:pt x="495" y="54"/>
                  </a:lnTo>
                  <a:lnTo>
                    <a:pt x="509" y="72"/>
                  </a:lnTo>
                  <a:lnTo>
                    <a:pt x="531" y="69"/>
                  </a:lnTo>
                  <a:cubicBezTo>
                    <a:pt x="530" y="61"/>
                    <a:pt x="531" y="60"/>
                    <a:pt x="537" y="56"/>
                  </a:cubicBezTo>
                  <a:cubicBezTo>
                    <a:pt x="542" y="42"/>
                    <a:pt x="540" y="42"/>
                    <a:pt x="558" y="41"/>
                  </a:cubicBezTo>
                  <a:cubicBezTo>
                    <a:pt x="565" y="38"/>
                    <a:pt x="563" y="35"/>
                    <a:pt x="566" y="29"/>
                  </a:cubicBezTo>
                  <a:cubicBezTo>
                    <a:pt x="568" y="20"/>
                    <a:pt x="572" y="18"/>
                    <a:pt x="581" y="17"/>
                  </a:cubicBezTo>
                  <a:cubicBezTo>
                    <a:pt x="586" y="15"/>
                    <a:pt x="587" y="0"/>
                    <a:pt x="596" y="3"/>
                  </a:cubicBezTo>
                  <a:cubicBezTo>
                    <a:pt x="600" y="4"/>
                    <a:pt x="600" y="20"/>
                    <a:pt x="604" y="23"/>
                  </a:cubicBezTo>
                  <a:cubicBezTo>
                    <a:pt x="608" y="26"/>
                    <a:pt x="616" y="25"/>
                    <a:pt x="620" y="24"/>
                  </a:cubicBezTo>
                  <a:cubicBezTo>
                    <a:pt x="624" y="23"/>
                    <a:pt x="627" y="13"/>
                    <a:pt x="629" y="15"/>
                  </a:cubicBezTo>
                  <a:cubicBezTo>
                    <a:pt x="631" y="17"/>
                    <a:pt x="629" y="28"/>
                    <a:pt x="633" y="36"/>
                  </a:cubicBezTo>
                  <a:cubicBezTo>
                    <a:pt x="645" y="44"/>
                    <a:pt x="649" y="55"/>
                    <a:pt x="653" y="62"/>
                  </a:cubicBezTo>
                  <a:cubicBezTo>
                    <a:pt x="657" y="67"/>
                    <a:pt x="656" y="72"/>
                    <a:pt x="659" y="78"/>
                  </a:cubicBezTo>
                  <a:cubicBezTo>
                    <a:pt x="661" y="86"/>
                    <a:pt x="664" y="94"/>
                    <a:pt x="666" y="105"/>
                  </a:cubicBezTo>
                  <a:cubicBezTo>
                    <a:pt x="668" y="116"/>
                    <a:pt x="668" y="132"/>
                    <a:pt x="669" y="147"/>
                  </a:cubicBezTo>
                  <a:cubicBezTo>
                    <a:pt x="672" y="160"/>
                    <a:pt x="669" y="184"/>
                    <a:pt x="673" y="194"/>
                  </a:cubicBezTo>
                  <a:cubicBezTo>
                    <a:pt x="677" y="205"/>
                    <a:pt x="688" y="209"/>
                    <a:pt x="694" y="215"/>
                  </a:cubicBezTo>
                  <a:cubicBezTo>
                    <a:pt x="700" y="223"/>
                    <a:pt x="699" y="226"/>
                    <a:pt x="710" y="228"/>
                  </a:cubicBezTo>
                  <a:cubicBezTo>
                    <a:pt x="717" y="233"/>
                    <a:pt x="720" y="234"/>
                    <a:pt x="725" y="242"/>
                  </a:cubicBezTo>
                  <a:cubicBezTo>
                    <a:pt x="719" y="254"/>
                    <a:pt x="710" y="267"/>
                    <a:pt x="696" y="270"/>
                  </a:cubicBezTo>
                  <a:cubicBezTo>
                    <a:pt x="690" y="273"/>
                    <a:pt x="684" y="275"/>
                    <a:pt x="678" y="276"/>
                  </a:cubicBezTo>
                  <a:cubicBezTo>
                    <a:pt x="677" y="288"/>
                    <a:pt x="666" y="281"/>
                    <a:pt x="657" y="287"/>
                  </a:cubicBezTo>
                  <a:cubicBezTo>
                    <a:pt x="650" y="296"/>
                    <a:pt x="662" y="314"/>
                    <a:pt x="653" y="321"/>
                  </a:cubicBezTo>
                  <a:cubicBezTo>
                    <a:pt x="647" y="335"/>
                    <a:pt x="648" y="347"/>
                    <a:pt x="639" y="360"/>
                  </a:cubicBezTo>
                  <a:cubicBezTo>
                    <a:pt x="638" y="366"/>
                    <a:pt x="636" y="372"/>
                    <a:pt x="633" y="378"/>
                  </a:cubicBezTo>
                  <a:cubicBezTo>
                    <a:pt x="639" y="394"/>
                    <a:pt x="644" y="441"/>
                    <a:pt x="629" y="452"/>
                  </a:cubicBezTo>
                  <a:cubicBezTo>
                    <a:pt x="618" y="473"/>
                    <a:pt x="635" y="479"/>
                    <a:pt x="605" y="483"/>
                  </a:cubicBezTo>
                  <a:cubicBezTo>
                    <a:pt x="599" y="493"/>
                    <a:pt x="598" y="504"/>
                    <a:pt x="588" y="509"/>
                  </a:cubicBezTo>
                  <a:cubicBezTo>
                    <a:pt x="586" y="512"/>
                    <a:pt x="586" y="515"/>
                    <a:pt x="584" y="518"/>
                  </a:cubicBezTo>
                  <a:cubicBezTo>
                    <a:pt x="582" y="521"/>
                    <a:pt x="575" y="525"/>
                    <a:pt x="575" y="525"/>
                  </a:cubicBezTo>
                  <a:cubicBezTo>
                    <a:pt x="574" y="535"/>
                    <a:pt x="575" y="544"/>
                    <a:pt x="569" y="552"/>
                  </a:cubicBezTo>
                  <a:cubicBezTo>
                    <a:pt x="567" y="569"/>
                    <a:pt x="568" y="569"/>
                    <a:pt x="552" y="570"/>
                  </a:cubicBezTo>
                  <a:cubicBezTo>
                    <a:pt x="551" y="577"/>
                    <a:pt x="549" y="578"/>
                    <a:pt x="543" y="582"/>
                  </a:cubicBezTo>
                  <a:cubicBezTo>
                    <a:pt x="541" y="594"/>
                    <a:pt x="542" y="605"/>
                    <a:pt x="537" y="617"/>
                  </a:cubicBezTo>
                  <a:cubicBezTo>
                    <a:pt x="534" y="621"/>
                    <a:pt x="531" y="615"/>
                    <a:pt x="527" y="608"/>
                  </a:cubicBezTo>
                  <a:cubicBezTo>
                    <a:pt x="535" y="595"/>
                    <a:pt x="526" y="581"/>
                    <a:pt x="513" y="578"/>
                  </a:cubicBezTo>
                  <a:cubicBezTo>
                    <a:pt x="507" y="574"/>
                    <a:pt x="504" y="568"/>
                    <a:pt x="501" y="561"/>
                  </a:cubicBezTo>
                  <a:cubicBezTo>
                    <a:pt x="500" y="549"/>
                    <a:pt x="502" y="545"/>
                    <a:pt x="495" y="536"/>
                  </a:cubicBezTo>
                  <a:cubicBezTo>
                    <a:pt x="495" y="533"/>
                    <a:pt x="506" y="488"/>
                    <a:pt x="483" y="501"/>
                  </a:cubicBezTo>
                  <a:cubicBezTo>
                    <a:pt x="479" y="503"/>
                    <a:pt x="484" y="514"/>
                    <a:pt x="476" y="515"/>
                  </a:cubicBezTo>
                  <a:cubicBezTo>
                    <a:pt x="468" y="516"/>
                    <a:pt x="460" y="515"/>
                    <a:pt x="452" y="515"/>
                  </a:cubicBezTo>
                  <a:lnTo>
                    <a:pt x="467" y="527"/>
                  </a:lnTo>
                  <a:lnTo>
                    <a:pt x="467" y="560"/>
                  </a:lnTo>
                  <a:lnTo>
                    <a:pt x="444" y="579"/>
                  </a:lnTo>
                  <a:lnTo>
                    <a:pt x="416" y="612"/>
                  </a:lnTo>
                  <a:lnTo>
                    <a:pt x="399" y="614"/>
                  </a:lnTo>
                  <a:lnTo>
                    <a:pt x="359" y="585"/>
                  </a:lnTo>
                  <a:cubicBezTo>
                    <a:pt x="352" y="589"/>
                    <a:pt x="344" y="590"/>
                    <a:pt x="339" y="596"/>
                  </a:cubicBezTo>
                  <a:cubicBezTo>
                    <a:pt x="324" y="613"/>
                    <a:pt x="352" y="606"/>
                    <a:pt x="329" y="609"/>
                  </a:cubicBezTo>
                  <a:cubicBezTo>
                    <a:pt x="323" y="613"/>
                    <a:pt x="316" y="614"/>
                    <a:pt x="309" y="615"/>
                  </a:cubicBezTo>
                  <a:cubicBezTo>
                    <a:pt x="307" y="625"/>
                    <a:pt x="303" y="626"/>
                    <a:pt x="293" y="627"/>
                  </a:cubicBezTo>
                  <a:cubicBezTo>
                    <a:pt x="285" y="630"/>
                    <a:pt x="281" y="630"/>
                    <a:pt x="272" y="629"/>
                  </a:cubicBezTo>
                  <a:cubicBezTo>
                    <a:pt x="262" y="605"/>
                    <a:pt x="222" y="620"/>
                    <a:pt x="203" y="620"/>
                  </a:cubicBezTo>
                  <a:cubicBezTo>
                    <a:pt x="198" y="608"/>
                    <a:pt x="185" y="591"/>
                    <a:pt x="174" y="584"/>
                  </a:cubicBezTo>
                  <a:cubicBezTo>
                    <a:pt x="125" y="586"/>
                    <a:pt x="154" y="582"/>
                    <a:pt x="134" y="597"/>
                  </a:cubicBezTo>
                  <a:cubicBezTo>
                    <a:pt x="128" y="608"/>
                    <a:pt x="128" y="619"/>
                    <a:pt x="123" y="630"/>
                  </a:cubicBezTo>
                  <a:cubicBezTo>
                    <a:pt x="122" y="640"/>
                    <a:pt x="112" y="653"/>
                    <a:pt x="104" y="659"/>
                  </a:cubicBezTo>
                  <a:cubicBezTo>
                    <a:pt x="76" y="658"/>
                    <a:pt x="75" y="661"/>
                    <a:pt x="71" y="639"/>
                  </a:cubicBezTo>
                  <a:cubicBezTo>
                    <a:pt x="72" y="631"/>
                    <a:pt x="76" y="632"/>
                    <a:pt x="80" y="626"/>
                  </a:cubicBezTo>
                  <a:cubicBezTo>
                    <a:pt x="82" y="615"/>
                    <a:pt x="80" y="607"/>
                    <a:pt x="75" y="596"/>
                  </a:cubicBezTo>
                  <a:cubicBezTo>
                    <a:pt x="73" y="588"/>
                    <a:pt x="64" y="582"/>
                    <a:pt x="57" y="578"/>
                  </a:cubicBezTo>
                  <a:cubicBezTo>
                    <a:pt x="53" y="572"/>
                    <a:pt x="51" y="566"/>
                    <a:pt x="48" y="560"/>
                  </a:cubicBezTo>
                  <a:cubicBezTo>
                    <a:pt x="48" y="553"/>
                    <a:pt x="49" y="546"/>
                    <a:pt x="47" y="540"/>
                  </a:cubicBezTo>
                  <a:cubicBezTo>
                    <a:pt x="47" y="538"/>
                    <a:pt x="43" y="540"/>
                    <a:pt x="42" y="539"/>
                  </a:cubicBezTo>
                  <a:cubicBezTo>
                    <a:pt x="37" y="536"/>
                    <a:pt x="32" y="527"/>
                    <a:pt x="30" y="522"/>
                  </a:cubicBezTo>
                  <a:cubicBezTo>
                    <a:pt x="29" y="508"/>
                    <a:pt x="26" y="496"/>
                    <a:pt x="24" y="482"/>
                  </a:cubicBezTo>
                  <a:cubicBezTo>
                    <a:pt x="17" y="483"/>
                    <a:pt x="11" y="486"/>
                    <a:pt x="5" y="483"/>
                  </a:cubicBezTo>
                  <a:cubicBezTo>
                    <a:pt x="0" y="473"/>
                    <a:pt x="0" y="463"/>
                    <a:pt x="11" y="459"/>
                  </a:cubicBezTo>
                  <a:cubicBezTo>
                    <a:pt x="15" y="454"/>
                    <a:pt x="15" y="450"/>
                    <a:pt x="17" y="444"/>
                  </a:cubicBezTo>
                  <a:cubicBezTo>
                    <a:pt x="14" y="440"/>
                    <a:pt x="11" y="436"/>
                    <a:pt x="9" y="431"/>
                  </a:cubicBezTo>
                  <a:cubicBezTo>
                    <a:pt x="21" y="428"/>
                    <a:pt x="21" y="427"/>
                    <a:pt x="30" y="420"/>
                  </a:cubicBezTo>
                  <a:cubicBezTo>
                    <a:pt x="17" y="403"/>
                    <a:pt x="33" y="393"/>
                    <a:pt x="47" y="390"/>
                  </a:cubicBezTo>
                  <a:cubicBezTo>
                    <a:pt x="43" y="385"/>
                    <a:pt x="39" y="383"/>
                    <a:pt x="44" y="377"/>
                  </a:cubicBezTo>
                  <a:cubicBezTo>
                    <a:pt x="47" y="361"/>
                    <a:pt x="54" y="365"/>
                    <a:pt x="53" y="345"/>
                  </a:cubicBezTo>
                  <a:close/>
                </a:path>
              </a:pathLst>
            </a:custGeom>
            <a:grpFill/>
            <a:ln w="9525" cap="flat" cmpd="sng">
              <a:solidFill>
                <a:schemeClr val="accent1">
                  <a:lumMod val="20000"/>
                  <a:lumOff val="80000"/>
                </a:schemeClr>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296" tIns="46648" rIns="93296" bIns="46648"/>
            <a:lstStyle/>
            <a:p>
              <a:pPr fontAlgn="auto">
                <a:spcBef>
                  <a:spcPts val="0"/>
                </a:spcBef>
                <a:spcAft>
                  <a:spcPts val="0"/>
                </a:spcAft>
                <a:defRPr/>
              </a:pPr>
              <a:endParaRPr lang="en-CA" sz="1600" kern="0" dirty="0">
                <a:solidFill>
                  <a:srgbClr val="000000"/>
                </a:solidFill>
              </a:endParaRPr>
            </a:p>
          </p:txBody>
        </p:sp>
      </p:grpSp>
      <p:pic>
        <p:nvPicPr>
          <p:cNvPr id="132" name="Picture 131" descr="czech"/>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133" name="Picture 132" descr="Nigerian-Coat-of-Arm.png"/>
          <p:cNvPicPr>
            <a:picLocks noChangeAspect="1"/>
          </p:cNvPicPr>
          <p:nvPr/>
        </p:nvPicPr>
        <p:blipFill>
          <a:blip r:embed="rId63"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3427681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 name="Title 3"/>
          <p:cNvSpPr txBox="1">
            <a:spLocks/>
          </p:cNvSpPr>
          <p:nvPr/>
        </p:nvSpPr>
        <p:spPr>
          <a:xfrm>
            <a:off x="1934596" y="210279"/>
            <a:ext cx="5888524" cy="532558"/>
          </a:xfrm>
          <a:prstGeom prst="rect">
            <a:avLst/>
          </a:prstGeom>
        </p:spPr>
        <p:txBody>
          <a:bodyPr anchor="ctr"/>
          <a:lst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a:lstStyle>
          <a:p>
            <a:r>
              <a:rPr lang="en-US" sz="1900" kern="0" dirty="0">
                <a:solidFill>
                  <a:prstClr val="white"/>
                </a:solidFill>
                <a:latin typeface="Calibri" panose="020F0502020204030204" pitchFamily="34" charset="0"/>
                <a:cs typeface="Calibri" panose="020F0502020204030204" pitchFamily="34" charset="0"/>
              </a:rPr>
              <a:t>Nigeria is expected to drive 15% of Africa’s household consumption growth by 2025</a:t>
            </a:r>
          </a:p>
        </p:txBody>
      </p:sp>
      <p:sp>
        <p:nvSpPr>
          <p:cNvPr id="253" name="Rectangle 7"/>
          <p:cNvSpPr>
            <a:spLocks noChangeArrowheads="1"/>
          </p:cNvSpPr>
          <p:nvPr/>
        </p:nvSpPr>
        <p:spPr bwMode="auto">
          <a:xfrm>
            <a:off x="236008" y="6324316"/>
            <a:ext cx="4058115" cy="268517"/>
          </a:xfrm>
          <a:prstGeom prst="rect">
            <a:avLst/>
          </a:prstGeom>
          <a:noFill/>
          <a:ln w="6350">
            <a:noFill/>
            <a:miter lim="800000"/>
            <a:headEnd/>
            <a:tailEnd/>
          </a:ln>
          <a:effectLst/>
        </p:spPr>
        <p:txBody>
          <a:bodyPr wrap="square" lIns="72000" tIns="72000" rIns="72000" bIns="72000">
            <a:spAutoFit/>
          </a:bodyPr>
          <a:lstStyle/>
          <a:p>
            <a:pPr defTabSz="357188"/>
            <a:r>
              <a:rPr lang="en-US" sz="800" dirty="0">
                <a:solidFill>
                  <a:srgbClr val="080808"/>
                </a:solidFill>
                <a:latin typeface="Calibri" panose="020F0502020204030204" pitchFamily="34" charset="0"/>
                <a:cs typeface="Calibri" panose="020F0502020204030204" pitchFamily="34" charset="0"/>
              </a:rPr>
              <a:t>Sources: Oxford Economics: IHS; African Development Bank; McKinsey Global Institute analysis</a:t>
            </a:r>
          </a:p>
        </p:txBody>
      </p:sp>
      <p:graphicFrame>
        <p:nvGraphicFramePr>
          <p:cNvPr id="22" name="Chart 21"/>
          <p:cNvGraphicFramePr>
            <a:graphicFrameLocks/>
          </p:cNvGraphicFramePr>
          <p:nvPr>
            <p:extLst>
              <p:ext uri="{D42A27DB-BD31-4B8C-83A1-F6EECF244321}">
                <p14:modId xmlns:p14="http://schemas.microsoft.com/office/powerpoint/2010/main" val="2202338218"/>
              </p:ext>
            </p:extLst>
          </p:nvPr>
        </p:nvGraphicFramePr>
        <p:xfrm>
          <a:off x="2817628" y="1820101"/>
          <a:ext cx="6560288" cy="1916970"/>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22"/>
          <p:cNvSpPr/>
          <p:nvPr/>
        </p:nvSpPr>
        <p:spPr bwMode="auto">
          <a:xfrm>
            <a:off x="506381" y="1392863"/>
            <a:ext cx="2173026" cy="4618402"/>
          </a:xfrm>
          <a:prstGeom prst="rect">
            <a:avLst/>
          </a:prstGeom>
          <a:solidFill>
            <a:schemeClr val="bg1"/>
          </a:solidFill>
          <a:ln w="9525" cap="flat" cmpd="sng" algn="ctr">
            <a:solidFill>
              <a:schemeClr val="accent1"/>
            </a:solidFill>
            <a:prstDash val="solid"/>
            <a:round/>
            <a:headEnd type="none" w="med" len="med"/>
            <a:tailEnd type="none" w="med" len="med"/>
          </a:ln>
          <a:effectLst/>
          <a:extLst/>
        </p:spPr>
        <p:txBody>
          <a:bodyPr vert="horz" wrap="square" lIns="89614" tIns="44807" rIns="89614" bIns="44807" numCol="1" rtlCol="0" anchor="ctr" anchorCtr="0" compatLnSpc="1">
            <a:prstTxWarp prst="textNoShape">
              <a:avLst/>
            </a:prstTxWarp>
          </a:bodyPr>
          <a:lstStyle/>
          <a:p>
            <a:pPr defTabSz="895255">
              <a:buClr>
                <a:srgbClr val="455F51"/>
              </a:buClr>
            </a:pPr>
            <a:endParaRPr lang="en-US" b="1" dirty="0">
              <a:solidFill>
                <a:prstClr val="black"/>
              </a:solidFill>
            </a:endParaRPr>
          </a:p>
        </p:txBody>
      </p:sp>
      <p:sp>
        <p:nvSpPr>
          <p:cNvPr id="24" name="Rectangle 286"/>
          <p:cNvSpPr txBox="1">
            <a:spLocks noChangeArrowheads="1"/>
          </p:cNvSpPr>
          <p:nvPr/>
        </p:nvSpPr>
        <p:spPr bwMode="gray">
          <a:xfrm>
            <a:off x="555947" y="1440058"/>
            <a:ext cx="2073911" cy="4475584"/>
          </a:xfrm>
          <a:prstGeom prst="rect">
            <a:avLst/>
          </a:prstGeom>
          <a:noFill/>
          <a:ln>
            <a:noFill/>
          </a:ln>
          <a:effectLst/>
          <a:extLst/>
        </p:spPr>
        <p:txBody>
          <a:bodyPr wrap="square" lIns="0" tIns="0" rIns="0" bIns="0">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lvl="1">
              <a:spcBef>
                <a:spcPts val="100"/>
              </a:spcBef>
              <a:buClr>
                <a:srgbClr val="455F51"/>
              </a:buClr>
              <a:defRPr/>
            </a:pPr>
            <a:r>
              <a:rPr lang="en-US" sz="1150" dirty="0">
                <a:solidFill>
                  <a:prstClr val="black"/>
                </a:solidFill>
                <a:latin typeface="Calibri" panose="020F0502020204030204" pitchFamily="34" charset="0"/>
                <a:cs typeface="Calibri" panose="020F0502020204030204" pitchFamily="34" charset="0"/>
              </a:rPr>
              <a:t>Africa’s household consumption has continued to grow at a robust pace. </a:t>
            </a:r>
            <a:r>
              <a:rPr lang="en-US" sz="1150" b="1" dirty="0">
                <a:solidFill>
                  <a:srgbClr val="455F51"/>
                </a:solidFill>
                <a:latin typeface="Calibri" panose="020F0502020204030204" pitchFamily="34" charset="0"/>
                <a:cs typeface="Calibri" panose="020F0502020204030204" pitchFamily="34" charset="0"/>
              </a:rPr>
              <a:t>60% </a:t>
            </a:r>
            <a:r>
              <a:rPr lang="en-US" sz="1150" dirty="0">
                <a:solidFill>
                  <a:prstClr val="black"/>
                </a:solidFill>
                <a:latin typeface="Calibri" panose="020F0502020204030204" pitchFamily="34" charset="0"/>
                <a:cs typeface="Calibri" panose="020F0502020204030204" pitchFamily="34" charset="0"/>
              </a:rPr>
              <a:t>of consumption growth has come from an </a:t>
            </a:r>
            <a:r>
              <a:rPr lang="en-US" sz="1150" b="1" dirty="0">
                <a:solidFill>
                  <a:srgbClr val="455F51"/>
                </a:solidFill>
                <a:latin typeface="Calibri" panose="020F0502020204030204" pitchFamily="34" charset="0"/>
                <a:cs typeface="Calibri" panose="020F0502020204030204" pitchFamily="34" charset="0"/>
              </a:rPr>
              <a:t>expanding population</a:t>
            </a:r>
            <a:r>
              <a:rPr lang="en-US" sz="1150" dirty="0">
                <a:solidFill>
                  <a:prstClr val="black"/>
                </a:solidFill>
                <a:latin typeface="Calibri" panose="020F0502020204030204" pitchFamily="34" charset="0"/>
                <a:cs typeface="Calibri" panose="020F0502020204030204" pitchFamily="34" charset="0"/>
              </a:rPr>
              <a:t>, and the rest from </a:t>
            </a:r>
            <a:r>
              <a:rPr lang="en-US" sz="1150" b="1" dirty="0">
                <a:solidFill>
                  <a:srgbClr val="455F51"/>
                </a:solidFill>
                <a:latin typeface="Calibri" panose="020F0502020204030204" pitchFamily="34" charset="0"/>
                <a:cs typeface="Calibri" panose="020F0502020204030204" pitchFamily="34" charset="0"/>
              </a:rPr>
              <a:t>rising incomes</a:t>
            </a:r>
          </a:p>
          <a:p>
            <a:pPr lvl="1">
              <a:spcBef>
                <a:spcPts val="100"/>
              </a:spcBef>
              <a:buClr>
                <a:srgbClr val="455F51"/>
              </a:buClr>
              <a:defRPr/>
            </a:pPr>
            <a:r>
              <a:rPr lang="en-US" sz="1150" dirty="0">
                <a:solidFill>
                  <a:prstClr val="black"/>
                </a:solidFill>
                <a:latin typeface="Calibri" panose="020F0502020204030204" pitchFamily="34" charset="0"/>
                <a:cs typeface="Calibri" panose="020F0502020204030204" pitchFamily="34" charset="0"/>
              </a:rPr>
              <a:t>Africa’s consumption growth has been the second fastest of any region after emerging Asia</a:t>
            </a:r>
            <a:endParaRPr lang="en-US" sz="1150" b="1" dirty="0">
              <a:solidFill>
                <a:srgbClr val="455F51"/>
              </a:solidFill>
              <a:latin typeface="Calibri" panose="020F0502020204030204" pitchFamily="34" charset="0"/>
              <a:cs typeface="Calibri" panose="020F0502020204030204" pitchFamily="34" charset="0"/>
            </a:endParaRPr>
          </a:p>
          <a:p>
            <a:pPr lvl="1">
              <a:spcBef>
                <a:spcPts val="100"/>
              </a:spcBef>
              <a:buClr>
                <a:srgbClr val="455F51"/>
              </a:buClr>
              <a:defRPr/>
            </a:pPr>
            <a:r>
              <a:rPr lang="en-US" sz="1150" dirty="0">
                <a:solidFill>
                  <a:prstClr val="black"/>
                </a:solidFill>
                <a:latin typeface="Calibri" panose="020F0502020204030204" pitchFamily="34" charset="0"/>
                <a:cs typeface="Calibri" panose="020F0502020204030204" pitchFamily="34" charset="0"/>
              </a:rPr>
              <a:t>Household consumption is projected to grow by </a:t>
            </a:r>
            <a:r>
              <a:rPr lang="en-US" sz="1150" b="1" dirty="0">
                <a:solidFill>
                  <a:srgbClr val="455F51"/>
                </a:solidFill>
                <a:latin typeface="Calibri" panose="020F0502020204030204" pitchFamily="34" charset="0"/>
                <a:cs typeface="Calibri" panose="020F0502020204030204" pitchFamily="34" charset="0"/>
              </a:rPr>
              <a:t>US$645 billion </a:t>
            </a:r>
            <a:r>
              <a:rPr lang="en-US" sz="1150" dirty="0">
                <a:solidFill>
                  <a:prstClr val="black"/>
                </a:solidFill>
                <a:latin typeface="Calibri" panose="020F0502020204030204" pitchFamily="34" charset="0"/>
                <a:cs typeface="Calibri" panose="020F0502020204030204" pitchFamily="34" charset="0"/>
              </a:rPr>
              <a:t>to </a:t>
            </a:r>
            <a:r>
              <a:rPr lang="en-US" sz="1150" b="1" dirty="0">
                <a:solidFill>
                  <a:srgbClr val="455F51"/>
                </a:solidFill>
                <a:latin typeface="Calibri" panose="020F0502020204030204" pitchFamily="34" charset="0"/>
                <a:cs typeface="Calibri" panose="020F0502020204030204" pitchFamily="34" charset="0"/>
              </a:rPr>
              <a:t>US$2.1 trillion by 2025</a:t>
            </a:r>
            <a:r>
              <a:rPr lang="en-US" sz="1150" dirty="0">
                <a:solidFill>
                  <a:prstClr val="black"/>
                </a:solidFill>
                <a:latin typeface="Calibri" panose="020F0502020204030204" pitchFamily="34" charset="0"/>
                <a:cs typeface="Calibri" panose="020F0502020204030204" pitchFamily="34" charset="0"/>
              </a:rPr>
              <a:t>, </a:t>
            </a:r>
          </a:p>
          <a:p>
            <a:pPr lvl="1">
              <a:spcBef>
                <a:spcPts val="100"/>
              </a:spcBef>
              <a:buClr>
                <a:srgbClr val="455F51"/>
              </a:buClr>
              <a:defRPr/>
            </a:pPr>
            <a:r>
              <a:rPr lang="en-US" sz="1150" b="1" dirty="0">
                <a:solidFill>
                  <a:srgbClr val="455F51"/>
                </a:solidFill>
                <a:latin typeface="Calibri" panose="020F0502020204030204" pitchFamily="34" charset="0"/>
                <a:cs typeface="Calibri" panose="020F0502020204030204" pitchFamily="34" charset="0"/>
              </a:rPr>
              <a:t>Nigeria, </a:t>
            </a:r>
            <a:r>
              <a:rPr lang="en-US" sz="1150" dirty="0">
                <a:solidFill>
                  <a:prstClr val="black"/>
                </a:solidFill>
                <a:latin typeface="Calibri" panose="020F0502020204030204" pitchFamily="34" charset="0"/>
                <a:cs typeface="Calibri" panose="020F0502020204030204" pitchFamily="34" charset="0"/>
              </a:rPr>
              <a:t>Africa’s largest economy will remain the region’s single largest consumer market, accounting for </a:t>
            </a:r>
            <a:r>
              <a:rPr lang="en-US" sz="1150" b="1" dirty="0">
                <a:solidFill>
                  <a:srgbClr val="455F51"/>
                </a:solidFill>
                <a:latin typeface="Calibri" panose="020F0502020204030204" pitchFamily="34" charset="0"/>
                <a:cs typeface="Calibri" panose="020F0502020204030204" pitchFamily="34" charset="0"/>
              </a:rPr>
              <a:t>15% of overall growth in consumer spending to 2025</a:t>
            </a:r>
          </a:p>
          <a:p>
            <a:pPr lvl="1">
              <a:spcBef>
                <a:spcPts val="100"/>
              </a:spcBef>
              <a:buClr>
                <a:srgbClr val="455F51"/>
              </a:buClr>
              <a:defRPr/>
            </a:pPr>
            <a:r>
              <a:rPr lang="en-US" sz="1150" dirty="0">
                <a:solidFill>
                  <a:prstClr val="black"/>
                </a:solidFill>
                <a:latin typeface="Calibri" panose="020F0502020204030204" pitchFamily="34" charset="0"/>
                <a:cs typeface="Calibri" panose="020F0502020204030204" pitchFamily="34" charset="0"/>
              </a:rPr>
              <a:t>The biggest spending categories </a:t>
            </a:r>
            <a:r>
              <a:rPr lang="en-US" sz="1150" b="1" dirty="0">
                <a:solidFill>
                  <a:srgbClr val="455F51"/>
                </a:solidFill>
                <a:latin typeface="Calibri" panose="020F0502020204030204" pitchFamily="34" charset="0"/>
                <a:cs typeface="Calibri" panose="020F0502020204030204" pitchFamily="34" charset="0"/>
              </a:rPr>
              <a:t>will be food and beverages, housing, consumer goods, education, and transportation services</a:t>
            </a:r>
          </a:p>
        </p:txBody>
      </p:sp>
      <p:graphicFrame>
        <p:nvGraphicFramePr>
          <p:cNvPr id="42" name="Chart 41"/>
          <p:cNvGraphicFramePr>
            <a:graphicFrameLocks/>
          </p:cNvGraphicFramePr>
          <p:nvPr>
            <p:extLst>
              <p:ext uri="{D42A27DB-BD31-4B8C-83A1-F6EECF244321}">
                <p14:modId xmlns:p14="http://schemas.microsoft.com/office/powerpoint/2010/main" val="4151849693"/>
              </p:ext>
            </p:extLst>
          </p:nvPr>
        </p:nvGraphicFramePr>
        <p:xfrm>
          <a:off x="5711284" y="3585565"/>
          <a:ext cx="3819525" cy="2425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Chart 42"/>
          <p:cNvGraphicFramePr>
            <a:graphicFrameLocks/>
          </p:cNvGraphicFramePr>
          <p:nvPr>
            <p:extLst>
              <p:ext uri="{D42A27DB-BD31-4B8C-83A1-F6EECF244321}">
                <p14:modId xmlns:p14="http://schemas.microsoft.com/office/powerpoint/2010/main" val="3007141612"/>
              </p:ext>
            </p:extLst>
          </p:nvPr>
        </p:nvGraphicFramePr>
        <p:xfrm>
          <a:off x="2475128" y="3831589"/>
          <a:ext cx="3306726" cy="2179676"/>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flipV="1">
            <a:off x="4128508" y="3642552"/>
            <a:ext cx="2750773" cy="2763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53021" y="5896595"/>
            <a:ext cx="2806993" cy="104069"/>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2817628" y="1083165"/>
            <a:ext cx="6560288" cy="258921"/>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panose="020F0502020204030204" pitchFamily="34" charset="0"/>
                <a:cs typeface="Calibri" panose="020F0502020204030204" pitchFamily="34" charset="0"/>
              </a:rPr>
              <a:t>Total household consumption (US$,</a:t>
            </a:r>
            <a:r>
              <a:rPr lang="en-US" sz="1200" b="1" dirty="0" err="1">
                <a:solidFill>
                  <a:prstClr val="white"/>
                </a:solidFill>
                <a:latin typeface="Calibri" panose="020F0502020204030204" pitchFamily="34" charset="0"/>
                <a:cs typeface="Calibri" panose="020F0502020204030204" pitchFamily="34" charset="0"/>
              </a:rPr>
              <a:t>bn</a:t>
            </a:r>
            <a:r>
              <a:rPr lang="en-US" sz="1200" b="1" dirty="0">
                <a:solidFill>
                  <a:prstClr val="white"/>
                </a:solidFill>
                <a:latin typeface="Calibri" panose="020F0502020204030204" pitchFamily="34" charset="0"/>
                <a:cs typeface="Calibri" panose="020F0502020204030204" pitchFamily="34" charset="0"/>
              </a:rPr>
              <a:t>), 2015 - 2025</a:t>
            </a:r>
          </a:p>
        </p:txBody>
      </p:sp>
      <p:sp>
        <p:nvSpPr>
          <p:cNvPr id="13" name="TextBox 12"/>
          <p:cNvSpPr txBox="1"/>
          <p:nvPr/>
        </p:nvSpPr>
        <p:spPr>
          <a:xfrm>
            <a:off x="2768071" y="1494753"/>
            <a:ext cx="563524" cy="461665"/>
          </a:xfrm>
          <a:prstGeom prst="rect">
            <a:avLst/>
          </a:prstGeom>
          <a:noFill/>
        </p:spPr>
        <p:txBody>
          <a:bodyPr wrap="square" lIns="0" rIns="0" rtlCol="0">
            <a:spAutoFit/>
          </a:bodyPr>
          <a:lstStyle/>
          <a:p>
            <a:r>
              <a:rPr lang="en-US" sz="800" dirty="0">
                <a:solidFill>
                  <a:prstClr val="black"/>
                </a:solidFill>
                <a:latin typeface="Calibri" panose="020F0502020204030204" pitchFamily="34" charset="0"/>
                <a:cs typeface="Calibri" panose="020F0502020204030204" pitchFamily="34" charset="0"/>
              </a:rPr>
              <a:t>Share of consumption growth %</a:t>
            </a:r>
          </a:p>
        </p:txBody>
      </p:sp>
      <p:sp>
        <p:nvSpPr>
          <p:cNvPr id="52" name="Oval 51"/>
          <p:cNvSpPr>
            <a:spLocks/>
          </p:cNvSpPr>
          <p:nvPr/>
        </p:nvSpPr>
        <p:spPr>
          <a:xfrm>
            <a:off x="7307591" y="1530446"/>
            <a:ext cx="365760" cy="182880"/>
          </a:xfrm>
          <a:prstGeom prst="ellipse">
            <a:avLst/>
          </a:prstGeom>
          <a:solidFill>
            <a:srgbClr val="BBD392"/>
          </a:solidFill>
          <a:ln w="3175" cap="flat" cmpd="sng" algn="ctr">
            <a:noFill/>
            <a:prstDash val="solid"/>
          </a:ln>
          <a:effectLst/>
        </p:spPr>
        <p:txBody>
          <a:bodyPr wrap="none" lIns="0" tIns="0" rIns="0" bIns="0" rtlCol="0" anchor="ctr" anchorCtr="0">
            <a:noAutofit/>
          </a:bodyPr>
          <a:lstStyle/>
          <a:p>
            <a:pPr algn="ctr" fontAlgn="auto">
              <a:spcBef>
                <a:spcPts val="0"/>
              </a:spcBef>
              <a:spcAft>
                <a:spcPts val="0"/>
              </a:spcAft>
              <a:defRPr/>
            </a:pPr>
            <a:r>
              <a:rPr lang="en-US" sz="1100" b="1" kern="0" dirty="0">
                <a:solidFill>
                  <a:prstClr val="black"/>
                </a:solidFill>
                <a:latin typeface="Calibri"/>
              </a:rPr>
              <a:t>15</a:t>
            </a:r>
          </a:p>
        </p:txBody>
      </p:sp>
      <p:sp>
        <p:nvSpPr>
          <p:cNvPr id="53" name="Oval 52"/>
          <p:cNvSpPr>
            <a:spLocks/>
          </p:cNvSpPr>
          <p:nvPr/>
        </p:nvSpPr>
        <p:spPr>
          <a:xfrm>
            <a:off x="4502945" y="1519812"/>
            <a:ext cx="365760" cy="182880"/>
          </a:xfrm>
          <a:prstGeom prst="ellipse">
            <a:avLst/>
          </a:prstGeom>
          <a:solidFill>
            <a:srgbClr val="BBD392"/>
          </a:solidFill>
          <a:ln w="3175" cap="flat" cmpd="sng" algn="ctr">
            <a:noFill/>
            <a:prstDash val="solid"/>
          </a:ln>
          <a:effectLst/>
        </p:spPr>
        <p:txBody>
          <a:bodyPr wrap="none" lIns="0" tIns="0" rIns="0" bIns="0" rtlCol="0" anchor="ctr" anchorCtr="0">
            <a:noAutofit/>
          </a:bodyPr>
          <a:lstStyle/>
          <a:p>
            <a:pPr algn="ctr" fontAlgn="auto">
              <a:spcBef>
                <a:spcPts val="0"/>
              </a:spcBef>
              <a:spcAft>
                <a:spcPts val="0"/>
              </a:spcAft>
              <a:defRPr/>
            </a:pPr>
            <a:r>
              <a:rPr lang="en-US" sz="1100" b="1" kern="0" dirty="0">
                <a:solidFill>
                  <a:prstClr val="black"/>
                </a:solidFill>
                <a:latin typeface="Calibri"/>
              </a:rPr>
              <a:t>18</a:t>
            </a:r>
          </a:p>
        </p:txBody>
      </p:sp>
      <p:sp>
        <p:nvSpPr>
          <p:cNvPr id="54" name="Oval 53"/>
          <p:cNvSpPr>
            <a:spLocks/>
          </p:cNvSpPr>
          <p:nvPr/>
        </p:nvSpPr>
        <p:spPr>
          <a:xfrm>
            <a:off x="5914892" y="1534090"/>
            <a:ext cx="365760" cy="182880"/>
          </a:xfrm>
          <a:prstGeom prst="ellipse">
            <a:avLst/>
          </a:prstGeom>
          <a:solidFill>
            <a:srgbClr val="BBD392"/>
          </a:solidFill>
          <a:ln w="3175" cap="flat" cmpd="sng" algn="ctr">
            <a:noFill/>
            <a:prstDash val="solid"/>
          </a:ln>
          <a:effectLst/>
        </p:spPr>
        <p:txBody>
          <a:bodyPr wrap="none" lIns="0" tIns="0" rIns="0" bIns="0" rtlCol="0" anchor="ctr" anchorCtr="0">
            <a:noAutofit/>
          </a:bodyPr>
          <a:lstStyle/>
          <a:p>
            <a:pPr algn="ctr" fontAlgn="auto">
              <a:spcBef>
                <a:spcPts val="0"/>
              </a:spcBef>
              <a:spcAft>
                <a:spcPts val="0"/>
              </a:spcAft>
              <a:defRPr/>
            </a:pPr>
            <a:r>
              <a:rPr lang="en-US" sz="1100" b="1" kern="0" dirty="0">
                <a:solidFill>
                  <a:prstClr val="black"/>
                </a:solidFill>
                <a:latin typeface="Calibri"/>
              </a:rPr>
              <a:t>18</a:t>
            </a:r>
          </a:p>
        </p:txBody>
      </p:sp>
      <p:sp>
        <p:nvSpPr>
          <p:cNvPr id="55" name="Oval 54"/>
          <p:cNvSpPr>
            <a:spLocks/>
          </p:cNvSpPr>
          <p:nvPr/>
        </p:nvSpPr>
        <p:spPr>
          <a:xfrm>
            <a:off x="3829584" y="1530446"/>
            <a:ext cx="365760" cy="182880"/>
          </a:xfrm>
          <a:prstGeom prst="ellipse">
            <a:avLst/>
          </a:prstGeom>
          <a:solidFill>
            <a:srgbClr val="3E5020"/>
          </a:solidFill>
          <a:ln w="3175" cap="flat" cmpd="sng" algn="ctr">
            <a:noFill/>
            <a:prstDash val="solid"/>
          </a:ln>
          <a:effectLst/>
        </p:spPr>
        <p:txBody>
          <a:bodyPr wrap="none" lIns="0" tIns="0" rIns="0" bIns="0" rtlCol="0" anchor="ctr" anchorCtr="0">
            <a:noAutofit/>
          </a:bodyPr>
          <a:lstStyle/>
          <a:p>
            <a:pPr algn="ctr" fontAlgn="auto">
              <a:spcBef>
                <a:spcPts val="0"/>
              </a:spcBef>
              <a:spcAft>
                <a:spcPts val="0"/>
              </a:spcAft>
              <a:defRPr/>
            </a:pPr>
            <a:r>
              <a:rPr lang="en-US" sz="1100" b="1" kern="0" dirty="0">
                <a:solidFill>
                  <a:srgbClr val="FFFFFF"/>
                </a:solidFill>
                <a:latin typeface="Calibri"/>
              </a:rPr>
              <a:t>15</a:t>
            </a:r>
          </a:p>
        </p:txBody>
      </p:sp>
      <p:sp>
        <p:nvSpPr>
          <p:cNvPr id="56" name="Oval 55"/>
          <p:cNvSpPr>
            <a:spLocks/>
          </p:cNvSpPr>
          <p:nvPr/>
        </p:nvSpPr>
        <p:spPr>
          <a:xfrm>
            <a:off x="6623843" y="1530446"/>
            <a:ext cx="365760" cy="182880"/>
          </a:xfrm>
          <a:prstGeom prst="ellipse">
            <a:avLst/>
          </a:prstGeom>
          <a:solidFill>
            <a:srgbClr val="BAD392"/>
          </a:solidFill>
          <a:ln w="3175" cap="flat" cmpd="sng" algn="ctr">
            <a:noFill/>
            <a:prstDash val="solid"/>
          </a:ln>
          <a:effectLst/>
        </p:spPr>
        <p:txBody>
          <a:bodyPr wrap="none" lIns="0" tIns="0" rIns="0" bIns="0" rtlCol="0" anchor="ctr" anchorCtr="0">
            <a:noAutofit/>
          </a:bodyPr>
          <a:lstStyle/>
          <a:p>
            <a:pPr algn="ctr" fontAlgn="auto">
              <a:spcBef>
                <a:spcPts val="0"/>
              </a:spcBef>
              <a:spcAft>
                <a:spcPts val="0"/>
              </a:spcAft>
              <a:defRPr/>
            </a:pPr>
            <a:r>
              <a:rPr lang="en-US" sz="1100" b="1" kern="0" dirty="0">
                <a:solidFill>
                  <a:prstClr val="black"/>
                </a:solidFill>
                <a:latin typeface="Calibri"/>
              </a:rPr>
              <a:t>14</a:t>
            </a:r>
          </a:p>
        </p:txBody>
      </p:sp>
      <p:sp>
        <p:nvSpPr>
          <p:cNvPr id="57" name="Oval 56"/>
          <p:cNvSpPr>
            <a:spLocks/>
          </p:cNvSpPr>
          <p:nvPr/>
        </p:nvSpPr>
        <p:spPr>
          <a:xfrm>
            <a:off x="5205948" y="1521409"/>
            <a:ext cx="365760" cy="182880"/>
          </a:xfrm>
          <a:prstGeom prst="ellipse">
            <a:avLst/>
          </a:prstGeom>
          <a:solidFill>
            <a:srgbClr val="BAD392"/>
          </a:solidFill>
          <a:ln w="3175" cap="flat" cmpd="sng" algn="ctr">
            <a:noFill/>
            <a:prstDash val="solid"/>
          </a:ln>
          <a:effectLst/>
        </p:spPr>
        <p:txBody>
          <a:bodyPr wrap="none" lIns="0" tIns="0" rIns="0" bIns="0" rtlCol="0" anchor="ctr" anchorCtr="0">
            <a:noAutofit/>
          </a:bodyPr>
          <a:lstStyle/>
          <a:p>
            <a:pPr algn="ctr" fontAlgn="auto">
              <a:spcBef>
                <a:spcPts val="0"/>
              </a:spcBef>
              <a:spcAft>
                <a:spcPts val="0"/>
              </a:spcAft>
              <a:defRPr/>
            </a:pPr>
            <a:r>
              <a:rPr lang="en-US" sz="1100" b="1" kern="0" dirty="0">
                <a:solidFill>
                  <a:prstClr val="black"/>
                </a:solidFill>
                <a:latin typeface="Calibri"/>
              </a:rPr>
              <a:t>7</a:t>
            </a:r>
          </a:p>
        </p:txBody>
      </p:sp>
      <p:sp>
        <p:nvSpPr>
          <p:cNvPr id="58" name="Oval 57"/>
          <p:cNvSpPr>
            <a:spLocks/>
          </p:cNvSpPr>
          <p:nvPr/>
        </p:nvSpPr>
        <p:spPr>
          <a:xfrm>
            <a:off x="7972126" y="1519812"/>
            <a:ext cx="365760" cy="182880"/>
          </a:xfrm>
          <a:prstGeom prst="ellipse">
            <a:avLst/>
          </a:prstGeom>
          <a:solidFill>
            <a:srgbClr val="BAD392"/>
          </a:solidFill>
          <a:ln w="3175" cap="flat" cmpd="sng" algn="ctr">
            <a:noFill/>
            <a:prstDash val="solid"/>
          </a:ln>
          <a:effectLst/>
        </p:spPr>
        <p:txBody>
          <a:bodyPr wrap="none" lIns="0" tIns="0" rIns="0" bIns="0" rtlCol="0" anchor="ctr" anchorCtr="0">
            <a:noAutofit/>
          </a:bodyPr>
          <a:lstStyle/>
          <a:p>
            <a:pPr algn="ctr" fontAlgn="auto">
              <a:spcBef>
                <a:spcPts val="0"/>
              </a:spcBef>
              <a:spcAft>
                <a:spcPts val="0"/>
              </a:spcAft>
              <a:defRPr/>
            </a:pPr>
            <a:r>
              <a:rPr lang="en-US" sz="1100" b="1" kern="0" dirty="0">
                <a:solidFill>
                  <a:prstClr val="black"/>
                </a:solidFill>
                <a:latin typeface="Calibri"/>
              </a:rPr>
              <a:t>13</a:t>
            </a:r>
          </a:p>
        </p:txBody>
      </p:sp>
      <p:sp>
        <p:nvSpPr>
          <p:cNvPr id="59" name="Rectangle 58"/>
          <p:cNvSpPr/>
          <p:nvPr/>
        </p:nvSpPr>
        <p:spPr>
          <a:xfrm>
            <a:off x="499726" y="1083165"/>
            <a:ext cx="2169048" cy="258921"/>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panose="020F0502020204030204" pitchFamily="34" charset="0"/>
                <a:cs typeface="Calibri" panose="020F0502020204030204" pitchFamily="34" charset="0"/>
              </a:rPr>
              <a:t>Summary</a:t>
            </a:r>
          </a:p>
        </p:txBody>
      </p:sp>
      <p:pic>
        <p:nvPicPr>
          <p:cNvPr id="21" name="Picture 20" descr="czech"/>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25" name="Picture 24" descr="Nigerian-Coat-of-Ar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3931607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 name="Title 3"/>
          <p:cNvSpPr txBox="1">
            <a:spLocks/>
          </p:cNvSpPr>
          <p:nvPr/>
        </p:nvSpPr>
        <p:spPr>
          <a:xfrm>
            <a:off x="2112346" y="260781"/>
            <a:ext cx="5835418" cy="532558"/>
          </a:xfrm>
          <a:prstGeom prst="rect">
            <a:avLst/>
          </a:prstGeom>
        </p:spPr>
        <p:txBody>
          <a:bodyPr/>
          <a:lst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a:lstStyle>
          <a:p>
            <a:r>
              <a:rPr lang="en-US" kern="0" dirty="0">
                <a:solidFill>
                  <a:prstClr val="white"/>
                </a:solidFill>
                <a:latin typeface="Calibri" panose="020F0502020204030204" pitchFamily="34" charset="0"/>
                <a:cs typeface="Calibri" panose="020F0502020204030204" pitchFamily="34" charset="0"/>
              </a:rPr>
              <a:t>Major sources of foreign capital inflows into Africa </a:t>
            </a:r>
            <a:endParaRPr lang="en-ZA" kern="0" dirty="0">
              <a:solidFill>
                <a:prstClr val="white"/>
              </a:solidFill>
              <a:latin typeface="Calibri" panose="020F0502020204030204" pitchFamily="34" charset="0"/>
              <a:cs typeface="Calibri" panose="020F0502020204030204" pitchFamily="34" charset="0"/>
            </a:endParaRPr>
          </a:p>
        </p:txBody>
      </p:sp>
      <p:sp>
        <p:nvSpPr>
          <p:cNvPr id="26" name="Rectangle 25"/>
          <p:cNvSpPr/>
          <p:nvPr/>
        </p:nvSpPr>
        <p:spPr>
          <a:xfrm>
            <a:off x="470647" y="1065217"/>
            <a:ext cx="4303059" cy="346724"/>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panose="020F0502020204030204" pitchFamily="34" charset="0"/>
                <a:cs typeface="Calibri" panose="020F0502020204030204" pitchFamily="34" charset="0"/>
              </a:rPr>
              <a:t>Global FDI flow</a:t>
            </a:r>
          </a:p>
        </p:txBody>
      </p:sp>
      <p:sp>
        <p:nvSpPr>
          <p:cNvPr id="87" name="TextBox 86"/>
          <p:cNvSpPr txBox="1"/>
          <p:nvPr/>
        </p:nvSpPr>
        <p:spPr>
          <a:xfrm>
            <a:off x="6656354" y="2187881"/>
            <a:ext cx="493295" cy="276999"/>
          </a:xfrm>
          <a:prstGeom prst="rect">
            <a:avLst/>
          </a:prstGeom>
          <a:noFill/>
        </p:spPr>
        <p:txBody>
          <a:bodyPr wrap="square" rtlCol="0">
            <a:spAutoFit/>
          </a:bodyPr>
          <a:lstStyle/>
          <a:p>
            <a:r>
              <a:rPr lang="en-US" sz="1200" b="1" dirty="0">
                <a:solidFill>
                  <a:prstClr val="white"/>
                </a:solidFill>
                <a:latin typeface="Calibri" panose="020F0502020204030204" pitchFamily="34" charset="0"/>
                <a:cs typeface="Calibri" panose="020F0502020204030204" pitchFamily="34" charset="0"/>
              </a:rPr>
              <a:t>UK</a:t>
            </a:r>
            <a:endParaRPr lang="en-ZA" sz="1200" b="1" dirty="0">
              <a:solidFill>
                <a:prstClr val="white"/>
              </a:solidFill>
              <a:latin typeface="Calibri" panose="020F0502020204030204" pitchFamily="34" charset="0"/>
              <a:cs typeface="Calibri" panose="020F0502020204030204" pitchFamily="34" charset="0"/>
            </a:endParaRPr>
          </a:p>
        </p:txBody>
      </p:sp>
      <p:sp>
        <p:nvSpPr>
          <p:cNvPr id="96" name="TextBox 95"/>
          <p:cNvSpPr txBox="1"/>
          <p:nvPr/>
        </p:nvSpPr>
        <p:spPr>
          <a:xfrm>
            <a:off x="6559086" y="2824753"/>
            <a:ext cx="641184" cy="276999"/>
          </a:xfrm>
          <a:prstGeom prst="rect">
            <a:avLst/>
          </a:prstGeom>
          <a:noFill/>
        </p:spPr>
        <p:txBody>
          <a:bodyPr wrap="square" rtlCol="0">
            <a:spAutoFit/>
          </a:bodyPr>
          <a:lstStyle/>
          <a:p>
            <a:r>
              <a:rPr lang="en-US" sz="1200" b="1" dirty="0">
                <a:solidFill>
                  <a:prstClr val="white"/>
                </a:solidFill>
                <a:latin typeface="Calibri" panose="020F0502020204030204" pitchFamily="34" charset="0"/>
                <a:cs typeface="Calibri" panose="020F0502020204030204" pitchFamily="34" charset="0"/>
              </a:rPr>
              <a:t>USA</a:t>
            </a:r>
            <a:endParaRPr lang="en-ZA" sz="1200" b="1" dirty="0">
              <a:solidFill>
                <a:prstClr val="white"/>
              </a:solidFill>
              <a:latin typeface="Calibri" panose="020F0502020204030204" pitchFamily="34" charset="0"/>
              <a:cs typeface="Calibri" panose="020F0502020204030204" pitchFamily="34" charset="0"/>
            </a:endParaRPr>
          </a:p>
        </p:txBody>
      </p:sp>
      <p:sp>
        <p:nvSpPr>
          <p:cNvPr id="40" name="TextBox 39"/>
          <p:cNvSpPr txBox="1"/>
          <p:nvPr/>
        </p:nvSpPr>
        <p:spPr>
          <a:xfrm>
            <a:off x="6449259" y="4578191"/>
            <a:ext cx="1032068" cy="276999"/>
          </a:xfrm>
          <a:prstGeom prst="rect">
            <a:avLst/>
          </a:prstGeom>
          <a:noFill/>
        </p:spPr>
        <p:txBody>
          <a:bodyPr wrap="square" rtlCol="0">
            <a:spAutoFit/>
          </a:bodyPr>
          <a:lstStyle/>
          <a:p>
            <a:r>
              <a:rPr lang="en-US" sz="1200" b="1" dirty="0">
                <a:solidFill>
                  <a:prstClr val="white"/>
                </a:solidFill>
                <a:latin typeface="Calibri" panose="020F0502020204030204" pitchFamily="34" charset="0"/>
                <a:cs typeface="Calibri" panose="020F0502020204030204" pitchFamily="34" charset="0"/>
              </a:rPr>
              <a:t>Switzerland</a:t>
            </a:r>
            <a:endParaRPr lang="en-ZA" sz="1200" b="1" dirty="0">
              <a:solidFill>
                <a:prstClr val="white"/>
              </a:solidFill>
              <a:latin typeface="Calibri" panose="020F0502020204030204" pitchFamily="34" charset="0"/>
              <a:cs typeface="Calibri" panose="020F0502020204030204" pitchFamily="34" charset="0"/>
            </a:endParaRPr>
          </a:p>
        </p:txBody>
      </p:sp>
      <p:sp>
        <p:nvSpPr>
          <p:cNvPr id="13" name="Rectangle 12"/>
          <p:cNvSpPr/>
          <p:nvPr/>
        </p:nvSpPr>
        <p:spPr>
          <a:xfrm>
            <a:off x="5498707" y="1035508"/>
            <a:ext cx="3806657" cy="389879"/>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panose="020F0502020204030204" pitchFamily="34" charset="0"/>
                <a:cs typeface="Calibri" panose="020F0502020204030204" pitchFamily="34" charset="0"/>
              </a:rPr>
              <a:t>Top investing countries in Africa in 2015</a:t>
            </a:r>
          </a:p>
        </p:txBody>
      </p:sp>
      <p:sp>
        <p:nvSpPr>
          <p:cNvPr id="2" name="TextBox 1"/>
          <p:cNvSpPr txBox="1"/>
          <p:nvPr/>
        </p:nvSpPr>
        <p:spPr>
          <a:xfrm>
            <a:off x="331055" y="6414352"/>
            <a:ext cx="3865161" cy="230832"/>
          </a:xfrm>
          <a:prstGeom prst="rect">
            <a:avLst/>
          </a:prstGeom>
          <a:noFill/>
        </p:spPr>
        <p:txBody>
          <a:bodyPr wrap="none" rtlCol="0">
            <a:spAutoFit/>
          </a:bodyPr>
          <a:lstStyle/>
          <a:p>
            <a:r>
              <a:rPr lang="en-GB" sz="900" dirty="0"/>
              <a:t>Source: </a:t>
            </a:r>
            <a:r>
              <a:rPr lang="en-GB" sz="900" dirty="0" err="1"/>
              <a:t>FDi</a:t>
            </a:r>
            <a:r>
              <a:rPr lang="en-GB" sz="900" dirty="0"/>
              <a:t> Markets, World Investment Report 2016 (UNCTAD Report) </a:t>
            </a:r>
          </a:p>
        </p:txBody>
      </p:sp>
      <p:graphicFrame>
        <p:nvGraphicFramePr>
          <p:cNvPr id="23" name="Chart 22"/>
          <p:cNvGraphicFramePr>
            <a:graphicFrameLocks/>
          </p:cNvGraphicFramePr>
          <p:nvPr>
            <p:extLst>
              <p:ext uri="{D42A27DB-BD31-4B8C-83A1-F6EECF244321}">
                <p14:modId xmlns:p14="http://schemas.microsoft.com/office/powerpoint/2010/main" val="2689044458"/>
              </p:ext>
            </p:extLst>
          </p:nvPr>
        </p:nvGraphicFramePr>
        <p:xfrm>
          <a:off x="332796" y="1444336"/>
          <a:ext cx="4332432" cy="2306781"/>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23"/>
          <p:cNvSpPr/>
          <p:nvPr/>
        </p:nvSpPr>
        <p:spPr>
          <a:xfrm>
            <a:off x="5498707" y="4094019"/>
            <a:ext cx="3806657" cy="2036618"/>
          </a:xfrm>
          <a:prstGeom prst="rect">
            <a:avLst/>
          </a:prstGeom>
          <a:solidFill>
            <a:schemeClr val="bg1"/>
          </a:solidFill>
          <a:ln w="9525">
            <a:solidFill>
              <a:srgbClr val="617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
            </a:pPr>
            <a:r>
              <a:rPr lang="en-GB" sz="1100" dirty="0">
                <a:solidFill>
                  <a:srgbClr val="080808"/>
                </a:solidFill>
                <a:latin typeface="Calibri" pitchFamily="34" charset="0"/>
              </a:rPr>
              <a:t>Business Services, Sales, Marketing &amp; Support and Manufacturing were the top three business activities for FDI projects into Africa in 2015</a:t>
            </a:r>
          </a:p>
          <a:p>
            <a:pPr marL="342900" indent="-342900">
              <a:buFont typeface="Wingdings" pitchFamily="2" charset="2"/>
              <a:buChar char="§"/>
            </a:pPr>
            <a:endParaRPr lang="en-GB" sz="1100" dirty="0">
              <a:solidFill>
                <a:srgbClr val="080808"/>
              </a:solidFill>
              <a:latin typeface="Calibri" pitchFamily="34" charset="0"/>
            </a:endParaRPr>
          </a:p>
          <a:p>
            <a:pPr marL="342900" indent="-342900">
              <a:buFont typeface="Wingdings" pitchFamily="2" charset="2"/>
              <a:buChar char="§"/>
            </a:pPr>
            <a:r>
              <a:rPr lang="en-GB" sz="1100" dirty="0">
                <a:solidFill>
                  <a:srgbClr val="080808"/>
                </a:solidFill>
                <a:latin typeface="Calibri" pitchFamily="34" charset="0"/>
              </a:rPr>
              <a:t>Extraction projects remained the fastest growing business activity by capital investment accounting for 23% in 2015 (joint top with Electricity) </a:t>
            </a:r>
          </a:p>
          <a:p>
            <a:pPr marL="342900" indent="-342900">
              <a:buFont typeface="Wingdings" pitchFamily="2" charset="2"/>
              <a:buChar char="§"/>
            </a:pPr>
            <a:endParaRPr lang="en-GB" sz="1100" dirty="0">
              <a:solidFill>
                <a:srgbClr val="080808"/>
              </a:solidFill>
              <a:latin typeface="Calibri" pitchFamily="34" charset="0"/>
            </a:endParaRPr>
          </a:p>
          <a:p>
            <a:pPr marL="342900" indent="-342900">
              <a:buFont typeface="Wingdings" pitchFamily="2" charset="2"/>
              <a:buChar char="§"/>
            </a:pPr>
            <a:r>
              <a:rPr lang="en-GB" sz="1100" dirty="0">
                <a:solidFill>
                  <a:srgbClr val="080808"/>
                </a:solidFill>
                <a:latin typeface="Calibri" pitchFamily="34" charset="0"/>
              </a:rPr>
              <a:t>Infrastructure-related business activities such as Electricity, Construction and ICT &amp; Internet Infrastructure made up 13% of all projects into Africa and accounted for 44% of capital invested</a:t>
            </a:r>
          </a:p>
        </p:txBody>
      </p:sp>
      <p:sp>
        <p:nvSpPr>
          <p:cNvPr id="15" name="Rectangle 14"/>
          <p:cNvSpPr/>
          <p:nvPr/>
        </p:nvSpPr>
        <p:spPr>
          <a:xfrm>
            <a:off x="396077" y="3685917"/>
            <a:ext cx="4364182" cy="30786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panose="020F0502020204030204" pitchFamily="34" charset="0"/>
                <a:cs typeface="Calibri" panose="020F0502020204030204" pitchFamily="34" charset="0"/>
              </a:rPr>
              <a:t>% Share of top 5 FDI destinations {2011 – 2015 (US$ </a:t>
            </a:r>
            <a:r>
              <a:rPr lang="en-US" sz="1200" b="1" dirty="0" err="1">
                <a:solidFill>
                  <a:prstClr val="white"/>
                </a:solidFill>
                <a:latin typeface="Calibri" panose="020F0502020204030204" pitchFamily="34" charset="0"/>
                <a:cs typeface="Calibri" panose="020F0502020204030204" pitchFamily="34" charset="0"/>
              </a:rPr>
              <a:t>bn</a:t>
            </a:r>
            <a:r>
              <a:rPr lang="en-US" sz="1200" b="1" dirty="0">
                <a:solidFill>
                  <a:prstClr val="white"/>
                </a:solidFill>
                <a:latin typeface="Calibri" panose="020F0502020204030204" pitchFamily="34" charset="0"/>
                <a:cs typeface="Calibri" panose="020F0502020204030204" pitchFamily="34" charset="0"/>
              </a:rPr>
              <a:t>)}</a:t>
            </a:r>
          </a:p>
        </p:txBody>
      </p:sp>
      <p:graphicFrame>
        <p:nvGraphicFramePr>
          <p:cNvPr id="16" name="Chart 15"/>
          <p:cNvGraphicFramePr>
            <a:graphicFrameLocks/>
          </p:cNvGraphicFramePr>
          <p:nvPr>
            <p:extLst>
              <p:ext uri="{D42A27DB-BD31-4B8C-83A1-F6EECF244321}">
                <p14:modId xmlns:p14="http://schemas.microsoft.com/office/powerpoint/2010/main" val="1915436885"/>
              </p:ext>
            </p:extLst>
          </p:nvPr>
        </p:nvGraphicFramePr>
        <p:xfrm>
          <a:off x="396078" y="3993778"/>
          <a:ext cx="4291446" cy="22303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2289171202"/>
              </p:ext>
            </p:extLst>
          </p:nvPr>
        </p:nvGraphicFramePr>
        <p:xfrm>
          <a:off x="5498707" y="1425387"/>
          <a:ext cx="3806658" cy="2414461"/>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13" descr="czech"/>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18" name="Picture 17" descr="Nigerian-Coat-of-Ar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4218263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 name="Title 3"/>
          <p:cNvSpPr txBox="1">
            <a:spLocks/>
          </p:cNvSpPr>
          <p:nvPr/>
        </p:nvSpPr>
        <p:spPr>
          <a:xfrm>
            <a:off x="3218388" y="260781"/>
            <a:ext cx="3623335" cy="532558"/>
          </a:xfrm>
          <a:prstGeom prst="rect">
            <a:avLst/>
          </a:prstGeom>
        </p:spPr>
        <p:txBody>
          <a:bodyPr anchor="ctr"/>
          <a:lst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a:lstStyle>
          <a:p>
            <a:r>
              <a:rPr lang="en-US" sz="1800" kern="0" dirty="0">
                <a:solidFill>
                  <a:prstClr val="white"/>
                </a:solidFill>
                <a:latin typeface="Calibri" panose="020F0502020204030204" pitchFamily="34" charset="0"/>
                <a:cs typeface="Calibri" panose="020F0502020204030204" pitchFamily="34" charset="0"/>
              </a:rPr>
              <a:t>Top recipients of FDI in Africa</a:t>
            </a:r>
            <a:endParaRPr lang="en-ZA" sz="1800" kern="0" dirty="0">
              <a:solidFill>
                <a:prstClr val="white"/>
              </a:solidFill>
              <a:latin typeface="Calibri" panose="020F0502020204030204" pitchFamily="34" charset="0"/>
              <a:cs typeface="Calibri" panose="020F0502020204030204" pitchFamily="34" charset="0"/>
            </a:endParaRPr>
          </a:p>
        </p:txBody>
      </p:sp>
      <p:sp>
        <p:nvSpPr>
          <p:cNvPr id="26" name="Rectangle 25"/>
          <p:cNvSpPr/>
          <p:nvPr/>
        </p:nvSpPr>
        <p:spPr>
          <a:xfrm>
            <a:off x="2630978" y="1185480"/>
            <a:ext cx="4364181" cy="307859"/>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panose="020F0502020204030204" pitchFamily="34" charset="0"/>
                <a:cs typeface="Calibri" panose="020F0502020204030204" pitchFamily="34" charset="0"/>
              </a:rPr>
              <a:t>Top 5 FDI  destinations in Africa {2011 - 2015(US$ </a:t>
            </a:r>
            <a:r>
              <a:rPr lang="en-US" sz="1200" b="1" dirty="0" err="1">
                <a:solidFill>
                  <a:prstClr val="white"/>
                </a:solidFill>
                <a:latin typeface="Calibri" panose="020F0502020204030204" pitchFamily="34" charset="0"/>
                <a:cs typeface="Calibri" panose="020F0502020204030204" pitchFamily="34" charset="0"/>
              </a:rPr>
              <a:t>bn</a:t>
            </a:r>
            <a:r>
              <a:rPr lang="en-US" sz="1200" b="1" dirty="0">
                <a:solidFill>
                  <a:prstClr val="white"/>
                </a:solidFill>
                <a:latin typeface="Calibri" panose="020F0502020204030204" pitchFamily="34" charset="0"/>
                <a:cs typeface="Calibri" panose="020F0502020204030204" pitchFamily="34" charset="0"/>
              </a:rPr>
              <a:t>)}</a:t>
            </a:r>
          </a:p>
        </p:txBody>
      </p:sp>
      <p:sp>
        <p:nvSpPr>
          <p:cNvPr id="2" name="TextBox 1"/>
          <p:cNvSpPr txBox="1"/>
          <p:nvPr/>
        </p:nvSpPr>
        <p:spPr>
          <a:xfrm>
            <a:off x="259770" y="6421580"/>
            <a:ext cx="2266967" cy="200055"/>
          </a:xfrm>
          <a:prstGeom prst="rect">
            <a:avLst/>
          </a:prstGeom>
          <a:noFill/>
        </p:spPr>
        <p:txBody>
          <a:bodyPr wrap="none" rtlCol="0">
            <a:spAutoFit/>
          </a:bodyPr>
          <a:lstStyle/>
          <a:p>
            <a:r>
              <a:rPr lang="en-GB" sz="700" dirty="0"/>
              <a:t>Sources: World Investment Report 2016 (UNCTAD) </a:t>
            </a:r>
          </a:p>
        </p:txBody>
      </p:sp>
      <p:graphicFrame>
        <p:nvGraphicFramePr>
          <p:cNvPr id="17" name="Chart 16"/>
          <p:cNvGraphicFramePr>
            <a:graphicFrameLocks/>
          </p:cNvGraphicFramePr>
          <p:nvPr>
            <p:extLst>
              <p:ext uri="{D42A27DB-BD31-4B8C-83A1-F6EECF244321}">
                <p14:modId xmlns:p14="http://schemas.microsoft.com/office/powerpoint/2010/main" val="1455326900"/>
              </p:ext>
            </p:extLst>
          </p:nvPr>
        </p:nvGraphicFramePr>
        <p:xfrm>
          <a:off x="862149" y="1890457"/>
          <a:ext cx="8268788" cy="4027018"/>
        </p:xfrm>
        <a:graphic>
          <a:graphicData uri="http://schemas.openxmlformats.org/drawingml/2006/chart">
            <c:chart xmlns:c="http://schemas.openxmlformats.org/drawingml/2006/chart" xmlns:r="http://schemas.openxmlformats.org/officeDocument/2006/relationships" r:id="rId2"/>
          </a:graphicData>
        </a:graphic>
      </p:graphicFrame>
      <p:sp>
        <p:nvSpPr>
          <p:cNvPr id="93" name="Straight Arrow Connector 92"/>
          <p:cNvSpPr/>
          <p:nvPr/>
        </p:nvSpPr>
        <p:spPr>
          <a:xfrm>
            <a:off x="3069869" y="4678283"/>
            <a:ext cx="1071154" cy="13063"/>
          </a:xfrm>
          <a:prstGeom prst="straightConnector1">
            <a:avLst/>
          </a:prstGeom>
          <a:ln>
            <a:solidFill>
              <a:schemeClr val="tx1"/>
            </a:solidFill>
            <a:headEnd type="arrow"/>
            <a:tailEnd type="arrow"/>
          </a:ln>
        </p:spPr>
        <p:style>
          <a:lnRef idx="1">
            <a:schemeClr val="accent2"/>
          </a:lnRef>
          <a:fillRef idx="0">
            <a:schemeClr val="accent2"/>
          </a:fillRef>
          <a:effectRef idx="0">
            <a:schemeClr val="accent2"/>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94" name="Straight Arrow Connector 93"/>
          <p:cNvSpPr/>
          <p:nvPr/>
        </p:nvSpPr>
        <p:spPr>
          <a:xfrm>
            <a:off x="4700451" y="4678283"/>
            <a:ext cx="1071154" cy="13063"/>
          </a:xfrm>
          <a:prstGeom prst="straightConnector1">
            <a:avLst/>
          </a:prstGeom>
          <a:ln>
            <a:solidFill>
              <a:schemeClr val="tx1"/>
            </a:solidFill>
            <a:headEnd type="arrow"/>
            <a:tailEnd type="arrow"/>
          </a:ln>
        </p:spPr>
        <p:style>
          <a:lnRef idx="1">
            <a:schemeClr val="accent2"/>
          </a:lnRef>
          <a:fillRef idx="0">
            <a:schemeClr val="accent2"/>
          </a:fillRef>
          <a:effectRef idx="0">
            <a:schemeClr val="accent2"/>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95" name="Straight Arrow Connector 94"/>
          <p:cNvSpPr/>
          <p:nvPr/>
        </p:nvSpPr>
        <p:spPr>
          <a:xfrm>
            <a:off x="6202679" y="4678283"/>
            <a:ext cx="1071154" cy="13063"/>
          </a:xfrm>
          <a:prstGeom prst="straightConnector1">
            <a:avLst/>
          </a:prstGeom>
          <a:ln>
            <a:solidFill>
              <a:schemeClr val="tx1"/>
            </a:solidFill>
            <a:headEnd type="arrow"/>
            <a:tailEnd type="arrow"/>
          </a:ln>
        </p:spPr>
        <p:style>
          <a:lnRef idx="1">
            <a:schemeClr val="accent2"/>
          </a:lnRef>
          <a:fillRef idx="0">
            <a:schemeClr val="accent2"/>
          </a:fillRef>
          <a:effectRef idx="0">
            <a:schemeClr val="accent2"/>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0" name="Straight Arrow Connector 9"/>
          <p:cNvSpPr/>
          <p:nvPr/>
        </p:nvSpPr>
        <p:spPr>
          <a:xfrm>
            <a:off x="7783088" y="4678283"/>
            <a:ext cx="1071154" cy="13063"/>
          </a:xfrm>
          <a:prstGeom prst="straightConnector1">
            <a:avLst/>
          </a:prstGeom>
          <a:ln>
            <a:solidFill>
              <a:schemeClr val="tx1"/>
            </a:solidFill>
            <a:headEnd type="arrow"/>
            <a:tailEnd type="arrow"/>
          </a:ln>
        </p:spPr>
        <p:style>
          <a:lnRef idx="1">
            <a:schemeClr val="accent2"/>
          </a:lnRef>
          <a:fillRef idx="0">
            <a:schemeClr val="accent2"/>
          </a:fillRef>
          <a:effectRef idx="0">
            <a:schemeClr val="accent2"/>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pic>
        <p:nvPicPr>
          <p:cNvPr id="11" name="Picture 10" descr="czec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12" name="Picture 11" descr="Nigerian-Coat-of-Ar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2739753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 name="Title 3"/>
          <p:cNvSpPr txBox="1">
            <a:spLocks/>
          </p:cNvSpPr>
          <p:nvPr/>
        </p:nvSpPr>
        <p:spPr>
          <a:xfrm>
            <a:off x="2112346" y="260781"/>
            <a:ext cx="5835418" cy="532558"/>
          </a:xfrm>
          <a:prstGeom prst="rect">
            <a:avLst/>
          </a:prstGeom>
        </p:spPr>
        <p:txBody>
          <a:bodyPr/>
          <a:lstStyle>
            <a:lvl1pPr algn="l" rtl="0" eaLnBrk="1" fontAlgn="base" hangingPunct="1">
              <a:spcBef>
                <a:spcPct val="0"/>
              </a:spcBef>
              <a:spcAft>
                <a:spcPct val="0"/>
              </a:spcAft>
              <a:defRPr sz="2000" b="1">
                <a:solidFill>
                  <a:srgbClr val="02367A"/>
                </a:solidFill>
                <a:latin typeface="+mj-lt"/>
                <a:ea typeface="+mj-ea"/>
                <a:cs typeface="+mj-cs"/>
              </a:defRPr>
            </a:lvl1pPr>
            <a:lvl2pPr algn="l" rtl="0" eaLnBrk="1" fontAlgn="base" hangingPunct="1">
              <a:spcBef>
                <a:spcPct val="0"/>
              </a:spcBef>
              <a:spcAft>
                <a:spcPct val="0"/>
              </a:spcAft>
              <a:defRPr sz="2000" b="1">
                <a:solidFill>
                  <a:srgbClr val="02367A"/>
                </a:solidFill>
                <a:latin typeface="Arial" charset="0"/>
              </a:defRPr>
            </a:lvl2pPr>
            <a:lvl3pPr algn="l" rtl="0" eaLnBrk="1" fontAlgn="base" hangingPunct="1">
              <a:spcBef>
                <a:spcPct val="0"/>
              </a:spcBef>
              <a:spcAft>
                <a:spcPct val="0"/>
              </a:spcAft>
              <a:defRPr sz="2000" b="1">
                <a:solidFill>
                  <a:srgbClr val="02367A"/>
                </a:solidFill>
                <a:latin typeface="Arial" charset="0"/>
              </a:defRPr>
            </a:lvl3pPr>
            <a:lvl4pPr algn="l" rtl="0" eaLnBrk="1" fontAlgn="base" hangingPunct="1">
              <a:spcBef>
                <a:spcPct val="0"/>
              </a:spcBef>
              <a:spcAft>
                <a:spcPct val="0"/>
              </a:spcAft>
              <a:defRPr sz="2000" b="1">
                <a:solidFill>
                  <a:srgbClr val="02367A"/>
                </a:solidFill>
                <a:latin typeface="Arial" charset="0"/>
              </a:defRPr>
            </a:lvl4pPr>
            <a:lvl5pPr algn="l" rtl="0" eaLnBrk="1" fontAlgn="base" hangingPunct="1">
              <a:spcBef>
                <a:spcPct val="0"/>
              </a:spcBef>
              <a:spcAft>
                <a:spcPct val="0"/>
              </a:spcAft>
              <a:defRPr sz="2000" b="1">
                <a:solidFill>
                  <a:srgbClr val="02367A"/>
                </a:solidFill>
                <a:latin typeface="Arial" charset="0"/>
              </a:defRPr>
            </a:lvl5pPr>
            <a:lvl6pPr marL="457200" algn="l" rtl="0" eaLnBrk="1" fontAlgn="base" hangingPunct="1">
              <a:spcBef>
                <a:spcPct val="0"/>
              </a:spcBef>
              <a:spcAft>
                <a:spcPct val="0"/>
              </a:spcAft>
              <a:defRPr sz="2000" b="1">
                <a:solidFill>
                  <a:srgbClr val="02367A"/>
                </a:solidFill>
                <a:latin typeface="Arial" charset="0"/>
              </a:defRPr>
            </a:lvl6pPr>
            <a:lvl7pPr marL="914400" algn="l" rtl="0" eaLnBrk="1" fontAlgn="base" hangingPunct="1">
              <a:spcBef>
                <a:spcPct val="0"/>
              </a:spcBef>
              <a:spcAft>
                <a:spcPct val="0"/>
              </a:spcAft>
              <a:defRPr sz="2000" b="1">
                <a:solidFill>
                  <a:srgbClr val="02367A"/>
                </a:solidFill>
                <a:latin typeface="Arial" charset="0"/>
              </a:defRPr>
            </a:lvl7pPr>
            <a:lvl8pPr marL="1371600" algn="l" rtl="0" eaLnBrk="1" fontAlgn="base" hangingPunct="1">
              <a:spcBef>
                <a:spcPct val="0"/>
              </a:spcBef>
              <a:spcAft>
                <a:spcPct val="0"/>
              </a:spcAft>
              <a:defRPr sz="2000" b="1">
                <a:solidFill>
                  <a:srgbClr val="02367A"/>
                </a:solidFill>
                <a:latin typeface="Arial" charset="0"/>
              </a:defRPr>
            </a:lvl8pPr>
            <a:lvl9pPr marL="1828800" algn="l" rtl="0" eaLnBrk="1" fontAlgn="base" hangingPunct="1">
              <a:spcBef>
                <a:spcPct val="0"/>
              </a:spcBef>
              <a:spcAft>
                <a:spcPct val="0"/>
              </a:spcAft>
              <a:defRPr sz="2000" b="1">
                <a:solidFill>
                  <a:srgbClr val="02367A"/>
                </a:solidFill>
                <a:latin typeface="Arial" charset="0"/>
              </a:defRPr>
            </a:lvl9pPr>
          </a:lstStyle>
          <a:p>
            <a:r>
              <a:rPr lang="en-US" kern="0" dirty="0">
                <a:solidFill>
                  <a:prstClr val="white"/>
                </a:solidFill>
                <a:latin typeface="Calibri" panose="020F0502020204030204" pitchFamily="34" charset="0"/>
                <a:cs typeface="Calibri" panose="020F0502020204030204" pitchFamily="34" charset="0"/>
              </a:rPr>
              <a:t>Major sources of foreign capital inflows into Nigeria </a:t>
            </a:r>
            <a:endParaRPr lang="en-ZA" kern="0" dirty="0">
              <a:solidFill>
                <a:prstClr val="white"/>
              </a:solidFill>
              <a:latin typeface="Calibri" panose="020F0502020204030204" pitchFamily="34" charset="0"/>
              <a:cs typeface="Calibri" panose="020F0502020204030204" pitchFamily="34" charset="0"/>
            </a:endParaRPr>
          </a:p>
        </p:txBody>
      </p:sp>
      <p:sp>
        <p:nvSpPr>
          <p:cNvPr id="253" name="Rectangle 7"/>
          <p:cNvSpPr>
            <a:spLocks noChangeArrowheads="1"/>
          </p:cNvSpPr>
          <p:nvPr/>
        </p:nvSpPr>
        <p:spPr bwMode="auto">
          <a:xfrm>
            <a:off x="331055" y="6343294"/>
            <a:ext cx="3263900" cy="268517"/>
          </a:xfrm>
          <a:prstGeom prst="rect">
            <a:avLst/>
          </a:prstGeom>
          <a:noFill/>
          <a:ln w="6350">
            <a:noFill/>
            <a:miter lim="800000"/>
            <a:headEnd/>
            <a:tailEnd/>
          </a:ln>
          <a:effectLst/>
        </p:spPr>
        <p:txBody>
          <a:bodyPr lIns="72000" tIns="72000" rIns="72000" bIns="72000">
            <a:spAutoFit/>
          </a:bodyPr>
          <a:lstStyle/>
          <a:p>
            <a:pPr defTabSz="357188"/>
            <a:r>
              <a:rPr lang="en-US" sz="800" dirty="0">
                <a:solidFill>
                  <a:srgbClr val="080808"/>
                </a:solidFill>
                <a:latin typeface="Calibri" panose="020F0502020204030204" pitchFamily="34" charset="0"/>
                <a:cs typeface="Calibri" panose="020F0502020204030204" pitchFamily="34" charset="0"/>
              </a:rPr>
              <a:t>Sources: Central Bank of Nigeria, National Bureau of Statistics</a:t>
            </a:r>
          </a:p>
        </p:txBody>
      </p:sp>
      <p:sp>
        <p:nvSpPr>
          <p:cNvPr id="26" name="Rectangle 25"/>
          <p:cNvSpPr/>
          <p:nvPr/>
        </p:nvSpPr>
        <p:spPr>
          <a:xfrm>
            <a:off x="514374" y="1065217"/>
            <a:ext cx="4688691" cy="27432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panose="020F0502020204030204" pitchFamily="34" charset="0"/>
                <a:cs typeface="Calibri" panose="020F0502020204030204" pitchFamily="34" charset="0"/>
              </a:rPr>
              <a:t>Foreign capital inflow by type (US$,</a:t>
            </a:r>
            <a:r>
              <a:rPr lang="en-US" sz="1200" b="1" dirty="0" err="1">
                <a:solidFill>
                  <a:prstClr val="white"/>
                </a:solidFill>
                <a:latin typeface="Calibri" panose="020F0502020204030204" pitchFamily="34" charset="0"/>
                <a:cs typeface="Calibri" panose="020F0502020204030204" pitchFamily="34" charset="0"/>
              </a:rPr>
              <a:t>bn</a:t>
            </a:r>
            <a:r>
              <a:rPr lang="en-US" sz="1200" b="1" dirty="0">
                <a:solidFill>
                  <a:prstClr val="white"/>
                </a:solidFill>
                <a:latin typeface="Calibri" panose="020F0502020204030204" pitchFamily="34" charset="0"/>
                <a:cs typeface="Calibri" panose="020F0502020204030204" pitchFamily="34" charset="0"/>
              </a:rPr>
              <a:t>)</a:t>
            </a:r>
          </a:p>
        </p:txBody>
      </p:sp>
      <p:sp>
        <p:nvSpPr>
          <p:cNvPr id="27" name="Rectangle 26"/>
          <p:cNvSpPr/>
          <p:nvPr/>
        </p:nvSpPr>
        <p:spPr>
          <a:xfrm>
            <a:off x="599259" y="3461437"/>
            <a:ext cx="4603811" cy="25544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panose="020F0502020204030204" pitchFamily="34" charset="0"/>
                <a:cs typeface="Calibri" panose="020F0502020204030204" pitchFamily="34" charset="0"/>
              </a:rPr>
              <a:t>Foreign capital inflow by sector 2016* (US$,</a:t>
            </a:r>
            <a:r>
              <a:rPr lang="en-US" sz="1200" b="1" dirty="0" err="1">
                <a:solidFill>
                  <a:prstClr val="white"/>
                </a:solidFill>
                <a:latin typeface="Calibri" panose="020F0502020204030204" pitchFamily="34" charset="0"/>
                <a:cs typeface="Calibri" panose="020F0502020204030204" pitchFamily="34" charset="0"/>
              </a:rPr>
              <a:t>bn</a:t>
            </a:r>
            <a:r>
              <a:rPr lang="en-US" sz="1200" b="1" dirty="0">
                <a:solidFill>
                  <a:prstClr val="white"/>
                </a:solidFill>
                <a:latin typeface="Calibri" panose="020F0502020204030204" pitchFamily="34" charset="0"/>
                <a:cs typeface="Calibri" panose="020F0502020204030204" pitchFamily="34" charset="0"/>
              </a:rPr>
              <a:t>)</a:t>
            </a:r>
          </a:p>
        </p:txBody>
      </p:sp>
      <p:sp>
        <p:nvSpPr>
          <p:cNvPr id="28" name="Rectangle 27"/>
          <p:cNvSpPr/>
          <p:nvPr/>
        </p:nvSpPr>
        <p:spPr>
          <a:xfrm>
            <a:off x="5486400" y="1063740"/>
            <a:ext cx="4008288" cy="27432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Calibri" panose="020F0502020204030204" pitchFamily="34" charset="0"/>
                <a:cs typeface="Calibri" panose="020F0502020204030204" pitchFamily="34" charset="0"/>
              </a:rPr>
              <a:t>Foreign capital inflow by country 2016* (US$,</a:t>
            </a:r>
            <a:r>
              <a:rPr lang="en-US" sz="1200" b="1" dirty="0" err="1">
                <a:solidFill>
                  <a:prstClr val="white"/>
                </a:solidFill>
                <a:latin typeface="Calibri" panose="020F0502020204030204" pitchFamily="34" charset="0"/>
                <a:cs typeface="Calibri" panose="020F0502020204030204" pitchFamily="34" charset="0"/>
              </a:rPr>
              <a:t>bn</a:t>
            </a:r>
            <a:r>
              <a:rPr lang="en-US" sz="1200" b="1" dirty="0">
                <a:solidFill>
                  <a:prstClr val="white"/>
                </a:solidFill>
                <a:latin typeface="Calibri" panose="020F0502020204030204" pitchFamily="34" charset="0"/>
                <a:cs typeface="Calibri" panose="020F0502020204030204" pitchFamily="34" charset="0"/>
              </a:rPr>
              <a:t>)</a:t>
            </a:r>
          </a:p>
        </p:txBody>
      </p:sp>
      <p:sp>
        <p:nvSpPr>
          <p:cNvPr id="2" name="TextBox 1"/>
          <p:cNvSpPr txBox="1"/>
          <p:nvPr/>
        </p:nvSpPr>
        <p:spPr>
          <a:xfrm>
            <a:off x="5984499" y="6369830"/>
            <a:ext cx="3624257" cy="215444"/>
          </a:xfrm>
          <a:prstGeom prst="rect">
            <a:avLst/>
          </a:prstGeom>
          <a:noFill/>
        </p:spPr>
        <p:txBody>
          <a:bodyPr wrap="square" rtlCol="0">
            <a:spAutoFit/>
          </a:bodyPr>
          <a:lstStyle/>
          <a:p>
            <a:r>
              <a:rPr lang="en-US" sz="800" dirty="0">
                <a:solidFill>
                  <a:prstClr val="black"/>
                </a:solidFill>
                <a:latin typeface="Calibri" panose="020F0502020204030204" pitchFamily="34" charset="0"/>
                <a:cs typeface="Calibri" panose="020F0502020204030204" pitchFamily="34" charset="0"/>
              </a:rPr>
              <a:t>* Excludes December 2016 figures</a:t>
            </a:r>
          </a:p>
        </p:txBody>
      </p:sp>
      <p:grpSp>
        <p:nvGrpSpPr>
          <p:cNvPr id="3" name="Group 2"/>
          <p:cNvGrpSpPr/>
          <p:nvPr/>
        </p:nvGrpSpPr>
        <p:grpSpPr>
          <a:xfrm>
            <a:off x="5874172" y="1624006"/>
            <a:ext cx="3222477" cy="4503811"/>
            <a:chOff x="6130690" y="1624006"/>
            <a:chExt cx="2965959" cy="4288061"/>
          </a:xfrm>
        </p:grpSpPr>
        <p:pic>
          <p:nvPicPr>
            <p:cNvPr id="5" name="Picture 4"/>
            <p:cNvPicPr>
              <a:picLocks noChangeAspect="1"/>
            </p:cNvPicPr>
            <p:nvPr/>
          </p:nvPicPr>
          <p:blipFill rotWithShape="1">
            <a:blip r:embed="rId2" cstate="print"/>
            <a:srcRect l="6084" t="21696" r="6493" b="9532"/>
            <a:stretch/>
          </p:blipFill>
          <p:spPr>
            <a:xfrm>
              <a:off x="6130690" y="5167748"/>
              <a:ext cx="1263316" cy="744319"/>
            </a:xfrm>
            <a:prstGeom prst="rect">
              <a:avLst/>
            </a:prstGeom>
          </p:spPr>
        </p:pic>
        <p:grpSp>
          <p:nvGrpSpPr>
            <p:cNvPr id="102" name="Group 101"/>
            <p:cNvGrpSpPr/>
            <p:nvPr/>
          </p:nvGrpSpPr>
          <p:grpSpPr>
            <a:xfrm>
              <a:off x="6167359" y="3312040"/>
              <a:ext cx="1313969" cy="1018249"/>
              <a:chOff x="2069902" y="4086142"/>
              <a:chExt cx="1464026" cy="1243224"/>
            </a:xfrm>
          </p:grpSpPr>
          <p:pic>
            <p:nvPicPr>
              <p:cNvPr id="108" name="Picture 107"/>
              <p:cNvPicPr>
                <a:picLocks noChangeAspect="1"/>
              </p:cNvPicPr>
              <p:nvPr/>
            </p:nvPicPr>
            <p:blipFill rotWithShape="1">
              <a:blip r:embed="rId3" cstate="print"/>
              <a:srcRect l="31279" t="7878" r="29013" b="5514"/>
              <a:stretch/>
            </p:blipFill>
            <p:spPr>
              <a:xfrm rot="3304654">
                <a:off x="2111402" y="4044642"/>
                <a:ext cx="1243224" cy="1326223"/>
              </a:xfrm>
              <a:prstGeom prst="rect">
                <a:avLst/>
              </a:prstGeom>
            </p:spPr>
          </p:pic>
          <p:sp>
            <p:nvSpPr>
              <p:cNvPr id="109" name="TextBox 108"/>
              <p:cNvSpPr txBox="1"/>
              <p:nvPr/>
            </p:nvSpPr>
            <p:spPr>
              <a:xfrm>
                <a:off x="2383996" y="4517186"/>
                <a:ext cx="1149932" cy="338200"/>
              </a:xfrm>
              <a:prstGeom prst="rect">
                <a:avLst/>
              </a:prstGeom>
              <a:noFill/>
            </p:spPr>
            <p:txBody>
              <a:bodyPr wrap="square" rtlCol="0">
                <a:spAutoFit/>
              </a:bodyPr>
              <a:lstStyle/>
              <a:p>
                <a:r>
                  <a:rPr lang="en-US" sz="1200" b="1" dirty="0">
                    <a:solidFill>
                      <a:prstClr val="white"/>
                    </a:solidFill>
                    <a:latin typeface="Calibri" panose="020F0502020204030204" pitchFamily="34" charset="0"/>
                    <a:cs typeface="Calibri" panose="020F0502020204030204" pitchFamily="34" charset="0"/>
                  </a:rPr>
                  <a:t>Netherlands</a:t>
                </a:r>
                <a:endParaRPr lang="en-ZA" sz="1200" b="1" dirty="0">
                  <a:solidFill>
                    <a:prstClr val="white"/>
                  </a:solidFill>
                  <a:latin typeface="Calibri" panose="020F0502020204030204" pitchFamily="34" charset="0"/>
                  <a:cs typeface="Calibri" panose="020F0502020204030204" pitchFamily="34" charset="0"/>
                </a:endParaRPr>
              </a:p>
            </p:txBody>
          </p:sp>
        </p:grpSp>
        <p:sp>
          <p:nvSpPr>
            <p:cNvPr id="84" name="TextBox 83"/>
            <p:cNvSpPr txBox="1"/>
            <p:nvPr/>
          </p:nvSpPr>
          <p:spPr>
            <a:xfrm>
              <a:off x="6347835" y="5382171"/>
              <a:ext cx="897663" cy="276999"/>
            </a:xfrm>
            <a:prstGeom prst="rect">
              <a:avLst/>
            </a:prstGeom>
            <a:noFill/>
          </p:spPr>
          <p:txBody>
            <a:bodyPr wrap="square" rtlCol="0">
              <a:spAutoFit/>
            </a:bodyPr>
            <a:lstStyle/>
            <a:p>
              <a:r>
                <a:rPr lang="en-US" sz="1200" b="1" dirty="0">
                  <a:solidFill>
                    <a:prstClr val="white"/>
                  </a:solidFill>
                  <a:latin typeface="Calibri" panose="020F0502020204030204" pitchFamily="34" charset="0"/>
                  <a:cs typeface="Calibri" panose="020F0502020204030204" pitchFamily="34" charset="0"/>
                </a:rPr>
                <a:t>Singapore</a:t>
              </a:r>
              <a:endParaRPr lang="en-ZA" sz="1200" b="1" dirty="0">
                <a:solidFill>
                  <a:prstClr val="white"/>
                </a:solidFill>
                <a:latin typeface="Calibri" panose="020F0502020204030204" pitchFamily="34" charset="0"/>
                <a:cs typeface="Calibri" panose="020F0502020204030204" pitchFamily="34" charset="0"/>
              </a:endParaRPr>
            </a:p>
          </p:txBody>
        </p:sp>
        <p:grpSp>
          <p:nvGrpSpPr>
            <p:cNvPr id="78" name="Group 77"/>
            <p:cNvGrpSpPr/>
            <p:nvPr/>
          </p:nvGrpSpPr>
          <p:grpSpPr>
            <a:xfrm>
              <a:off x="7555221" y="5385335"/>
              <a:ext cx="1540046" cy="277000"/>
              <a:chOff x="3632378" y="4662044"/>
              <a:chExt cx="1540046" cy="277000"/>
            </a:xfrm>
          </p:grpSpPr>
          <p:sp>
            <p:nvSpPr>
              <p:cNvPr id="79" name="TextBox 78"/>
              <p:cNvSpPr txBox="1"/>
              <p:nvPr/>
            </p:nvSpPr>
            <p:spPr>
              <a:xfrm>
                <a:off x="3632378" y="4662045"/>
                <a:ext cx="830183" cy="276999"/>
              </a:xfrm>
              <a:prstGeom prst="rect">
                <a:avLst/>
              </a:prstGeom>
              <a:solidFill>
                <a:schemeClr val="bg1">
                  <a:lumMod val="65000"/>
                </a:schemeClr>
              </a:solidFill>
            </p:spPr>
            <p:txBody>
              <a:bodyPr wrap="square" rtlCol="0">
                <a:spAutoFit/>
              </a:bodyPr>
              <a:lstStyle/>
              <a:p>
                <a:pPr algn="ctr"/>
                <a:r>
                  <a:rPr lang="en-US" sz="1200" b="1" dirty="0">
                    <a:solidFill>
                      <a:prstClr val="black"/>
                    </a:solidFill>
                    <a:latin typeface="Calibri" panose="020F0502020204030204" pitchFamily="34" charset="0"/>
                    <a:cs typeface="Calibri" panose="020F0502020204030204" pitchFamily="34" charset="0"/>
                  </a:rPr>
                  <a:t>0.18</a:t>
                </a:r>
                <a:endParaRPr lang="en-ZA" sz="1200" b="1" dirty="0">
                  <a:solidFill>
                    <a:prstClr val="black"/>
                  </a:solidFill>
                  <a:latin typeface="Calibri" panose="020F0502020204030204" pitchFamily="34" charset="0"/>
                  <a:cs typeface="Calibri" panose="020F0502020204030204" pitchFamily="34" charset="0"/>
                </a:endParaRPr>
              </a:p>
            </p:txBody>
          </p:sp>
          <p:sp>
            <p:nvSpPr>
              <p:cNvPr id="80" name="TextBox 79"/>
              <p:cNvSpPr txBox="1"/>
              <p:nvPr/>
            </p:nvSpPr>
            <p:spPr>
              <a:xfrm>
                <a:off x="4462561" y="4662044"/>
                <a:ext cx="709863" cy="263730"/>
              </a:xfrm>
              <a:prstGeom prst="rect">
                <a:avLst/>
              </a:prstGeom>
              <a:solidFill>
                <a:schemeClr val="accent3">
                  <a:lumMod val="20000"/>
                  <a:lumOff val="80000"/>
                </a:schemeClr>
              </a:solidFill>
            </p:spPr>
            <p:txBody>
              <a:bodyPr wrap="square" rtlCol="0">
                <a:spAutoFit/>
              </a:bodyPr>
              <a:lstStyle/>
              <a:p>
                <a:pPr algn="ctr"/>
                <a:r>
                  <a:rPr lang="en-US" sz="1200" b="1" dirty="0">
                    <a:solidFill>
                      <a:prstClr val="black"/>
                    </a:solidFill>
                    <a:latin typeface="Calibri" panose="020F0502020204030204" pitchFamily="34" charset="0"/>
                    <a:cs typeface="Calibri" panose="020F0502020204030204" pitchFamily="34" charset="0"/>
                  </a:rPr>
                  <a:t>4%</a:t>
                </a:r>
                <a:endParaRPr lang="en-ZA" sz="1200" b="1" dirty="0">
                  <a:solidFill>
                    <a:prstClr val="black"/>
                  </a:solidFill>
                  <a:latin typeface="Calibri" panose="020F0502020204030204" pitchFamily="34" charset="0"/>
                  <a:cs typeface="Calibri" panose="020F0502020204030204" pitchFamily="34" charset="0"/>
                </a:endParaRPr>
              </a:p>
            </p:txBody>
          </p:sp>
        </p:grpSp>
        <p:pic>
          <p:nvPicPr>
            <p:cNvPr id="86" name="Picture 85"/>
            <p:cNvPicPr>
              <a:picLocks noChangeAspect="1"/>
            </p:cNvPicPr>
            <p:nvPr/>
          </p:nvPicPr>
          <p:blipFill>
            <a:blip r:embed="rId4" cstate="print"/>
            <a:stretch>
              <a:fillRect/>
            </a:stretch>
          </p:blipFill>
          <p:spPr>
            <a:xfrm>
              <a:off x="6436640" y="1624006"/>
              <a:ext cx="651453" cy="934610"/>
            </a:xfrm>
            <a:prstGeom prst="rect">
              <a:avLst/>
            </a:prstGeom>
          </p:spPr>
        </p:pic>
        <p:sp>
          <p:nvSpPr>
            <p:cNvPr id="87" name="TextBox 86"/>
            <p:cNvSpPr txBox="1"/>
            <p:nvPr/>
          </p:nvSpPr>
          <p:spPr>
            <a:xfrm>
              <a:off x="6656354" y="2187881"/>
              <a:ext cx="493295" cy="276999"/>
            </a:xfrm>
            <a:prstGeom prst="rect">
              <a:avLst/>
            </a:prstGeom>
            <a:noFill/>
          </p:spPr>
          <p:txBody>
            <a:bodyPr wrap="square" rtlCol="0">
              <a:spAutoFit/>
            </a:bodyPr>
            <a:lstStyle/>
            <a:p>
              <a:r>
                <a:rPr lang="en-US" sz="1200" b="1" dirty="0">
                  <a:solidFill>
                    <a:prstClr val="white"/>
                  </a:solidFill>
                  <a:latin typeface="Calibri" panose="020F0502020204030204" pitchFamily="34" charset="0"/>
                  <a:cs typeface="Calibri" panose="020F0502020204030204" pitchFamily="34" charset="0"/>
                </a:rPr>
                <a:t>UK</a:t>
              </a:r>
              <a:endParaRPr lang="en-ZA" sz="1200" b="1" dirty="0">
                <a:solidFill>
                  <a:prstClr val="white"/>
                </a:solidFill>
                <a:latin typeface="Calibri" panose="020F0502020204030204" pitchFamily="34" charset="0"/>
                <a:cs typeface="Calibri" panose="020F0502020204030204" pitchFamily="34" charset="0"/>
              </a:endParaRPr>
            </a:p>
          </p:txBody>
        </p:sp>
        <p:grpSp>
          <p:nvGrpSpPr>
            <p:cNvPr id="88" name="Group 87"/>
            <p:cNvGrpSpPr/>
            <p:nvPr/>
          </p:nvGrpSpPr>
          <p:grpSpPr>
            <a:xfrm>
              <a:off x="7546644" y="1624006"/>
              <a:ext cx="1550005" cy="783979"/>
              <a:chOff x="3404932" y="1513216"/>
              <a:chExt cx="1550005" cy="783979"/>
            </a:xfrm>
          </p:grpSpPr>
          <p:sp>
            <p:nvSpPr>
              <p:cNvPr id="89" name="TextBox 88"/>
              <p:cNvSpPr txBox="1"/>
              <p:nvPr/>
            </p:nvSpPr>
            <p:spPr>
              <a:xfrm>
                <a:off x="3404932" y="2020196"/>
                <a:ext cx="830183" cy="276999"/>
              </a:xfrm>
              <a:prstGeom prst="rect">
                <a:avLst/>
              </a:prstGeom>
              <a:solidFill>
                <a:schemeClr val="bg1">
                  <a:lumMod val="65000"/>
                </a:schemeClr>
              </a:solidFill>
            </p:spPr>
            <p:txBody>
              <a:bodyPr wrap="square" rtlCol="0">
                <a:spAutoFit/>
              </a:bodyPr>
              <a:lstStyle/>
              <a:p>
                <a:pPr algn="ctr"/>
                <a:r>
                  <a:rPr lang="en-US" sz="1200" b="1" dirty="0">
                    <a:solidFill>
                      <a:prstClr val="black"/>
                    </a:solidFill>
                    <a:latin typeface="Calibri" panose="020F0502020204030204" pitchFamily="34" charset="0"/>
                    <a:cs typeface="Calibri" panose="020F0502020204030204" pitchFamily="34" charset="0"/>
                  </a:rPr>
                  <a:t>1.70</a:t>
                </a:r>
                <a:endParaRPr lang="en-ZA" sz="1200" b="1" dirty="0">
                  <a:solidFill>
                    <a:prstClr val="black"/>
                  </a:solidFill>
                  <a:latin typeface="Calibri" panose="020F0502020204030204" pitchFamily="34" charset="0"/>
                  <a:cs typeface="Calibri" panose="020F0502020204030204" pitchFamily="34" charset="0"/>
                </a:endParaRPr>
              </a:p>
            </p:txBody>
          </p:sp>
          <p:sp>
            <p:nvSpPr>
              <p:cNvPr id="90" name="TextBox 89"/>
              <p:cNvSpPr txBox="1"/>
              <p:nvPr/>
            </p:nvSpPr>
            <p:spPr>
              <a:xfrm>
                <a:off x="4235115" y="2020195"/>
                <a:ext cx="709863" cy="276999"/>
              </a:xfrm>
              <a:prstGeom prst="rect">
                <a:avLst/>
              </a:prstGeom>
              <a:solidFill>
                <a:schemeClr val="accent3">
                  <a:lumMod val="20000"/>
                  <a:lumOff val="80000"/>
                </a:schemeClr>
              </a:solidFill>
            </p:spPr>
            <p:txBody>
              <a:bodyPr wrap="square" rtlCol="0">
                <a:spAutoFit/>
              </a:bodyPr>
              <a:lstStyle/>
              <a:p>
                <a:pPr algn="ctr"/>
                <a:r>
                  <a:rPr lang="en-US" sz="1200" b="1" dirty="0">
                    <a:solidFill>
                      <a:prstClr val="black"/>
                    </a:solidFill>
                    <a:latin typeface="Calibri" panose="020F0502020204030204" pitchFamily="34" charset="0"/>
                    <a:cs typeface="Calibri" panose="020F0502020204030204" pitchFamily="34" charset="0"/>
                  </a:rPr>
                  <a:t>40%</a:t>
                </a:r>
                <a:endParaRPr lang="en-ZA" sz="1200" b="1" dirty="0">
                  <a:solidFill>
                    <a:prstClr val="black"/>
                  </a:solidFill>
                  <a:latin typeface="Calibri" panose="020F0502020204030204" pitchFamily="34" charset="0"/>
                  <a:cs typeface="Calibri" panose="020F0502020204030204" pitchFamily="34" charset="0"/>
                </a:endParaRPr>
              </a:p>
            </p:txBody>
          </p:sp>
          <p:sp>
            <p:nvSpPr>
              <p:cNvPr id="91" name="TextBox 90"/>
              <p:cNvSpPr txBox="1"/>
              <p:nvPr/>
            </p:nvSpPr>
            <p:spPr>
              <a:xfrm>
                <a:off x="3414890" y="1513216"/>
                <a:ext cx="830184" cy="276999"/>
              </a:xfrm>
              <a:prstGeom prst="rect">
                <a:avLst/>
              </a:prstGeom>
              <a:noFill/>
            </p:spPr>
            <p:txBody>
              <a:bodyPr wrap="square" rtlCol="0">
                <a:spAutoFit/>
              </a:bodyPr>
              <a:lstStyle/>
              <a:p>
                <a:pPr algn="ctr"/>
                <a:r>
                  <a:rPr lang="en-US" sz="1200" b="1" dirty="0">
                    <a:solidFill>
                      <a:prstClr val="black"/>
                    </a:solidFill>
                    <a:latin typeface="Calibri" panose="020F0502020204030204" pitchFamily="34" charset="0"/>
                    <a:cs typeface="Calibri" panose="020F0502020204030204" pitchFamily="34" charset="0"/>
                  </a:rPr>
                  <a:t>US$,</a:t>
                </a:r>
                <a:r>
                  <a:rPr lang="en-US" sz="1200" b="1" dirty="0" err="1">
                    <a:solidFill>
                      <a:prstClr val="black"/>
                    </a:solidFill>
                    <a:latin typeface="Calibri" panose="020F0502020204030204" pitchFamily="34" charset="0"/>
                    <a:cs typeface="Calibri" panose="020F0502020204030204" pitchFamily="34" charset="0"/>
                  </a:rPr>
                  <a:t>bn</a:t>
                </a:r>
                <a:endParaRPr lang="en-ZA" sz="1200" b="1" dirty="0">
                  <a:solidFill>
                    <a:prstClr val="black"/>
                  </a:solidFill>
                  <a:latin typeface="Calibri" panose="020F0502020204030204" pitchFamily="34" charset="0"/>
                  <a:cs typeface="Calibri" panose="020F0502020204030204" pitchFamily="34" charset="0"/>
                </a:endParaRPr>
              </a:p>
            </p:txBody>
          </p:sp>
          <p:sp>
            <p:nvSpPr>
              <p:cNvPr id="92" name="TextBox 91"/>
              <p:cNvSpPr txBox="1"/>
              <p:nvPr/>
            </p:nvSpPr>
            <p:spPr>
              <a:xfrm>
                <a:off x="4245074" y="1515236"/>
                <a:ext cx="709863" cy="276999"/>
              </a:xfrm>
              <a:prstGeom prst="rect">
                <a:avLst/>
              </a:prstGeom>
              <a:noFill/>
            </p:spPr>
            <p:txBody>
              <a:bodyPr wrap="square" rtlCol="0">
                <a:spAutoFit/>
              </a:bodyPr>
              <a:lstStyle/>
              <a:p>
                <a:pPr algn="ctr"/>
                <a:r>
                  <a:rPr lang="en-US" sz="1200" b="1" dirty="0">
                    <a:solidFill>
                      <a:prstClr val="black"/>
                    </a:solidFill>
                    <a:latin typeface="Calibri" panose="020F0502020204030204" pitchFamily="34" charset="0"/>
                    <a:cs typeface="Calibri" panose="020F0502020204030204" pitchFamily="34" charset="0"/>
                  </a:rPr>
                  <a:t>%</a:t>
                </a:r>
                <a:endParaRPr lang="en-ZA" sz="1200" b="1" dirty="0">
                  <a:solidFill>
                    <a:prstClr val="black"/>
                  </a:solidFill>
                  <a:latin typeface="Calibri" panose="020F0502020204030204" pitchFamily="34" charset="0"/>
                  <a:cs typeface="Calibri" panose="020F0502020204030204" pitchFamily="34" charset="0"/>
                </a:endParaRPr>
              </a:p>
            </p:txBody>
          </p:sp>
        </p:grpSp>
        <p:pic>
          <p:nvPicPr>
            <p:cNvPr id="94" name="Picture 93"/>
            <p:cNvPicPr>
              <a:picLocks noChangeAspect="1"/>
            </p:cNvPicPr>
            <p:nvPr/>
          </p:nvPicPr>
          <p:blipFill>
            <a:blip r:embed="rId5" cstate="print">
              <a:duotone>
                <a:schemeClr val="accent1">
                  <a:shade val="45000"/>
                  <a:satMod val="135000"/>
                </a:schemeClr>
                <a:prstClr val="white"/>
              </a:duotone>
            </a:blip>
            <a:stretch>
              <a:fillRect/>
            </a:stretch>
          </p:blipFill>
          <p:spPr>
            <a:xfrm>
              <a:off x="6232235" y="2635227"/>
              <a:ext cx="1128852" cy="753200"/>
            </a:xfrm>
            <a:prstGeom prst="rect">
              <a:avLst/>
            </a:prstGeom>
            <a:solidFill>
              <a:srgbClr val="BBD392"/>
            </a:solidFill>
          </p:spPr>
        </p:pic>
        <p:grpSp>
          <p:nvGrpSpPr>
            <p:cNvPr id="95" name="Group 94"/>
            <p:cNvGrpSpPr/>
            <p:nvPr/>
          </p:nvGrpSpPr>
          <p:grpSpPr>
            <a:xfrm>
              <a:off x="7555221" y="2846545"/>
              <a:ext cx="1540046" cy="277000"/>
              <a:chOff x="3404940" y="2020195"/>
              <a:chExt cx="1540046" cy="277000"/>
            </a:xfrm>
          </p:grpSpPr>
          <p:sp>
            <p:nvSpPr>
              <p:cNvPr id="97" name="TextBox 96"/>
              <p:cNvSpPr txBox="1"/>
              <p:nvPr/>
            </p:nvSpPr>
            <p:spPr>
              <a:xfrm>
                <a:off x="3404940" y="2020196"/>
                <a:ext cx="830183" cy="276999"/>
              </a:xfrm>
              <a:prstGeom prst="rect">
                <a:avLst/>
              </a:prstGeom>
              <a:solidFill>
                <a:schemeClr val="bg1">
                  <a:lumMod val="65000"/>
                </a:schemeClr>
              </a:solidFill>
            </p:spPr>
            <p:txBody>
              <a:bodyPr wrap="square" rtlCol="0">
                <a:spAutoFit/>
              </a:bodyPr>
              <a:lstStyle/>
              <a:p>
                <a:pPr algn="ctr"/>
                <a:r>
                  <a:rPr lang="en-ZA" sz="1200" b="1" dirty="0">
                    <a:solidFill>
                      <a:prstClr val="black"/>
                    </a:solidFill>
                    <a:latin typeface="Calibri" panose="020F0502020204030204" pitchFamily="34" charset="0"/>
                    <a:cs typeface="Calibri" panose="020F0502020204030204" pitchFamily="34" charset="0"/>
                  </a:rPr>
                  <a:t>0.74</a:t>
                </a:r>
              </a:p>
            </p:txBody>
          </p:sp>
          <p:sp>
            <p:nvSpPr>
              <p:cNvPr id="98" name="TextBox 97"/>
              <p:cNvSpPr txBox="1"/>
              <p:nvPr/>
            </p:nvSpPr>
            <p:spPr>
              <a:xfrm>
                <a:off x="4235123" y="2020195"/>
                <a:ext cx="709863" cy="263730"/>
              </a:xfrm>
              <a:prstGeom prst="rect">
                <a:avLst/>
              </a:prstGeom>
              <a:solidFill>
                <a:schemeClr val="accent3">
                  <a:lumMod val="20000"/>
                  <a:lumOff val="80000"/>
                </a:schemeClr>
              </a:solidFill>
            </p:spPr>
            <p:txBody>
              <a:bodyPr wrap="square" rtlCol="0">
                <a:spAutoFit/>
              </a:bodyPr>
              <a:lstStyle/>
              <a:p>
                <a:pPr algn="ctr"/>
                <a:r>
                  <a:rPr lang="en-ZA" sz="1200" b="1" dirty="0">
                    <a:solidFill>
                      <a:prstClr val="black"/>
                    </a:solidFill>
                    <a:latin typeface="Calibri" panose="020F0502020204030204" pitchFamily="34" charset="0"/>
                    <a:cs typeface="Calibri" panose="020F0502020204030204" pitchFamily="34" charset="0"/>
                  </a:rPr>
                  <a:t>17%</a:t>
                </a:r>
              </a:p>
            </p:txBody>
          </p:sp>
        </p:grpSp>
        <p:sp>
          <p:nvSpPr>
            <p:cNvPr id="96" name="TextBox 95"/>
            <p:cNvSpPr txBox="1"/>
            <p:nvPr/>
          </p:nvSpPr>
          <p:spPr>
            <a:xfrm>
              <a:off x="6559086" y="2824753"/>
              <a:ext cx="641184" cy="276999"/>
            </a:xfrm>
            <a:prstGeom prst="rect">
              <a:avLst/>
            </a:prstGeom>
            <a:noFill/>
          </p:spPr>
          <p:txBody>
            <a:bodyPr wrap="square" rtlCol="0">
              <a:spAutoFit/>
            </a:bodyPr>
            <a:lstStyle/>
            <a:p>
              <a:r>
                <a:rPr lang="en-US" sz="1200" b="1" dirty="0">
                  <a:solidFill>
                    <a:prstClr val="white"/>
                  </a:solidFill>
                  <a:latin typeface="Calibri" panose="020F0502020204030204" pitchFamily="34" charset="0"/>
                  <a:cs typeface="Calibri" panose="020F0502020204030204" pitchFamily="34" charset="0"/>
                </a:rPr>
                <a:t>USA</a:t>
              </a:r>
              <a:endParaRPr lang="en-ZA" sz="1200" b="1" dirty="0">
                <a:solidFill>
                  <a:prstClr val="white"/>
                </a:solidFill>
                <a:latin typeface="Calibri" panose="020F0502020204030204" pitchFamily="34" charset="0"/>
                <a:cs typeface="Calibri" panose="020F0502020204030204" pitchFamily="34" charset="0"/>
              </a:endParaRPr>
            </a:p>
          </p:txBody>
        </p:sp>
        <p:grpSp>
          <p:nvGrpSpPr>
            <p:cNvPr id="103" name="Group 102"/>
            <p:cNvGrpSpPr/>
            <p:nvPr/>
          </p:nvGrpSpPr>
          <p:grpSpPr>
            <a:xfrm>
              <a:off x="7546650" y="3613888"/>
              <a:ext cx="1540046" cy="276999"/>
              <a:chOff x="3680506" y="4662045"/>
              <a:chExt cx="1540046" cy="276999"/>
            </a:xfrm>
          </p:grpSpPr>
          <p:sp>
            <p:nvSpPr>
              <p:cNvPr id="104" name="TextBox 103"/>
              <p:cNvSpPr txBox="1"/>
              <p:nvPr/>
            </p:nvSpPr>
            <p:spPr>
              <a:xfrm>
                <a:off x="3680506" y="4662045"/>
                <a:ext cx="830183" cy="276999"/>
              </a:xfrm>
              <a:prstGeom prst="rect">
                <a:avLst/>
              </a:prstGeom>
              <a:solidFill>
                <a:schemeClr val="bg1">
                  <a:lumMod val="65000"/>
                </a:schemeClr>
              </a:solidFill>
            </p:spPr>
            <p:txBody>
              <a:bodyPr wrap="square" rtlCol="0">
                <a:spAutoFit/>
              </a:bodyPr>
              <a:lstStyle/>
              <a:p>
                <a:pPr algn="ctr"/>
                <a:r>
                  <a:rPr lang="en-US" sz="1200" b="1" dirty="0">
                    <a:solidFill>
                      <a:prstClr val="black"/>
                    </a:solidFill>
                    <a:latin typeface="Calibri" panose="020F0502020204030204" pitchFamily="34" charset="0"/>
                    <a:cs typeface="Calibri" panose="020F0502020204030204" pitchFamily="34" charset="0"/>
                  </a:rPr>
                  <a:t>0.46</a:t>
                </a:r>
                <a:endParaRPr lang="en-ZA" sz="1200" b="1" dirty="0">
                  <a:solidFill>
                    <a:prstClr val="black"/>
                  </a:solidFill>
                  <a:latin typeface="Calibri" panose="020F0502020204030204" pitchFamily="34" charset="0"/>
                  <a:cs typeface="Calibri" panose="020F0502020204030204" pitchFamily="34" charset="0"/>
                </a:endParaRPr>
              </a:p>
            </p:txBody>
          </p:sp>
          <p:sp>
            <p:nvSpPr>
              <p:cNvPr id="105" name="TextBox 104"/>
              <p:cNvSpPr txBox="1"/>
              <p:nvPr/>
            </p:nvSpPr>
            <p:spPr>
              <a:xfrm>
                <a:off x="4510689" y="4664973"/>
                <a:ext cx="709863" cy="263730"/>
              </a:xfrm>
              <a:prstGeom prst="rect">
                <a:avLst/>
              </a:prstGeom>
              <a:solidFill>
                <a:schemeClr val="accent3">
                  <a:lumMod val="20000"/>
                  <a:lumOff val="80000"/>
                </a:schemeClr>
              </a:solidFill>
            </p:spPr>
            <p:txBody>
              <a:bodyPr wrap="square" rtlCol="0">
                <a:spAutoFit/>
              </a:bodyPr>
              <a:lstStyle/>
              <a:p>
                <a:pPr algn="ctr"/>
                <a:r>
                  <a:rPr lang="en-US" sz="1200" b="1" dirty="0">
                    <a:solidFill>
                      <a:prstClr val="black"/>
                    </a:solidFill>
                    <a:latin typeface="Calibri" panose="020F0502020204030204" pitchFamily="34" charset="0"/>
                    <a:cs typeface="Calibri" panose="020F0502020204030204" pitchFamily="34" charset="0"/>
                  </a:rPr>
                  <a:t>11%</a:t>
                </a:r>
                <a:endParaRPr lang="en-ZA" sz="1200" b="1" dirty="0">
                  <a:solidFill>
                    <a:prstClr val="black"/>
                  </a:solidFill>
                  <a:latin typeface="Calibri" panose="020F0502020204030204" pitchFamily="34" charset="0"/>
                  <a:cs typeface="Calibri" panose="020F0502020204030204" pitchFamily="34" charset="0"/>
                </a:endParaRPr>
              </a:p>
            </p:txBody>
          </p:sp>
        </p:grpSp>
        <p:pic>
          <p:nvPicPr>
            <p:cNvPr id="4" name="Picture 3"/>
            <p:cNvPicPr>
              <a:picLocks noChangeAspect="1"/>
            </p:cNvPicPr>
            <p:nvPr/>
          </p:nvPicPr>
          <p:blipFill rotWithShape="1">
            <a:blip r:embed="rId6" cstate="print"/>
            <a:srcRect t="14527" b="11494"/>
            <a:stretch/>
          </p:blipFill>
          <p:spPr>
            <a:xfrm>
              <a:off x="6232234" y="4142850"/>
              <a:ext cx="1280394" cy="947209"/>
            </a:xfrm>
            <a:prstGeom prst="rect">
              <a:avLst/>
            </a:prstGeom>
          </p:spPr>
        </p:pic>
        <p:sp>
          <p:nvSpPr>
            <p:cNvPr id="40" name="TextBox 39"/>
            <p:cNvSpPr txBox="1"/>
            <p:nvPr/>
          </p:nvSpPr>
          <p:spPr>
            <a:xfrm>
              <a:off x="6449259" y="4578191"/>
              <a:ext cx="1032068" cy="276999"/>
            </a:xfrm>
            <a:prstGeom prst="rect">
              <a:avLst/>
            </a:prstGeom>
            <a:noFill/>
          </p:spPr>
          <p:txBody>
            <a:bodyPr wrap="square" rtlCol="0">
              <a:spAutoFit/>
            </a:bodyPr>
            <a:lstStyle/>
            <a:p>
              <a:r>
                <a:rPr lang="en-US" sz="1200" b="1" dirty="0">
                  <a:solidFill>
                    <a:prstClr val="white"/>
                  </a:solidFill>
                  <a:latin typeface="Calibri" panose="020F0502020204030204" pitchFamily="34" charset="0"/>
                  <a:cs typeface="Calibri" panose="020F0502020204030204" pitchFamily="34" charset="0"/>
                </a:rPr>
                <a:t>Switzerland</a:t>
              </a:r>
              <a:endParaRPr lang="en-ZA" sz="1200" b="1" dirty="0">
                <a:solidFill>
                  <a:prstClr val="white"/>
                </a:solidFill>
                <a:latin typeface="Calibri" panose="020F0502020204030204" pitchFamily="34" charset="0"/>
                <a:cs typeface="Calibri" panose="020F0502020204030204" pitchFamily="34" charset="0"/>
              </a:endParaRPr>
            </a:p>
          </p:txBody>
        </p:sp>
        <p:grpSp>
          <p:nvGrpSpPr>
            <p:cNvPr id="41" name="Group 40"/>
            <p:cNvGrpSpPr/>
            <p:nvPr/>
          </p:nvGrpSpPr>
          <p:grpSpPr>
            <a:xfrm>
              <a:off x="7555221" y="4439378"/>
              <a:ext cx="1540046" cy="276999"/>
              <a:chOff x="3680506" y="4662045"/>
              <a:chExt cx="1540046" cy="276999"/>
            </a:xfrm>
          </p:grpSpPr>
          <p:sp>
            <p:nvSpPr>
              <p:cNvPr id="42" name="TextBox 41"/>
              <p:cNvSpPr txBox="1"/>
              <p:nvPr/>
            </p:nvSpPr>
            <p:spPr>
              <a:xfrm>
                <a:off x="3680506" y="4662045"/>
                <a:ext cx="830183" cy="276999"/>
              </a:xfrm>
              <a:prstGeom prst="rect">
                <a:avLst/>
              </a:prstGeom>
              <a:solidFill>
                <a:schemeClr val="bg1">
                  <a:lumMod val="65000"/>
                </a:schemeClr>
              </a:solidFill>
            </p:spPr>
            <p:txBody>
              <a:bodyPr wrap="square" rtlCol="0">
                <a:spAutoFit/>
              </a:bodyPr>
              <a:lstStyle/>
              <a:p>
                <a:pPr algn="ctr"/>
                <a:r>
                  <a:rPr lang="en-US" sz="1200" b="1" dirty="0">
                    <a:solidFill>
                      <a:prstClr val="black"/>
                    </a:solidFill>
                    <a:latin typeface="Calibri" panose="020F0502020204030204" pitchFamily="34" charset="0"/>
                    <a:cs typeface="Calibri" panose="020F0502020204030204" pitchFamily="34" charset="0"/>
                  </a:rPr>
                  <a:t>0.27</a:t>
                </a:r>
                <a:endParaRPr lang="en-ZA" sz="1200" b="1" dirty="0">
                  <a:solidFill>
                    <a:prstClr val="black"/>
                  </a:solidFill>
                  <a:latin typeface="Calibri" panose="020F0502020204030204" pitchFamily="34" charset="0"/>
                  <a:cs typeface="Calibri" panose="020F0502020204030204" pitchFamily="34" charset="0"/>
                </a:endParaRPr>
              </a:p>
            </p:txBody>
          </p:sp>
          <p:sp>
            <p:nvSpPr>
              <p:cNvPr id="43" name="TextBox 42"/>
              <p:cNvSpPr txBox="1"/>
              <p:nvPr/>
            </p:nvSpPr>
            <p:spPr>
              <a:xfrm>
                <a:off x="4510689" y="4664973"/>
                <a:ext cx="709863" cy="263730"/>
              </a:xfrm>
              <a:prstGeom prst="rect">
                <a:avLst/>
              </a:prstGeom>
              <a:solidFill>
                <a:schemeClr val="accent3">
                  <a:lumMod val="20000"/>
                  <a:lumOff val="80000"/>
                </a:schemeClr>
              </a:solidFill>
            </p:spPr>
            <p:txBody>
              <a:bodyPr wrap="square" rtlCol="0">
                <a:spAutoFit/>
              </a:bodyPr>
              <a:lstStyle/>
              <a:p>
                <a:pPr algn="ctr"/>
                <a:r>
                  <a:rPr lang="en-US" sz="1200" b="1" dirty="0">
                    <a:solidFill>
                      <a:prstClr val="black"/>
                    </a:solidFill>
                    <a:latin typeface="Calibri" panose="020F0502020204030204" pitchFamily="34" charset="0"/>
                    <a:cs typeface="Calibri" panose="020F0502020204030204" pitchFamily="34" charset="0"/>
                  </a:rPr>
                  <a:t>6%</a:t>
                </a:r>
                <a:endParaRPr lang="en-ZA" sz="1200" b="1" dirty="0">
                  <a:solidFill>
                    <a:prstClr val="black"/>
                  </a:solidFill>
                  <a:latin typeface="Calibri" panose="020F0502020204030204" pitchFamily="34" charset="0"/>
                  <a:cs typeface="Calibri" panose="020F0502020204030204" pitchFamily="34" charset="0"/>
                </a:endParaRPr>
              </a:p>
            </p:txBody>
          </p:sp>
        </p:grpSp>
      </p:grpSp>
      <p:graphicFrame>
        <p:nvGraphicFramePr>
          <p:cNvPr id="48" name="Chart 47"/>
          <p:cNvGraphicFramePr>
            <a:graphicFrameLocks/>
          </p:cNvGraphicFramePr>
          <p:nvPr>
            <p:extLst/>
          </p:nvPr>
        </p:nvGraphicFramePr>
        <p:xfrm>
          <a:off x="514374" y="1421338"/>
          <a:ext cx="4688696" cy="195570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Chart 38"/>
          <p:cNvGraphicFramePr>
            <a:graphicFrameLocks/>
          </p:cNvGraphicFramePr>
          <p:nvPr>
            <p:extLst/>
          </p:nvPr>
        </p:nvGraphicFramePr>
        <p:xfrm>
          <a:off x="572719" y="3767777"/>
          <a:ext cx="4572000" cy="2258950"/>
        </p:xfrm>
        <a:graphic>
          <a:graphicData uri="http://schemas.openxmlformats.org/drawingml/2006/chart">
            <c:chart xmlns:c="http://schemas.openxmlformats.org/drawingml/2006/chart" xmlns:r="http://schemas.openxmlformats.org/officeDocument/2006/relationships" r:id="rId8"/>
          </a:graphicData>
        </a:graphic>
      </p:graphicFrame>
      <p:sp>
        <p:nvSpPr>
          <p:cNvPr id="44" name="TextBox 1"/>
          <p:cNvSpPr txBox="1"/>
          <p:nvPr/>
        </p:nvSpPr>
        <p:spPr>
          <a:xfrm>
            <a:off x="4591048" y="2301961"/>
            <a:ext cx="238991" cy="22346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700" dirty="0"/>
              <a:t>5</a:t>
            </a:r>
          </a:p>
        </p:txBody>
      </p:sp>
      <p:pic>
        <p:nvPicPr>
          <p:cNvPr id="45" name="Picture 44" descr="czech"/>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05266" y="164355"/>
            <a:ext cx="572744" cy="687293"/>
          </a:xfrm>
          <a:prstGeom prst="rect">
            <a:avLst/>
          </a:prstGeom>
        </p:spPr>
      </p:pic>
      <p:pic>
        <p:nvPicPr>
          <p:cNvPr id="46" name="Picture 45" descr="Nigerian-Coat-of-Arm.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9941" y="171822"/>
            <a:ext cx="799353" cy="681049"/>
          </a:xfrm>
          <a:prstGeom prst="rect">
            <a:avLst/>
          </a:prstGeom>
        </p:spPr>
      </p:pic>
    </p:spTree>
    <p:extLst>
      <p:ext uri="{BB962C8B-B14F-4D97-AF65-F5344CB8AC3E}">
        <p14:creationId xmlns:p14="http://schemas.microsoft.com/office/powerpoint/2010/main" val="893070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1ZKDd1PtQeCgdXDhS5IxH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TqBRal.WTRyxVjhOB6IPO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NZs1Kt0eT021Q19mpm0B3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EmJEWQ4SqSa5YX0EJskh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jIu5Twz.SvmQmwuxGU8Gc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od9bXyXITr6QAsFVOxSW9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Gc5B.SlkQOaieL3vTWiHR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llozH9eUR7CZ3QhKcliuh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GWwC4IChQwijG_PectVkH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aNaIhv8dT2.OOJoM4ImbH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TuJ8IewDT_u4MIru6ahoC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8LfFnXj_Q1COHex0CJsAj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Yh1wK22yRR23c2.8X5QY2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krY9tb_NSeSuu5TKdDr79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T2HD_65QuKLwB88vUQJJ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E0oUlWV9RgyogdI6yzMVe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Assq3H2DRoOBvHqxaPstM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ZoJcnGGBTsW4HuYLY47fJ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05IQgsleS1KUQdv5a7DW.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nBJmSTjGQJGR3gGqlCbp9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keePhsxJSxKx.8I9z4rHF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Qh2P_TO8RvSLeg7K.wAGB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AcIWsUxHTUW8T2.LNASlm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x5lObhleRrmSpIT6M4l.H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kgQsDRIZS1mOW0xo3csxp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pAZ9ytwOTX6Gdr9wfvLNW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q04lY0SBSheAGno_vlGSq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zmUwqxW2QRC_HI8aAU_ma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79cTeC72QpKb.pKNMNA1.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mq3kmbsaT7y5Q1zXAui2l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4Nbd7tONRK.7spYZn3Z1I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DJLovbFMTAOfUqwtlIwXD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Prf1MebQRH.500V9ik1kr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mqe4UwwxSs._COwvzfGQD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37kkHV7pSlaSQosrA2I4V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JqnINza7QjCJBEH8KRdfW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6P2zc3OMTrysHBLR9d9s8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9iX2komgQH.WZTaoVN_zb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TuwcVrdNRbi.E2Gbudsqm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1KrV2viSS6DtrVCz2c7R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l8lyh21kT.S3r3I2vIL2w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RU6DMBS_RdmUskvmVD2wW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W.Zsc4UXRwaSAkfseFDX9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l1nywTn2RGSnKvejEy_1d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JbuLzoDyShqEi9qVs___a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PA7k3R4FRB.UdLFh2ZXKI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CqHfDIIFRbuULikVyFHoI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7hRtgRj9Qkyf_6bk8DK8q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kL5ecLOAQ.ut4PVMpC5sQ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kzoMG6i2S.CiYT6Z5G26q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aiHIaGEATP.ZcLXQaGPh1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_THsePcnRomqZi17GOwnT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EQqDyKeyQGS2CzObSYfSh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v1n4.mcYTmqmc8xUAlU_R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iK1B3M1kSNm5qL7aCFj1H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Ms2g44IaSMyXDqLVOjxID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LZJCO00sTnmzBNore3yeq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RXr58WpoS8.3TiIYXNrlT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4eokbpSmTl68t1LQY0GCQ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WbLZinx6RM262dkRlx2Zh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TJ7r9.p5TT6RBGbVeb4Hk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bIopfc4HRriDQRjPmNBGfQ"/>
</p:tagLst>
</file>

<file path=ppt/tags/tag155.xml><?xml version="1.0" encoding="utf-8"?>
<p:tagLst xmlns:a="http://schemas.openxmlformats.org/drawingml/2006/main" xmlns:r="http://schemas.openxmlformats.org/officeDocument/2006/relationships" xmlns:p="http://schemas.openxmlformats.org/presentationml/2006/main">
  <p:tag name="NAME" val="Oval"/>
</p:tagLst>
</file>

<file path=ppt/tags/tag156.xml><?xml version="1.0" encoding="utf-8"?>
<p:tagLst xmlns:a="http://schemas.openxmlformats.org/drawingml/2006/main" xmlns:r="http://schemas.openxmlformats.org/officeDocument/2006/relationships" xmlns:p="http://schemas.openxmlformats.org/presentationml/2006/main">
  <p:tag name="NAME" val="Oval"/>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UV4sNTxIVk6fSYT4FEke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UV4sNTxIVk6fSYT4FEkeJ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8_TAL2KhjECrz7Z5epUQW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PWL1UTUReqXJ9xN1ghZH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UV4sNTxIVk6fSYT4FEkeJ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8_TAL2KhjECrz7Z5epUQW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q04lY0SBSheAGno_vlGSq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q04lY0SBSheAGno_vlGSqA"/>
</p:tagLst>
</file>

<file path=ppt/tags/tag164.xml><?xml version="1.0" encoding="utf-8"?>
<p:tagLst xmlns:a="http://schemas.openxmlformats.org/drawingml/2006/main" xmlns:r="http://schemas.openxmlformats.org/officeDocument/2006/relationships" xmlns:p="http://schemas.openxmlformats.org/presentationml/2006/main">
  <p:tag name="NAME" val="Rectangle"/>
</p:tagLst>
</file>

<file path=ppt/tags/tag165.xml><?xml version="1.0" encoding="utf-8"?>
<p:tagLst xmlns:a="http://schemas.openxmlformats.org/drawingml/2006/main" xmlns:r="http://schemas.openxmlformats.org/officeDocument/2006/relationships" xmlns:p="http://schemas.openxmlformats.org/presentationml/2006/main">
  <p:tag name="NAME" val="Rectangle"/>
</p:tagLst>
</file>

<file path=ppt/tags/tag166.xml><?xml version="1.0" encoding="utf-8"?>
<p:tagLst xmlns:a="http://schemas.openxmlformats.org/drawingml/2006/main" xmlns:r="http://schemas.openxmlformats.org/officeDocument/2006/relationships" xmlns:p="http://schemas.openxmlformats.org/presentationml/2006/main">
  <p:tag name="NAME" val="Rectangle"/>
</p:tagLst>
</file>

<file path=ppt/tags/tag167.xml><?xml version="1.0" encoding="utf-8"?>
<p:tagLst xmlns:a="http://schemas.openxmlformats.org/drawingml/2006/main" xmlns:r="http://schemas.openxmlformats.org/officeDocument/2006/relationships" xmlns:p="http://schemas.openxmlformats.org/presentationml/2006/main">
  <p:tag name="NAME" val="Rectangle"/>
</p:tagLst>
</file>

<file path=ppt/tags/tag168.xml><?xml version="1.0" encoding="utf-8"?>
<p:tagLst xmlns:a="http://schemas.openxmlformats.org/drawingml/2006/main" xmlns:r="http://schemas.openxmlformats.org/officeDocument/2006/relationships" xmlns:p="http://schemas.openxmlformats.org/presentationml/2006/main">
  <p:tag name="NAME" val="Oval"/>
</p:tagLst>
</file>

<file path=ppt/tags/tag169.xml><?xml version="1.0" encoding="utf-8"?>
<p:tagLst xmlns:a="http://schemas.openxmlformats.org/drawingml/2006/main" xmlns:r="http://schemas.openxmlformats.org/officeDocument/2006/relationships" xmlns:p="http://schemas.openxmlformats.org/presentationml/2006/main">
  <p:tag name="NAME" val="Rectangl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buldyZ4S_mjWtppIaZOLg"/>
</p:tagLst>
</file>

<file path=ppt/tags/tag170.xml><?xml version="1.0" encoding="utf-8"?>
<p:tagLst xmlns:a="http://schemas.openxmlformats.org/drawingml/2006/main" xmlns:r="http://schemas.openxmlformats.org/officeDocument/2006/relationships" xmlns:p="http://schemas.openxmlformats.org/presentationml/2006/main">
  <p:tag name="NAME" val="Oval"/>
</p:tagLst>
</file>

<file path=ppt/tags/tag171.xml><?xml version="1.0" encoding="utf-8"?>
<p:tagLst xmlns:a="http://schemas.openxmlformats.org/drawingml/2006/main" xmlns:r="http://schemas.openxmlformats.org/officeDocument/2006/relationships" xmlns:p="http://schemas.openxmlformats.org/presentationml/2006/main">
  <p:tag name="NAME" val="Rectangle"/>
</p:tagLst>
</file>

<file path=ppt/tags/tag172.xml><?xml version="1.0" encoding="utf-8"?>
<p:tagLst xmlns:a="http://schemas.openxmlformats.org/drawingml/2006/main" xmlns:r="http://schemas.openxmlformats.org/officeDocument/2006/relationships" xmlns:p="http://schemas.openxmlformats.org/presentationml/2006/main">
  <p:tag name="NAME" val="Oval"/>
</p:tagLst>
</file>

<file path=ppt/tags/tag173.xml><?xml version="1.0" encoding="utf-8"?>
<p:tagLst xmlns:a="http://schemas.openxmlformats.org/drawingml/2006/main" xmlns:r="http://schemas.openxmlformats.org/officeDocument/2006/relationships" xmlns:p="http://schemas.openxmlformats.org/presentationml/2006/main">
  <p:tag name="NAME" val="Rectangle"/>
</p:tagLst>
</file>

<file path=ppt/tags/tag174.xml><?xml version="1.0" encoding="utf-8"?>
<p:tagLst xmlns:a="http://schemas.openxmlformats.org/drawingml/2006/main" xmlns:r="http://schemas.openxmlformats.org/officeDocument/2006/relationships" xmlns:p="http://schemas.openxmlformats.org/presentationml/2006/main">
  <p:tag name="NAME" val="Oval"/>
</p:tagLst>
</file>

<file path=ppt/tags/tag175.xml><?xml version="1.0" encoding="utf-8"?>
<p:tagLst xmlns:a="http://schemas.openxmlformats.org/drawingml/2006/main" xmlns:r="http://schemas.openxmlformats.org/officeDocument/2006/relationships" xmlns:p="http://schemas.openxmlformats.org/presentationml/2006/main">
  <p:tag name="NAME" val="Rectangle"/>
</p:tagLst>
</file>

<file path=ppt/tags/tag176.xml><?xml version="1.0" encoding="utf-8"?>
<p:tagLst xmlns:a="http://schemas.openxmlformats.org/drawingml/2006/main" xmlns:r="http://schemas.openxmlformats.org/officeDocument/2006/relationships" xmlns:p="http://schemas.openxmlformats.org/presentationml/2006/main">
  <p:tag name="NAME" val="Oval"/>
</p:tagLst>
</file>

<file path=ppt/tags/tag177.xml><?xml version="1.0" encoding="utf-8"?>
<p:tagLst xmlns:a="http://schemas.openxmlformats.org/drawingml/2006/main" xmlns:r="http://schemas.openxmlformats.org/officeDocument/2006/relationships" xmlns:p="http://schemas.openxmlformats.org/presentationml/2006/main">
  <p:tag name="NAME" val="Rectangle"/>
</p:tagLst>
</file>

<file path=ppt/tags/tag178.xml><?xml version="1.0" encoding="utf-8"?>
<p:tagLst xmlns:a="http://schemas.openxmlformats.org/drawingml/2006/main" xmlns:r="http://schemas.openxmlformats.org/officeDocument/2006/relationships" xmlns:p="http://schemas.openxmlformats.org/presentationml/2006/main">
  <p:tag name="NAME" val="Oval"/>
</p:tagLst>
</file>

<file path=ppt/tags/tag179.xml><?xml version="1.0" encoding="utf-8"?>
<p:tagLst xmlns:a="http://schemas.openxmlformats.org/drawingml/2006/main" xmlns:r="http://schemas.openxmlformats.org/officeDocument/2006/relationships" xmlns:p="http://schemas.openxmlformats.org/presentationml/2006/main">
  <p:tag name="NAME" val="Rectangl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UHhBGf2xQcWaCEtscbsvuQ"/>
</p:tagLst>
</file>

<file path=ppt/tags/tag180.xml><?xml version="1.0" encoding="utf-8"?>
<p:tagLst xmlns:a="http://schemas.openxmlformats.org/drawingml/2006/main" xmlns:r="http://schemas.openxmlformats.org/officeDocument/2006/relationships" xmlns:p="http://schemas.openxmlformats.org/presentationml/2006/main">
  <p:tag name="NAME" val="Oval"/>
</p:tagLst>
</file>

<file path=ppt/tags/tag181.xml><?xml version="1.0" encoding="utf-8"?>
<p:tagLst xmlns:a="http://schemas.openxmlformats.org/drawingml/2006/main" xmlns:r="http://schemas.openxmlformats.org/officeDocument/2006/relationships" xmlns:p="http://schemas.openxmlformats.org/presentationml/2006/main">
  <p:tag name="NAME" val="Rectangle"/>
</p:tagLst>
</file>

<file path=ppt/tags/tag182.xml><?xml version="1.0" encoding="utf-8"?>
<p:tagLst xmlns:a="http://schemas.openxmlformats.org/drawingml/2006/main" xmlns:r="http://schemas.openxmlformats.org/officeDocument/2006/relationships" xmlns:p="http://schemas.openxmlformats.org/presentationml/2006/main">
  <p:tag name="NAME" val="Oval"/>
</p:tagLst>
</file>

<file path=ppt/tags/tag183.xml><?xml version="1.0" encoding="utf-8"?>
<p:tagLst xmlns:a="http://schemas.openxmlformats.org/drawingml/2006/main" xmlns:r="http://schemas.openxmlformats.org/officeDocument/2006/relationships" xmlns:p="http://schemas.openxmlformats.org/presentationml/2006/main">
  <p:tag name="NAME" val="Rectangl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TjC.lrXT8GfCzE5aNekM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uJuWNfxlQC2gdipHeKWOo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x4NKf8hIRmqrLXqJSyZbS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Ohd54uyRJioKb_pno7kV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qiCiV4pkS1KLGifgbOWxE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_Wc.nXepRC2KNiIGfmqeI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OC_I8ViiQTqV6Vknaopx7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rVyqfM7KRviNMuttiy2Fq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2liXfXbeQUSk663Ur_sHT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twMJDPK3SUOffhTSBZHHb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nhjfKCsJQIGKen_9CGLs9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WFyn8JXlrUW_ObvVUIF7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AZYCkczSMeJXk9uAJ_sO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l2B.rmGNAkOZwqg7IbgX7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WFyn8JXlrUW_ObvVUIF7a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l2B.rmGNAkOZwqg7IbgX7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zYc9NjXXOkK4mMZhq0BP1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U.G76oAEFEetvPWS12YBL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2rwPUG7z0WITv166X8Nx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mOpqXM2ygEWKx.La.98oc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dHZYw.v8qEW_KWvqktVYp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gz07uUUGPE.JKWWcyS0Sq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lGNmm.jdQ0ey3czYFhRna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O3RIKipuTeOFcD7JzPwXL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GLavLspRg0uuU9XVlTLdO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2laWCs27M0aF4AyYBkOYQ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xVrHT.itT0WVzOU649JFe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5oUcWrAh90KYmvsFLbBID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SnSMFx3Jb02Y59NpVYmSi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3f9f7wPb0.0v2Euv_QA.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CV.Py.u8akGSemSGhmVG0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_L1Es1R3vEOSgUBCAmAHl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E__hmCs6PkSM60JZFyR_U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fLvtoaeWPkGGOzYktJE0d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9Rj9m.Y8S22URh9dhwltR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vAcMQIoDsUiolkOkjdcVU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dn3W0QKqP0.N3_XFrAZ4u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oCOuOr9k7UmI57zVJz9JP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O9IEUtyBEUmpPlNXq7noY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dcYTvozX5EeeGet2Q6zEt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lqdTSvrcZUCZv.smKxb4x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yJ3Gn9f1qk6bi3I73YQBU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_SyVTjibFUqfrXKazbZOa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us4Y.MVSUUyC.aQwMo2eH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hxAbkeFqPka2D4cM71w9k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ovdqspPIQPOO7eAsmOUE_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iLe9iRqesEirPwgMXuBgc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Z_UXHGl7u0KVrgNXw3hGb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O4oMI9y1Gk.CD5sxkJDxj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t2dGtCI4XkWUrUNwhmR7Q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KebqjK1.nEqUeNdbu9461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l4le1ovxm0yozcU9FMkD8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ozvoZ78smUKPx.JwAl24T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bpqUiTaRiEiiEo3nSbeNe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ePH7yIcPEUq2FDlt42Cpq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Hi2YMArIRUCtckRODA.6K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mqMC_bG9SFuWbEB8Nfhaq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nnPghTkdukaDhwIXfnesv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eRoPxE.M302XSA6jhcDEo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6Ido09Gwi0W8fsz_vKyJc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DCp05_OiokGWKMK7RQMUz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SGqIi9CPWk26K8thMVlgy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lHLNpN0oMUqlkaBVFeE2g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zkc5KMv8DU6f3.GLl7ZmY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blWLVh5H4kitRGxgo1W4G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vYaLcWMiBEKsTUirHjZ2o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sJiKOAjsI0GVflPX5YQzU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fV91ZslTWaDsFbbwGNvV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RS.uIi0ZdEatgfyDkWNTn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RPzd7Do_80evZI4HpKPYl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oAiUk6QzCka1J0AhDnlIe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m7Uih7.pr0GXbkn0wpUO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Iw6YSxwygUu_iVv2Y.Tht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RvRDDhRNTUSUrsg_O1fqc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GDSRMhcYVk2U1MinH8r6J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BZqF8dClfkqqHakmT7MYU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YQ5K6mEKTL2jsPhjJpGRa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xL9gRzjSS.qvETU11ZgRi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qiBYimJIRweWI98tW1HRq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60zUHeHgTaGv9TvCNqYBW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BC3iloKmRKevDVuqCfwOL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zzUA432vS7.5YNeg4lRqS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A038QkuaQxmtpzLKNt9Gs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t..axYpXR0eeoF_v7rzgn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Y9McbJD2SDirnFUB2.ONk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pAZ9ytwOTX6Gdr9wfvLNW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ysmnLSJDTdGruA33bT8QW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QcgGbmX2TmmhuLjNv04xv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GjS6bE63R9ymVKQjQ_qIIA"/>
</p:tagLst>
</file>

<file path=ppt/theme/theme1.xml><?xml version="1.0" encoding="utf-8"?>
<a:theme xmlns:a="http://schemas.openxmlformats.org/drawingml/2006/main" name="NIPC - Country Presentation - PPT 2007 (1)">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n screen title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 screen title page 1">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E7D8AC"/>
        </a:hlink>
        <a:folHlink>
          <a:srgbClr val="89D4E3"/>
        </a:folHlink>
      </a:clrScheme>
      <a:clrMap bg1="lt1" tx1="dk1" bg2="lt2" tx2="dk2" accent1="accent1" accent2="accent2" accent3="accent3" accent4="accent4" accent5="accent5" accent6="accent6" hlink="hlink" folHlink="folHlink"/>
    </a:extraClrScheme>
    <a:extraClrScheme>
      <a:clrScheme name="On screen title page 2">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574319"/>
        </a:folHlink>
      </a:clrScheme>
      <a:clrMap bg1="lt1" tx1="dk1" bg2="lt2" tx2="dk2" accent1="accent1" accent2="accent2" accent3="accent3" accent4="accent4" accent5="accent5" accent6="accent6" hlink="hlink" folHlink="folHlink"/>
    </a:extraClrScheme>
    <a:extraClrScheme>
      <a:clrScheme name="On screen title page 3">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A59266"/>
        </a:folHlink>
      </a:clrScheme>
      <a:clrMap bg1="lt1" tx1="dk1" bg2="lt2" tx2="dk2" accent1="accent1" accent2="accent2" accent3="accent3" accent4="accent4" accent5="accent5" accent6="accent6" hlink="hlink" folHlink="folHlink"/>
    </a:extraClrScheme>
    <a:extraClrScheme>
      <a:clrScheme name="On screen title page 4">
        <a:dk1>
          <a:srgbClr val="02367A"/>
        </a:dk1>
        <a:lt1>
          <a:srgbClr val="FFFFFF"/>
        </a:lt1>
        <a:dk2>
          <a:srgbClr val="02367A"/>
        </a:dk2>
        <a:lt2>
          <a:srgbClr val="FFFFFF"/>
        </a:lt2>
        <a:accent1>
          <a:srgbClr val="DBC274"/>
        </a:accent1>
        <a:accent2>
          <a:srgbClr val="A59266"/>
        </a:accent2>
        <a:accent3>
          <a:srgbClr val="FFFFFF"/>
        </a:accent3>
        <a:accent4>
          <a:srgbClr val="012D67"/>
        </a:accent4>
        <a:accent5>
          <a:srgbClr val="EADDBC"/>
        </a:accent5>
        <a:accent6>
          <a:srgbClr val="95845C"/>
        </a:accent6>
        <a:hlink>
          <a:srgbClr val="B0C4CB"/>
        </a:hlink>
        <a:folHlink>
          <a:srgbClr val="9DB4B6"/>
        </a:folHlink>
      </a:clrScheme>
      <a:clrMap bg1="lt1" tx1="dk1" bg2="lt2" tx2="dk2" accent1="accent1" accent2="accent2" accent3="accent3" accent4="accent4" accent5="accent5" accent6="accent6" hlink="hlink" folHlink="folHlink"/>
    </a:extraClrScheme>
    <a:extraClrScheme>
      <a:clrScheme name="On screen title page 5">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E4D298"/>
        </a:folHlink>
      </a:clrScheme>
      <a:clrMap bg1="lt1" tx1="dk1" bg2="lt2" tx2="dk2" accent1="accent1" accent2="accent2" accent3="accent3" accent4="accent4" accent5="accent5" accent6="accent6" hlink="hlink" folHlink="folHlink"/>
    </a:extraClrScheme>
    <a:extraClrScheme>
      <a:clrScheme name="On screen title page 6">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DDD5B2"/>
        </a:folHlink>
      </a:clrScheme>
      <a:clrMap bg1="lt1" tx1="dk1" bg2="lt2" tx2="dk2" accent1="accent1" accent2="accent2" accent3="accent3" accent4="accent4" accent5="accent5" accent6="accent6" hlink="hlink" folHlink="folHlink"/>
    </a:extraClrScheme>
    <a:extraClrScheme>
      <a:clrScheme name="On screen title page 7">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EEDB7D"/>
        </a:folHlink>
      </a:clrScheme>
      <a:clrMap bg1="lt1" tx1="dk1" bg2="lt2" tx2="dk2" accent1="accent1" accent2="accent2" accent3="accent3" accent4="accent4" accent5="accent5" accent6="accent6" hlink="hlink" folHlink="folHlink"/>
    </a:extraClrScheme>
    <a:extraClrScheme>
      <a:clrScheme name="On screen title page 8">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FA050"/>
        </a:folHlink>
      </a:clrScheme>
      <a:clrMap bg1="lt1" tx1="dk1" bg2="lt2" tx2="dk2" accent1="accent1" accent2="accent2" accent3="accent3" accent4="accent4" accent5="accent5" accent6="accent6" hlink="hlink" folHlink="folHlink"/>
    </a:extraClrScheme>
    <a:extraClrScheme>
      <a:clrScheme name="On screen title page 9">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6D066"/>
        </a:folHlink>
      </a:clrScheme>
      <a:clrMap bg1="lt1" tx1="dk1" bg2="lt2" tx2="dk2" accent1="accent1" accent2="accent2" accent3="accent3" accent4="accent4" accent5="accent5" accent6="accent6" hlink="hlink" folHlink="folHlink"/>
    </a:extraClrScheme>
    <a:extraClrScheme>
      <a:clrScheme name="On screen title page 10">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EEDB7D"/>
        </a:folHlink>
      </a:clrScheme>
      <a:clrMap bg1="lt1" tx1="dk1" bg2="lt2" tx2="dk2" accent1="accent1" accent2="accent2" accent3="accent3" accent4="accent4" accent5="accent5" accent6="accent6" hlink="hlink" folHlink="folHlink"/>
    </a:extraClrScheme>
    <a:extraClrScheme>
      <a:clrScheme name="On screen title page 11">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8D980"/>
        </a:folHlink>
      </a:clrScheme>
      <a:clrMap bg1="lt1" tx1="dk1" bg2="lt2" tx2="dk2" accent1="accent1" accent2="accent2" accent3="accent3" accent4="accent4" accent5="accent5" accent6="accent6" hlink="hlink" folHlink="folHlink"/>
    </a:extraClrScheme>
    <a:extraClrScheme>
      <a:clrScheme name="On screen title page 12">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9DD8F"/>
        </a:folHlink>
      </a:clrScheme>
      <a:clrMap bg1="lt1" tx1="dk1" bg2="lt2" tx2="dk2" accent1="accent1" accent2="accent2" accent3="accent3" accent4="accent4" accent5="accent5" accent6="accent6" hlink="hlink" folHlink="folHlink"/>
    </a:extraClrScheme>
    <a:extraClrScheme>
      <a:clrScheme name="On screen title page 13">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5CB55"/>
        </a:folHlink>
      </a:clrScheme>
      <a:clrMap bg1="lt1" tx1="dk1" bg2="lt2" tx2="dk2" accent1="accent1" accent2="accent2" accent3="accent3" accent4="accent4" accent5="accent5" accent6="accent6" hlink="hlink" folHlink="folHlink"/>
    </a:extraClrScheme>
    <a:extraClrScheme>
      <a:clrScheme name="On screen title page 14">
        <a:dk1>
          <a:srgbClr val="02367A"/>
        </a:dk1>
        <a:lt1>
          <a:srgbClr val="FFFFFF"/>
        </a:lt1>
        <a:dk2>
          <a:srgbClr val="02367A"/>
        </a:dk2>
        <a:lt2>
          <a:srgbClr val="F9E09B"/>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5CB55"/>
        </a:folHlink>
      </a:clrScheme>
      <a:clrMap bg1="lt1" tx1="dk1" bg2="lt2" tx2="dk2" accent1="accent1" accent2="accent2" accent3="accent3" accent4="accent4" accent5="accent5" accent6="accent6" hlink="hlink" folHlink="folHlink"/>
    </a:extraClrScheme>
    <a:extraClrScheme>
      <a:clrScheme name="On screen title page 15">
        <a:dk1>
          <a:srgbClr val="02367A"/>
        </a:dk1>
        <a:lt1>
          <a:srgbClr val="FFFFFF"/>
        </a:lt1>
        <a:dk2>
          <a:srgbClr val="02367A"/>
        </a:dk2>
        <a:lt2>
          <a:srgbClr val="808080"/>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5CB55"/>
        </a:folHlink>
      </a:clrScheme>
      <a:clrMap bg1="lt1" tx1="dk1" bg2="lt2" tx2="dk2" accent1="accent1" accent2="accent2" accent3="accent3" accent4="accent4" accent5="accent5" accent6="accent6" hlink="hlink" folHlink="folHlink"/>
    </a:extraClrScheme>
    <a:extraClrScheme>
      <a:clrScheme name="On screen title page 16">
        <a:dk1>
          <a:srgbClr val="02367A"/>
        </a:dk1>
        <a:lt1>
          <a:srgbClr val="FFFFFF"/>
        </a:lt1>
        <a:dk2>
          <a:srgbClr val="02367A"/>
        </a:dk2>
        <a:lt2>
          <a:srgbClr val="808080"/>
        </a:lt2>
        <a:accent1>
          <a:srgbClr val="5D87A1"/>
        </a:accent1>
        <a:accent2>
          <a:srgbClr val="84C225"/>
        </a:accent2>
        <a:accent3>
          <a:srgbClr val="FFFFFF"/>
        </a:accent3>
        <a:accent4>
          <a:srgbClr val="012D67"/>
        </a:accent4>
        <a:accent5>
          <a:srgbClr val="B6C3CD"/>
        </a:accent5>
        <a:accent6>
          <a:srgbClr val="77B020"/>
        </a:accent6>
        <a:hlink>
          <a:srgbClr val="B1C3E1"/>
        </a:hlink>
        <a:folHlink>
          <a:srgbClr val="F5CB5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IPC - Country Presentation - PPT 2007 (1)">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n screen title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 screen title page 1">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E7D8AC"/>
        </a:hlink>
        <a:folHlink>
          <a:srgbClr val="89D4E3"/>
        </a:folHlink>
      </a:clrScheme>
      <a:clrMap bg1="lt1" tx1="dk1" bg2="lt2" tx2="dk2" accent1="accent1" accent2="accent2" accent3="accent3" accent4="accent4" accent5="accent5" accent6="accent6" hlink="hlink" folHlink="folHlink"/>
    </a:extraClrScheme>
    <a:extraClrScheme>
      <a:clrScheme name="On screen title page 2">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574319"/>
        </a:folHlink>
      </a:clrScheme>
      <a:clrMap bg1="lt1" tx1="dk1" bg2="lt2" tx2="dk2" accent1="accent1" accent2="accent2" accent3="accent3" accent4="accent4" accent5="accent5" accent6="accent6" hlink="hlink" folHlink="folHlink"/>
    </a:extraClrScheme>
    <a:extraClrScheme>
      <a:clrScheme name="On screen title page 3">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A59266"/>
        </a:folHlink>
      </a:clrScheme>
      <a:clrMap bg1="lt1" tx1="dk1" bg2="lt2" tx2="dk2" accent1="accent1" accent2="accent2" accent3="accent3" accent4="accent4" accent5="accent5" accent6="accent6" hlink="hlink" folHlink="folHlink"/>
    </a:extraClrScheme>
    <a:extraClrScheme>
      <a:clrScheme name="On screen title page 4">
        <a:dk1>
          <a:srgbClr val="02367A"/>
        </a:dk1>
        <a:lt1>
          <a:srgbClr val="FFFFFF"/>
        </a:lt1>
        <a:dk2>
          <a:srgbClr val="02367A"/>
        </a:dk2>
        <a:lt2>
          <a:srgbClr val="FFFFFF"/>
        </a:lt2>
        <a:accent1>
          <a:srgbClr val="DBC274"/>
        </a:accent1>
        <a:accent2>
          <a:srgbClr val="A59266"/>
        </a:accent2>
        <a:accent3>
          <a:srgbClr val="FFFFFF"/>
        </a:accent3>
        <a:accent4>
          <a:srgbClr val="012D67"/>
        </a:accent4>
        <a:accent5>
          <a:srgbClr val="EADDBC"/>
        </a:accent5>
        <a:accent6>
          <a:srgbClr val="95845C"/>
        </a:accent6>
        <a:hlink>
          <a:srgbClr val="B0C4CB"/>
        </a:hlink>
        <a:folHlink>
          <a:srgbClr val="9DB4B6"/>
        </a:folHlink>
      </a:clrScheme>
      <a:clrMap bg1="lt1" tx1="dk1" bg2="lt2" tx2="dk2" accent1="accent1" accent2="accent2" accent3="accent3" accent4="accent4" accent5="accent5" accent6="accent6" hlink="hlink" folHlink="folHlink"/>
    </a:extraClrScheme>
    <a:extraClrScheme>
      <a:clrScheme name="On screen title page 5">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E4D298"/>
        </a:folHlink>
      </a:clrScheme>
      <a:clrMap bg1="lt1" tx1="dk1" bg2="lt2" tx2="dk2" accent1="accent1" accent2="accent2" accent3="accent3" accent4="accent4" accent5="accent5" accent6="accent6" hlink="hlink" folHlink="folHlink"/>
    </a:extraClrScheme>
    <a:extraClrScheme>
      <a:clrScheme name="On screen title page 6">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DDD5B2"/>
        </a:folHlink>
      </a:clrScheme>
      <a:clrMap bg1="lt1" tx1="dk1" bg2="lt2" tx2="dk2" accent1="accent1" accent2="accent2" accent3="accent3" accent4="accent4" accent5="accent5" accent6="accent6" hlink="hlink" folHlink="folHlink"/>
    </a:extraClrScheme>
    <a:extraClrScheme>
      <a:clrScheme name="On screen title page 7">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EEDB7D"/>
        </a:folHlink>
      </a:clrScheme>
      <a:clrMap bg1="lt1" tx1="dk1" bg2="lt2" tx2="dk2" accent1="accent1" accent2="accent2" accent3="accent3" accent4="accent4" accent5="accent5" accent6="accent6" hlink="hlink" folHlink="folHlink"/>
    </a:extraClrScheme>
    <a:extraClrScheme>
      <a:clrScheme name="On screen title page 8">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FA050"/>
        </a:folHlink>
      </a:clrScheme>
      <a:clrMap bg1="lt1" tx1="dk1" bg2="lt2" tx2="dk2" accent1="accent1" accent2="accent2" accent3="accent3" accent4="accent4" accent5="accent5" accent6="accent6" hlink="hlink" folHlink="folHlink"/>
    </a:extraClrScheme>
    <a:extraClrScheme>
      <a:clrScheme name="On screen title page 9">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6D066"/>
        </a:folHlink>
      </a:clrScheme>
      <a:clrMap bg1="lt1" tx1="dk1" bg2="lt2" tx2="dk2" accent1="accent1" accent2="accent2" accent3="accent3" accent4="accent4" accent5="accent5" accent6="accent6" hlink="hlink" folHlink="folHlink"/>
    </a:extraClrScheme>
    <a:extraClrScheme>
      <a:clrScheme name="On screen title page 10">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EEDB7D"/>
        </a:folHlink>
      </a:clrScheme>
      <a:clrMap bg1="lt1" tx1="dk1" bg2="lt2" tx2="dk2" accent1="accent1" accent2="accent2" accent3="accent3" accent4="accent4" accent5="accent5" accent6="accent6" hlink="hlink" folHlink="folHlink"/>
    </a:extraClrScheme>
    <a:extraClrScheme>
      <a:clrScheme name="On screen title page 11">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8D980"/>
        </a:folHlink>
      </a:clrScheme>
      <a:clrMap bg1="lt1" tx1="dk1" bg2="lt2" tx2="dk2" accent1="accent1" accent2="accent2" accent3="accent3" accent4="accent4" accent5="accent5" accent6="accent6" hlink="hlink" folHlink="folHlink"/>
    </a:extraClrScheme>
    <a:extraClrScheme>
      <a:clrScheme name="On screen title page 12">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9DD8F"/>
        </a:folHlink>
      </a:clrScheme>
      <a:clrMap bg1="lt1" tx1="dk1" bg2="lt2" tx2="dk2" accent1="accent1" accent2="accent2" accent3="accent3" accent4="accent4" accent5="accent5" accent6="accent6" hlink="hlink" folHlink="folHlink"/>
    </a:extraClrScheme>
    <a:extraClrScheme>
      <a:clrScheme name="On screen title page 13">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5CB55"/>
        </a:folHlink>
      </a:clrScheme>
      <a:clrMap bg1="lt1" tx1="dk1" bg2="lt2" tx2="dk2" accent1="accent1" accent2="accent2" accent3="accent3" accent4="accent4" accent5="accent5" accent6="accent6" hlink="hlink" folHlink="folHlink"/>
    </a:extraClrScheme>
    <a:extraClrScheme>
      <a:clrScheme name="On screen title page 14">
        <a:dk1>
          <a:srgbClr val="02367A"/>
        </a:dk1>
        <a:lt1>
          <a:srgbClr val="FFFFFF"/>
        </a:lt1>
        <a:dk2>
          <a:srgbClr val="02367A"/>
        </a:dk2>
        <a:lt2>
          <a:srgbClr val="F9E09B"/>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5CB55"/>
        </a:folHlink>
      </a:clrScheme>
      <a:clrMap bg1="lt1" tx1="dk1" bg2="lt2" tx2="dk2" accent1="accent1" accent2="accent2" accent3="accent3" accent4="accent4" accent5="accent5" accent6="accent6" hlink="hlink" folHlink="folHlink"/>
    </a:extraClrScheme>
    <a:extraClrScheme>
      <a:clrScheme name="On screen title page 15">
        <a:dk1>
          <a:srgbClr val="02367A"/>
        </a:dk1>
        <a:lt1>
          <a:srgbClr val="FFFFFF"/>
        </a:lt1>
        <a:dk2>
          <a:srgbClr val="02367A"/>
        </a:dk2>
        <a:lt2>
          <a:srgbClr val="808080"/>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5CB55"/>
        </a:folHlink>
      </a:clrScheme>
      <a:clrMap bg1="lt1" tx1="dk1" bg2="lt2" tx2="dk2" accent1="accent1" accent2="accent2" accent3="accent3" accent4="accent4" accent5="accent5" accent6="accent6" hlink="hlink" folHlink="folHlink"/>
    </a:extraClrScheme>
    <a:extraClrScheme>
      <a:clrScheme name="On screen title page 16">
        <a:dk1>
          <a:srgbClr val="02367A"/>
        </a:dk1>
        <a:lt1>
          <a:srgbClr val="FFFFFF"/>
        </a:lt1>
        <a:dk2>
          <a:srgbClr val="02367A"/>
        </a:dk2>
        <a:lt2>
          <a:srgbClr val="808080"/>
        </a:lt2>
        <a:accent1>
          <a:srgbClr val="5D87A1"/>
        </a:accent1>
        <a:accent2>
          <a:srgbClr val="84C225"/>
        </a:accent2>
        <a:accent3>
          <a:srgbClr val="FFFFFF"/>
        </a:accent3>
        <a:accent4>
          <a:srgbClr val="012D67"/>
        </a:accent4>
        <a:accent5>
          <a:srgbClr val="B6C3CD"/>
        </a:accent5>
        <a:accent6>
          <a:srgbClr val="77B020"/>
        </a:accent6>
        <a:hlink>
          <a:srgbClr val="B1C3E1"/>
        </a:hlink>
        <a:folHlink>
          <a:srgbClr val="F5CB5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NIPC - Country Presentation - PPT 2007 (1)">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n screen title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 screen title page 1">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E7D8AC"/>
        </a:hlink>
        <a:folHlink>
          <a:srgbClr val="89D4E3"/>
        </a:folHlink>
      </a:clrScheme>
      <a:clrMap bg1="lt1" tx1="dk1" bg2="lt2" tx2="dk2" accent1="accent1" accent2="accent2" accent3="accent3" accent4="accent4" accent5="accent5" accent6="accent6" hlink="hlink" folHlink="folHlink"/>
    </a:extraClrScheme>
    <a:extraClrScheme>
      <a:clrScheme name="On screen title page 2">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574319"/>
        </a:folHlink>
      </a:clrScheme>
      <a:clrMap bg1="lt1" tx1="dk1" bg2="lt2" tx2="dk2" accent1="accent1" accent2="accent2" accent3="accent3" accent4="accent4" accent5="accent5" accent6="accent6" hlink="hlink" folHlink="folHlink"/>
    </a:extraClrScheme>
    <a:extraClrScheme>
      <a:clrScheme name="On screen title page 3">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A59266"/>
        </a:folHlink>
      </a:clrScheme>
      <a:clrMap bg1="lt1" tx1="dk1" bg2="lt2" tx2="dk2" accent1="accent1" accent2="accent2" accent3="accent3" accent4="accent4" accent5="accent5" accent6="accent6" hlink="hlink" folHlink="folHlink"/>
    </a:extraClrScheme>
    <a:extraClrScheme>
      <a:clrScheme name="On screen title page 4">
        <a:dk1>
          <a:srgbClr val="02367A"/>
        </a:dk1>
        <a:lt1>
          <a:srgbClr val="FFFFFF"/>
        </a:lt1>
        <a:dk2>
          <a:srgbClr val="02367A"/>
        </a:dk2>
        <a:lt2>
          <a:srgbClr val="FFFFFF"/>
        </a:lt2>
        <a:accent1>
          <a:srgbClr val="DBC274"/>
        </a:accent1>
        <a:accent2>
          <a:srgbClr val="A59266"/>
        </a:accent2>
        <a:accent3>
          <a:srgbClr val="FFFFFF"/>
        </a:accent3>
        <a:accent4>
          <a:srgbClr val="012D67"/>
        </a:accent4>
        <a:accent5>
          <a:srgbClr val="EADDBC"/>
        </a:accent5>
        <a:accent6>
          <a:srgbClr val="95845C"/>
        </a:accent6>
        <a:hlink>
          <a:srgbClr val="B0C4CB"/>
        </a:hlink>
        <a:folHlink>
          <a:srgbClr val="9DB4B6"/>
        </a:folHlink>
      </a:clrScheme>
      <a:clrMap bg1="lt1" tx1="dk1" bg2="lt2" tx2="dk2" accent1="accent1" accent2="accent2" accent3="accent3" accent4="accent4" accent5="accent5" accent6="accent6" hlink="hlink" folHlink="folHlink"/>
    </a:extraClrScheme>
    <a:extraClrScheme>
      <a:clrScheme name="On screen title page 5">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E4D298"/>
        </a:folHlink>
      </a:clrScheme>
      <a:clrMap bg1="lt1" tx1="dk1" bg2="lt2" tx2="dk2" accent1="accent1" accent2="accent2" accent3="accent3" accent4="accent4" accent5="accent5" accent6="accent6" hlink="hlink" folHlink="folHlink"/>
    </a:extraClrScheme>
    <a:extraClrScheme>
      <a:clrScheme name="On screen title page 6">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DDD5B2"/>
        </a:folHlink>
      </a:clrScheme>
      <a:clrMap bg1="lt1" tx1="dk1" bg2="lt2" tx2="dk2" accent1="accent1" accent2="accent2" accent3="accent3" accent4="accent4" accent5="accent5" accent6="accent6" hlink="hlink" folHlink="folHlink"/>
    </a:extraClrScheme>
    <a:extraClrScheme>
      <a:clrScheme name="On screen title page 7">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EEDB7D"/>
        </a:folHlink>
      </a:clrScheme>
      <a:clrMap bg1="lt1" tx1="dk1" bg2="lt2" tx2="dk2" accent1="accent1" accent2="accent2" accent3="accent3" accent4="accent4" accent5="accent5" accent6="accent6" hlink="hlink" folHlink="folHlink"/>
    </a:extraClrScheme>
    <a:extraClrScheme>
      <a:clrScheme name="On screen title page 8">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FA050"/>
        </a:folHlink>
      </a:clrScheme>
      <a:clrMap bg1="lt1" tx1="dk1" bg2="lt2" tx2="dk2" accent1="accent1" accent2="accent2" accent3="accent3" accent4="accent4" accent5="accent5" accent6="accent6" hlink="hlink" folHlink="folHlink"/>
    </a:extraClrScheme>
    <a:extraClrScheme>
      <a:clrScheme name="On screen title page 9">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6D066"/>
        </a:folHlink>
      </a:clrScheme>
      <a:clrMap bg1="lt1" tx1="dk1" bg2="lt2" tx2="dk2" accent1="accent1" accent2="accent2" accent3="accent3" accent4="accent4" accent5="accent5" accent6="accent6" hlink="hlink" folHlink="folHlink"/>
    </a:extraClrScheme>
    <a:extraClrScheme>
      <a:clrScheme name="On screen title page 10">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EEDB7D"/>
        </a:folHlink>
      </a:clrScheme>
      <a:clrMap bg1="lt1" tx1="dk1" bg2="lt2" tx2="dk2" accent1="accent1" accent2="accent2" accent3="accent3" accent4="accent4" accent5="accent5" accent6="accent6" hlink="hlink" folHlink="folHlink"/>
    </a:extraClrScheme>
    <a:extraClrScheme>
      <a:clrScheme name="On screen title page 11">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8D980"/>
        </a:folHlink>
      </a:clrScheme>
      <a:clrMap bg1="lt1" tx1="dk1" bg2="lt2" tx2="dk2" accent1="accent1" accent2="accent2" accent3="accent3" accent4="accent4" accent5="accent5" accent6="accent6" hlink="hlink" folHlink="folHlink"/>
    </a:extraClrScheme>
    <a:extraClrScheme>
      <a:clrScheme name="On screen title page 12">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9DD8F"/>
        </a:folHlink>
      </a:clrScheme>
      <a:clrMap bg1="lt1" tx1="dk1" bg2="lt2" tx2="dk2" accent1="accent1" accent2="accent2" accent3="accent3" accent4="accent4" accent5="accent5" accent6="accent6" hlink="hlink" folHlink="folHlink"/>
    </a:extraClrScheme>
    <a:extraClrScheme>
      <a:clrScheme name="On screen title page 13">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5CB55"/>
        </a:folHlink>
      </a:clrScheme>
      <a:clrMap bg1="lt1" tx1="dk1" bg2="lt2" tx2="dk2" accent1="accent1" accent2="accent2" accent3="accent3" accent4="accent4" accent5="accent5" accent6="accent6" hlink="hlink" folHlink="folHlink"/>
    </a:extraClrScheme>
    <a:extraClrScheme>
      <a:clrScheme name="On screen title page 14">
        <a:dk1>
          <a:srgbClr val="02367A"/>
        </a:dk1>
        <a:lt1>
          <a:srgbClr val="FFFFFF"/>
        </a:lt1>
        <a:dk2>
          <a:srgbClr val="02367A"/>
        </a:dk2>
        <a:lt2>
          <a:srgbClr val="F9E09B"/>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5CB55"/>
        </a:folHlink>
      </a:clrScheme>
      <a:clrMap bg1="lt1" tx1="dk1" bg2="lt2" tx2="dk2" accent1="accent1" accent2="accent2" accent3="accent3" accent4="accent4" accent5="accent5" accent6="accent6" hlink="hlink" folHlink="folHlink"/>
    </a:extraClrScheme>
    <a:extraClrScheme>
      <a:clrScheme name="On screen title page 15">
        <a:dk1>
          <a:srgbClr val="02367A"/>
        </a:dk1>
        <a:lt1>
          <a:srgbClr val="FFFFFF"/>
        </a:lt1>
        <a:dk2>
          <a:srgbClr val="02367A"/>
        </a:dk2>
        <a:lt2>
          <a:srgbClr val="808080"/>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5CB55"/>
        </a:folHlink>
      </a:clrScheme>
      <a:clrMap bg1="lt1" tx1="dk1" bg2="lt2" tx2="dk2" accent1="accent1" accent2="accent2" accent3="accent3" accent4="accent4" accent5="accent5" accent6="accent6" hlink="hlink" folHlink="folHlink"/>
    </a:extraClrScheme>
    <a:extraClrScheme>
      <a:clrScheme name="On screen title page 16">
        <a:dk1>
          <a:srgbClr val="02367A"/>
        </a:dk1>
        <a:lt1>
          <a:srgbClr val="FFFFFF"/>
        </a:lt1>
        <a:dk2>
          <a:srgbClr val="02367A"/>
        </a:dk2>
        <a:lt2>
          <a:srgbClr val="808080"/>
        </a:lt2>
        <a:accent1>
          <a:srgbClr val="5D87A1"/>
        </a:accent1>
        <a:accent2>
          <a:srgbClr val="84C225"/>
        </a:accent2>
        <a:accent3>
          <a:srgbClr val="FFFFFF"/>
        </a:accent3>
        <a:accent4>
          <a:srgbClr val="012D67"/>
        </a:accent4>
        <a:accent5>
          <a:srgbClr val="B6C3CD"/>
        </a:accent5>
        <a:accent6>
          <a:srgbClr val="77B020"/>
        </a:accent6>
        <a:hlink>
          <a:srgbClr val="B1C3E1"/>
        </a:hlink>
        <a:folHlink>
          <a:srgbClr val="F5CB5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NIPC - Country Presentation - PPT 2007 (1)">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n screen title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 screen title page 1">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E7D8AC"/>
        </a:hlink>
        <a:folHlink>
          <a:srgbClr val="89D4E3"/>
        </a:folHlink>
      </a:clrScheme>
      <a:clrMap bg1="lt1" tx1="dk1" bg2="lt2" tx2="dk2" accent1="accent1" accent2="accent2" accent3="accent3" accent4="accent4" accent5="accent5" accent6="accent6" hlink="hlink" folHlink="folHlink"/>
    </a:extraClrScheme>
    <a:extraClrScheme>
      <a:clrScheme name="On screen title page 2">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574319"/>
        </a:folHlink>
      </a:clrScheme>
      <a:clrMap bg1="lt1" tx1="dk1" bg2="lt2" tx2="dk2" accent1="accent1" accent2="accent2" accent3="accent3" accent4="accent4" accent5="accent5" accent6="accent6" hlink="hlink" folHlink="folHlink"/>
    </a:extraClrScheme>
    <a:extraClrScheme>
      <a:clrScheme name="On screen title page 3">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A59266"/>
        </a:folHlink>
      </a:clrScheme>
      <a:clrMap bg1="lt1" tx1="dk1" bg2="lt2" tx2="dk2" accent1="accent1" accent2="accent2" accent3="accent3" accent4="accent4" accent5="accent5" accent6="accent6" hlink="hlink" folHlink="folHlink"/>
    </a:extraClrScheme>
    <a:extraClrScheme>
      <a:clrScheme name="On screen title page 4">
        <a:dk1>
          <a:srgbClr val="02367A"/>
        </a:dk1>
        <a:lt1>
          <a:srgbClr val="FFFFFF"/>
        </a:lt1>
        <a:dk2>
          <a:srgbClr val="02367A"/>
        </a:dk2>
        <a:lt2>
          <a:srgbClr val="FFFFFF"/>
        </a:lt2>
        <a:accent1>
          <a:srgbClr val="DBC274"/>
        </a:accent1>
        <a:accent2>
          <a:srgbClr val="A59266"/>
        </a:accent2>
        <a:accent3>
          <a:srgbClr val="FFFFFF"/>
        </a:accent3>
        <a:accent4>
          <a:srgbClr val="012D67"/>
        </a:accent4>
        <a:accent5>
          <a:srgbClr val="EADDBC"/>
        </a:accent5>
        <a:accent6>
          <a:srgbClr val="95845C"/>
        </a:accent6>
        <a:hlink>
          <a:srgbClr val="B0C4CB"/>
        </a:hlink>
        <a:folHlink>
          <a:srgbClr val="9DB4B6"/>
        </a:folHlink>
      </a:clrScheme>
      <a:clrMap bg1="lt1" tx1="dk1" bg2="lt2" tx2="dk2" accent1="accent1" accent2="accent2" accent3="accent3" accent4="accent4" accent5="accent5" accent6="accent6" hlink="hlink" folHlink="folHlink"/>
    </a:extraClrScheme>
    <a:extraClrScheme>
      <a:clrScheme name="On screen title page 5">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E4D298"/>
        </a:folHlink>
      </a:clrScheme>
      <a:clrMap bg1="lt1" tx1="dk1" bg2="lt2" tx2="dk2" accent1="accent1" accent2="accent2" accent3="accent3" accent4="accent4" accent5="accent5" accent6="accent6" hlink="hlink" folHlink="folHlink"/>
    </a:extraClrScheme>
    <a:extraClrScheme>
      <a:clrScheme name="On screen title page 6">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DDD5B2"/>
        </a:folHlink>
      </a:clrScheme>
      <a:clrMap bg1="lt1" tx1="dk1" bg2="lt2" tx2="dk2" accent1="accent1" accent2="accent2" accent3="accent3" accent4="accent4" accent5="accent5" accent6="accent6" hlink="hlink" folHlink="folHlink"/>
    </a:extraClrScheme>
    <a:extraClrScheme>
      <a:clrScheme name="On screen title page 7">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EEDB7D"/>
        </a:folHlink>
      </a:clrScheme>
      <a:clrMap bg1="lt1" tx1="dk1" bg2="lt2" tx2="dk2" accent1="accent1" accent2="accent2" accent3="accent3" accent4="accent4" accent5="accent5" accent6="accent6" hlink="hlink" folHlink="folHlink"/>
    </a:extraClrScheme>
    <a:extraClrScheme>
      <a:clrScheme name="On screen title page 8">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FA050"/>
        </a:folHlink>
      </a:clrScheme>
      <a:clrMap bg1="lt1" tx1="dk1" bg2="lt2" tx2="dk2" accent1="accent1" accent2="accent2" accent3="accent3" accent4="accent4" accent5="accent5" accent6="accent6" hlink="hlink" folHlink="folHlink"/>
    </a:extraClrScheme>
    <a:extraClrScheme>
      <a:clrScheme name="On screen title page 9">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6D066"/>
        </a:folHlink>
      </a:clrScheme>
      <a:clrMap bg1="lt1" tx1="dk1" bg2="lt2" tx2="dk2" accent1="accent1" accent2="accent2" accent3="accent3" accent4="accent4" accent5="accent5" accent6="accent6" hlink="hlink" folHlink="folHlink"/>
    </a:extraClrScheme>
    <a:extraClrScheme>
      <a:clrScheme name="On screen title page 10">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EEDB7D"/>
        </a:folHlink>
      </a:clrScheme>
      <a:clrMap bg1="lt1" tx1="dk1" bg2="lt2" tx2="dk2" accent1="accent1" accent2="accent2" accent3="accent3" accent4="accent4" accent5="accent5" accent6="accent6" hlink="hlink" folHlink="folHlink"/>
    </a:extraClrScheme>
    <a:extraClrScheme>
      <a:clrScheme name="On screen title page 11">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8D980"/>
        </a:folHlink>
      </a:clrScheme>
      <a:clrMap bg1="lt1" tx1="dk1" bg2="lt2" tx2="dk2" accent1="accent1" accent2="accent2" accent3="accent3" accent4="accent4" accent5="accent5" accent6="accent6" hlink="hlink" folHlink="folHlink"/>
    </a:extraClrScheme>
    <a:extraClrScheme>
      <a:clrScheme name="On screen title page 12">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9DD8F"/>
        </a:folHlink>
      </a:clrScheme>
      <a:clrMap bg1="lt1" tx1="dk1" bg2="lt2" tx2="dk2" accent1="accent1" accent2="accent2" accent3="accent3" accent4="accent4" accent5="accent5" accent6="accent6" hlink="hlink" folHlink="folHlink"/>
    </a:extraClrScheme>
    <a:extraClrScheme>
      <a:clrScheme name="On screen title page 13">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5CB55"/>
        </a:folHlink>
      </a:clrScheme>
      <a:clrMap bg1="lt1" tx1="dk1" bg2="lt2" tx2="dk2" accent1="accent1" accent2="accent2" accent3="accent3" accent4="accent4" accent5="accent5" accent6="accent6" hlink="hlink" folHlink="folHlink"/>
    </a:extraClrScheme>
    <a:extraClrScheme>
      <a:clrScheme name="On screen title page 14">
        <a:dk1>
          <a:srgbClr val="02367A"/>
        </a:dk1>
        <a:lt1>
          <a:srgbClr val="FFFFFF"/>
        </a:lt1>
        <a:dk2>
          <a:srgbClr val="02367A"/>
        </a:dk2>
        <a:lt2>
          <a:srgbClr val="F9E09B"/>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5CB55"/>
        </a:folHlink>
      </a:clrScheme>
      <a:clrMap bg1="lt1" tx1="dk1" bg2="lt2" tx2="dk2" accent1="accent1" accent2="accent2" accent3="accent3" accent4="accent4" accent5="accent5" accent6="accent6" hlink="hlink" folHlink="folHlink"/>
    </a:extraClrScheme>
    <a:extraClrScheme>
      <a:clrScheme name="On screen title page 15">
        <a:dk1>
          <a:srgbClr val="02367A"/>
        </a:dk1>
        <a:lt1>
          <a:srgbClr val="FFFFFF"/>
        </a:lt1>
        <a:dk2>
          <a:srgbClr val="02367A"/>
        </a:dk2>
        <a:lt2>
          <a:srgbClr val="808080"/>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5CB55"/>
        </a:folHlink>
      </a:clrScheme>
      <a:clrMap bg1="lt1" tx1="dk1" bg2="lt2" tx2="dk2" accent1="accent1" accent2="accent2" accent3="accent3" accent4="accent4" accent5="accent5" accent6="accent6" hlink="hlink" folHlink="folHlink"/>
    </a:extraClrScheme>
    <a:extraClrScheme>
      <a:clrScheme name="On screen title page 16">
        <a:dk1>
          <a:srgbClr val="02367A"/>
        </a:dk1>
        <a:lt1>
          <a:srgbClr val="FFFFFF"/>
        </a:lt1>
        <a:dk2>
          <a:srgbClr val="02367A"/>
        </a:dk2>
        <a:lt2>
          <a:srgbClr val="808080"/>
        </a:lt2>
        <a:accent1>
          <a:srgbClr val="5D87A1"/>
        </a:accent1>
        <a:accent2>
          <a:srgbClr val="84C225"/>
        </a:accent2>
        <a:accent3>
          <a:srgbClr val="FFFFFF"/>
        </a:accent3>
        <a:accent4>
          <a:srgbClr val="012D67"/>
        </a:accent4>
        <a:accent5>
          <a:srgbClr val="B6C3CD"/>
        </a:accent5>
        <a:accent6>
          <a:srgbClr val="77B020"/>
        </a:accent6>
        <a:hlink>
          <a:srgbClr val="B1C3E1"/>
        </a:hlink>
        <a:folHlink>
          <a:srgbClr val="F5CB5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NIPC - Country Presentation - PPT 2007 (1)">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n screen title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n screen title page 1">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E7D8AC"/>
        </a:hlink>
        <a:folHlink>
          <a:srgbClr val="89D4E3"/>
        </a:folHlink>
      </a:clrScheme>
      <a:clrMap bg1="lt1" tx1="dk1" bg2="lt2" tx2="dk2" accent1="accent1" accent2="accent2" accent3="accent3" accent4="accent4" accent5="accent5" accent6="accent6" hlink="hlink" folHlink="folHlink"/>
    </a:extraClrScheme>
    <a:extraClrScheme>
      <a:clrScheme name="On screen title page 2">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574319"/>
        </a:folHlink>
      </a:clrScheme>
      <a:clrMap bg1="lt1" tx1="dk1" bg2="lt2" tx2="dk2" accent1="accent1" accent2="accent2" accent3="accent3" accent4="accent4" accent5="accent5" accent6="accent6" hlink="hlink" folHlink="folHlink"/>
    </a:extraClrScheme>
    <a:extraClrScheme>
      <a:clrScheme name="On screen title page 3">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A59266"/>
        </a:folHlink>
      </a:clrScheme>
      <a:clrMap bg1="lt1" tx1="dk1" bg2="lt2" tx2="dk2" accent1="accent1" accent2="accent2" accent3="accent3" accent4="accent4" accent5="accent5" accent6="accent6" hlink="hlink" folHlink="folHlink"/>
    </a:extraClrScheme>
    <a:extraClrScheme>
      <a:clrScheme name="On screen title page 4">
        <a:dk1>
          <a:srgbClr val="02367A"/>
        </a:dk1>
        <a:lt1>
          <a:srgbClr val="FFFFFF"/>
        </a:lt1>
        <a:dk2>
          <a:srgbClr val="02367A"/>
        </a:dk2>
        <a:lt2>
          <a:srgbClr val="FFFFFF"/>
        </a:lt2>
        <a:accent1>
          <a:srgbClr val="DBC274"/>
        </a:accent1>
        <a:accent2>
          <a:srgbClr val="A59266"/>
        </a:accent2>
        <a:accent3>
          <a:srgbClr val="FFFFFF"/>
        </a:accent3>
        <a:accent4>
          <a:srgbClr val="012D67"/>
        </a:accent4>
        <a:accent5>
          <a:srgbClr val="EADDBC"/>
        </a:accent5>
        <a:accent6>
          <a:srgbClr val="95845C"/>
        </a:accent6>
        <a:hlink>
          <a:srgbClr val="B0C4CB"/>
        </a:hlink>
        <a:folHlink>
          <a:srgbClr val="9DB4B6"/>
        </a:folHlink>
      </a:clrScheme>
      <a:clrMap bg1="lt1" tx1="dk1" bg2="lt2" tx2="dk2" accent1="accent1" accent2="accent2" accent3="accent3" accent4="accent4" accent5="accent5" accent6="accent6" hlink="hlink" folHlink="folHlink"/>
    </a:extraClrScheme>
    <a:extraClrScheme>
      <a:clrScheme name="On screen title page 5">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E4D298"/>
        </a:folHlink>
      </a:clrScheme>
      <a:clrMap bg1="lt1" tx1="dk1" bg2="lt2" tx2="dk2" accent1="accent1" accent2="accent2" accent3="accent3" accent4="accent4" accent5="accent5" accent6="accent6" hlink="hlink" folHlink="folHlink"/>
    </a:extraClrScheme>
    <a:extraClrScheme>
      <a:clrScheme name="On screen title page 6">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DDD5B2"/>
        </a:folHlink>
      </a:clrScheme>
      <a:clrMap bg1="lt1" tx1="dk1" bg2="lt2" tx2="dk2" accent1="accent1" accent2="accent2" accent3="accent3" accent4="accent4" accent5="accent5" accent6="accent6" hlink="hlink" folHlink="folHlink"/>
    </a:extraClrScheme>
    <a:extraClrScheme>
      <a:clrScheme name="On screen title page 7">
        <a:dk1>
          <a:srgbClr val="02367A"/>
        </a:dk1>
        <a:lt1>
          <a:srgbClr val="FFFFFF"/>
        </a:lt1>
        <a:dk2>
          <a:srgbClr val="02367A"/>
        </a:dk2>
        <a:lt2>
          <a:srgbClr val="FFFFFF"/>
        </a:lt2>
        <a:accent1>
          <a:srgbClr val="5D87A1"/>
        </a:accent1>
        <a:accent2>
          <a:srgbClr val="C5960C"/>
        </a:accent2>
        <a:accent3>
          <a:srgbClr val="FFFFFF"/>
        </a:accent3>
        <a:accent4>
          <a:srgbClr val="012D67"/>
        </a:accent4>
        <a:accent5>
          <a:srgbClr val="B6C3CD"/>
        </a:accent5>
        <a:accent6>
          <a:srgbClr val="B2870A"/>
        </a:accent6>
        <a:hlink>
          <a:srgbClr val="89D4E3"/>
        </a:hlink>
        <a:folHlink>
          <a:srgbClr val="EEDB7D"/>
        </a:folHlink>
      </a:clrScheme>
      <a:clrMap bg1="lt1" tx1="dk1" bg2="lt2" tx2="dk2" accent1="accent1" accent2="accent2" accent3="accent3" accent4="accent4" accent5="accent5" accent6="accent6" hlink="hlink" folHlink="folHlink"/>
    </a:extraClrScheme>
    <a:extraClrScheme>
      <a:clrScheme name="On screen title page 8">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FA050"/>
        </a:folHlink>
      </a:clrScheme>
      <a:clrMap bg1="lt1" tx1="dk1" bg2="lt2" tx2="dk2" accent1="accent1" accent2="accent2" accent3="accent3" accent4="accent4" accent5="accent5" accent6="accent6" hlink="hlink" folHlink="folHlink"/>
    </a:extraClrScheme>
    <a:extraClrScheme>
      <a:clrScheme name="On screen title page 9">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6D066"/>
        </a:folHlink>
      </a:clrScheme>
      <a:clrMap bg1="lt1" tx1="dk1" bg2="lt2" tx2="dk2" accent1="accent1" accent2="accent2" accent3="accent3" accent4="accent4" accent5="accent5" accent6="accent6" hlink="hlink" folHlink="folHlink"/>
    </a:extraClrScheme>
    <a:extraClrScheme>
      <a:clrScheme name="On screen title page 10">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EEDB7D"/>
        </a:folHlink>
      </a:clrScheme>
      <a:clrMap bg1="lt1" tx1="dk1" bg2="lt2" tx2="dk2" accent1="accent1" accent2="accent2" accent3="accent3" accent4="accent4" accent5="accent5" accent6="accent6" hlink="hlink" folHlink="folHlink"/>
    </a:extraClrScheme>
    <a:extraClrScheme>
      <a:clrScheme name="On screen title page 11">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8D980"/>
        </a:folHlink>
      </a:clrScheme>
      <a:clrMap bg1="lt1" tx1="dk1" bg2="lt2" tx2="dk2" accent1="accent1" accent2="accent2" accent3="accent3" accent4="accent4" accent5="accent5" accent6="accent6" hlink="hlink" folHlink="folHlink"/>
    </a:extraClrScheme>
    <a:extraClrScheme>
      <a:clrScheme name="On screen title page 12">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9DD8F"/>
        </a:folHlink>
      </a:clrScheme>
      <a:clrMap bg1="lt1" tx1="dk1" bg2="lt2" tx2="dk2" accent1="accent1" accent2="accent2" accent3="accent3" accent4="accent4" accent5="accent5" accent6="accent6" hlink="hlink" folHlink="folHlink"/>
    </a:extraClrScheme>
    <a:extraClrScheme>
      <a:clrScheme name="On screen title page 13">
        <a:dk1>
          <a:srgbClr val="02367A"/>
        </a:dk1>
        <a:lt1>
          <a:srgbClr val="FFFFFF"/>
        </a:lt1>
        <a:dk2>
          <a:srgbClr val="02367A"/>
        </a:dk2>
        <a:lt2>
          <a:srgbClr val="FFFFFF"/>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5CB55"/>
        </a:folHlink>
      </a:clrScheme>
      <a:clrMap bg1="lt1" tx1="dk1" bg2="lt2" tx2="dk2" accent1="accent1" accent2="accent2" accent3="accent3" accent4="accent4" accent5="accent5" accent6="accent6" hlink="hlink" folHlink="folHlink"/>
    </a:extraClrScheme>
    <a:extraClrScheme>
      <a:clrScheme name="On screen title page 14">
        <a:dk1>
          <a:srgbClr val="02367A"/>
        </a:dk1>
        <a:lt1>
          <a:srgbClr val="FFFFFF"/>
        </a:lt1>
        <a:dk2>
          <a:srgbClr val="02367A"/>
        </a:dk2>
        <a:lt2>
          <a:srgbClr val="F9E09B"/>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5CB55"/>
        </a:folHlink>
      </a:clrScheme>
      <a:clrMap bg1="lt1" tx1="dk1" bg2="lt2" tx2="dk2" accent1="accent1" accent2="accent2" accent3="accent3" accent4="accent4" accent5="accent5" accent6="accent6" hlink="hlink" folHlink="folHlink"/>
    </a:extraClrScheme>
    <a:extraClrScheme>
      <a:clrScheme name="On screen title page 15">
        <a:dk1>
          <a:srgbClr val="02367A"/>
        </a:dk1>
        <a:lt1>
          <a:srgbClr val="FFFFFF"/>
        </a:lt1>
        <a:dk2>
          <a:srgbClr val="02367A"/>
        </a:dk2>
        <a:lt2>
          <a:srgbClr val="808080"/>
        </a:lt2>
        <a:accent1>
          <a:srgbClr val="5D87B5"/>
        </a:accent1>
        <a:accent2>
          <a:srgbClr val="84C225"/>
        </a:accent2>
        <a:accent3>
          <a:srgbClr val="FFFFFF"/>
        </a:accent3>
        <a:accent4>
          <a:srgbClr val="012D67"/>
        </a:accent4>
        <a:accent5>
          <a:srgbClr val="B6C3D7"/>
        </a:accent5>
        <a:accent6>
          <a:srgbClr val="77B020"/>
        </a:accent6>
        <a:hlink>
          <a:srgbClr val="B1C3E1"/>
        </a:hlink>
        <a:folHlink>
          <a:srgbClr val="F5CB55"/>
        </a:folHlink>
      </a:clrScheme>
      <a:clrMap bg1="lt1" tx1="dk1" bg2="lt2" tx2="dk2" accent1="accent1" accent2="accent2" accent3="accent3" accent4="accent4" accent5="accent5" accent6="accent6" hlink="hlink" folHlink="folHlink"/>
    </a:extraClrScheme>
    <a:extraClrScheme>
      <a:clrScheme name="On screen title page 16">
        <a:dk1>
          <a:srgbClr val="02367A"/>
        </a:dk1>
        <a:lt1>
          <a:srgbClr val="FFFFFF"/>
        </a:lt1>
        <a:dk2>
          <a:srgbClr val="02367A"/>
        </a:dk2>
        <a:lt2>
          <a:srgbClr val="808080"/>
        </a:lt2>
        <a:accent1>
          <a:srgbClr val="5D87A1"/>
        </a:accent1>
        <a:accent2>
          <a:srgbClr val="84C225"/>
        </a:accent2>
        <a:accent3>
          <a:srgbClr val="FFFFFF"/>
        </a:accent3>
        <a:accent4>
          <a:srgbClr val="012D67"/>
        </a:accent4>
        <a:accent5>
          <a:srgbClr val="B6C3CD"/>
        </a:accent5>
        <a:accent6>
          <a:srgbClr val="77B020"/>
        </a:accent6>
        <a:hlink>
          <a:srgbClr val="B1C3E1"/>
        </a:hlink>
        <a:folHlink>
          <a:srgbClr val="F5CB5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495898C-D088-9B4D-82B1-D1B4577CC774}">
  <we:reference id="wa104178141" version="3.0.9.11" store="en-US" storeType="OMEX"/>
  <we:alternateReferences>
    <we:reference id="WA104178141" version="3.0.9.11"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960166F312214983394553EDA3F84F" ma:contentTypeVersion="2" ma:contentTypeDescription="Create a new document." ma:contentTypeScope="" ma:versionID="56355a04fc97e52965632d331fbe9dcc">
  <xsd:schema xmlns:xsd="http://www.w3.org/2001/XMLSchema" xmlns:p="http://schemas.microsoft.com/office/2006/metadata/properties" xmlns:ns1="http://schemas.microsoft.com/sharepoint/v3" targetNamespace="http://schemas.microsoft.com/office/2006/metadata/properties" ma:root="true" ma:fieldsID="6284820424daa6e8e94fd25537b3225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BF3B2A4-E950-45FB-8966-EA660B383867}">
  <ds:schemaRefs>
    <ds:schemaRef ds:uri="http://schemas.microsoft.com/office/2006/documentManagement/types"/>
    <ds:schemaRef ds:uri="http://purl.org/dc/dcmitype/"/>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2472D24-E00A-4C7A-AA47-F6252BC112A1}">
  <ds:schemaRefs>
    <ds:schemaRef ds:uri="http://schemas.microsoft.com/sharepoint/v3/contenttype/forms"/>
  </ds:schemaRefs>
</ds:datastoreItem>
</file>

<file path=customXml/itemProps3.xml><?xml version="1.0" encoding="utf-8"?>
<ds:datastoreItem xmlns:ds="http://schemas.openxmlformats.org/officeDocument/2006/customXml" ds:itemID="{B9C8CFF1-65B7-4011-A02B-1E4451616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112866</TotalTime>
  <Words>2966</Words>
  <Application>Microsoft Office PowerPoint</Application>
  <PresentationFormat>A4 Paper (210x297 mm)</PresentationFormat>
  <Paragraphs>741</Paragraphs>
  <Slides>29</Slides>
  <Notes>5</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2</vt:i4>
      </vt:variant>
      <vt:variant>
        <vt:lpstr>Slide Titles</vt:lpstr>
      </vt:variant>
      <vt:variant>
        <vt:i4>29</vt:i4>
      </vt:variant>
    </vt:vector>
  </HeadingPairs>
  <TitlesOfParts>
    <vt:vector size="45" baseType="lpstr">
      <vt:lpstr>MS PGothic</vt:lpstr>
      <vt:lpstr>MS PGothic</vt:lpstr>
      <vt:lpstr>Aharoni</vt:lpstr>
      <vt:lpstr>Arial</vt:lpstr>
      <vt:lpstr>Arial Unicode MS</vt:lpstr>
      <vt:lpstr>Calibri</vt:lpstr>
      <vt:lpstr>Segoe UI</vt:lpstr>
      <vt:lpstr>Verdana</vt:lpstr>
      <vt:lpstr>Wingdings</vt:lpstr>
      <vt:lpstr>NIPC - Country Presentation - PPT 2007 (1)</vt:lpstr>
      <vt:lpstr>1_NIPC - Country Presentation - PPT 2007 (1)</vt:lpstr>
      <vt:lpstr>4_NIPC - Country Presentation - PPT 2007 (1)</vt:lpstr>
      <vt:lpstr>5_NIPC - Country Presentation - PPT 2007 (1)</vt:lpstr>
      <vt:lpstr>8_NIPC - Country Presentation - PPT 2007 (1)</vt:lpstr>
      <vt:lpstr>think-cell Slide</vt:lpstr>
      <vt:lpstr>Chart</vt:lpstr>
      <vt:lpstr> country presentation on  NIGERIA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 for printed pitch books only</dc:title>
  <dc:creator>Teng Ben</dc:creator>
  <cp:lastModifiedBy>Muhammed Dahiru</cp:lastModifiedBy>
  <cp:revision>3984</cp:revision>
  <cp:lastPrinted>2017-09-19T06:02:13Z</cp:lastPrinted>
  <dcterms:created xsi:type="dcterms:W3CDTF">2010-12-01T10:18:10Z</dcterms:created>
  <dcterms:modified xsi:type="dcterms:W3CDTF">2017-09-19T07:29:12Z</dcterms:modified>
  <cp:category>Standard Bank</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0x010100B3960166F312214983394553EDA3F84F</vt:lpwstr>
  </property>
</Properties>
</file>