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numLit>
              <c:formatCode>General</c:formatCode>
              <c:ptCount val="5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</c:numLit>
          </c:cat>
          <c:val>
            <c:numRef>
              <c:f>List1!$D$6:$D$10</c:f>
              <c:numCache>
                <c:formatCode>General</c:formatCode>
                <c:ptCount val="5"/>
                <c:pt idx="0">
                  <c:v>1.3900000000000001</c:v>
                </c:pt>
                <c:pt idx="1">
                  <c:v>1.4869999999999999</c:v>
                </c:pt>
                <c:pt idx="2">
                  <c:v>1.52</c:v>
                </c:pt>
                <c:pt idx="3">
                  <c:v>1.7869999999999997</c:v>
                </c:pt>
                <c:pt idx="4">
                  <c:v>1.044</c:v>
                </c:pt>
              </c:numCache>
            </c:numRef>
          </c:val>
        </c:ser>
        <c:axId val="103602816"/>
        <c:axId val="103653760"/>
      </c:barChart>
      <c:catAx>
        <c:axId val="103602816"/>
        <c:scaling>
          <c:orientation val="minMax"/>
        </c:scaling>
        <c:axPos val="b"/>
        <c:numFmt formatCode="General" sourceLinked="1"/>
        <c:tickLblPos val="nextTo"/>
        <c:crossAx val="103653760"/>
        <c:crosses val="autoZero"/>
        <c:auto val="1"/>
        <c:lblAlgn val="ctr"/>
        <c:lblOffset val="100"/>
        <c:tickLblSkip val="1"/>
      </c:catAx>
      <c:valAx>
        <c:axId val="103653760"/>
        <c:scaling>
          <c:orientation val="minMax"/>
        </c:scaling>
        <c:axPos val="l"/>
        <c:majorGridlines/>
        <c:numFmt formatCode="General" sourceLinked="1"/>
        <c:tickLblPos val="nextTo"/>
        <c:crossAx val="103602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3CA7-9503-4C52-B68F-E84EDB6FF33C}" type="datetimeFigureOut">
              <a:rPr lang="cs-CZ" smtClean="0"/>
              <a:pPr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CC98-BFF8-47EF-B39B-2B5AA56156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Obchodní příležitosti v Nigérii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Velvyslanectví ČR </a:t>
            </a:r>
            <a:r>
              <a:rPr lang="cs-CZ" b="1" dirty="0" err="1" smtClean="0">
                <a:solidFill>
                  <a:srgbClr val="0070C0"/>
                </a:solidFill>
              </a:rPr>
              <a:t>Abuja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Mezinárodní obchodní komora ČR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21. Září 2017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</a:rPr>
              <a:t>Nigerian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Czech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Trade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and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Investment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Council</a:t>
            </a:r>
            <a:r>
              <a:rPr lang="cs-CZ" b="1" dirty="0" smtClean="0">
                <a:solidFill>
                  <a:srgbClr val="00B050"/>
                </a:solidFill>
              </a:rPr>
              <a:t> - NCTIC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Sídlo </a:t>
            </a:r>
            <a:r>
              <a:rPr lang="cs-CZ" dirty="0" err="1" smtClean="0"/>
              <a:t>Abuja</a:t>
            </a:r>
            <a:endParaRPr lang="cs-CZ" dirty="0" smtClean="0"/>
          </a:p>
          <a:p>
            <a:r>
              <a:rPr lang="cs-CZ" dirty="0" smtClean="0"/>
              <a:t>Prezident: pan </a:t>
            </a:r>
            <a:r>
              <a:rPr lang="cs-CZ" dirty="0" err="1" smtClean="0"/>
              <a:t>Mohammadu</a:t>
            </a:r>
            <a:r>
              <a:rPr lang="cs-CZ" dirty="0" smtClean="0"/>
              <a:t> </a:t>
            </a:r>
            <a:r>
              <a:rPr lang="cs-CZ" dirty="0" err="1" smtClean="0"/>
              <a:t>Dahiru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mdahiru</a:t>
            </a:r>
            <a:r>
              <a:rPr lang="cs-CZ" dirty="0" smtClean="0"/>
              <a:t>@</a:t>
            </a:r>
            <a:r>
              <a:rPr lang="cs-CZ" dirty="0" err="1" smtClean="0"/>
              <a:t>yahoo.co.uk</a:t>
            </a:r>
            <a:endParaRPr lang="cs-CZ" dirty="0" smtClean="0"/>
          </a:p>
          <a:p>
            <a:r>
              <a:rPr lang="cs-CZ" dirty="0" smtClean="0"/>
              <a:t>+234 803 430 6200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Děkuji.</a:t>
            </a:r>
          </a:p>
          <a:p>
            <a:pPr algn="ctr"/>
            <a:r>
              <a:rPr lang="cs-CZ" b="1" dirty="0" smtClean="0">
                <a:solidFill>
                  <a:srgbClr val="92D050"/>
                </a:solidFill>
              </a:rPr>
              <a:t>Na </a:t>
            </a:r>
            <a:r>
              <a:rPr lang="cs-CZ" b="1" dirty="0" err="1" smtClean="0">
                <a:solidFill>
                  <a:srgbClr val="92D050"/>
                </a:solidFill>
              </a:rPr>
              <a:t>godi</a:t>
            </a:r>
            <a:r>
              <a:rPr lang="cs-CZ" b="1" dirty="0" smtClean="0">
                <a:solidFill>
                  <a:srgbClr val="92D050"/>
                </a:solidFill>
              </a:rPr>
              <a:t>. </a:t>
            </a:r>
          </a:p>
          <a:p>
            <a:pPr algn="ctr"/>
            <a:r>
              <a:rPr lang="cs-CZ" b="1" dirty="0" err="1" smtClean="0">
                <a:solidFill>
                  <a:srgbClr val="7030A0"/>
                </a:solidFill>
              </a:rPr>
              <a:t>Daalụ</a:t>
            </a:r>
            <a:r>
              <a:rPr lang="cs-CZ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vi-VN" b="1" dirty="0" smtClean="0">
                <a:solidFill>
                  <a:srgbClr val="FFC000"/>
                </a:solidFill>
              </a:rPr>
              <a:t>O ̣se</a:t>
            </a:r>
            <a:r>
              <a:rPr lang="cs-CZ" b="1" dirty="0" smtClean="0">
                <a:solidFill>
                  <a:srgbClr val="FFC000"/>
                </a:solidFill>
              </a:rPr>
              <a:t>.</a:t>
            </a:r>
            <a:endParaRPr lang="cs-CZ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ZÚ </a:t>
            </a:r>
            <a:r>
              <a:rPr lang="cs-CZ" dirty="0" err="1" smtClean="0"/>
              <a:t>Abuja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ZÚ </a:t>
            </a:r>
            <a:r>
              <a:rPr lang="cs-CZ" dirty="0" err="1" smtClean="0"/>
              <a:t>Abuja</a:t>
            </a:r>
            <a:r>
              <a:rPr lang="cs-CZ" dirty="0" smtClean="0"/>
              <a:t> pokrývá 10 zemí</a:t>
            </a:r>
          </a:p>
          <a:p>
            <a:r>
              <a:rPr lang="cs-CZ" dirty="0" smtClean="0"/>
              <a:t>1 anglofonní, 8 frankofonních, 1 </a:t>
            </a:r>
            <a:r>
              <a:rPr lang="cs-CZ" dirty="0" err="1" smtClean="0"/>
              <a:t>hispanofonní</a:t>
            </a:r>
            <a:endParaRPr lang="cs-CZ" dirty="0" smtClean="0"/>
          </a:p>
          <a:p>
            <a:r>
              <a:rPr lang="cs-CZ" dirty="0" smtClean="0"/>
              <a:t>Sídlí v </a:t>
            </a:r>
            <a:r>
              <a:rPr lang="cs-CZ" dirty="0" err="1" smtClean="0"/>
              <a:t>Abuji</a:t>
            </a:r>
            <a:r>
              <a:rPr lang="cs-CZ" dirty="0" smtClean="0"/>
              <a:t>, Nigérie</a:t>
            </a:r>
          </a:p>
          <a:p>
            <a:r>
              <a:rPr lang="cs-CZ" dirty="0" smtClean="0"/>
              <a:t>Další pokrývané země:</a:t>
            </a:r>
          </a:p>
          <a:p>
            <a:r>
              <a:rPr lang="cs-CZ" dirty="0" smtClean="0"/>
              <a:t>Benin, Niger, Kamerun, Čad, Gabon, Konžská republika, Konžská demokratická republika, Středoafrická republika, Rovníková Guinea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Mapa pokrývaných zemí</a:t>
            </a:r>
            <a:endParaRPr lang="cs-CZ" b="1" dirty="0"/>
          </a:p>
        </p:txBody>
      </p:sp>
      <p:pic>
        <p:nvPicPr>
          <p:cNvPr id="1026" name="Picture 2" descr="C:\Users\Mikespa\Desktop\Seminář AFRI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73" y="1600200"/>
            <a:ext cx="565745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Regionální sdružení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pokrývaná ZÚ </a:t>
            </a:r>
            <a:r>
              <a:rPr lang="cs-CZ" b="1" dirty="0" err="1" smtClean="0">
                <a:solidFill>
                  <a:srgbClr val="0070C0"/>
                </a:solidFill>
              </a:rPr>
              <a:t>Abuja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část UMEOA - západoafrická měnová unie (západoafrický frank CFA) – Niger, Benin</a:t>
            </a:r>
          </a:p>
          <a:p>
            <a:r>
              <a:rPr lang="cs-CZ" dirty="0" smtClean="0"/>
              <a:t>celý CEMAC – středoafrická měnová unie (středoafrický frank CFA)</a:t>
            </a:r>
          </a:p>
          <a:p>
            <a:r>
              <a:rPr lang="cs-CZ" dirty="0" smtClean="0"/>
              <a:t>Část Západoafrický ECOWAS – Nigérie, Benin, Niger</a:t>
            </a:r>
          </a:p>
          <a:p>
            <a:r>
              <a:rPr lang="cs-CZ" dirty="0" smtClean="0"/>
              <a:t>Část Středoafrický ECCAS  - Kongo, KDR, Gabon, Čad, Kamerun, Rovníková Guinea, </a:t>
            </a:r>
            <a:r>
              <a:rPr lang="cs-CZ" dirty="0" smtClean="0"/>
              <a:t>středoafrická </a:t>
            </a:r>
            <a:r>
              <a:rPr lang="cs-CZ" dirty="0" smtClean="0"/>
              <a:t>republika 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Nigérie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</a:t>
            </a:r>
            <a:r>
              <a:rPr lang="cs-CZ" smtClean="0"/>
              <a:t>- 2</a:t>
            </a:r>
            <a:r>
              <a:rPr lang="cs-CZ" dirty="0" smtClean="0"/>
              <a:t>. největší ekonomika Afriky podle  výše HDP (vedle  JAR)</a:t>
            </a:r>
          </a:p>
          <a:p>
            <a:r>
              <a:rPr lang="cs-CZ" dirty="0" smtClean="0"/>
              <a:t>2. největší obchodní partner ČR v subsaharské Africe</a:t>
            </a:r>
          </a:p>
          <a:p>
            <a:r>
              <a:rPr lang="cs-CZ" dirty="0" smtClean="0"/>
              <a:t>Rychle rostoucí trh  v roce 2025 – 200 miliónů obyvatel</a:t>
            </a:r>
          </a:p>
          <a:p>
            <a:r>
              <a:rPr lang="cs-CZ" dirty="0" smtClean="0"/>
              <a:t>Nigérie je větší ekonomika než zbytek ECOWASU dohromady,</a:t>
            </a:r>
          </a:p>
          <a:p>
            <a:r>
              <a:rPr lang="cs-CZ" dirty="0" smtClean="0"/>
              <a:t>Samotný stát </a:t>
            </a:r>
            <a:r>
              <a:rPr lang="cs-CZ" dirty="0" err="1" smtClean="0"/>
              <a:t>Lagos</a:t>
            </a:r>
            <a:r>
              <a:rPr lang="cs-CZ" dirty="0" smtClean="0"/>
              <a:t> je větší ekonomikou než Ghana, Senegal, Pobřeží slonoviny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V</a:t>
            </a:r>
            <a:r>
              <a:rPr lang="cs-CZ" b="1" dirty="0" smtClean="0">
                <a:solidFill>
                  <a:srgbClr val="7030A0"/>
                </a:solidFill>
              </a:rPr>
              <a:t>ývoj exportu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Český vývoz do Nigérie v letech 2012 -2016    (v miliardách CZK)</a:t>
            </a: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2411760" y="2852936"/>
          <a:ext cx="45720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Vývoj ekonomické situace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letech  1990 – 2014 stabilní a vysoký růst  5% -7%</a:t>
            </a:r>
          </a:p>
          <a:p>
            <a:r>
              <a:rPr lang="cs-CZ" dirty="0" smtClean="0"/>
              <a:t>2015- 2016 krize – propad HDP až -2,5%</a:t>
            </a:r>
          </a:p>
          <a:p>
            <a:r>
              <a:rPr lang="cs-CZ" dirty="0" smtClean="0"/>
              <a:t>Pokles cen ropy i pokles její těžby</a:t>
            </a:r>
          </a:p>
          <a:p>
            <a:r>
              <a:rPr lang="cs-CZ" dirty="0" smtClean="0"/>
              <a:t>Chybná ekonomická politika vlády</a:t>
            </a:r>
          </a:p>
          <a:p>
            <a:r>
              <a:rPr lang="cs-CZ" dirty="0" smtClean="0"/>
              <a:t>2017 stabilizace, ale ještě ne růst</a:t>
            </a:r>
          </a:p>
          <a:p>
            <a:r>
              <a:rPr lang="cs-CZ" dirty="0" smtClean="0"/>
              <a:t>Mírný optimismu pro 2018 a dále</a:t>
            </a:r>
          </a:p>
          <a:p>
            <a:r>
              <a:rPr lang="cs-CZ" dirty="0" smtClean="0"/>
              <a:t>V 2017 český export opět roste – o cca 10% proti roku </a:t>
            </a:r>
            <a:r>
              <a:rPr lang="cs-CZ" dirty="0" smtClean="0"/>
              <a:t>2016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Překážky při obchodování s Nigérií</a:t>
            </a:r>
            <a:endParaRPr lang="cs-CZ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všech ohledech velmi náročné prostředí</a:t>
            </a:r>
          </a:p>
          <a:p>
            <a:r>
              <a:rPr lang="cs-CZ" dirty="0" smtClean="0"/>
              <a:t>Značná právní nejistota</a:t>
            </a:r>
          </a:p>
          <a:p>
            <a:r>
              <a:rPr lang="cs-CZ" dirty="0" smtClean="0"/>
              <a:t>Prudké oslabení měny  v posledních 2 letech</a:t>
            </a:r>
          </a:p>
          <a:p>
            <a:r>
              <a:rPr lang="cs-CZ" dirty="0" err="1" smtClean="0"/>
              <a:t>Vposledních</a:t>
            </a:r>
            <a:r>
              <a:rPr lang="cs-CZ" dirty="0" smtClean="0"/>
              <a:t> dvou letech komplikovaný platební styk - až 12 různých směnných kurzů</a:t>
            </a:r>
          </a:p>
          <a:p>
            <a:r>
              <a:rPr lang="cs-CZ" dirty="0" smtClean="0"/>
              <a:t>Platby – běžná praxe - 50% před zahájením výroby, 50% před expedicí</a:t>
            </a:r>
          </a:p>
          <a:p>
            <a:r>
              <a:rPr lang="cs-CZ" dirty="0" smtClean="0"/>
              <a:t>Obtížná místní homologace , certifikace – vždy nutné ponechat na místním partnerovi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Kontakty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dirty="0" err="1" smtClean="0"/>
              <a:t>abuja</a:t>
            </a:r>
            <a:r>
              <a:rPr lang="cs-CZ" dirty="0" smtClean="0"/>
              <a:t>@</a:t>
            </a:r>
            <a:r>
              <a:rPr lang="cs-CZ" dirty="0" err="1" smtClean="0"/>
              <a:t>embassy.mzv.cz</a:t>
            </a:r>
            <a:endParaRPr lang="cs-CZ" dirty="0" smtClean="0"/>
          </a:p>
          <a:p>
            <a:r>
              <a:rPr lang="cs-CZ" dirty="0" err="1" smtClean="0"/>
              <a:t>commerce</a:t>
            </a:r>
            <a:r>
              <a:rPr lang="cs-CZ" dirty="0" smtClean="0"/>
              <a:t>_</a:t>
            </a:r>
            <a:r>
              <a:rPr lang="cs-CZ" dirty="0" err="1" smtClean="0"/>
              <a:t>abuja</a:t>
            </a:r>
            <a:r>
              <a:rPr lang="cs-CZ" dirty="0" smtClean="0"/>
              <a:t>@</a:t>
            </a:r>
            <a:r>
              <a:rPr lang="cs-CZ" dirty="0" err="1" smtClean="0"/>
              <a:t>mzv.cz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Kontakt Obchodně ekonomický diplomat </a:t>
            </a:r>
            <a:r>
              <a:rPr lang="cs-CZ" dirty="0" err="1" smtClean="0"/>
              <a:t>Abuja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beata</a:t>
            </a:r>
            <a:r>
              <a:rPr lang="cs-CZ" dirty="0" smtClean="0"/>
              <a:t>_</a:t>
            </a:r>
            <a:r>
              <a:rPr lang="cs-CZ" dirty="0" err="1" smtClean="0"/>
              <a:t>matusikova</a:t>
            </a:r>
            <a:r>
              <a:rPr lang="cs-CZ" dirty="0" smtClean="0"/>
              <a:t>@</a:t>
            </a:r>
            <a:r>
              <a:rPr lang="cs-CZ" dirty="0" err="1" smtClean="0"/>
              <a:t>mzv.cz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Paní </a:t>
            </a:r>
            <a:r>
              <a:rPr lang="cs-CZ" dirty="0" err="1" smtClean="0"/>
              <a:t>Matusiková</a:t>
            </a:r>
            <a:r>
              <a:rPr lang="cs-CZ" dirty="0" smtClean="0"/>
              <a:t> : +234-805 505 6091</a:t>
            </a:r>
          </a:p>
          <a:p>
            <a:endParaRPr lang="cs-CZ" dirty="0" smtClean="0"/>
          </a:p>
          <a:p>
            <a:r>
              <a:rPr lang="cs-CZ" dirty="0" smtClean="0"/>
              <a:t>Kontakt </a:t>
            </a:r>
            <a:r>
              <a:rPr lang="cs-CZ" dirty="0" err="1" smtClean="0"/>
              <a:t>Czechtrade</a:t>
            </a:r>
            <a:r>
              <a:rPr lang="cs-CZ" dirty="0" smtClean="0"/>
              <a:t> </a:t>
            </a:r>
            <a:r>
              <a:rPr lang="cs-CZ" dirty="0" err="1" smtClean="0"/>
              <a:t>Lagos</a:t>
            </a:r>
            <a:r>
              <a:rPr lang="cs-CZ" dirty="0" smtClean="0"/>
              <a:t>: Pan </a:t>
            </a:r>
            <a:r>
              <a:rPr lang="cs-CZ" dirty="0" err="1" smtClean="0"/>
              <a:t>Štepán</a:t>
            </a:r>
            <a:r>
              <a:rPr lang="cs-CZ" dirty="0" smtClean="0"/>
              <a:t> Beneš</a:t>
            </a:r>
          </a:p>
          <a:p>
            <a:r>
              <a:rPr lang="cs-CZ" dirty="0" err="1" smtClean="0"/>
              <a:t>stepan.benes</a:t>
            </a:r>
            <a:r>
              <a:rPr lang="cs-CZ" dirty="0" smtClean="0"/>
              <a:t>@</a:t>
            </a:r>
            <a:r>
              <a:rPr lang="cs-CZ" dirty="0" err="1" smtClean="0"/>
              <a:t>czechtrade.cz</a:t>
            </a:r>
            <a:endParaRPr lang="cs-CZ" dirty="0" smtClean="0"/>
          </a:p>
          <a:p>
            <a:r>
              <a:rPr lang="cs-CZ" dirty="0" smtClean="0"/>
              <a:t>Pan Beneš: +234 818 111 1980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OBRACEJTE SE S DOTAZY HNED NA ZAČÁTKU OBCHODNÍHO JEDNÁNÍ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391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Obchodní příležitosti v Nigérii Velvyslanectví ČR Abuja</vt:lpstr>
      <vt:lpstr>ZÚ Abuja</vt:lpstr>
      <vt:lpstr>Mapa pokrývaných zemí</vt:lpstr>
      <vt:lpstr>Regionální sdružení pokrývaná ZÚ Abuja</vt:lpstr>
      <vt:lpstr>Nigérie</vt:lpstr>
      <vt:lpstr>Vývoj exportu</vt:lpstr>
      <vt:lpstr>Vývoj ekonomické situace</vt:lpstr>
      <vt:lpstr>Překážky při obchodování s Nigérií</vt:lpstr>
      <vt:lpstr>Kontakty</vt:lpstr>
      <vt:lpstr>Nigerian Czech Trade and Investment Council - NCTIC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Exportní příležitosti v Nigérii Velvyslanectví ČR Abuja</dc:title>
  <dc:creator>Mikespa</dc:creator>
  <cp:lastModifiedBy>Brunclikova</cp:lastModifiedBy>
  <cp:revision>44</cp:revision>
  <dcterms:created xsi:type="dcterms:W3CDTF">2017-09-20T10:23:44Z</dcterms:created>
  <dcterms:modified xsi:type="dcterms:W3CDTF">2017-09-22T08:03:53Z</dcterms:modified>
</cp:coreProperties>
</file>