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1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Lst>
  <p:notesMasterIdLst>
    <p:notesMasterId r:id="rId31"/>
  </p:notesMasterIdLst>
  <p:sldIdLst>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88007-AE77-4D21-82C5-997AD6753629}" type="datetimeFigureOut">
              <a:rPr lang="cs-CZ" smtClean="0"/>
              <a:t>5.9.2018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11765-F3F8-4526-9358-3F14C7220F47}"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2</a:t>
            </a:fld>
            <a:endParaRPr lang="en-GB">
              <a:solidFill>
                <a:srgbClr val="000000"/>
              </a:solidFill>
            </a:endParaRPr>
          </a:p>
        </p:txBody>
      </p:sp>
    </p:spTree>
    <p:extLst>
      <p:ext uri="{BB962C8B-B14F-4D97-AF65-F5344CB8AC3E}">
        <p14:creationId xmlns:p14="http://schemas.microsoft.com/office/powerpoint/2010/main" xmlns="" val="35474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Shares</a:t>
            </a:r>
            <a:endParaRPr lang="cs-CZ" dirty="0" smtClean="0"/>
          </a:p>
          <a:p>
            <a:r>
              <a:rPr lang="cs-CZ" dirty="0" smtClean="0"/>
              <a:t>V případě transakce kdy cizí</a:t>
            </a:r>
            <a:r>
              <a:rPr lang="cs-CZ" baseline="0" dirty="0" smtClean="0"/>
              <a:t> státní příslušník získá kontrolu nad Rumunskou společností je doporučeno oznámit takovou skutečnost Nejvyšší radě národní bezpečnosti.  (</a:t>
            </a:r>
            <a:r>
              <a:rPr lang="cs-CZ" baseline="0" dirty="0" err="1" smtClean="0"/>
              <a:t>Supreme</a:t>
            </a:r>
            <a:r>
              <a:rPr lang="cs-CZ" baseline="0" dirty="0" smtClean="0"/>
              <a:t> </a:t>
            </a:r>
            <a:r>
              <a:rPr lang="cs-CZ" baseline="0" dirty="0" err="1" smtClean="0"/>
              <a:t>Council</a:t>
            </a:r>
            <a:r>
              <a:rPr lang="cs-CZ" baseline="0" dirty="0" smtClean="0"/>
              <a:t> </a:t>
            </a:r>
            <a:r>
              <a:rPr lang="cs-CZ" baseline="0" dirty="0" err="1" smtClean="0"/>
              <a:t>of</a:t>
            </a:r>
            <a:r>
              <a:rPr lang="cs-CZ" baseline="0" dirty="0" smtClean="0"/>
              <a:t> </a:t>
            </a:r>
            <a:r>
              <a:rPr lang="cs-CZ" baseline="0" dirty="0" err="1" smtClean="0"/>
              <a:t>National</a:t>
            </a:r>
            <a:r>
              <a:rPr lang="cs-CZ" baseline="0" dirty="0" smtClean="0"/>
              <a:t> </a:t>
            </a:r>
            <a:r>
              <a:rPr lang="cs-CZ" baseline="0" dirty="0" err="1" smtClean="0"/>
              <a:t>Defence</a:t>
            </a:r>
            <a:r>
              <a:rPr lang="cs-CZ" baseline="0" dirty="0" smtClean="0"/>
              <a:t>)</a:t>
            </a:r>
          </a:p>
          <a:p>
            <a:r>
              <a:rPr lang="cs-CZ" dirty="0" smtClean="0"/>
              <a:t>Real </a:t>
            </a:r>
            <a:r>
              <a:rPr lang="cs-CZ" dirty="0" err="1" smtClean="0"/>
              <a:t>estate</a:t>
            </a:r>
            <a:endParaRPr lang="cs-CZ" dirty="0" smtClean="0"/>
          </a:p>
          <a:p>
            <a:r>
              <a:rPr lang="cs-CZ" dirty="0" smtClean="0"/>
              <a:t>Předkupní právo: </a:t>
            </a:r>
          </a:p>
          <a:p>
            <a:r>
              <a:rPr lang="cs-CZ" dirty="0" smtClean="0"/>
              <a:t>v případě prodeje lesních pozemků</a:t>
            </a:r>
            <a:r>
              <a:rPr lang="cs-CZ" baseline="0" dirty="0" smtClean="0"/>
              <a:t> náleží předkupní právo: spoluvlastníkům, majitelům sousedních pozemků a Rumunskému státu.</a:t>
            </a:r>
          </a:p>
          <a:p>
            <a:r>
              <a:rPr lang="cs-CZ" baseline="0" dirty="0" smtClean="0"/>
              <a:t>V případě prodeje zemědělské půdy nacházející se mimo město náleží předkupní právo: spoluvlastníkům, nájemcům, majitelům sousedních pozemků, Rumunskému státu.</a:t>
            </a:r>
          </a:p>
          <a:p>
            <a:r>
              <a:rPr lang="cs-CZ" baseline="0" dirty="0" smtClean="0"/>
              <a:t>V případě památek náleží toto právo Rumunskému státu.</a:t>
            </a:r>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11</a:t>
            </a:fld>
            <a:endParaRPr lang="en-GB">
              <a:solidFill>
                <a:srgbClr val="000000"/>
              </a:solidFill>
            </a:endParaRPr>
          </a:p>
        </p:txBody>
      </p:sp>
    </p:spTree>
    <p:extLst>
      <p:ext uri="{BB962C8B-B14F-4D97-AF65-F5344CB8AC3E}">
        <p14:creationId xmlns:p14="http://schemas.microsoft.com/office/powerpoint/2010/main" xmlns="" val="10087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
            </a:pPr>
            <a:r>
              <a:rPr lang="en-GB" i="1" dirty="0" smtClean="0"/>
              <a:t>patents </a:t>
            </a:r>
            <a:r>
              <a:rPr lang="en-GB" dirty="0" smtClean="0"/>
              <a:t>may be registered with OSIM in relation to an invention in a technological field provided that the invention: (</a:t>
            </a:r>
            <a:r>
              <a:rPr lang="en-GB" dirty="0" err="1" smtClean="0"/>
              <a:t>i</a:t>
            </a:r>
            <a:r>
              <a:rPr lang="en-GB" dirty="0" smtClean="0"/>
              <a:t>) is new, (ii) involves an inventive activity and (iii) is susceptible to industrial application. Registered patents are protected for a period of 20 years as of the filing of a complete application. </a:t>
            </a:r>
          </a:p>
          <a:p>
            <a:pPr marL="171450" lvl="0" indent="-171450">
              <a:buFont typeface="Wingdings" panose="05000000000000000000" pitchFamily="2" charset="2"/>
              <a:buChar char="§"/>
            </a:pPr>
            <a:r>
              <a:rPr lang="en-GB" i="1" dirty="0" smtClean="0"/>
              <a:t>trademarks</a:t>
            </a:r>
            <a:r>
              <a:rPr lang="en-GB" dirty="0" smtClean="0"/>
              <a:t> may be registered with OSIM provided that the trademark is: (</a:t>
            </a:r>
            <a:r>
              <a:rPr lang="en-GB" dirty="0" err="1" smtClean="0"/>
              <a:t>i</a:t>
            </a:r>
            <a:r>
              <a:rPr lang="en-GB" dirty="0" smtClean="0"/>
              <a:t>) fit for graphical representation, (ii) distinctive, (iii) available, as in not affected by prior intellectual property rights, and (iv) lawful. Registered trademark benefit for protection at a national level for a 10 year period, as of filling of a complete application.</a:t>
            </a:r>
            <a:endParaRPr lang="cs-CZ" dirty="0" smtClean="0"/>
          </a:p>
          <a:p>
            <a:pPr marL="171450" lvl="0" indent="-171450">
              <a:buFont typeface="Wingdings" panose="05000000000000000000" pitchFamily="2" charset="2"/>
              <a:buChar char="§"/>
            </a:pPr>
            <a:r>
              <a:rPr lang="en-GB" i="1" dirty="0" smtClean="0"/>
              <a:t>Designs and models, utility models</a:t>
            </a:r>
            <a:r>
              <a:rPr lang="en-GB" dirty="0" smtClean="0"/>
              <a:t> can also undergo the registration procedure with OSIM and confer the exclusive right of use throughout the protection period, 10 years, which can be subsequently renewed.</a:t>
            </a:r>
          </a:p>
          <a:p>
            <a:pPr marL="171450" lvl="0" indent="-171450">
              <a:buFont typeface="Wingdings" panose="05000000000000000000" pitchFamily="2" charset="2"/>
              <a:buChar char="§"/>
            </a:pPr>
            <a:r>
              <a:rPr lang="en-GB" i="1" dirty="0" smtClean="0"/>
              <a:t>copyright and computer programs</a:t>
            </a:r>
            <a:r>
              <a:rPr lang="en-GB" dirty="0" smtClean="0"/>
              <a:t>, registration with ORDA is not a prerequisite for the existence of the intellectual property rights, but more of a deterrence instrument for counterfeit products and infringement actions. As a matter of principle, patrimonial rights regarding copyright are protected during their author’s lifetime and 70 years following his/her death, while non-patrimonial rights are transmissible by way of succession for an unlimited period of time.</a:t>
            </a: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13</a:t>
            </a:fld>
            <a:endParaRPr lang="en-GB">
              <a:solidFill>
                <a:srgbClr val="000000"/>
              </a:solidFill>
            </a:endParaRPr>
          </a:p>
        </p:txBody>
      </p:sp>
    </p:spTree>
    <p:extLst>
      <p:ext uri="{BB962C8B-B14F-4D97-AF65-F5344CB8AC3E}">
        <p14:creationId xmlns:p14="http://schemas.microsoft.com/office/powerpoint/2010/main" xmlns="" val="118926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14</a:t>
            </a:fld>
            <a:endParaRPr lang="en-GB">
              <a:solidFill>
                <a:srgbClr val="000000"/>
              </a:solidFill>
            </a:endParaRPr>
          </a:p>
        </p:txBody>
      </p:sp>
    </p:spTree>
    <p:extLst>
      <p:ext uri="{BB962C8B-B14F-4D97-AF65-F5344CB8AC3E}">
        <p14:creationId xmlns:p14="http://schemas.microsoft.com/office/powerpoint/2010/main" xmlns="" val="99107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1C40A6DB-A4EA-4A49-AE92-BDCDD8F98083}" type="slidenum">
              <a:rPr lang="en-GB" smtClean="0">
                <a:solidFill>
                  <a:srgbClr val="000000"/>
                </a:solidFill>
              </a:rPr>
              <a:pPr>
                <a:defRPr/>
              </a:pPr>
              <a:t>15</a:t>
            </a:fld>
            <a:endParaRPr lang="en-GB">
              <a:solidFill>
                <a:srgbClr val="000000"/>
              </a:solidFill>
            </a:endParaRPr>
          </a:p>
        </p:txBody>
      </p:sp>
    </p:spTree>
    <p:extLst>
      <p:ext uri="{BB962C8B-B14F-4D97-AF65-F5344CB8AC3E}">
        <p14:creationId xmlns:p14="http://schemas.microsoft.com/office/powerpoint/2010/main" xmlns="" val="201662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3</a:t>
            </a:fld>
            <a:endParaRPr lang="en-GB">
              <a:solidFill>
                <a:srgbClr val="000000"/>
              </a:solidFill>
            </a:endParaRPr>
          </a:p>
        </p:txBody>
      </p:sp>
    </p:spTree>
    <p:extLst>
      <p:ext uri="{BB962C8B-B14F-4D97-AF65-F5344CB8AC3E}">
        <p14:creationId xmlns:p14="http://schemas.microsoft.com/office/powerpoint/2010/main" xmlns="" val="16405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course of this brief presentation we will try to answer or point out at least a couple of important legal questions which may be relevant when considering investing in </a:t>
            </a:r>
            <a:r>
              <a:rPr lang="cs-CZ" baseline="0" dirty="0" err="1" smtClean="0"/>
              <a:t>Romania</a:t>
            </a:r>
            <a:r>
              <a:rPr lang="en-GB" baseline="0" dirty="0" smtClean="0"/>
              <a:t>. </a:t>
            </a:r>
            <a:r>
              <a:rPr lang="en-GB" baseline="0" dirty="0"/>
              <a:t>We have co-operated with our</a:t>
            </a:r>
            <a:r>
              <a:rPr lang="en-GB" dirty="0"/>
              <a:t> partner</a:t>
            </a:r>
            <a:r>
              <a:rPr lang="en-GB" baseline="0" dirty="0"/>
              <a:t> law firm </a:t>
            </a:r>
            <a:r>
              <a:rPr lang="cs-CZ" baseline="0" dirty="0" smtClean="0"/>
              <a:t>________</a:t>
            </a:r>
            <a:r>
              <a:rPr lang="en-GB" baseline="0" dirty="0" smtClean="0"/>
              <a:t>in </a:t>
            </a:r>
            <a:r>
              <a:rPr lang="en-GB" baseline="0" dirty="0"/>
              <a:t>order to bring </a:t>
            </a:r>
            <a:r>
              <a:rPr lang="en-GB" baseline="0" dirty="0" err="1"/>
              <a:t>uptodate</a:t>
            </a:r>
            <a:r>
              <a:rPr lang="en-GB" baseline="0" dirty="0"/>
              <a:t> information. </a:t>
            </a: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4</a:t>
            </a:fld>
            <a:endParaRPr lang="en-GB">
              <a:solidFill>
                <a:srgbClr val="000000"/>
              </a:solidFill>
            </a:endParaRPr>
          </a:p>
        </p:txBody>
      </p:sp>
    </p:spTree>
    <p:extLst>
      <p:ext uri="{BB962C8B-B14F-4D97-AF65-F5344CB8AC3E}">
        <p14:creationId xmlns:p14="http://schemas.microsoft.com/office/powerpoint/2010/main" xmlns="" val="17729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cs-CZ" sz="1200" b="1" kern="1200" dirty="0" smtClean="0">
                <a:solidFill>
                  <a:schemeClr val="tx1"/>
                </a:solidFill>
                <a:effectLst/>
                <a:latin typeface="Arial" charset="0"/>
                <a:ea typeface="+mn-ea"/>
                <a:cs typeface="Arial" charset="0"/>
              </a:rPr>
              <a:t>- </a:t>
            </a:r>
            <a:r>
              <a:rPr lang="en-GB" sz="1200" b="1" kern="1200" dirty="0" smtClean="0">
                <a:solidFill>
                  <a:schemeClr val="tx1"/>
                </a:solidFill>
                <a:effectLst/>
                <a:latin typeface="Arial" charset="0"/>
                <a:ea typeface="+mn-ea"/>
                <a:cs typeface="Arial" charset="0"/>
              </a:rPr>
              <a:t>Agreement</a:t>
            </a:r>
            <a:r>
              <a:rPr lang="en-GB" sz="1200" b="0" kern="1200" dirty="0" smtClean="0">
                <a:solidFill>
                  <a:schemeClr val="tx1"/>
                </a:solidFill>
                <a:effectLst/>
                <a:latin typeface="Arial" charset="0"/>
                <a:ea typeface="+mn-ea"/>
                <a:cs typeface="Arial" charset="0"/>
              </a:rPr>
              <a:t> </a:t>
            </a:r>
            <a:r>
              <a:rPr lang="en-GB" sz="1200" b="1" kern="1200" dirty="0" smtClean="0">
                <a:solidFill>
                  <a:schemeClr val="tx1"/>
                </a:solidFill>
                <a:effectLst/>
                <a:latin typeface="Arial" charset="0"/>
                <a:ea typeface="+mn-ea"/>
                <a:cs typeface="Arial" charset="0"/>
              </a:rPr>
              <a:t>on the European Economic Area</a:t>
            </a:r>
            <a:r>
              <a:rPr lang="cs-CZ" sz="1200" b="1"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Dohod</a:t>
            </a:r>
            <a:r>
              <a:rPr lang="cs-CZ" sz="1200" b="1" i="0" kern="1200" dirty="0" smtClean="0">
                <a:solidFill>
                  <a:schemeClr val="tx1"/>
                </a:solidFill>
                <a:effectLst/>
                <a:latin typeface="Arial" charset="0"/>
                <a:ea typeface="+mn-ea"/>
                <a:cs typeface="Arial" charset="0"/>
              </a:rPr>
              <a:t>a</a:t>
            </a:r>
            <a:r>
              <a:rPr lang="en-GB" sz="1200" b="1" i="0" kern="1200" dirty="0" smtClean="0">
                <a:solidFill>
                  <a:schemeClr val="tx1"/>
                </a:solidFill>
                <a:effectLst/>
                <a:latin typeface="Arial" charset="0"/>
                <a:ea typeface="+mn-ea"/>
                <a:cs typeface="Arial" charset="0"/>
              </a:rPr>
              <a:t> o EHP</a:t>
            </a:r>
            <a:r>
              <a:rPr lang="cs-CZ" sz="1200" b="1" i="0" kern="1200" dirty="0" smtClean="0">
                <a:solidFill>
                  <a:schemeClr val="tx1"/>
                </a:solidFill>
                <a:effectLst/>
                <a:latin typeface="Arial" charset="0"/>
                <a:ea typeface="+mn-ea"/>
                <a:cs typeface="Arial" charset="0"/>
              </a:rPr>
              <a:t>)</a:t>
            </a:r>
            <a:r>
              <a:rPr lang="en-GB" sz="1200" b="0" kern="1200" dirty="0" smtClean="0">
                <a:solidFill>
                  <a:schemeClr val="tx1"/>
                </a:solidFill>
                <a:effectLst/>
                <a:latin typeface="Arial" charset="0"/>
                <a:ea typeface="+mn-ea"/>
                <a:cs typeface="Arial" charset="0"/>
              </a:rPr>
              <a:t>, which entered into force on 1 January 1994, brings together the EU Member States and the three </a:t>
            </a:r>
            <a:r>
              <a:rPr lang="en-GB" sz="1200" b="1" kern="1200" dirty="0" smtClean="0">
                <a:solidFill>
                  <a:schemeClr val="tx1"/>
                </a:solidFill>
                <a:effectLst/>
                <a:latin typeface="Arial" charset="0"/>
                <a:ea typeface="+mn-ea"/>
                <a:cs typeface="Arial" charset="0"/>
              </a:rPr>
              <a:t>EEA</a:t>
            </a:r>
            <a:r>
              <a:rPr lang="en-GB" sz="1200" b="0" kern="1200" dirty="0" smtClean="0">
                <a:solidFill>
                  <a:schemeClr val="tx1"/>
                </a:solidFill>
                <a:effectLst/>
                <a:latin typeface="Arial" charset="0"/>
                <a:ea typeface="+mn-ea"/>
                <a:cs typeface="Arial" charset="0"/>
              </a:rPr>
              <a:t> EFTA States — Iceland, Liechtenstein and Norway — in a single market, referred to as the "Internal Market".</a:t>
            </a:r>
            <a:endParaRPr lang="cs-CZ" sz="1200" b="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r>
              <a:rPr lang="cs-CZ" sz="1200" b="0" kern="1200" dirty="0" smtClean="0">
                <a:solidFill>
                  <a:schemeClr val="tx1"/>
                </a:solidFill>
                <a:effectLst/>
                <a:latin typeface="Arial" charset="0"/>
                <a:ea typeface="+mn-ea"/>
                <a:cs typeface="Arial" charset="0"/>
              </a:rPr>
              <a:t>- Dohoda o Organizaci pro Hospodářskou</a:t>
            </a:r>
            <a:r>
              <a:rPr lang="cs-CZ" sz="1200" b="0" kern="1200" baseline="0" dirty="0" smtClean="0">
                <a:solidFill>
                  <a:schemeClr val="tx1"/>
                </a:solidFill>
                <a:effectLst/>
                <a:latin typeface="Arial" charset="0"/>
                <a:ea typeface="+mn-ea"/>
                <a:cs typeface="Arial" charset="0"/>
              </a:rPr>
              <a:t> spolupráci a rozvoj (OECD)</a:t>
            </a:r>
          </a:p>
          <a:p>
            <a:r>
              <a:rPr lang="en-GB" sz="1200" b="0" i="0" kern="1200" dirty="0" err="1" smtClean="0">
                <a:solidFill>
                  <a:schemeClr val="tx1"/>
                </a:solidFill>
                <a:effectLst/>
                <a:latin typeface="Arial" charset="0"/>
                <a:ea typeface="+mn-ea"/>
                <a:cs typeface="Arial" charset="0"/>
              </a:rPr>
              <a:t>Mezi</a:t>
            </a:r>
            <a:r>
              <a:rPr lang="en-GB" sz="1200" b="0"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hlavní</a:t>
            </a:r>
            <a:r>
              <a:rPr lang="en-GB" sz="1200" b="1" i="0" kern="1200" dirty="0" smtClean="0">
                <a:solidFill>
                  <a:schemeClr val="tx1"/>
                </a:solidFill>
                <a:effectLst/>
                <a:latin typeface="Arial" charset="0"/>
                <a:ea typeface="+mn-ea"/>
                <a:cs typeface="Arial" charset="0"/>
              </a:rPr>
              <a:t> </a:t>
            </a:r>
            <a:r>
              <a:rPr lang="en-GB" sz="1200" b="1" i="0" kern="1200" dirty="0" err="1" smtClean="0">
                <a:solidFill>
                  <a:schemeClr val="tx1"/>
                </a:solidFill>
                <a:effectLst/>
                <a:latin typeface="Arial" charset="0"/>
                <a:ea typeface="+mn-ea"/>
                <a:cs typeface="Arial" charset="0"/>
              </a:rPr>
              <a:t>cíle</a:t>
            </a:r>
            <a:r>
              <a:rPr lang="en-GB" sz="1200" b="0" i="0" kern="1200" dirty="0" smtClean="0">
                <a:solidFill>
                  <a:schemeClr val="tx1"/>
                </a:solidFill>
                <a:effectLst/>
                <a:latin typeface="Arial" charset="0"/>
                <a:ea typeface="+mn-ea"/>
                <a:cs typeface="Arial" charset="0"/>
              </a:rPr>
              <a:t> OECD </a:t>
            </a:r>
            <a:r>
              <a:rPr lang="en-GB" sz="1200" b="0" i="0" kern="1200" dirty="0" err="1" smtClean="0">
                <a:solidFill>
                  <a:schemeClr val="tx1"/>
                </a:solidFill>
                <a:effectLst/>
                <a:latin typeface="Arial" charset="0"/>
                <a:ea typeface="+mn-ea"/>
                <a:cs typeface="Arial" charset="0"/>
              </a:rPr>
              <a:t>patří</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podpora</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udržitelného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ekonomického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růstu</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zaměstnanosti</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zvyšování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životní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úrovně</a:t>
            </a:r>
            <a:r>
              <a:rPr lang="en-GB" sz="1200" b="0" i="0" kern="1200" dirty="0" smtClean="0">
                <a:solidFill>
                  <a:schemeClr val="tx1"/>
                </a:solidFill>
                <a:effectLst/>
                <a:latin typeface="Arial" charset="0"/>
                <a:ea typeface="+mn-ea"/>
                <a:cs typeface="Arial" charset="0"/>
              </a:rPr>
              <a:t>,</a:t>
            </a:r>
          </a:p>
          <a:p>
            <a:r>
              <a:rPr lang="en-GB" sz="1200" b="0" i="0" kern="1200" dirty="0" err="1" smtClean="0">
                <a:solidFill>
                  <a:schemeClr val="tx1"/>
                </a:solidFill>
                <a:effectLst/>
                <a:latin typeface="Arial" charset="0"/>
                <a:ea typeface="+mn-ea"/>
                <a:cs typeface="Arial" charset="0"/>
              </a:rPr>
              <a:t>udržení</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finanční</a:t>
            </a:r>
            <a:r>
              <a:rPr lang="en-GB" sz="1200" b="0" i="0" kern="1200" dirty="0" smtClean="0">
                <a:solidFill>
                  <a:schemeClr val="tx1"/>
                </a:solidFill>
                <a:effectLst/>
                <a:latin typeface="Arial" charset="0"/>
                <a:ea typeface="+mn-ea"/>
                <a:cs typeface="Arial" charset="0"/>
              </a:rPr>
              <a:t> stability,</a:t>
            </a:r>
          </a:p>
          <a:p>
            <a:r>
              <a:rPr lang="en-GB" sz="1200" b="0" i="0" kern="1200" dirty="0" err="1" smtClean="0">
                <a:solidFill>
                  <a:schemeClr val="tx1"/>
                </a:solidFill>
                <a:effectLst/>
                <a:latin typeface="Arial" charset="0"/>
                <a:ea typeface="+mn-ea"/>
                <a:cs typeface="Arial" charset="0"/>
              </a:rPr>
              <a:t>zdravý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hospodářský</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růst</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i</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nečlenských</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zemí</a:t>
            </a:r>
            <a:r>
              <a:rPr lang="en-GB" sz="1200" b="0" i="0" kern="1200" dirty="0" smtClean="0">
                <a:solidFill>
                  <a:schemeClr val="tx1"/>
                </a:solidFill>
                <a:effectLst/>
                <a:latin typeface="Arial" charset="0"/>
                <a:ea typeface="+mn-ea"/>
                <a:cs typeface="Arial" charset="0"/>
              </a:rPr>
              <a:t> a</a:t>
            </a:r>
          </a:p>
          <a:p>
            <a:r>
              <a:rPr lang="en-GB" sz="1200" b="0" i="0" kern="1200" dirty="0" err="1" smtClean="0">
                <a:solidFill>
                  <a:schemeClr val="tx1"/>
                </a:solidFill>
                <a:effectLst/>
                <a:latin typeface="Arial" charset="0"/>
                <a:ea typeface="+mn-ea"/>
                <a:cs typeface="Arial" charset="0"/>
              </a:rPr>
              <a:t>rozvoj</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světového</a:t>
            </a:r>
            <a:r>
              <a:rPr lang="en-GB" sz="1200" b="0" i="0" kern="1200" dirty="0" smtClean="0">
                <a:solidFill>
                  <a:schemeClr val="tx1"/>
                </a:solidFill>
                <a:effectLst/>
                <a:latin typeface="Arial" charset="0"/>
                <a:ea typeface="+mn-ea"/>
                <a:cs typeface="Arial" charset="0"/>
              </a:rPr>
              <a:t> </a:t>
            </a:r>
            <a:r>
              <a:rPr lang="en-GB" sz="1200" b="0" i="0" kern="1200" dirty="0" err="1" smtClean="0">
                <a:solidFill>
                  <a:schemeClr val="tx1"/>
                </a:solidFill>
                <a:effectLst/>
                <a:latin typeface="Arial" charset="0"/>
                <a:ea typeface="+mn-ea"/>
                <a:cs typeface="Arial" charset="0"/>
              </a:rPr>
              <a:t>obchodu</a:t>
            </a:r>
            <a:endParaRPr lang="cs-CZ" sz="1200" b="0" kern="1200" baseline="0" dirty="0" smtClean="0">
              <a:solidFill>
                <a:schemeClr val="tx1"/>
              </a:solidFill>
              <a:effectLst/>
              <a:latin typeface="Arial" charset="0"/>
              <a:ea typeface="+mn-ea"/>
              <a:cs typeface="Arial" charset="0"/>
            </a:endParaRPr>
          </a:p>
          <a:p>
            <a:endParaRPr lang="cs-CZ" sz="1200" b="0" kern="1200" baseline="0" dirty="0" smtClean="0">
              <a:solidFill>
                <a:schemeClr val="tx1"/>
              </a:solidFill>
              <a:effectLst/>
              <a:latin typeface="Arial" charset="0"/>
              <a:ea typeface="+mn-ea"/>
              <a:cs typeface="Arial" charset="0"/>
            </a:endParaRPr>
          </a:p>
          <a:p>
            <a:r>
              <a:rPr lang="cs-CZ" sz="1200" b="0" kern="1200" baseline="0" dirty="0" smtClean="0">
                <a:solidFill>
                  <a:schemeClr val="tx1"/>
                </a:solidFill>
                <a:effectLst/>
                <a:latin typeface="Arial" charset="0"/>
                <a:ea typeface="+mn-ea"/>
                <a:cs typeface="Arial" charset="0"/>
              </a:rPr>
              <a:t>- Vídeňská úmluva o mezinárodním prodeji zboží - </a:t>
            </a:r>
            <a:r>
              <a:rPr lang="en-GB" sz="1200" kern="1200" dirty="0" smtClean="0">
                <a:solidFill>
                  <a:schemeClr val="tx1"/>
                </a:solidFill>
                <a:effectLst/>
                <a:latin typeface="Arial" charset="0"/>
                <a:ea typeface="+mn-ea"/>
                <a:cs typeface="Arial" charset="0"/>
              </a:rPr>
              <a:t>The CISG is considered one of the </a:t>
            </a:r>
            <a:r>
              <a:rPr lang="en-GB" sz="1200" b="1" kern="1200" dirty="0" smtClean="0">
                <a:solidFill>
                  <a:schemeClr val="tx1"/>
                </a:solidFill>
                <a:effectLst/>
                <a:latin typeface="Arial" charset="0"/>
                <a:ea typeface="+mn-ea"/>
                <a:cs typeface="Arial" charset="0"/>
              </a:rPr>
              <a:t>core international trade law conventions </a:t>
            </a:r>
            <a:r>
              <a:rPr lang="en-GB" sz="1200" kern="1200" dirty="0" smtClean="0">
                <a:solidFill>
                  <a:schemeClr val="tx1"/>
                </a:solidFill>
                <a:effectLst/>
                <a:latin typeface="Arial" charset="0"/>
                <a:ea typeface="+mn-ea"/>
                <a:cs typeface="Arial" charset="0"/>
              </a:rPr>
              <a:t>whose universal adoption is desirable.</a:t>
            </a:r>
            <a:endParaRPr lang="cs-CZ" sz="1200" kern="1200" dirty="0" smtClean="0">
              <a:solidFill>
                <a:schemeClr val="tx1"/>
              </a:solidFill>
              <a:effectLst/>
              <a:latin typeface="Arial" charset="0"/>
              <a:ea typeface="+mn-ea"/>
              <a:cs typeface="Arial" charset="0"/>
            </a:endParaRPr>
          </a:p>
          <a:p>
            <a:endParaRPr lang="cs-CZ" sz="1200" b="0" kern="1200" dirty="0" smtClean="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b="0" kern="1200" dirty="0" smtClean="0">
                <a:solidFill>
                  <a:schemeClr val="tx1"/>
                </a:solidFill>
                <a:effectLst/>
                <a:latin typeface="Arial" charset="0"/>
                <a:ea typeface="+mn-ea"/>
                <a:cs typeface="Arial" charset="0"/>
              </a:rPr>
              <a:t>- </a:t>
            </a:r>
            <a:r>
              <a:rPr lang="cs-CZ" dirty="0" smtClean="0"/>
              <a:t>Dohoda o zřízení Světové obchodní organizace</a:t>
            </a:r>
            <a:r>
              <a:rPr lang="cs-CZ" baseline="0" dirty="0" smtClean="0"/>
              <a:t> podepsaná v marockém </a:t>
            </a:r>
            <a:r>
              <a:rPr lang="cs-CZ" baseline="0" dirty="0" err="1" smtClean="0"/>
              <a:t>Marákéši</a:t>
            </a:r>
            <a:endParaRPr lang="cs-CZ" baseline="0" dirty="0" smtClean="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it-IT" dirty="0" err="1" smtClean="0"/>
              <a:t>Agentura</a:t>
            </a:r>
            <a:r>
              <a:rPr lang="it-IT" dirty="0" smtClean="0"/>
              <a:t> pro </a:t>
            </a:r>
            <a:r>
              <a:rPr lang="it-IT" dirty="0" err="1" smtClean="0"/>
              <a:t>mnohostranné</a:t>
            </a:r>
            <a:r>
              <a:rPr lang="it-IT" dirty="0" smtClean="0"/>
              <a:t> </a:t>
            </a:r>
            <a:r>
              <a:rPr lang="it-IT" dirty="0" err="1" smtClean="0"/>
              <a:t>investiční</a:t>
            </a:r>
            <a:r>
              <a:rPr lang="it-IT" dirty="0" smtClean="0"/>
              <a:t> </a:t>
            </a:r>
            <a:r>
              <a:rPr lang="it-IT" dirty="0" err="1" smtClean="0"/>
              <a:t>záruky</a:t>
            </a:r>
            <a:r>
              <a:rPr lang="it-IT" dirty="0" smtClean="0"/>
              <a:t> </a:t>
            </a:r>
            <a:endParaRPr lang="cs-CZ" dirty="0" smtClean="0"/>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cs-CZ" dirty="0" smtClean="0"/>
              <a:t>ICSID</a:t>
            </a:r>
          </a:p>
          <a:p>
            <a:pPr marL="171450" indent="-171450">
              <a:buFont typeface="Arial" panose="020B0604020202020204" pitchFamily="34" charset="0"/>
              <a:buChar char="•"/>
            </a:pPr>
            <a:r>
              <a:rPr lang="cs-CZ" dirty="0" smtClean="0"/>
              <a:t>Protokol mezi vládou České republiky a vládou Rumunska o změně Dohody mezi vládou</a:t>
            </a:r>
            <a:r>
              <a:rPr lang="cs-CZ" baseline="0" dirty="0" smtClean="0"/>
              <a:t> České republiky a vládou Rumunska o podpoře a vzájemné ochraně investic</a:t>
            </a:r>
            <a:r>
              <a:rPr lang="cs-CZ" dirty="0" smtClean="0"/>
              <a:t> </a:t>
            </a:r>
            <a:endParaRPr lang="cs-CZ"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5</a:t>
            </a:fld>
            <a:endParaRPr lang="en-GB">
              <a:solidFill>
                <a:srgbClr val="000000"/>
              </a:solidFill>
            </a:endParaRPr>
          </a:p>
        </p:txBody>
      </p:sp>
    </p:spTree>
    <p:extLst>
      <p:ext uri="{BB962C8B-B14F-4D97-AF65-F5344CB8AC3E}">
        <p14:creationId xmlns:p14="http://schemas.microsoft.com/office/powerpoint/2010/main" xmlns="" val="60388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České názvy dohod</a:t>
            </a:r>
            <a:r>
              <a:rPr lang="cs-CZ" dirty="0" smtClean="0"/>
              <a:t>:</a:t>
            </a:r>
          </a:p>
          <a:p>
            <a:r>
              <a:rPr lang="cs-CZ" b="1" dirty="0" err="1" smtClean="0"/>
              <a:t>Energy</a:t>
            </a:r>
            <a:endParaRPr lang="cs-CZ" b="1" dirty="0"/>
          </a:p>
          <a:p>
            <a:pPr marL="171450" indent="-171450">
              <a:buFont typeface="Arial" panose="020B0604020202020204" pitchFamily="34" charset="0"/>
              <a:buChar char="•"/>
            </a:pPr>
            <a:r>
              <a:rPr lang="cs-CZ" dirty="0" smtClean="0"/>
              <a:t>Smlouva o energetické chartě</a:t>
            </a:r>
          </a:p>
          <a:p>
            <a:pPr marL="171450" indent="-171450">
              <a:buFont typeface="Arial" panose="020B0604020202020204" pitchFamily="34" charset="0"/>
              <a:buChar char="•"/>
            </a:pPr>
            <a:r>
              <a:rPr lang="cs-CZ" dirty="0" smtClean="0"/>
              <a:t>Nařízení Mezinárodní</a:t>
            </a:r>
            <a:r>
              <a:rPr lang="cs-CZ" baseline="0" dirty="0" smtClean="0"/>
              <a:t> agentury pro obnovitelnou </a:t>
            </a:r>
            <a:r>
              <a:rPr lang="cs-CZ" dirty="0" smtClean="0"/>
              <a:t>energii </a:t>
            </a:r>
            <a:endParaRPr lang="cs-CZ" dirty="0"/>
          </a:p>
          <a:p>
            <a:pPr marL="171450" indent="-171450">
              <a:buFont typeface="Arial" panose="020B0604020202020204" pitchFamily="34" charset="0"/>
              <a:buChar char="•"/>
            </a:pPr>
            <a:r>
              <a:rPr lang="cs-CZ" dirty="0"/>
              <a:t>Nařízení Mezinárodní agentury</a:t>
            </a:r>
            <a:r>
              <a:rPr lang="cs-CZ" baseline="0" dirty="0"/>
              <a:t> pro atomovou </a:t>
            </a:r>
            <a:r>
              <a:rPr lang="cs-CZ" baseline="0" dirty="0" smtClean="0"/>
              <a:t>energii</a:t>
            </a:r>
          </a:p>
          <a:p>
            <a:pPr marL="0" indent="0">
              <a:buFont typeface="Arial" panose="020B0604020202020204" pitchFamily="34" charset="0"/>
              <a:buNone/>
            </a:pPr>
            <a:endParaRPr lang="cs-CZ" baseline="0" dirty="0" smtClean="0"/>
          </a:p>
          <a:p>
            <a:pPr marL="0" indent="0">
              <a:buFont typeface="Arial" panose="020B0604020202020204" pitchFamily="34" charset="0"/>
              <a:buNone/>
            </a:pPr>
            <a:r>
              <a:rPr lang="cs-CZ" b="1" baseline="0" dirty="0" smtClean="0"/>
              <a:t>IP</a:t>
            </a:r>
            <a:endParaRPr lang="cs-CZ" b="1" baseline="0" dirty="0"/>
          </a:p>
          <a:p>
            <a:pPr marL="171450" indent="-171450">
              <a:buFont typeface="Arial" panose="020B0604020202020204" pitchFamily="34" charset="0"/>
              <a:buChar char="•"/>
            </a:pPr>
            <a:r>
              <a:rPr lang="cs-CZ" baseline="0" dirty="0"/>
              <a:t>Pařížská úmluva o ochraně průmyslového </a:t>
            </a:r>
            <a:r>
              <a:rPr lang="cs-CZ" baseline="0" dirty="0" smtClean="0"/>
              <a:t>vlastnictví (WIPO)</a:t>
            </a:r>
          </a:p>
          <a:p>
            <a:pPr marL="171450" indent="-171450">
              <a:buFont typeface="Arial" panose="020B0604020202020204" pitchFamily="34" charset="0"/>
              <a:buChar char="•"/>
            </a:pPr>
            <a:r>
              <a:rPr lang="cs-CZ" baseline="0" dirty="0" smtClean="0"/>
              <a:t>Členský stát Evropského patentového úřadu</a:t>
            </a:r>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baseline="0" dirty="0"/>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6</a:t>
            </a:fld>
            <a:endParaRPr lang="en-GB">
              <a:solidFill>
                <a:srgbClr val="000000"/>
              </a:solidFill>
            </a:endParaRPr>
          </a:p>
        </p:txBody>
      </p:sp>
    </p:spTree>
    <p:extLst>
      <p:ext uri="{BB962C8B-B14F-4D97-AF65-F5344CB8AC3E}">
        <p14:creationId xmlns:p14="http://schemas.microsoft.com/office/powerpoint/2010/main" xmlns="" val="310213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České názvy dohod:</a:t>
            </a:r>
          </a:p>
          <a:p>
            <a:r>
              <a:rPr lang="cs-CZ" b="1" dirty="0" smtClean="0"/>
              <a:t>Finance</a:t>
            </a:r>
          </a:p>
          <a:p>
            <a:pPr marL="171450" indent="-171450">
              <a:buFont typeface="Arial" panose="020B0604020202020204" pitchFamily="34" charset="0"/>
              <a:buChar char="•"/>
            </a:pPr>
            <a:r>
              <a:rPr lang="en-GB" dirty="0" err="1" smtClean="0"/>
              <a:t>Úmluva</a:t>
            </a:r>
            <a:r>
              <a:rPr lang="en-GB" dirty="0" smtClean="0"/>
              <a:t> o </a:t>
            </a:r>
            <a:r>
              <a:rPr lang="en-GB" dirty="0" err="1" smtClean="0"/>
              <a:t>společném</a:t>
            </a:r>
            <a:r>
              <a:rPr lang="en-GB" dirty="0" smtClean="0"/>
              <a:t> </a:t>
            </a:r>
            <a:r>
              <a:rPr lang="en-GB" dirty="0" err="1" smtClean="0"/>
              <a:t>tranzitním</a:t>
            </a:r>
            <a:r>
              <a:rPr lang="en-GB" dirty="0" smtClean="0"/>
              <a:t> re</a:t>
            </a:r>
            <a:r>
              <a:rPr lang="cs-CZ" dirty="0" smtClean="0"/>
              <a:t>ž</a:t>
            </a:r>
            <a:r>
              <a:rPr lang="en-GB" dirty="0" err="1" smtClean="0"/>
              <a:t>imu</a:t>
            </a:r>
            <a:r>
              <a:rPr lang="en-GB" dirty="0" smtClean="0"/>
              <a:t> </a:t>
            </a:r>
            <a:r>
              <a:rPr lang="en-GB" dirty="0" err="1" smtClean="0"/>
              <a:t>mezi</a:t>
            </a:r>
            <a:r>
              <a:rPr lang="en-GB" dirty="0" smtClean="0"/>
              <a:t> </a:t>
            </a:r>
            <a:r>
              <a:rPr lang="en-GB" dirty="0" err="1" smtClean="0"/>
              <a:t>zeměmi</a:t>
            </a:r>
            <a:r>
              <a:rPr lang="en-GB" dirty="0" smtClean="0"/>
              <a:t> </a:t>
            </a:r>
            <a:r>
              <a:rPr lang="en-GB" dirty="0" err="1" smtClean="0"/>
              <a:t>Evropského</a:t>
            </a:r>
            <a:r>
              <a:rPr lang="en-GB" dirty="0" smtClean="0"/>
              <a:t> </a:t>
            </a:r>
            <a:r>
              <a:rPr lang="en-GB" dirty="0" err="1" smtClean="0"/>
              <a:t>sdru</a:t>
            </a:r>
            <a:r>
              <a:rPr lang="cs-CZ" dirty="0" smtClean="0"/>
              <a:t>ž</a:t>
            </a:r>
            <a:r>
              <a:rPr lang="en-GB" dirty="0" err="1" smtClean="0"/>
              <a:t>ení</a:t>
            </a:r>
            <a:r>
              <a:rPr lang="en-GB" dirty="0" smtClean="0"/>
              <a:t> </a:t>
            </a:r>
            <a:r>
              <a:rPr lang="en-GB" dirty="0" err="1" smtClean="0"/>
              <a:t>volného</a:t>
            </a:r>
            <a:r>
              <a:rPr lang="en-GB" dirty="0" smtClean="0"/>
              <a:t> </a:t>
            </a:r>
            <a:r>
              <a:rPr lang="en-GB" dirty="0" err="1" smtClean="0"/>
              <a:t>obchodu</a:t>
            </a:r>
            <a:r>
              <a:rPr lang="en-GB" dirty="0" smtClean="0"/>
              <a:t> (ESVO) a </a:t>
            </a:r>
            <a:r>
              <a:rPr lang="en-GB" dirty="0" err="1" smtClean="0"/>
              <a:t>Evropským</a:t>
            </a:r>
            <a:r>
              <a:rPr lang="en-GB" dirty="0" smtClean="0"/>
              <a:t> </a:t>
            </a:r>
            <a:r>
              <a:rPr lang="en-GB" dirty="0" err="1" smtClean="0"/>
              <a:t>hospodářským</a:t>
            </a:r>
            <a:r>
              <a:rPr lang="en-GB" dirty="0" smtClean="0"/>
              <a:t> </a:t>
            </a:r>
            <a:r>
              <a:rPr lang="en-GB" dirty="0" err="1" smtClean="0"/>
              <a:t>společenstvím</a:t>
            </a:r>
            <a:endParaRPr lang="cs-CZ" dirty="0" smtClean="0"/>
          </a:p>
          <a:p>
            <a:pPr marL="171450" indent="-171450">
              <a:buFont typeface="Arial" panose="020B0604020202020204" pitchFamily="34" charset="0"/>
              <a:buChar char="•"/>
            </a:pPr>
            <a:r>
              <a:rPr lang="cs-CZ" dirty="0" smtClean="0"/>
              <a:t>Dohoda o mezinárodním</a:t>
            </a:r>
            <a:r>
              <a:rPr lang="cs-CZ" baseline="0" dirty="0" smtClean="0"/>
              <a:t> měnovém fondu</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smtClean="0"/>
              <a:t>Protokol mezi vládou České republiky a vládou Rumunska o změně Dohody mezi vládou</a:t>
            </a:r>
            <a:r>
              <a:rPr lang="cs-CZ" baseline="0" dirty="0" smtClean="0"/>
              <a:t> České republiky a vládou Rumunska o podpoře a vzájemné ochraně investic</a:t>
            </a:r>
            <a:r>
              <a:rPr lang="cs-CZ" dirty="0" smtClean="0"/>
              <a:t> </a:t>
            </a:r>
          </a:p>
          <a:p>
            <a:pPr marL="171450" indent="-171450">
              <a:buFont typeface="Arial" panose="020B0604020202020204" pitchFamily="34" charset="0"/>
              <a:buChar char="•"/>
            </a:pPr>
            <a:r>
              <a:rPr lang="cs-CZ" dirty="0" smtClean="0"/>
              <a:t>Smlouva mezi vládou České republiky</a:t>
            </a:r>
            <a:r>
              <a:rPr lang="cs-CZ" baseline="0" dirty="0" smtClean="0"/>
              <a:t> a vládou Rumunska o zamezení dvojího zdanění a zabránění daňovému úniku v oboru daní z příjmu a z majetku</a:t>
            </a:r>
            <a:endParaRPr lang="cs-CZ" dirty="0" smtClean="0"/>
          </a:p>
          <a:p>
            <a:endParaRPr lang="cs-CZ" baseline="0" dirty="0" smtClean="0"/>
          </a:p>
          <a:p>
            <a:r>
              <a:rPr lang="cs-CZ" b="1" baseline="0" dirty="0" smtClean="0"/>
              <a:t>Terorismus a korupce</a:t>
            </a:r>
          </a:p>
          <a:p>
            <a:pPr marL="171450" indent="-171450">
              <a:buFont typeface="Arial" panose="020B0604020202020204" pitchFamily="34" charset="0"/>
              <a:buChar char="•"/>
            </a:pPr>
            <a:r>
              <a:rPr lang="cs-CZ" baseline="0" dirty="0" smtClean="0"/>
              <a:t>Mezinárodní úmluva o potlačování financování terorismu</a:t>
            </a:r>
          </a:p>
          <a:p>
            <a:pPr marL="171450" indent="-171450">
              <a:buFont typeface="Arial" panose="020B0604020202020204" pitchFamily="34" charset="0"/>
              <a:buChar char="•"/>
            </a:pPr>
            <a:r>
              <a:rPr lang="cs-CZ" baseline="0" dirty="0" smtClean="0"/>
              <a:t>Mezinárodní úmluva proti korupci</a:t>
            </a:r>
          </a:p>
          <a:p>
            <a:pPr marL="171450" indent="-171450">
              <a:buFont typeface="Arial" panose="020B0604020202020204" pitchFamily="34" charset="0"/>
              <a:buChar char="•"/>
            </a:pPr>
            <a:endParaRPr lang="cs-CZ" baseline="0" dirty="0" smtClean="0"/>
          </a:p>
          <a:p>
            <a:endParaRPr lang="cs-CZ" baseline="0" dirty="0" smtClean="0"/>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xmlns="" val="6253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581748"/>
            <a:ext cx="5447030" cy="4860406"/>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xmlns="" val="63077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cs-CZ" b="1" dirty="0" smtClean="0"/>
          </a:p>
          <a:p>
            <a:r>
              <a:rPr lang="en-GB" sz="1200" i="1" kern="1200" dirty="0" smtClean="0">
                <a:solidFill>
                  <a:schemeClr val="tx1"/>
                </a:solidFill>
                <a:effectLst/>
                <a:latin typeface="Arial" charset="0"/>
                <a:ea typeface="+mn-ea"/>
                <a:cs typeface="Arial" charset="0"/>
              </a:rPr>
              <a:t>Offices of the Prefect</a:t>
            </a:r>
            <a:r>
              <a:rPr lang="en-GB" sz="1200" kern="1200" dirty="0" smtClean="0">
                <a:solidFill>
                  <a:schemeClr val="tx1"/>
                </a:solidFill>
                <a:effectLst/>
                <a:latin typeface="Arial" charset="0"/>
                <a:ea typeface="+mn-ea"/>
                <a:cs typeface="Arial" charset="0"/>
              </a:rPr>
              <a:t> are competent authorities for the official documents referred to in article 1 letter b) of the Convention.</a:t>
            </a:r>
          </a:p>
          <a:p>
            <a:r>
              <a:rPr lang="en-GB" sz="1200" i="1" kern="1200" dirty="0" smtClean="0">
                <a:solidFill>
                  <a:schemeClr val="tx1"/>
                </a:solidFill>
                <a:effectLst/>
                <a:latin typeface="Arial" charset="0"/>
                <a:ea typeface="+mn-ea"/>
                <a:cs typeface="Arial" charset="0"/>
              </a:rPr>
              <a:t>b)</a:t>
            </a:r>
            <a:r>
              <a:rPr lang="en-GB" sz="1200" kern="1200" dirty="0" smtClean="0">
                <a:solidFill>
                  <a:schemeClr val="tx1"/>
                </a:solidFill>
                <a:effectLst/>
                <a:latin typeface="Arial" charset="0"/>
                <a:ea typeface="+mn-ea"/>
                <a:cs typeface="Arial" charset="0"/>
              </a:rPr>
              <a:t>  administrative documents; </a:t>
            </a:r>
          </a:p>
          <a:p>
            <a:r>
              <a:rPr lang="en-GB" sz="1200" kern="1200" dirty="0" smtClean="0">
                <a:solidFill>
                  <a:schemeClr val="tx1"/>
                </a:solidFill>
                <a:effectLst/>
                <a:latin typeface="Arial" charset="0"/>
                <a:ea typeface="+mn-ea"/>
                <a:cs typeface="Arial" charset="0"/>
              </a:rPr>
              <a:t> </a:t>
            </a:r>
          </a:p>
          <a:p>
            <a:r>
              <a:rPr lang="en-GB" sz="1200" i="1" kern="1200" dirty="0" smtClean="0">
                <a:solidFill>
                  <a:schemeClr val="tx1"/>
                </a:solidFill>
                <a:effectLst/>
                <a:latin typeface="Arial" charset="0"/>
                <a:ea typeface="+mn-ea"/>
                <a:cs typeface="Arial" charset="0"/>
              </a:rPr>
              <a:t>Tribunals</a:t>
            </a:r>
            <a:r>
              <a:rPr lang="en-GB" sz="1200" kern="1200" dirty="0" smtClean="0">
                <a:solidFill>
                  <a:schemeClr val="tx1"/>
                </a:solidFill>
                <a:effectLst/>
                <a:latin typeface="Arial" charset="0"/>
                <a:ea typeface="+mn-ea"/>
                <a:cs typeface="Arial" charset="0"/>
              </a:rPr>
              <a:t> are competent authorities for the official documents referred to in article 1 letters a) and d) of the Convention;</a:t>
            </a:r>
            <a:br>
              <a:rPr lang="en-GB" sz="1200" kern="1200" dirty="0" smtClean="0">
                <a:solidFill>
                  <a:schemeClr val="tx1"/>
                </a:solidFill>
                <a:effectLst/>
                <a:latin typeface="Arial" charset="0"/>
                <a:ea typeface="+mn-ea"/>
                <a:cs typeface="Arial" charset="0"/>
              </a:rPr>
            </a:br>
            <a:r>
              <a:rPr lang="en-GB" sz="1200" i="1" kern="1200" dirty="0" smtClean="0">
                <a:solidFill>
                  <a:schemeClr val="tx1"/>
                </a:solidFill>
                <a:effectLst/>
                <a:latin typeface="Arial" charset="0"/>
                <a:ea typeface="+mn-ea"/>
                <a:cs typeface="Arial" charset="0"/>
              </a:rPr>
              <a:t>a)</a:t>
            </a:r>
            <a:r>
              <a:rPr lang="en-GB" sz="1200" kern="1200" dirty="0" smtClean="0">
                <a:solidFill>
                  <a:schemeClr val="tx1"/>
                </a:solidFill>
                <a:effectLst/>
                <a:latin typeface="Arial" charset="0"/>
                <a:ea typeface="+mn-ea"/>
                <a:cs typeface="Arial" charset="0"/>
              </a:rPr>
              <a:t>  documents emanating from an authority or an official connected with the courts or tribunals of the State, including those emanating from a public prosecutor, a clerk of a court or a process-server ("</a:t>
            </a:r>
            <a:r>
              <a:rPr lang="en-GB" sz="1200" i="1" kern="1200" dirty="0" err="1" smtClean="0">
                <a:solidFill>
                  <a:schemeClr val="tx1"/>
                </a:solidFill>
                <a:effectLst/>
                <a:latin typeface="Arial" charset="0"/>
                <a:ea typeface="+mn-ea"/>
                <a:cs typeface="Arial" charset="0"/>
              </a:rPr>
              <a:t>huissier</a:t>
            </a:r>
            <a:r>
              <a:rPr lang="en-GB" sz="1200" i="1" kern="1200" dirty="0" smtClean="0">
                <a:solidFill>
                  <a:schemeClr val="tx1"/>
                </a:solidFill>
                <a:effectLst/>
                <a:latin typeface="Arial" charset="0"/>
                <a:ea typeface="+mn-ea"/>
                <a:cs typeface="Arial" charset="0"/>
              </a:rPr>
              <a:t> de justice</a:t>
            </a:r>
            <a:r>
              <a:rPr lang="en-GB" sz="1200" kern="1200" dirty="0" smtClean="0">
                <a:solidFill>
                  <a:schemeClr val="tx1"/>
                </a:solidFill>
                <a:effectLst/>
                <a:latin typeface="Arial" charset="0"/>
                <a:ea typeface="+mn-ea"/>
                <a:cs typeface="Arial" charset="0"/>
              </a:rPr>
              <a:t>"); </a:t>
            </a:r>
          </a:p>
          <a:p>
            <a:r>
              <a:rPr lang="en-GB" sz="1200" i="1" kern="1200" dirty="0" smtClean="0">
                <a:solidFill>
                  <a:schemeClr val="tx1"/>
                </a:solidFill>
                <a:effectLst/>
                <a:latin typeface="Arial" charset="0"/>
                <a:ea typeface="+mn-ea"/>
                <a:cs typeface="Arial" charset="0"/>
              </a:rPr>
              <a:t>d)</a:t>
            </a:r>
            <a:r>
              <a:rPr lang="en-GB" sz="1200" kern="1200" dirty="0" smtClean="0">
                <a:solidFill>
                  <a:schemeClr val="tx1"/>
                </a:solidFill>
                <a:effectLst/>
                <a:latin typeface="Arial" charset="0"/>
                <a:ea typeface="+mn-ea"/>
                <a:cs typeface="Arial" charset="0"/>
              </a:rPr>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a:t>
            </a:r>
          </a:p>
          <a:p>
            <a:r>
              <a:rPr lang="en-GB" sz="1200" i="1" kern="1200" dirty="0" smtClean="0">
                <a:solidFill>
                  <a:schemeClr val="tx1"/>
                </a:solidFill>
                <a:effectLst/>
                <a:latin typeface="Arial" charset="0"/>
                <a:ea typeface="+mn-ea"/>
                <a:cs typeface="Arial" charset="0"/>
              </a:rPr>
              <a:t> </a:t>
            </a:r>
            <a:endParaRPr lang="en-GB" sz="1200" kern="1200" dirty="0" smtClean="0">
              <a:solidFill>
                <a:schemeClr val="tx1"/>
              </a:solidFill>
              <a:effectLst/>
              <a:latin typeface="Arial" charset="0"/>
              <a:ea typeface="+mn-ea"/>
              <a:cs typeface="Arial" charset="0"/>
            </a:endParaRPr>
          </a:p>
          <a:p>
            <a:r>
              <a:rPr lang="en-GB" sz="1200" i="1" kern="1200" dirty="0" smtClean="0">
                <a:solidFill>
                  <a:schemeClr val="tx1"/>
                </a:solidFill>
                <a:effectLst/>
                <a:latin typeface="Arial" charset="0"/>
                <a:ea typeface="+mn-ea"/>
                <a:cs typeface="Arial" charset="0"/>
              </a:rPr>
              <a:t>Chambers of Notaries Public</a:t>
            </a:r>
            <a:r>
              <a:rPr lang="en-GB" sz="1200" kern="1200" dirty="0" smtClean="0">
                <a:solidFill>
                  <a:schemeClr val="tx1"/>
                </a:solidFill>
                <a:effectLst/>
                <a:latin typeface="Arial" charset="0"/>
                <a:ea typeface="+mn-ea"/>
                <a:cs typeface="Arial" charset="0"/>
              </a:rPr>
              <a:t> are competent authorities for the official documents referred to in article 1 letter c) of the Convention;</a:t>
            </a:r>
            <a:br>
              <a:rPr lang="en-GB" sz="1200" kern="1200" dirty="0" smtClean="0">
                <a:solidFill>
                  <a:schemeClr val="tx1"/>
                </a:solidFill>
                <a:effectLst/>
                <a:latin typeface="Arial" charset="0"/>
                <a:ea typeface="+mn-ea"/>
                <a:cs typeface="Arial" charset="0"/>
              </a:rPr>
            </a:br>
            <a:r>
              <a:rPr lang="en-GB" sz="1200" i="1" kern="1200" dirty="0" smtClean="0">
                <a:solidFill>
                  <a:schemeClr val="tx1"/>
                </a:solidFill>
                <a:effectLst/>
                <a:latin typeface="Arial" charset="0"/>
                <a:ea typeface="+mn-ea"/>
                <a:cs typeface="Arial" charset="0"/>
              </a:rPr>
              <a:t>c)</a:t>
            </a:r>
            <a:r>
              <a:rPr lang="en-GB" sz="1200" kern="1200" dirty="0" smtClean="0">
                <a:solidFill>
                  <a:schemeClr val="tx1"/>
                </a:solidFill>
                <a:effectLst/>
                <a:latin typeface="Arial" charset="0"/>
                <a:ea typeface="+mn-ea"/>
                <a:cs typeface="Arial" charset="0"/>
              </a:rPr>
              <a:t>  notarial acts; </a:t>
            </a:r>
          </a:p>
          <a:p>
            <a:endParaRPr lang="cs-CZ" b="1" dirty="0" smtClean="0"/>
          </a:p>
          <a:p>
            <a:endParaRPr lang="cs-CZ" b="1" dirty="0" smtClean="0"/>
          </a:p>
          <a:p>
            <a:endParaRPr lang="cs-CZ" b="1" dirty="0" smtClean="0"/>
          </a:p>
          <a:p>
            <a:r>
              <a:rPr lang="cs-CZ" b="1" dirty="0" smtClean="0"/>
              <a:t>Haagská úmluva o </a:t>
            </a:r>
            <a:r>
              <a:rPr lang="cs-CZ" b="1" dirty="0" err="1" smtClean="0"/>
              <a:t>apostile</a:t>
            </a:r>
            <a:r>
              <a:rPr lang="cs-CZ" b="1" dirty="0" smtClean="0"/>
              <a:t> (</a:t>
            </a:r>
            <a:r>
              <a:rPr lang="cs-CZ" b="1" dirty="0" err="1" smtClean="0"/>
              <a:t>Hague</a:t>
            </a:r>
            <a:r>
              <a:rPr lang="cs-CZ" b="1" dirty="0" smtClean="0"/>
              <a:t> </a:t>
            </a:r>
            <a:r>
              <a:rPr lang="cs-CZ" b="1" dirty="0" err="1" smtClean="0"/>
              <a:t>convention</a:t>
            </a:r>
            <a:r>
              <a:rPr lang="cs-CZ" b="1" dirty="0" smtClean="0"/>
              <a:t> on </a:t>
            </a:r>
            <a:r>
              <a:rPr lang="cs-CZ" b="1" dirty="0" err="1" smtClean="0"/>
              <a:t>apostille</a:t>
            </a:r>
            <a:r>
              <a:rPr lang="cs-CZ" b="1" dirty="0" smtClean="0"/>
              <a:t>)</a:t>
            </a:r>
          </a:p>
          <a:p>
            <a:endParaRPr lang="cs-CZ" dirty="0" smtClean="0"/>
          </a:p>
          <a:p>
            <a:endParaRPr lang="cs-CZ" dirty="0" smtClean="0"/>
          </a:p>
          <a:p>
            <a:endParaRPr lang="cs-CZ" dirty="0" smtClean="0"/>
          </a:p>
          <a:p>
            <a:r>
              <a:rPr lang="en-GB" dirty="0" smtClean="0"/>
              <a:t>Article 1 </a:t>
            </a:r>
          </a:p>
          <a:p>
            <a:r>
              <a:rPr lang="en-GB" dirty="0" smtClean="0"/>
              <a:t>The present Convention shall apply to public documents which have been executed in the territory of one Contracting State and which have to be produced in the territory of another Contracting State. </a:t>
            </a:r>
          </a:p>
          <a:p>
            <a:r>
              <a:rPr lang="en-GB" dirty="0" smtClean="0"/>
              <a:t>For the purposes of the present Convention, the following </a:t>
            </a:r>
            <a:r>
              <a:rPr lang="en-GB" b="1" dirty="0" smtClean="0"/>
              <a:t>are deemed to be public documents</a:t>
            </a:r>
            <a:r>
              <a:rPr lang="en-GB" dirty="0" smtClean="0"/>
              <a:t>: </a:t>
            </a:r>
          </a:p>
          <a:p>
            <a:r>
              <a:rPr lang="en-GB" i="1" dirty="0" smtClean="0"/>
              <a:t>a)</a:t>
            </a:r>
            <a:r>
              <a:rPr lang="en-GB" dirty="0" smtClean="0"/>
              <a:t>  documents emanating from an authority or an official connected with the courts or tribunals of the State, including those emanating from a public prosecutor, a clerk of a court or a process-server ("</a:t>
            </a:r>
            <a:r>
              <a:rPr lang="en-GB" i="1" dirty="0" err="1" smtClean="0"/>
              <a:t>huissier</a:t>
            </a:r>
            <a:r>
              <a:rPr lang="en-GB" i="1" dirty="0" smtClean="0"/>
              <a:t> de justice</a:t>
            </a:r>
            <a:r>
              <a:rPr lang="en-GB" dirty="0" smtClean="0"/>
              <a:t>"); </a:t>
            </a:r>
            <a:br>
              <a:rPr lang="en-GB" dirty="0" smtClean="0"/>
            </a:br>
            <a:r>
              <a:rPr lang="en-GB" i="1" dirty="0" smtClean="0"/>
              <a:t>b)</a:t>
            </a:r>
            <a:r>
              <a:rPr lang="en-GB" dirty="0" smtClean="0"/>
              <a:t>  administrative documents; </a:t>
            </a:r>
            <a:br>
              <a:rPr lang="en-GB" dirty="0" smtClean="0"/>
            </a:br>
            <a:r>
              <a:rPr lang="en-GB" i="1" dirty="0" smtClean="0"/>
              <a:t>c)</a:t>
            </a:r>
            <a:r>
              <a:rPr lang="en-GB" dirty="0" smtClean="0"/>
              <a:t>  notarial acts; </a:t>
            </a:r>
            <a:br>
              <a:rPr lang="en-GB" dirty="0" smtClean="0"/>
            </a:br>
            <a:r>
              <a:rPr lang="en-GB" i="1" dirty="0" smtClean="0"/>
              <a:t>d)</a:t>
            </a:r>
            <a:r>
              <a:rPr lang="en-GB" dirty="0" smtClean="0"/>
              <a:t>  official certificates which are placed on documents signed by persons in their private capacity, such as official certificates recording the registration of a document or the fact that it was in existence on a certain date and official and notarial authentications of signatures. </a:t>
            </a:r>
          </a:p>
          <a:p>
            <a:r>
              <a:rPr lang="en-GB" dirty="0" smtClean="0"/>
              <a:t>However, the present Convention shall not apply: </a:t>
            </a:r>
          </a:p>
          <a:p>
            <a:r>
              <a:rPr lang="en-GB" i="1" dirty="0" smtClean="0"/>
              <a:t>a)</a:t>
            </a:r>
            <a:r>
              <a:rPr lang="en-GB" dirty="0" smtClean="0"/>
              <a:t>  to documents executed by diplomatic or consular agents; </a:t>
            </a:r>
            <a:br>
              <a:rPr lang="en-GB" dirty="0" smtClean="0"/>
            </a:br>
            <a:r>
              <a:rPr lang="en-GB" i="1" dirty="0" smtClean="0"/>
              <a:t>b)</a:t>
            </a:r>
            <a:r>
              <a:rPr lang="en-GB" dirty="0" smtClean="0"/>
              <a:t>  to administrative documents dealing directly with commercial or customs operations. </a:t>
            </a:r>
          </a:p>
          <a:p>
            <a:endParaRPr lang="en-GB" dirty="0"/>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9</a:t>
            </a:fld>
            <a:endParaRPr lang="en-GB">
              <a:solidFill>
                <a:srgbClr val="000000"/>
              </a:solidFill>
            </a:endParaRPr>
          </a:p>
        </p:txBody>
      </p:sp>
    </p:spTree>
    <p:extLst>
      <p:ext uri="{BB962C8B-B14F-4D97-AF65-F5344CB8AC3E}">
        <p14:creationId xmlns:p14="http://schemas.microsoft.com/office/powerpoint/2010/main" xmlns="" val="219890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21940"/>
            <a:ext cx="5447030" cy="4720214"/>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smtClean="0">
                <a:solidFill>
                  <a:schemeClr val="tx1"/>
                </a:solidFill>
                <a:latin typeface="Arial" charset="0"/>
                <a:ea typeface="+mn-ea"/>
                <a:cs typeface="Arial" charset="0"/>
              </a:rPr>
              <a:t>LLC:</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smtClean="0">
                <a:solidFill>
                  <a:schemeClr val="tx1"/>
                </a:solidFill>
                <a:latin typeface="Arial" charset="0"/>
                <a:ea typeface="+mn-ea"/>
                <a:cs typeface="Arial" charset="0"/>
              </a:rPr>
              <a:t>V praxi, celý proces založení společnosti s ručením omezeným v Rumunsku trvá 2-3 týdny v závislosti na dodání příslušných dokumentů a podkladů nezbytných k zapsání do OR.</a:t>
            </a:r>
            <a:endParaRPr lang="en-GB"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1C40A6DB-A4EA-4A49-AE92-BDCDD8F98083}" type="slidenum">
              <a:rPr lang="en-GB" smtClean="0">
                <a:solidFill>
                  <a:srgbClr val="000000"/>
                </a:solidFill>
              </a:rPr>
              <a:pPr/>
              <a:t>10</a:t>
            </a:fld>
            <a:endParaRPr lang="en-GB">
              <a:solidFill>
                <a:srgbClr val="000000"/>
              </a:solidFill>
            </a:endParaRPr>
          </a:p>
        </p:txBody>
      </p:sp>
    </p:spTree>
    <p:extLst>
      <p:ext uri="{BB962C8B-B14F-4D97-AF65-F5344CB8AC3E}">
        <p14:creationId xmlns:p14="http://schemas.microsoft.com/office/powerpoint/2010/main" xmlns="" val="147948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9147" b="5707"/>
          <a:stretch/>
        </p:blipFill>
        <p:spPr bwMode="auto">
          <a:xfrm>
            <a:off x="0" y="0"/>
            <a:ext cx="9144000" cy="517020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Kinstellar.png"/>
          <p:cNvPicPr>
            <a:picLocks noChangeAspect="1"/>
          </p:cNvPicPr>
          <p:nvPr userDrawn="1"/>
        </p:nvPicPr>
        <p:blipFill>
          <a:blip r:embed="rId3" cstate="print"/>
          <a:stretch>
            <a:fillRect/>
          </a:stretch>
        </p:blipFill>
        <p:spPr>
          <a:xfrm>
            <a:off x="357667" y="5483531"/>
            <a:ext cx="3272112" cy="263722"/>
          </a:xfrm>
          <a:prstGeom prst="rect">
            <a:avLst/>
          </a:prstGeom>
        </p:spPr>
      </p:pic>
      <p:cxnSp>
        <p:nvCxnSpPr>
          <p:cNvPr id="14" name="Straight Connector 13"/>
          <p:cNvCxnSpPr/>
          <p:nvPr userDrawn="1"/>
        </p:nvCxnSpPr>
        <p:spPr>
          <a:xfrm>
            <a:off x="0" y="5189879"/>
            <a:ext cx="9144000" cy="0"/>
          </a:xfrm>
          <a:prstGeom prst="line">
            <a:avLst/>
          </a:prstGeom>
          <a:ln w="76200">
            <a:gradFill flip="none" rotWithShape="1">
              <a:gsLst>
                <a:gs pos="0">
                  <a:schemeClr val="accent2">
                    <a:lumMod val="40000"/>
                    <a:lumOff val="60000"/>
                  </a:schemeClr>
                </a:gs>
                <a:gs pos="46000">
                  <a:schemeClr val="accent2">
                    <a:lumMod val="95000"/>
                    <a:lumOff val="5000"/>
                  </a:schemeClr>
                </a:gs>
                <a:gs pos="100000">
                  <a:srgbClr val="C75B12"/>
                </a:gs>
              </a:gsLst>
              <a:path path="circle">
                <a:fillToRect r="100000" b="100000"/>
              </a:path>
              <a:tileRect l="-100000" t="-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916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41891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4500" y="550569"/>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44500" y="1972340"/>
            <a:ext cx="3959225" cy="4140000"/>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1564138"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pic>
        <p:nvPicPr>
          <p:cNvPr id="9" name="Picture Placeholder 4" descr="KIN_IM_PLACE_LT_05_LO.jpg"/>
          <p:cNvPicPr>
            <a:picLocks noChangeAspect="1"/>
          </p:cNvPicPr>
          <p:nvPr userDrawn="1"/>
        </p:nvPicPr>
        <p:blipFill>
          <a:blip r:embed="rId2" cstate="print"/>
          <a:srcRect l="28233" r="28233"/>
          <a:stretch>
            <a:fillRect/>
          </a:stretch>
        </p:blipFill>
        <p:spPr bwMode="auto">
          <a:xfrm>
            <a:off x="4667250" y="0"/>
            <a:ext cx="4476750" cy="6858000"/>
          </a:xfrm>
          <a:prstGeom prst="rect">
            <a:avLst/>
          </a:prstGeom>
          <a:noFill/>
          <a:ln w="9525">
            <a:noFill/>
            <a:miter lim="800000"/>
            <a:headEnd/>
            <a:tailEnd/>
          </a:ln>
          <a:effectLst/>
        </p:spPr>
      </p:pic>
    </p:spTree>
    <p:extLst>
      <p:ext uri="{BB962C8B-B14F-4D97-AF65-F5344CB8AC3E}">
        <p14:creationId xmlns:p14="http://schemas.microsoft.com/office/powerpoint/2010/main" xmlns="" val="199145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wo Content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4859" y="1988387"/>
            <a:ext cx="3959225" cy="4248000"/>
          </a:xfrm>
        </p:spPr>
        <p:txBody>
          <a:bodyPr/>
          <a:lstStyle>
            <a:lvl1pPr>
              <a:lnSpc>
                <a:spcPct val="121000"/>
              </a:lnSpc>
              <a:spcBef>
                <a:spcPts val="300"/>
              </a:spcBef>
              <a:spcAft>
                <a:spcPts val="300"/>
              </a:spcAft>
              <a:defRPr sz="1000"/>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37100" y="1988387"/>
            <a:ext cx="3960813" cy="4248000"/>
          </a:xfrm>
        </p:spPr>
        <p:txBody>
          <a:bodyPr/>
          <a:lstStyle>
            <a:lvl1pPr marL="0" marR="0" indent="0" algn="l" defTabSz="914400" rtl="0" eaLnBrk="1" fontAlgn="base" latinLnBrk="0" hangingPunct="1">
              <a:lnSpc>
                <a:spcPct val="121000"/>
              </a:lnSpc>
              <a:spcBef>
                <a:spcPts val="300"/>
              </a:spcBef>
              <a:spcAft>
                <a:spcPts val="300"/>
              </a:spcAft>
              <a:buClr>
                <a:schemeClr val="tx2"/>
              </a:buClr>
              <a:buSzTx/>
              <a:buFontTx/>
              <a:buNone/>
              <a:tabLst/>
              <a:defRPr lang="en-US" sz="1000" dirty="0" smtClean="0">
                <a:solidFill>
                  <a:schemeClr val="accent1"/>
                </a:solidFill>
                <a:latin typeface="Arial" pitchFamily="34" charset="0"/>
                <a:ea typeface="+mn-ea"/>
                <a:cs typeface="+mn-cs"/>
              </a:defRPr>
            </a:lvl1pPr>
            <a:lvl2pPr>
              <a:lnSpc>
                <a:spcPct val="121000"/>
              </a:lnSpc>
              <a:spcBef>
                <a:spcPts val="300"/>
              </a:spcBef>
              <a:spcAft>
                <a:spcPts val="300"/>
              </a:spcAft>
              <a:defRPr sz="1000"/>
            </a:lvl2pPr>
            <a:lvl3pPr>
              <a:lnSpc>
                <a:spcPct val="121000"/>
              </a:lnSpc>
              <a:spcBef>
                <a:spcPts val="300"/>
              </a:spcBef>
              <a:spcAft>
                <a:spcPts val="300"/>
              </a:spcAft>
              <a:defRPr sz="1000"/>
            </a:lvl3pPr>
            <a:lvl4pPr>
              <a:lnSpc>
                <a:spcPct val="121000"/>
              </a:lnSpc>
              <a:spcBef>
                <a:spcPts val="300"/>
              </a:spcBef>
              <a:spcAft>
                <a:spcPts val="300"/>
              </a:spcAft>
              <a:defRPr sz="1000"/>
            </a:lvl4pPr>
            <a:lvl5pPr>
              <a:lnSpc>
                <a:spcPct val="121000"/>
              </a:lnSpc>
              <a:spcBef>
                <a:spcPts val="300"/>
              </a:spcBef>
              <a:spcAft>
                <a:spcPts val="300"/>
              </a:spcAft>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44859" y="545355"/>
            <a:ext cx="8251465"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6" name="Slide Number Placeholder 5"/>
          <p:cNvSpPr>
            <a:spLocks noGrp="1" noChangeArrowheads="1"/>
          </p:cNvSpPr>
          <p:nvPr>
            <p:ph type="sldNum" sz="quarter" idx="4"/>
          </p:nvPr>
        </p:nvSpPr>
        <p:spPr bwMode="auto">
          <a:xfrm>
            <a:off x="5097913"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349413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34975"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4975" y="1993605"/>
            <a:ext cx="3959225" cy="4152014"/>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pic>
        <p:nvPicPr>
          <p:cNvPr id="12" name="Picture 11" descr="KIN_IM_PLACE_LT_06_LO.jpg"/>
          <p:cNvPicPr>
            <a:picLocks/>
          </p:cNvPicPr>
          <p:nvPr userDrawn="1"/>
        </p:nvPicPr>
        <p:blipFill>
          <a:blip r:embed="rId2" cstate="print">
            <a:lum bright="5000"/>
          </a:blip>
          <a:srcRect l="21163" r="19419"/>
          <a:stretch>
            <a:fillRect/>
          </a:stretch>
        </p:blipFill>
        <p:spPr>
          <a:xfrm>
            <a:off x="4665600" y="0"/>
            <a:ext cx="4478400" cy="6858000"/>
          </a:xfrm>
          <a:prstGeom prst="rect">
            <a:avLst/>
          </a:prstGeom>
        </p:spPr>
      </p:pic>
      <p:sp>
        <p:nvSpPr>
          <p:cNvPr id="6" name="Slide Number Placeholder 5"/>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2762729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84951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192185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Only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44857" y="3277329"/>
            <a:ext cx="8265221" cy="2850514"/>
          </a:xfrm>
          <a:prstGeom prst="rect">
            <a:avLst/>
          </a:prstGeom>
          <a:effectLst>
            <a:outerShdw blurRad="50800" dist="38100" dir="2700000" algn="tl" rotWithShape="0">
              <a:srgbClr val="747678">
                <a:alpha val="40000"/>
              </a:srgbClr>
            </a:outerShdw>
          </a:effectLst>
        </p:spPr>
      </p:pic>
      <p:sp>
        <p:nvSpPr>
          <p:cNvPr id="4" name="Title 1"/>
          <p:cNvSpPr>
            <a:spLocks noGrp="1"/>
          </p:cNvSpPr>
          <p:nvPr userDrawn="1">
            <p:ph type="title" hasCustomPrompt="1"/>
          </p:nvPr>
        </p:nvSpPr>
        <p:spPr>
          <a:xfrm>
            <a:off x="430543" y="560090"/>
            <a:ext cx="8265222" cy="720000"/>
          </a:xfrm>
        </p:spPr>
        <p:txBody>
          <a:bodyPr/>
          <a:lstStyle>
            <a:lvl1pPr>
              <a:lnSpc>
                <a:spcPct val="121000"/>
              </a:lnSpc>
              <a:defRPr/>
            </a:lvl1p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GB" dirty="0"/>
          </a:p>
        </p:txBody>
      </p:sp>
      <p:sp>
        <p:nvSpPr>
          <p:cNvPr id="10" name="TextBox 9"/>
          <p:cNvSpPr txBox="1"/>
          <p:nvPr userDrawn="1"/>
        </p:nvSpPr>
        <p:spPr bwMode="auto">
          <a:xfrm>
            <a:off x="513708" y="4952144"/>
            <a:ext cx="3195263" cy="14034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cs-CZ" sz="1600" kern="0">
              <a:solidFill>
                <a:srgbClr val="000000"/>
              </a:solidFill>
              <a:cs typeface="Arial" charset="0"/>
            </a:endParaRPr>
          </a:p>
          <a:p>
            <a:pPr fontAlgn="base">
              <a:lnSpc>
                <a:spcPct val="95000"/>
              </a:lnSpc>
              <a:spcBef>
                <a:spcPct val="0"/>
              </a:spcBef>
              <a:spcAft>
                <a:spcPct val="0"/>
              </a:spcAft>
            </a:pPr>
            <a:endParaRPr lang="en-GB" sz="1600" kern="0" dirty="0">
              <a:solidFill>
                <a:srgbClr val="000000"/>
              </a:solidFill>
              <a:cs typeface="Arial" charset="0"/>
            </a:endParaRPr>
          </a:p>
        </p:txBody>
      </p:sp>
      <p:sp>
        <p:nvSpPr>
          <p:cNvPr id="15" name="Content Placeholder 1"/>
          <p:cNvSpPr>
            <a:spLocks noGrp="1"/>
          </p:cNvSpPr>
          <p:nvPr userDrawn="1">
            <p:ph sz="half" idx="1" hasCustomPrompt="1"/>
          </p:nvPr>
        </p:nvSpPr>
        <p:spPr>
          <a:xfrm>
            <a:off x="444857" y="1994879"/>
            <a:ext cx="8250907" cy="933131"/>
          </a:xfrm>
        </p:spPr>
        <p:txBody>
          <a:bodyPr/>
          <a:lstStyle>
            <a:lvl1pPr>
              <a:lnSpc>
                <a:spcPct val="121000"/>
              </a:lnSpc>
              <a:spcBef>
                <a:spcPts val="300"/>
              </a:spcBef>
              <a:spcAft>
                <a:spcPts val="300"/>
              </a:spcAft>
              <a:defRPr lang="en-US" sz="1000" smtClean="0">
                <a:effectLst/>
              </a:defRPr>
            </a:lvl1pPr>
          </a:lstStyle>
          <a:p>
            <a:pPr>
              <a:buClr>
                <a:schemeClr val="bg1"/>
              </a:buClr>
              <a:defRPr/>
            </a:pPr>
            <a:r>
              <a:rPr lang="en-US" sz="1000" dirty="0">
                <a:effectLst/>
                <a:latin typeface="Arial" panose="020B0604020202020204" pitchFamily="34" charset="0"/>
                <a:ea typeface="Calibri" panose="020F0502020204030204" pitchFamily="34" charset="0"/>
              </a:rPr>
              <a:t>Kinstellar is the leading independent law firm operating in Emerging Europe, with offices in </a:t>
            </a:r>
            <a:r>
              <a:rPr lang="en-US" sz="1000" dirty="0">
                <a:solidFill>
                  <a:srgbClr val="C75B12"/>
                </a:solidFill>
                <a:effectLst/>
                <a:latin typeface="Arial" panose="020B0604020202020204" pitchFamily="34" charset="0"/>
                <a:ea typeface="Calibri" panose="020F0502020204030204" pitchFamily="34" charset="0"/>
              </a:rPr>
              <a:t>Almaty</a:t>
            </a:r>
            <a:r>
              <a:rPr lang="en-US" sz="1000" dirty="0">
                <a:effectLst/>
                <a:latin typeface="Arial" panose="020B0604020202020204" pitchFamily="34" charset="0"/>
                <a:ea typeface="Calibri" panose="020F0502020204030204" pitchFamily="34" charset="0"/>
              </a:rPr>
              <a:t> (Kazakhstan),</a:t>
            </a:r>
            <a:r>
              <a:rPr lang="en-US" sz="1000" dirty="0">
                <a:solidFill>
                  <a:srgbClr val="C75B12"/>
                </a:solidFill>
                <a:effectLst/>
                <a:latin typeface="Arial" panose="020B0604020202020204" pitchFamily="34" charset="0"/>
                <a:ea typeface="Calibri" panose="020F0502020204030204" pitchFamily="34" charset="0"/>
              </a:rPr>
              <a:t> Belgrade</a:t>
            </a:r>
            <a:r>
              <a:rPr lang="en-US" sz="1000" dirty="0">
                <a:effectLst/>
                <a:latin typeface="Arial" panose="020B0604020202020204" pitchFamily="34" charset="0"/>
                <a:ea typeface="Calibri" panose="020F0502020204030204" pitchFamily="34" charset="0"/>
              </a:rPr>
              <a:t> (Serbia), </a:t>
            </a:r>
            <a:r>
              <a:rPr lang="en-US" sz="1000" dirty="0">
                <a:solidFill>
                  <a:srgbClr val="C75B12"/>
                </a:solidFill>
                <a:effectLst/>
                <a:latin typeface="Arial" panose="020B0604020202020204" pitchFamily="34" charset="0"/>
                <a:ea typeface="Calibri" panose="020F0502020204030204" pitchFamily="34" charset="0"/>
              </a:rPr>
              <a:t>Bratislava</a:t>
            </a:r>
            <a:r>
              <a:rPr lang="en-US" sz="1000" dirty="0">
                <a:effectLst/>
                <a:latin typeface="Arial" panose="020B0604020202020204" pitchFamily="34" charset="0"/>
                <a:ea typeface="Calibri" panose="020F0502020204030204" pitchFamily="34" charset="0"/>
              </a:rPr>
              <a:t> (Slovakia)*, </a:t>
            </a:r>
            <a:r>
              <a:rPr lang="en-US" sz="1000" dirty="0">
                <a:solidFill>
                  <a:srgbClr val="C75B12"/>
                </a:solidFill>
                <a:effectLst/>
                <a:latin typeface="Arial" panose="020B0604020202020204" pitchFamily="34" charset="0"/>
                <a:ea typeface="Calibri" panose="020F0502020204030204" pitchFamily="34" charset="0"/>
              </a:rPr>
              <a:t>Bucharest</a:t>
            </a:r>
            <a:r>
              <a:rPr lang="en-US" sz="1000" dirty="0">
                <a:effectLst/>
                <a:latin typeface="Arial" panose="020B0604020202020204" pitchFamily="34" charset="0"/>
                <a:ea typeface="Calibri" panose="020F0502020204030204" pitchFamily="34" charset="0"/>
              </a:rPr>
              <a:t> (Romania), </a:t>
            </a:r>
            <a:r>
              <a:rPr lang="en-US" sz="1000" dirty="0">
                <a:solidFill>
                  <a:srgbClr val="C75B12"/>
                </a:solidFill>
                <a:effectLst/>
                <a:latin typeface="Arial" panose="020B0604020202020204" pitchFamily="34" charset="0"/>
                <a:ea typeface="Calibri" panose="020F0502020204030204" pitchFamily="34" charset="0"/>
              </a:rPr>
              <a:t>Budapest</a:t>
            </a:r>
            <a:r>
              <a:rPr lang="en-US" sz="1000" dirty="0">
                <a:effectLst/>
                <a:latin typeface="Arial" panose="020B0604020202020204" pitchFamily="34" charset="0"/>
                <a:ea typeface="Calibri" panose="020F0502020204030204" pitchFamily="34" charset="0"/>
              </a:rPr>
              <a:t> (Hungary), </a:t>
            </a:r>
            <a:r>
              <a:rPr lang="en-US" sz="1000" dirty="0">
                <a:solidFill>
                  <a:srgbClr val="C75B12"/>
                </a:solidFill>
                <a:effectLst/>
                <a:latin typeface="Arial" panose="020B0604020202020204" pitchFamily="34" charset="0"/>
                <a:ea typeface="Calibri" panose="020F0502020204030204" pitchFamily="34" charset="0"/>
              </a:rPr>
              <a:t>Istanbul</a:t>
            </a:r>
            <a:r>
              <a:rPr lang="en-US" sz="1000" dirty="0">
                <a:effectLst/>
                <a:latin typeface="Arial" panose="020B0604020202020204" pitchFamily="34" charset="0"/>
                <a:ea typeface="Calibri" panose="020F0502020204030204" pitchFamily="34" charset="0"/>
              </a:rPr>
              <a:t> (Turkey), </a:t>
            </a:r>
            <a:r>
              <a:rPr lang="en-US" sz="1000" dirty="0">
                <a:solidFill>
                  <a:srgbClr val="C75B12"/>
                </a:solidFill>
                <a:effectLst/>
                <a:latin typeface="Arial" panose="020B0604020202020204" pitchFamily="34" charset="0"/>
                <a:ea typeface="Calibri" panose="020F0502020204030204" pitchFamily="34" charset="0"/>
              </a:rPr>
              <a:t>Kyiv</a:t>
            </a:r>
            <a:r>
              <a:rPr lang="en-US" sz="1000" dirty="0">
                <a:effectLst/>
                <a:latin typeface="Arial" panose="020B0604020202020204" pitchFamily="34" charset="0"/>
                <a:ea typeface="Calibri" panose="020F0502020204030204" pitchFamily="34" charset="0"/>
              </a:rPr>
              <a:t> (Ukraine), </a:t>
            </a:r>
            <a:r>
              <a:rPr lang="en-US" sz="1000" dirty="0">
                <a:solidFill>
                  <a:srgbClr val="C75B12"/>
                </a:solidFill>
                <a:effectLst/>
                <a:latin typeface="Arial" panose="020B0604020202020204" pitchFamily="34" charset="0"/>
                <a:ea typeface="Calibri" panose="020F0502020204030204" pitchFamily="34" charset="0"/>
              </a:rPr>
              <a:t>Prague</a:t>
            </a:r>
            <a:r>
              <a:rPr lang="en-US" sz="1000" dirty="0">
                <a:effectLst/>
                <a:latin typeface="Arial" panose="020B0604020202020204" pitchFamily="34" charset="0"/>
                <a:ea typeface="Calibri" panose="020F0502020204030204" pitchFamily="34" charset="0"/>
              </a:rPr>
              <a:t> (the Czech Republic) and </a:t>
            </a:r>
            <a:r>
              <a:rPr lang="en-US" sz="1000" dirty="0">
                <a:solidFill>
                  <a:srgbClr val="C75B12"/>
                </a:solidFill>
                <a:effectLst/>
                <a:latin typeface="Arial" panose="020B0604020202020204" pitchFamily="34" charset="0"/>
                <a:ea typeface="Calibri" panose="020F0502020204030204" pitchFamily="34" charset="0"/>
              </a:rPr>
              <a:t>Sofia</a:t>
            </a:r>
            <a:r>
              <a:rPr lang="en-US" sz="1000" dirty="0">
                <a:effectLst/>
                <a:latin typeface="Arial" panose="020B0604020202020204" pitchFamily="34" charset="0"/>
                <a:ea typeface="Calibri" panose="020F0502020204030204" pitchFamily="34" charset="0"/>
              </a:rPr>
              <a:t> (Bulgaria).  </a:t>
            </a:r>
            <a:r>
              <a:rPr lang="en-US" sz="1000" dirty="0">
                <a:latin typeface="Arial" charset="0"/>
              </a:rPr>
              <a:t>  </a:t>
            </a:r>
          </a:p>
          <a:p>
            <a:pPr>
              <a:buClr>
                <a:schemeClr val="bg1"/>
              </a:buClr>
              <a:defRPr/>
            </a:pPr>
            <a:r>
              <a:rPr lang="en-US" sz="1000" dirty="0">
                <a:latin typeface="Arial" charset="0"/>
              </a:rPr>
              <a:t>Operating as a single fully integrated firm, Kinstellar delivers consistently high quality services across all jurisdictions in an integrated and seamless style. We are particularly well suited to servicing complex transactions and advisory requirements spanning several jurisdictions.</a:t>
            </a:r>
          </a:p>
          <a:p>
            <a:pPr marL="0" lvl="0" indent="0" algn="just">
              <a:buClr>
                <a:schemeClr val="bg1"/>
              </a:buClr>
              <a:defRPr/>
            </a:pPr>
            <a:endParaRPr lang="en-US" dirty="0">
              <a:latin typeface="Arial" charset="0"/>
            </a:endParaRPr>
          </a:p>
        </p:txBody>
      </p:sp>
      <p:sp>
        <p:nvSpPr>
          <p:cNvPr id="18" name="Content Placeholder 2"/>
          <p:cNvSpPr txBox="1">
            <a:spLocks/>
          </p:cNvSpPr>
          <p:nvPr userDrawn="1"/>
        </p:nvSpPr>
        <p:spPr bwMode="auto">
          <a:xfrm>
            <a:off x="504269" y="6525344"/>
            <a:ext cx="7925356" cy="1231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lnSpc>
                <a:spcPct val="121000"/>
              </a:lnSpc>
              <a:spcBef>
                <a:spcPts val="300"/>
              </a:spcBef>
              <a:spcAft>
                <a:spcPts val="300"/>
              </a:spcAft>
              <a:buClr>
                <a:srgbClr val="FFFFFF"/>
              </a:buClr>
            </a:pPr>
            <a:r>
              <a:rPr lang="en-US" sz="800" dirty="0">
                <a:solidFill>
                  <a:srgbClr val="ADAFAF"/>
                </a:solidFill>
                <a:cs typeface="Arial" charset="0"/>
              </a:rPr>
              <a:t>* Kinstellar advises international and local clients in Serbia in cooperation with Zajednička advokatska kancelarija Marić &amp; Mujezinović.</a:t>
            </a:r>
          </a:p>
          <a:p>
            <a:pPr marL="382547" indent="-382547" algn="just" defTabSz="820717" eaLnBrk="0" fontAlgn="base" hangingPunct="0">
              <a:lnSpc>
                <a:spcPct val="121000"/>
              </a:lnSpc>
              <a:spcBef>
                <a:spcPts val="300"/>
              </a:spcBef>
              <a:spcAft>
                <a:spcPts val="300"/>
              </a:spcAft>
              <a:buClr>
                <a:srgbClr val="000000"/>
              </a:buClr>
              <a:defRPr/>
            </a:pPr>
            <a:endParaRPr lang="en-US" sz="800" kern="0" dirty="0">
              <a:solidFill>
                <a:srgbClr val="ADAFAF"/>
              </a:solidFill>
              <a:cs typeface="Arial" charset="0"/>
            </a:endParaRPr>
          </a:p>
        </p:txBody>
      </p:sp>
    </p:spTree>
    <p:extLst>
      <p:ext uri="{BB962C8B-B14F-4D97-AF65-F5344CB8AC3E}">
        <p14:creationId xmlns:p14="http://schemas.microsoft.com/office/powerpoint/2010/main" xmlns="" val="355879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1"/>
              </a:buClr>
              <a:defRPr>
                <a:solidFill>
                  <a:schemeClr val="accent1"/>
                </a:solidFill>
              </a:defRPr>
            </a:lvl1pPr>
            <a:lvl2pPr>
              <a:buClr>
                <a:schemeClr val="tx1"/>
              </a:buClr>
              <a:defRPr>
                <a:solidFill>
                  <a:schemeClr val="accent1"/>
                </a:solidFill>
              </a:defRPr>
            </a:lvl2pPr>
            <a:lvl3pPr>
              <a:buClr>
                <a:schemeClr val="tx1"/>
              </a:buClr>
              <a:defRPr>
                <a:solidFill>
                  <a:schemeClr val="accent1"/>
                </a:solidFill>
              </a:defRPr>
            </a:lvl3pPr>
            <a:lvl4pPr>
              <a:buClr>
                <a:schemeClr val="tx1"/>
              </a:buClr>
              <a:defRPr>
                <a:solidFill>
                  <a:schemeClr val="accent1"/>
                </a:solidFill>
              </a:defRPr>
            </a:lvl4pPr>
            <a:lvl5pPr>
              <a:buClr>
                <a:schemeClr val="tx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GB">
                <a:solidFill>
                  <a:srgbClr val="000000"/>
                </a:solidFill>
              </a:rPr>
              <a:t>        </a:t>
            </a:r>
            <a:fld id="{63B48E0C-CD47-4127-AAC0-A8523B5A6F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xmlns="" val="2724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nd half screen image">
    <p:spTree>
      <p:nvGrpSpPr>
        <p:cNvPr id="1" name=""/>
        <p:cNvGrpSpPr/>
        <p:nvPr/>
      </p:nvGrpSpPr>
      <p:grpSpPr>
        <a:xfrm>
          <a:off x="0" y="0"/>
          <a:ext cx="0" cy="0"/>
          <a:chOff x="0" y="0"/>
          <a:chExt cx="0" cy="0"/>
        </a:xfrm>
      </p:grpSpPr>
      <p:sp>
        <p:nvSpPr>
          <p:cNvPr id="2" name="Title 1"/>
          <p:cNvSpPr>
            <a:spLocks noGrp="1"/>
          </p:cNvSpPr>
          <p:nvPr>
            <p:ph type="title"/>
          </p:nvPr>
        </p:nvSpPr>
        <p:spPr>
          <a:xfrm>
            <a:off x="442563" y="550565"/>
            <a:ext cx="3956050" cy="720000"/>
          </a:xfrm>
        </p:spPr>
        <p:txBody>
          <a:bodyPr/>
          <a:lstStyle>
            <a:lvl1pPr>
              <a:lnSpc>
                <a:spcPct val="121000"/>
              </a:lnSpc>
              <a:defRPr>
                <a:solidFill>
                  <a:schemeClr val="bg1"/>
                </a:solidFill>
              </a:defRPr>
            </a:lvl1pPr>
          </a:lstStyle>
          <a:p>
            <a:r>
              <a:rPr lang="en-US"/>
              <a:t>Click to edit Master title style</a:t>
            </a:r>
            <a:endParaRPr lang="en-GB" dirty="0"/>
          </a:p>
        </p:txBody>
      </p:sp>
      <p:sp>
        <p:nvSpPr>
          <p:cNvPr id="3" name="Text Placeholder 2"/>
          <p:cNvSpPr>
            <a:spLocks noGrp="1"/>
          </p:cNvSpPr>
          <p:nvPr>
            <p:ph type="body" sz="half" idx="1"/>
          </p:nvPr>
        </p:nvSpPr>
        <p:spPr>
          <a:xfrm>
            <a:off x="439388" y="1982988"/>
            <a:ext cx="3959225" cy="4162631"/>
          </a:xfrm>
        </p:spPr>
        <p:txBody>
          <a:bodyPr/>
          <a:lstStyle>
            <a:lvl2pPr>
              <a:buClr>
                <a:schemeClr val="bg1"/>
              </a:buClr>
              <a:defRPr/>
            </a:lvl2pPr>
            <a:lvl3pPr>
              <a:buClr>
                <a:schemeClr val="bg1"/>
              </a:buClr>
              <a:defRPr/>
            </a:lvl3pPr>
            <a:lvl4pPr>
              <a:buClr>
                <a:schemeClr val="bg1"/>
              </a:buClr>
              <a:defRPr/>
            </a:lvl4pPr>
            <a:lvl5pPr>
              <a:buClr>
                <a:schemeClr val="bg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1"/>
          </p:nvPr>
        </p:nvSpPr>
        <p:spPr>
          <a:xfrm>
            <a:off x="4667250" y="0"/>
            <a:ext cx="4476750" cy="6858000"/>
          </a:xfrm>
          <a:ln>
            <a:noFill/>
          </a:ln>
        </p:spPr>
        <p:txBody>
          <a:bodyPr/>
          <a:lstStyle/>
          <a:p>
            <a:r>
              <a:rPr lang="en-US"/>
              <a:t>Click icon to add picture</a:t>
            </a:r>
            <a:endParaRPr lang="en-GB" dirty="0"/>
          </a:p>
        </p:txBody>
      </p:sp>
      <p:sp>
        <p:nvSpPr>
          <p:cNvPr id="6" name="Rectangle 6"/>
          <p:cNvSpPr>
            <a:spLocks noGrp="1" noChangeArrowheads="1"/>
          </p:cNvSpPr>
          <p:nvPr>
            <p:ph type="sldNum" sz="quarter" idx="4"/>
          </p:nvPr>
        </p:nvSpPr>
        <p:spPr bwMode="auto">
          <a:xfrm>
            <a:off x="1554613" y="6243638"/>
            <a:ext cx="2844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151797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34742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424311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155053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22987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427024" y="542804"/>
            <a:ext cx="8072438" cy="720000"/>
          </a:xfrm>
        </p:spPr>
        <p:txBody>
          <a:bodyPr/>
          <a:lstStyle>
            <a:lvl1pPr>
              <a:lnSpc>
                <a:spcPct val="121000"/>
              </a:lnSpc>
              <a:defRPr>
                <a:solidFill>
                  <a:srgbClr val="C75B12"/>
                </a:solidFill>
              </a:defRPr>
            </a:lvl1pPr>
          </a:lstStyle>
          <a:p>
            <a:r>
              <a:rPr lang="en-US"/>
              <a:t>Click to edit Master title style</a:t>
            </a:r>
            <a:endParaRPr lang="en-GB" dirty="0"/>
          </a:p>
        </p:txBody>
      </p:sp>
      <p:sp>
        <p:nvSpPr>
          <p:cNvPr id="3" name="Content Placeholder 2"/>
          <p:cNvSpPr>
            <a:spLocks noGrp="1"/>
          </p:cNvSpPr>
          <p:nvPr>
            <p:ph idx="1"/>
          </p:nvPr>
        </p:nvSpPr>
        <p:spPr>
          <a:xfrm>
            <a:off x="427024" y="1990489"/>
            <a:ext cx="8072438" cy="4104000"/>
          </a:xfrm>
        </p:spPr>
        <p:txBody>
          <a:bodyPr/>
          <a:lstStyle>
            <a:lvl1pPr>
              <a:buClr>
                <a:schemeClr val="tx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noChangeArrowheads="1"/>
          </p:cNvSpPr>
          <p:nvPr>
            <p:ph type="sldNum" sz="quarter" idx="4"/>
          </p:nvPr>
        </p:nvSpPr>
        <p:spPr bwMode="auto">
          <a:xfrm>
            <a:off x="4899462"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r>
              <a:rPr lang="en-GB" dirty="0">
                <a:solidFill>
                  <a:srgbClr val="000000"/>
                </a:solidFill>
              </a:rPr>
              <a:t>        </a:t>
            </a:r>
            <a:r>
              <a:rPr lang="en-GB" dirty="0">
                <a:solidFill>
                  <a:srgbClr val="4D4F53"/>
                </a:solidFill>
              </a:rPr>
              <a:t>page no optional </a:t>
            </a:r>
            <a:fld id="{B60F3725-43DD-4091-A610-5ADE4C20FC53}" type="slidenum">
              <a:rPr lang="en-GB" smtClean="0">
                <a:solidFill>
                  <a:srgbClr val="4D4F53"/>
                </a:solidFill>
              </a:rPr>
              <a:pPr/>
              <a:t>‹#›</a:t>
            </a:fld>
            <a:endParaRPr lang="en-GB" dirty="0">
              <a:solidFill>
                <a:srgbClr val="4D4F53"/>
              </a:solidFill>
            </a:endParaRPr>
          </a:p>
        </p:txBody>
      </p:sp>
    </p:spTree>
    <p:extLst>
      <p:ext uri="{BB962C8B-B14F-4D97-AF65-F5344CB8AC3E}">
        <p14:creationId xmlns:p14="http://schemas.microsoft.com/office/powerpoint/2010/main" xmlns="" val="4079589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614671312"/>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035949528"/>
      </p:ext>
    </p:extLst>
  </p:cSld>
  <p:clrMap bg1="lt1" tx1="dk1" bg2="lt2" tx2="dk2" accent1="accent1" accent2="accent2" accent3="accent3" accent4="accent4" accent5="accent5" accent6="accent6" hlink="hlink" folHlink="folHlink"/>
  <p:sldLayoutIdLst>
    <p:sldLayoutId id="2147483679"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320804150"/>
      </p:ext>
    </p:extLst>
  </p:cSld>
  <p:clrMap bg1="lt1" tx1="dk1" bg2="lt2" tx2="dk2" accent1="accent1" accent2="accent2" accent3="accent3" accent4="accent4" accent5="accent5" accent6="accent6" hlink="hlink" folHlink="folHlink"/>
  <p:sldLayoutIdLst>
    <p:sldLayoutId id="2147483681"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2860199444"/>
      </p:ext>
    </p:extLst>
  </p:cSld>
  <p:clrMap bg1="lt1" tx1="dk1" bg2="lt2" tx2="dk2" accent1="accent1" accent2="accent2" accent3="accent3" accent4="accent4" accent5="accent5" accent6="accent6" hlink="hlink" folHlink="folHlink"/>
  <p:sldLayoutIdLst>
    <p:sldLayoutId id="2147483683"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735735647"/>
      </p:ext>
    </p:extLst>
  </p:cSld>
  <p:clrMap bg1="lt1" tx1="dk1" bg2="lt2" tx2="dk2" accent1="accent1" accent2="accent2" accent3="accent3" accent4="accent4" accent5="accent5" accent6="accent6" hlink="hlink" folHlink="folHlink"/>
  <p:sldLayoutIdLst>
    <p:sldLayoutId id="2147483685"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3934320447"/>
      </p:ext>
    </p:extLst>
  </p:cSld>
  <p:clrMap bg1="lt1" tx1="dk1" bg2="lt2" tx2="dk2" accent1="accent1" accent2="accent2" accent3="accent3" accent4="accent4" accent5="accent5" accent6="accent6" hlink="hlink" folHlink="folHlink"/>
  <p:sldLayoutIdLst>
    <p:sldLayoutId id="2147483687"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3244120294"/>
      </p:ext>
    </p:extLst>
  </p:cSld>
  <p:clrMap bg1="lt1" tx1="dk1" bg2="lt2" tx2="dk2" accent1="accent1" accent2="accent2" accent3="accent3" accent4="accent4" accent5="accent5" accent6="accent6" hlink="hlink" folHlink="folHlink"/>
  <p:sldLayoutIdLst>
    <p:sldLayoutId id="2147483689"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1" y="452440"/>
            <a:ext cx="8072437"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1" y="1981202"/>
            <a:ext cx="8072437"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9" y="6243639"/>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97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7" y="6319065"/>
            <a:ext cx="1028517" cy="82895"/>
          </a:xfrm>
          <a:prstGeom prst="rect">
            <a:avLst/>
          </a:prstGeom>
        </p:spPr>
      </p:pic>
    </p:spTree>
    <p:extLst>
      <p:ext uri="{BB962C8B-B14F-4D97-AF65-F5344CB8AC3E}">
        <p14:creationId xmlns:p14="http://schemas.microsoft.com/office/powerpoint/2010/main" xmlns="" val="4072016631"/>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1" fontAlgn="base" hangingPunct="1">
        <a:lnSpc>
          <a:spcPct val="121000"/>
        </a:lnSpc>
        <a:spcBef>
          <a:spcPct val="0"/>
        </a:spcBef>
        <a:spcAft>
          <a:spcPct val="0"/>
        </a:spcAft>
        <a:defRPr sz="2293">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293">
          <a:solidFill>
            <a:schemeClr val="tx2"/>
          </a:solidFill>
          <a:latin typeface="Arial" charset="0"/>
          <a:cs typeface="Arial" charset="0"/>
        </a:defRPr>
      </a:lvl2pPr>
      <a:lvl3pPr algn="l" rtl="0" eaLnBrk="1" fontAlgn="base" hangingPunct="1">
        <a:lnSpc>
          <a:spcPct val="95000"/>
        </a:lnSpc>
        <a:spcBef>
          <a:spcPct val="0"/>
        </a:spcBef>
        <a:spcAft>
          <a:spcPct val="0"/>
        </a:spcAft>
        <a:defRPr sz="2293">
          <a:solidFill>
            <a:schemeClr val="tx2"/>
          </a:solidFill>
          <a:latin typeface="Arial" charset="0"/>
          <a:cs typeface="Arial" charset="0"/>
        </a:defRPr>
      </a:lvl3pPr>
      <a:lvl4pPr algn="l" rtl="0" eaLnBrk="1" fontAlgn="base" hangingPunct="1">
        <a:lnSpc>
          <a:spcPct val="95000"/>
        </a:lnSpc>
        <a:spcBef>
          <a:spcPct val="0"/>
        </a:spcBef>
        <a:spcAft>
          <a:spcPct val="0"/>
        </a:spcAft>
        <a:defRPr sz="2293">
          <a:solidFill>
            <a:schemeClr val="tx2"/>
          </a:solidFill>
          <a:latin typeface="Arial" charset="0"/>
          <a:cs typeface="Arial" charset="0"/>
        </a:defRPr>
      </a:lvl4pPr>
      <a:lvl5pPr algn="l" rtl="0" eaLnBrk="1" fontAlgn="base" hangingPunct="1">
        <a:lnSpc>
          <a:spcPct val="95000"/>
        </a:lnSpc>
        <a:spcBef>
          <a:spcPct val="0"/>
        </a:spcBef>
        <a:spcAft>
          <a:spcPct val="0"/>
        </a:spcAft>
        <a:defRPr sz="2293">
          <a:solidFill>
            <a:schemeClr val="tx2"/>
          </a:solidFill>
          <a:latin typeface="Arial" charset="0"/>
          <a:cs typeface="Arial" charset="0"/>
        </a:defRPr>
      </a:lvl5pPr>
      <a:lvl6pPr marL="444442" algn="l" rtl="0" eaLnBrk="1" fontAlgn="base" hangingPunct="1">
        <a:lnSpc>
          <a:spcPct val="95000"/>
        </a:lnSpc>
        <a:spcBef>
          <a:spcPct val="0"/>
        </a:spcBef>
        <a:spcAft>
          <a:spcPct val="0"/>
        </a:spcAft>
        <a:defRPr sz="2293">
          <a:solidFill>
            <a:schemeClr val="tx2"/>
          </a:solidFill>
          <a:latin typeface="Arial" charset="0"/>
          <a:cs typeface="Arial" charset="0"/>
        </a:defRPr>
      </a:lvl6pPr>
      <a:lvl7pPr marL="888885" algn="l" rtl="0" eaLnBrk="1" fontAlgn="base" hangingPunct="1">
        <a:lnSpc>
          <a:spcPct val="95000"/>
        </a:lnSpc>
        <a:spcBef>
          <a:spcPct val="0"/>
        </a:spcBef>
        <a:spcAft>
          <a:spcPct val="0"/>
        </a:spcAft>
        <a:defRPr sz="2293">
          <a:solidFill>
            <a:schemeClr val="tx2"/>
          </a:solidFill>
          <a:latin typeface="Arial" charset="0"/>
          <a:cs typeface="Arial" charset="0"/>
        </a:defRPr>
      </a:lvl7pPr>
      <a:lvl8pPr marL="1333327" algn="l" rtl="0" eaLnBrk="1" fontAlgn="base" hangingPunct="1">
        <a:lnSpc>
          <a:spcPct val="95000"/>
        </a:lnSpc>
        <a:spcBef>
          <a:spcPct val="0"/>
        </a:spcBef>
        <a:spcAft>
          <a:spcPct val="0"/>
        </a:spcAft>
        <a:defRPr sz="2293">
          <a:solidFill>
            <a:schemeClr val="tx2"/>
          </a:solidFill>
          <a:latin typeface="Arial" charset="0"/>
          <a:cs typeface="Arial" charset="0"/>
        </a:defRPr>
      </a:lvl8pPr>
      <a:lvl9pPr marL="1777770" algn="l" rtl="0" eaLnBrk="1" fontAlgn="base" hangingPunct="1">
        <a:lnSpc>
          <a:spcPct val="95000"/>
        </a:lnSpc>
        <a:spcBef>
          <a:spcPct val="0"/>
        </a:spcBef>
        <a:spcAft>
          <a:spcPct val="0"/>
        </a:spcAft>
        <a:defRPr sz="2293">
          <a:solidFill>
            <a:schemeClr val="tx2"/>
          </a:solidFill>
          <a:latin typeface="Arial" charset="0"/>
          <a:cs typeface="Arial" charset="0"/>
        </a:defRPr>
      </a:lvl9pPr>
    </p:titleStyle>
    <p:bodyStyle>
      <a:lvl1pPr algn="just" rtl="0" eaLnBrk="1" fontAlgn="base" hangingPunct="1">
        <a:lnSpc>
          <a:spcPct val="121000"/>
        </a:lnSpc>
        <a:spcBef>
          <a:spcPts val="292"/>
        </a:spcBef>
        <a:spcAft>
          <a:spcPts val="292"/>
        </a:spcAft>
        <a:buClr>
          <a:schemeClr val="tx1"/>
        </a:buClr>
        <a:defRPr sz="970">
          <a:solidFill>
            <a:schemeClr val="accent1"/>
          </a:solidFill>
          <a:latin typeface="Arial" pitchFamily="34" charset="0"/>
          <a:ea typeface="+mn-ea"/>
          <a:cs typeface="+mn-cs"/>
        </a:defRPr>
      </a:lvl1pPr>
      <a:lvl2pPr marL="83333" indent="-81790"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2pPr>
      <a:lvl3pPr marL="527776" indent="-185184"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3pPr>
      <a:lvl4pPr marL="787034" indent="-94136" algn="just" rtl="0" eaLnBrk="1" fontAlgn="base" hangingPunct="1">
        <a:lnSpc>
          <a:spcPct val="121000"/>
        </a:lnSpc>
        <a:spcBef>
          <a:spcPts val="292"/>
        </a:spcBef>
        <a:spcAft>
          <a:spcPts val="292"/>
        </a:spcAft>
        <a:buClr>
          <a:schemeClr val="bg1"/>
        </a:buClr>
        <a:buFont typeface="Arial" charset="0"/>
        <a:buChar char="•"/>
        <a:defRPr sz="970">
          <a:solidFill>
            <a:schemeClr val="accent1"/>
          </a:solidFill>
          <a:latin typeface="Arial" pitchFamily="34" charset="0"/>
          <a:cs typeface="+mn-cs"/>
        </a:defRPr>
      </a:lvl4pPr>
      <a:lvl5pPr marL="1222217" indent="-179012" algn="just" rtl="0" eaLnBrk="1" fontAlgn="base" hangingPunct="1">
        <a:lnSpc>
          <a:spcPct val="121000"/>
        </a:lnSpc>
        <a:spcBef>
          <a:spcPts val="292"/>
        </a:spcBef>
        <a:spcAft>
          <a:spcPts val="292"/>
        </a:spcAft>
        <a:buClr>
          <a:schemeClr val="bg1"/>
        </a:buClr>
        <a:buFont typeface="Arial" pitchFamily="34" charset="0"/>
        <a:buChar char="―"/>
        <a:defRPr sz="970">
          <a:solidFill>
            <a:schemeClr val="accent1"/>
          </a:solidFill>
          <a:latin typeface="Arial" pitchFamily="34" charset="0"/>
          <a:cs typeface="+mn-cs"/>
        </a:defRPr>
      </a:lvl5pPr>
      <a:lvl6pPr marL="1675918"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6pPr>
      <a:lvl7pPr marL="2120360"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7pPr>
      <a:lvl8pPr marL="2564803"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8pPr>
      <a:lvl9pPr marL="3009246" indent="-188270" algn="l" rtl="0" eaLnBrk="1" fontAlgn="base" hangingPunct="1">
        <a:spcBef>
          <a:spcPct val="20000"/>
        </a:spcBef>
        <a:spcAft>
          <a:spcPct val="20000"/>
        </a:spcAft>
        <a:buClr>
          <a:schemeClr val="tx2"/>
        </a:buClr>
        <a:buFont typeface="Arial" charset="0"/>
        <a:buChar char="–"/>
        <a:defRPr sz="1146">
          <a:solidFill>
            <a:schemeClr val="tx1"/>
          </a:solidFill>
          <a:latin typeface="+mn-lt"/>
          <a:cs typeface="+mn-cs"/>
        </a:defRPr>
      </a:lvl9pPr>
    </p:bodyStyle>
    <p:otherStyle>
      <a:defPPr>
        <a:defRPr lang="en-US"/>
      </a:defPPr>
      <a:lvl1pPr marL="0" algn="l" defTabSz="888885" rtl="0" eaLnBrk="1" latinLnBrk="0" hangingPunct="1">
        <a:defRPr sz="1764" kern="1200">
          <a:solidFill>
            <a:schemeClr val="tx1"/>
          </a:solidFill>
          <a:latin typeface="+mn-lt"/>
          <a:ea typeface="+mn-ea"/>
          <a:cs typeface="+mn-cs"/>
        </a:defRPr>
      </a:lvl1pPr>
      <a:lvl2pPr marL="444442" algn="l" defTabSz="888885" rtl="0" eaLnBrk="1" latinLnBrk="0" hangingPunct="1">
        <a:defRPr sz="1764" kern="1200">
          <a:solidFill>
            <a:schemeClr val="tx1"/>
          </a:solidFill>
          <a:latin typeface="+mn-lt"/>
          <a:ea typeface="+mn-ea"/>
          <a:cs typeface="+mn-cs"/>
        </a:defRPr>
      </a:lvl2pPr>
      <a:lvl3pPr marL="888885" algn="l" defTabSz="888885" rtl="0" eaLnBrk="1" latinLnBrk="0" hangingPunct="1">
        <a:defRPr sz="1764" kern="1200">
          <a:solidFill>
            <a:schemeClr val="tx1"/>
          </a:solidFill>
          <a:latin typeface="+mn-lt"/>
          <a:ea typeface="+mn-ea"/>
          <a:cs typeface="+mn-cs"/>
        </a:defRPr>
      </a:lvl3pPr>
      <a:lvl4pPr marL="1333327" algn="l" defTabSz="888885" rtl="0" eaLnBrk="1" latinLnBrk="0" hangingPunct="1">
        <a:defRPr sz="1764" kern="1200">
          <a:solidFill>
            <a:schemeClr val="tx1"/>
          </a:solidFill>
          <a:latin typeface="+mn-lt"/>
          <a:ea typeface="+mn-ea"/>
          <a:cs typeface="+mn-cs"/>
        </a:defRPr>
      </a:lvl4pPr>
      <a:lvl5pPr marL="1777770" algn="l" defTabSz="888885" rtl="0" eaLnBrk="1" latinLnBrk="0" hangingPunct="1">
        <a:defRPr sz="1764" kern="1200">
          <a:solidFill>
            <a:schemeClr val="tx1"/>
          </a:solidFill>
          <a:latin typeface="+mn-lt"/>
          <a:ea typeface="+mn-ea"/>
          <a:cs typeface="+mn-cs"/>
        </a:defRPr>
      </a:lvl5pPr>
      <a:lvl6pPr marL="2222212" algn="l" defTabSz="888885" rtl="0" eaLnBrk="1" latinLnBrk="0" hangingPunct="1">
        <a:defRPr sz="1764" kern="1200">
          <a:solidFill>
            <a:schemeClr val="tx1"/>
          </a:solidFill>
          <a:latin typeface="+mn-lt"/>
          <a:ea typeface="+mn-ea"/>
          <a:cs typeface="+mn-cs"/>
        </a:defRPr>
      </a:lvl6pPr>
      <a:lvl7pPr marL="2666655" algn="l" defTabSz="888885" rtl="0" eaLnBrk="1" latinLnBrk="0" hangingPunct="1">
        <a:defRPr sz="1764" kern="1200">
          <a:solidFill>
            <a:schemeClr val="tx1"/>
          </a:solidFill>
          <a:latin typeface="+mn-lt"/>
          <a:ea typeface="+mn-ea"/>
          <a:cs typeface="+mn-cs"/>
        </a:defRPr>
      </a:lvl7pPr>
      <a:lvl8pPr marL="3111097" algn="l" defTabSz="888885" rtl="0" eaLnBrk="1" latinLnBrk="0" hangingPunct="1">
        <a:defRPr sz="1764" kern="1200">
          <a:solidFill>
            <a:schemeClr val="tx1"/>
          </a:solidFill>
          <a:latin typeface="+mn-lt"/>
          <a:ea typeface="+mn-ea"/>
          <a:cs typeface="+mn-cs"/>
        </a:defRPr>
      </a:lvl8pPr>
      <a:lvl9pPr marL="3555539" algn="l" defTabSz="888885"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4" y="614373"/>
            <a:ext cx="8072438" cy="827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39754" y="1600204"/>
            <a:ext cx="8072438" cy="43751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2308233" y="6205539"/>
            <a:ext cx="6386513" cy="315912"/>
          </a:xfrm>
          <a:prstGeom prst="rect">
            <a:avLst/>
          </a:prstGeom>
          <a:noFill/>
          <a:ln w="9525">
            <a:noFill/>
            <a:miter lim="800000"/>
            <a:headEnd/>
            <a:tailEnd/>
          </a:ln>
          <a:effectLst/>
        </p:spPr>
        <p:txBody>
          <a:bodyPr vert="horz" wrap="square" lIns="91360" tIns="45680" rIns="91360" bIns="45680" numCol="1" anchor="t" anchorCtr="0" compatLnSpc="1">
            <a:prstTxWarp prst="textNoShape">
              <a:avLst/>
            </a:prstTxWarp>
          </a:bodyPr>
          <a:lstStyle>
            <a:lvl1pPr algn="r">
              <a:buClrTx/>
              <a:defRPr sz="1122">
                <a:solidFill>
                  <a:schemeClr val="accent1"/>
                </a:solidFill>
                <a:latin typeface="Arial" charset="0"/>
                <a:cs typeface="Arial" charset="0"/>
              </a:defRPr>
            </a:lvl1pPr>
          </a:lstStyle>
          <a:p>
            <a:pPr fontAlgn="base">
              <a:spcBef>
                <a:spcPct val="0"/>
              </a:spcBef>
              <a:spcAft>
                <a:spcPct val="0"/>
              </a:spcAft>
              <a:defRPr/>
            </a:pPr>
            <a:r>
              <a:rPr lang="en-GB">
                <a:solidFill>
                  <a:srgbClr val="000000"/>
                </a:solidFill>
              </a:rPr>
              <a:t>        </a:t>
            </a:r>
            <a:fld id="{11DB5CC8-D1B6-48DE-8981-328FD70494F3}" type="slidenum">
              <a:rPr lang="en-GB">
                <a:solidFill>
                  <a:srgbClr val="000000"/>
                </a:solidFill>
              </a:rPr>
              <a:pPr fontAlgn="base">
                <a:spcBef>
                  <a:spcPct val="0"/>
                </a:spcBef>
                <a:spcAft>
                  <a:spcPct val="0"/>
                </a:spcAft>
                <a:defRPr/>
              </a:pPr>
              <a:t>‹#›</a:t>
            </a:fld>
            <a:endParaRPr lang="en-GB">
              <a:solidFill>
                <a:srgbClr val="000000"/>
              </a:solidFill>
            </a:endParaRPr>
          </a:p>
        </p:txBody>
      </p:sp>
      <p:pic>
        <p:nvPicPr>
          <p:cNvPr id="1029" name="Picture 15" descr="Kinstellar.png"/>
          <p:cNvPicPr>
            <a:picLocks noChangeAspect="1"/>
          </p:cNvPicPr>
          <p:nvPr/>
        </p:nvPicPr>
        <p:blipFill>
          <a:blip r:embed="rId3" cstate="print"/>
          <a:srcRect/>
          <a:stretch>
            <a:fillRect/>
          </a:stretch>
        </p:blipFill>
        <p:spPr bwMode="auto">
          <a:xfrm>
            <a:off x="550863" y="6319845"/>
            <a:ext cx="1028700" cy="82551"/>
          </a:xfrm>
          <a:prstGeom prst="rect">
            <a:avLst/>
          </a:prstGeom>
          <a:noFill/>
          <a:ln w="9525">
            <a:noFill/>
            <a:miter lim="800000"/>
            <a:headEnd/>
            <a:tailEnd/>
          </a:ln>
        </p:spPr>
      </p:pic>
    </p:spTree>
    <p:extLst>
      <p:ext uri="{BB962C8B-B14F-4D97-AF65-F5344CB8AC3E}">
        <p14:creationId xmlns:p14="http://schemas.microsoft.com/office/powerpoint/2010/main" xmlns="" val="1437430308"/>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lnSpc>
          <a:spcPct val="95000"/>
        </a:lnSpc>
        <a:spcBef>
          <a:spcPct val="0"/>
        </a:spcBef>
        <a:spcAft>
          <a:spcPct val="0"/>
        </a:spcAft>
        <a:defRPr sz="2244">
          <a:solidFill>
            <a:srgbClr val="C75B12"/>
          </a:solidFill>
          <a:latin typeface="Arial" pitchFamily="34" charset="0"/>
          <a:ea typeface="+mj-ea"/>
          <a:cs typeface="+mj-cs"/>
        </a:defRPr>
      </a:lvl1pPr>
      <a:lvl2pPr algn="l" rtl="0" eaLnBrk="0" fontAlgn="base" hangingPunct="0">
        <a:lnSpc>
          <a:spcPct val="95000"/>
        </a:lnSpc>
        <a:spcBef>
          <a:spcPct val="0"/>
        </a:spcBef>
        <a:spcAft>
          <a:spcPct val="0"/>
        </a:spcAft>
        <a:defRPr sz="2244">
          <a:solidFill>
            <a:srgbClr val="C75B12"/>
          </a:solidFill>
          <a:latin typeface="Arial" charset="0"/>
          <a:cs typeface="Arial" charset="0"/>
        </a:defRPr>
      </a:lvl2pPr>
      <a:lvl3pPr algn="l" rtl="0" eaLnBrk="0" fontAlgn="base" hangingPunct="0">
        <a:lnSpc>
          <a:spcPct val="95000"/>
        </a:lnSpc>
        <a:spcBef>
          <a:spcPct val="0"/>
        </a:spcBef>
        <a:spcAft>
          <a:spcPct val="0"/>
        </a:spcAft>
        <a:defRPr sz="2244">
          <a:solidFill>
            <a:srgbClr val="C75B12"/>
          </a:solidFill>
          <a:latin typeface="Arial" charset="0"/>
          <a:cs typeface="Arial" charset="0"/>
        </a:defRPr>
      </a:lvl3pPr>
      <a:lvl4pPr algn="l" rtl="0" eaLnBrk="0" fontAlgn="base" hangingPunct="0">
        <a:lnSpc>
          <a:spcPct val="95000"/>
        </a:lnSpc>
        <a:spcBef>
          <a:spcPct val="0"/>
        </a:spcBef>
        <a:spcAft>
          <a:spcPct val="0"/>
        </a:spcAft>
        <a:defRPr sz="2244">
          <a:solidFill>
            <a:srgbClr val="C75B12"/>
          </a:solidFill>
          <a:latin typeface="Arial" charset="0"/>
          <a:cs typeface="Arial" charset="0"/>
        </a:defRPr>
      </a:lvl4pPr>
      <a:lvl5pPr algn="l" rtl="0" eaLnBrk="0" fontAlgn="base" hangingPunct="0">
        <a:lnSpc>
          <a:spcPct val="95000"/>
        </a:lnSpc>
        <a:spcBef>
          <a:spcPct val="0"/>
        </a:spcBef>
        <a:spcAft>
          <a:spcPct val="0"/>
        </a:spcAft>
        <a:defRPr sz="2244">
          <a:solidFill>
            <a:srgbClr val="C75B12"/>
          </a:solidFill>
          <a:latin typeface="Arial" charset="0"/>
          <a:cs typeface="Arial" charset="0"/>
        </a:defRPr>
      </a:lvl5pPr>
      <a:lvl6pPr marL="427131" algn="l" rtl="0" eaLnBrk="1" fontAlgn="base" hangingPunct="1">
        <a:lnSpc>
          <a:spcPct val="95000"/>
        </a:lnSpc>
        <a:spcBef>
          <a:spcPct val="0"/>
        </a:spcBef>
        <a:spcAft>
          <a:spcPct val="0"/>
        </a:spcAft>
        <a:defRPr sz="2244">
          <a:solidFill>
            <a:schemeClr val="tx2"/>
          </a:solidFill>
          <a:latin typeface="Arial" charset="0"/>
          <a:cs typeface="Arial" charset="0"/>
        </a:defRPr>
      </a:lvl6pPr>
      <a:lvl7pPr marL="854261" algn="l" rtl="0" eaLnBrk="1" fontAlgn="base" hangingPunct="1">
        <a:lnSpc>
          <a:spcPct val="95000"/>
        </a:lnSpc>
        <a:spcBef>
          <a:spcPct val="0"/>
        </a:spcBef>
        <a:spcAft>
          <a:spcPct val="0"/>
        </a:spcAft>
        <a:defRPr sz="2244">
          <a:solidFill>
            <a:schemeClr val="tx2"/>
          </a:solidFill>
          <a:latin typeface="Arial" charset="0"/>
          <a:cs typeface="Arial" charset="0"/>
        </a:defRPr>
      </a:lvl7pPr>
      <a:lvl8pPr marL="1281393" algn="l" rtl="0" eaLnBrk="1" fontAlgn="base" hangingPunct="1">
        <a:lnSpc>
          <a:spcPct val="95000"/>
        </a:lnSpc>
        <a:spcBef>
          <a:spcPct val="0"/>
        </a:spcBef>
        <a:spcAft>
          <a:spcPct val="0"/>
        </a:spcAft>
        <a:defRPr sz="2244">
          <a:solidFill>
            <a:schemeClr val="tx2"/>
          </a:solidFill>
          <a:latin typeface="Arial" charset="0"/>
          <a:cs typeface="Arial" charset="0"/>
        </a:defRPr>
      </a:lvl8pPr>
      <a:lvl9pPr marL="1708523" algn="l" rtl="0" eaLnBrk="1" fontAlgn="base" hangingPunct="1">
        <a:lnSpc>
          <a:spcPct val="95000"/>
        </a:lnSpc>
        <a:spcBef>
          <a:spcPct val="0"/>
        </a:spcBef>
        <a:spcAft>
          <a:spcPct val="0"/>
        </a:spcAft>
        <a:defRPr sz="2244">
          <a:solidFill>
            <a:schemeClr val="tx2"/>
          </a:solidFill>
          <a:latin typeface="Arial" charset="0"/>
          <a:cs typeface="Arial" charset="0"/>
        </a:defRPr>
      </a:lvl9pPr>
    </p:titleStyle>
    <p:bodyStyle>
      <a:lvl1pPr marL="320348" indent="-320348" algn="l" rtl="0" eaLnBrk="0" fontAlgn="base" hangingPunct="0">
        <a:spcBef>
          <a:spcPct val="20000"/>
        </a:spcBef>
        <a:spcAft>
          <a:spcPct val="20000"/>
        </a:spcAft>
        <a:buClr>
          <a:schemeClr val="tx1"/>
        </a:buClr>
        <a:defRPr sz="1496">
          <a:solidFill>
            <a:schemeClr val="accent1"/>
          </a:solidFill>
          <a:latin typeface="Arial" pitchFamily="34" charset="0"/>
          <a:ea typeface="+mn-ea"/>
          <a:cs typeface="+mn-cs"/>
        </a:defRPr>
      </a:lvl1pPr>
      <a:lvl2pPr marL="172040" indent="-170556" algn="l" rtl="0" eaLnBrk="0" fontAlgn="base" hangingPunct="0">
        <a:spcBef>
          <a:spcPct val="20000"/>
        </a:spcBef>
        <a:spcAft>
          <a:spcPct val="20000"/>
        </a:spcAft>
        <a:buClr>
          <a:schemeClr val="tx1"/>
        </a:buClr>
        <a:buFont typeface="Arial" pitchFamily="34" charset="0"/>
        <a:buChar char="•"/>
        <a:defRPr sz="1496">
          <a:solidFill>
            <a:schemeClr val="accent1"/>
          </a:solidFill>
          <a:latin typeface="Arial" pitchFamily="34" charset="0"/>
          <a:cs typeface="+mn-cs"/>
        </a:defRPr>
      </a:lvl2pPr>
      <a:lvl3pPr marL="508701" indent="-179455" algn="l" rtl="0" eaLnBrk="0" fontAlgn="base" hangingPunct="0">
        <a:spcBef>
          <a:spcPct val="20000"/>
        </a:spcBef>
        <a:spcAft>
          <a:spcPct val="20000"/>
        </a:spcAft>
        <a:buClr>
          <a:schemeClr val="tx1"/>
        </a:buClr>
        <a:buFont typeface="Arial" pitchFamily="34" charset="0"/>
        <a:buChar char="–"/>
        <a:defRPr sz="1309">
          <a:solidFill>
            <a:schemeClr val="accent1"/>
          </a:solidFill>
          <a:latin typeface="Arial" pitchFamily="34" charset="0"/>
          <a:cs typeface="+mn-cs"/>
        </a:defRPr>
      </a:lvl3pPr>
      <a:lvl4pPr marL="846847"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4pPr>
      <a:lvl5pPr marL="1183508" indent="-180937" algn="l" rtl="0" eaLnBrk="0" fontAlgn="base" hangingPunct="0">
        <a:spcBef>
          <a:spcPct val="20000"/>
        </a:spcBef>
        <a:spcAft>
          <a:spcPct val="20000"/>
        </a:spcAft>
        <a:buClr>
          <a:schemeClr val="tx1"/>
        </a:buClr>
        <a:buFont typeface="Arial" pitchFamily="34" charset="0"/>
        <a:buChar char="–"/>
        <a:defRPr sz="1122">
          <a:solidFill>
            <a:schemeClr val="accent1"/>
          </a:solidFill>
          <a:latin typeface="Arial" pitchFamily="34" charset="0"/>
          <a:cs typeface="+mn-cs"/>
        </a:defRPr>
      </a:lvl5pPr>
      <a:lvl6pPr marL="1610638"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6pPr>
      <a:lvl7pPr marL="2037770"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7pPr>
      <a:lvl8pPr marL="2464897"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8pPr>
      <a:lvl9pPr marL="2892032" indent="-180937" algn="l" rtl="0" eaLnBrk="1" fontAlgn="base" hangingPunct="1">
        <a:spcBef>
          <a:spcPct val="20000"/>
        </a:spcBef>
        <a:spcAft>
          <a:spcPct val="20000"/>
        </a:spcAft>
        <a:buClr>
          <a:schemeClr val="tx2"/>
        </a:buClr>
        <a:buFont typeface="Arial" charset="0"/>
        <a:buChar char="–"/>
        <a:defRPr sz="1122">
          <a:solidFill>
            <a:schemeClr val="tx1"/>
          </a:solidFill>
          <a:latin typeface="+mn-lt"/>
          <a:cs typeface="+mn-cs"/>
        </a:defRPr>
      </a:lvl9pPr>
    </p:bodyStyle>
    <p:otherStyle>
      <a:defPPr>
        <a:defRPr lang="en-US"/>
      </a:defPPr>
      <a:lvl1pPr marL="0" algn="l" defTabSz="854261" rtl="0" eaLnBrk="1" latinLnBrk="0" hangingPunct="1">
        <a:defRPr sz="1683" kern="1200">
          <a:solidFill>
            <a:schemeClr val="tx1"/>
          </a:solidFill>
          <a:latin typeface="+mn-lt"/>
          <a:ea typeface="+mn-ea"/>
          <a:cs typeface="+mn-cs"/>
        </a:defRPr>
      </a:lvl1pPr>
      <a:lvl2pPr marL="427131" algn="l" defTabSz="854261" rtl="0" eaLnBrk="1" latinLnBrk="0" hangingPunct="1">
        <a:defRPr sz="1683" kern="1200">
          <a:solidFill>
            <a:schemeClr val="tx1"/>
          </a:solidFill>
          <a:latin typeface="+mn-lt"/>
          <a:ea typeface="+mn-ea"/>
          <a:cs typeface="+mn-cs"/>
        </a:defRPr>
      </a:lvl2pPr>
      <a:lvl3pPr marL="854261" algn="l" defTabSz="854261" rtl="0" eaLnBrk="1" latinLnBrk="0" hangingPunct="1">
        <a:defRPr sz="1683" kern="1200">
          <a:solidFill>
            <a:schemeClr val="tx1"/>
          </a:solidFill>
          <a:latin typeface="+mn-lt"/>
          <a:ea typeface="+mn-ea"/>
          <a:cs typeface="+mn-cs"/>
        </a:defRPr>
      </a:lvl3pPr>
      <a:lvl4pPr marL="1281393" algn="l" defTabSz="854261" rtl="0" eaLnBrk="1" latinLnBrk="0" hangingPunct="1">
        <a:defRPr sz="1683" kern="1200">
          <a:solidFill>
            <a:schemeClr val="tx1"/>
          </a:solidFill>
          <a:latin typeface="+mn-lt"/>
          <a:ea typeface="+mn-ea"/>
          <a:cs typeface="+mn-cs"/>
        </a:defRPr>
      </a:lvl4pPr>
      <a:lvl5pPr marL="1708523" algn="l" defTabSz="854261" rtl="0" eaLnBrk="1" latinLnBrk="0" hangingPunct="1">
        <a:defRPr sz="1683" kern="1200">
          <a:solidFill>
            <a:schemeClr val="tx1"/>
          </a:solidFill>
          <a:latin typeface="+mn-lt"/>
          <a:ea typeface="+mn-ea"/>
          <a:cs typeface="+mn-cs"/>
        </a:defRPr>
      </a:lvl5pPr>
      <a:lvl6pPr marL="2135654" algn="l" defTabSz="854261" rtl="0" eaLnBrk="1" latinLnBrk="0" hangingPunct="1">
        <a:defRPr sz="1683" kern="1200">
          <a:solidFill>
            <a:schemeClr val="tx1"/>
          </a:solidFill>
          <a:latin typeface="+mn-lt"/>
          <a:ea typeface="+mn-ea"/>
          <a:cs typeface="+mn-cs"/>
        </a:defRPr>
      </a:lvl6pPr>
      <a:lvl7pPr marL="2562784" algn="l" defTabSz="854261" rtl="0" eaLnBrk="1" latinLnBrk="0" hangingPunct="1">
        <a:defRPr sz="1683" kern="1200">
          <a:solidFill>
            <a:schemeClr val="tx1"/>
          </a:solidFill>
          <a:latin typeface="+mn-lt"/>
          <a:ea typeface="+mn-ea"/>
          <a:cs typeface="+mn-cs"/>
        </a:defRPr>
      </a:lvl7pPr>
      <a:lvl8pPr marL="2989916" algn="l" defTabSz="854261" rtl="0" eaLnBrk="1" latinLnBrk="0" hangingPunct="1">
        <a:defRPr sz="1683" kern="1200">
          <a:solidFill>
            <a:schemeClr val="tx1"/>
          </a:solidFill>
          <a:latin typeface="+mn-lt"/>
          <a:ea typeface="+mn-ea"/>
          <a:cs typeface="+mn-cs"/>
        </a:defRPr>
      </a:lvl8pPr>
      <a:lvl9pPr marL="3417046" algn="l" defTabSz="854261" rtl="0" eaLnBrk="1" latinLnBrk="0" hangingPunct="1">
        <a:defRPr sz="168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540093188"/>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88250063"/>
      </p:ext>
    </p:extLst>
  </p:cSld>
  <p:clrMap bg1="lt1" tx1="dk1" bg2="lt2" tx2="dk2" accent1="accent1" accent2="accent2" accent3="accent3" accent4="accent4" accent5="accent5" accent6="accent6" hlink="hlink" folHlink="folHlink"/>
  <p:sldLayoutIdLst>
    <p:sldLayoutId id="2147483669"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3633677357"/>
      </p:ext>
    </p:extLst>
  </p:cSld>
  <p:clrMap bg1="lt1" tx1="dk1" bg2="lt2" tx2="dk2" accent1="accent1" accent2="accent2" accent3="accent3" accent4="accent4" accent5="accent5" accent6="accent6" hlink="hlink" folHlink="folHlink"/>
  <p:sldLayoutIdLst>
    <p:sldLayoutId id="2147483671"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523720020"/>
      </p:ext>
    </p:extLst>
  </p:cSld>
  <p:clrMap bg1="lt1" tx1="dk1" bg2="lt2" tx2="dk2" accent1="accent1" accent2="accent2" accent3="accent3" accent4="accent4" accent5="accent5" accent6="accent6" hlink="hlink" folHlink="folHlink"/>
  <p:sldLayoutIdLst>
    <p:sldLayoutId id="2147483673"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1274483358"/>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52438"/>
            <a:ext cx="8072438" cy="8270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39750" y="1981200"/>
            <a:ext cx="8072438" cy="421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0" name="Rectangle 6"/>
          <p:cNvSpPr>
            <a:spLocks noGrp="1" noChangeArrowheads="1"/>
          </p:cNvSpPr>
          <p:nvPr>
            <p:ph type="sldNum" sz="quarter" idx="4"/>
          </p:nvPr>
        </p:nvSpPr>
        <p:spPr bwMode="auto">
          <a:xfrm>
            <a:off x="5012188" y="6243638"/>
            <a:ext cx="3600000" cy="315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1000"/>
              </a:lnSpc>
              <a:buClrTx/>
              <a:defRPr sz="1000">
                <a:solidFill>
                  <a:schemeClr val="accent1"/>
                </a:solidFill>
              </a:defRPr>
            </a:lvl1pPr>
          </a:lstStyle>
          <a:p>
            <a:pPr fontAlgn="base">
              <a:spcBef>
                <a:spcPct val="0"/>
              </a:spcBef>
              <a:spcAft>
                <a:spcPct val="0"/>
              </a:spcAft>
            </a:pPr>
            <a:r>
              <a:rPr lang="en-GB" dirty="0">
                <a:solidFill>
                  <a:srgbClr val="000000"/>
                </a:solidFill>
                <a:cs typeface="Arial" charset="0"/>
              </a:rPr>
              <a:t>        </a:t>
            </a:r>
            <a:r>
              <a:rPr lang="en-GB" dirty="0">
                <a:solidFill>
                  <a:srgbClr val="4D4F53"/>
                </a:solidFill>
                <a:cs typeface="Arial" charset="0"/>
              </a:rPr>
              <a:t>page no optional </a:t>
            </a:r>
            <a:fld id="{B60F3725-43DD-4091-A610-5ADE4C20FC53}" type="slidenum">
              <a:rPr lang="en-GB" smtClean="0">
                <a:solidFill>
                  <a:srgbClr val="4D4F53"/>
                </a:solidFill>
                <a:cs typeface="Arial" charset="0"/>
              </a:rPr>
              <a:pPr fontAlgn="base">
                <a:spcBef>
                  <a:spcPct val="0"/>
                </a:spcBef>
                <a:spcAft>
                  <a:spcPct val="0"/>
                </a:spcAft>
              </a:pPr>
              <a:t>‹#›</a:t>
            </a:fld>
            <a:endParaRPr lang="en-GB" dirty="0">
              <a:solidFill>
                <a:srgbClr val="4D4F53"/>
              </a:solidFill>
              <a:cs typeface="Arial" charset="0"/>
            </a:endParaRPr>
          </a:p>
        </p:txBody>
      </p:sp>
      <p:pic>
        <p:nvPicPr>
          <p:cNvPr id="16" name="Picture 15" descr="Kinstellar.png"/>
          <p:cNvPicPr>
            <a:picLocks noChangeAspect="1"/>
          </p:cNvPicPr>
          <p:nvPr/>
        </p:nvPicPr>
        <p:blipFill>
          <a:blip r:embed="rId3" cstate="print"/>
          <a:stretch>
            <a:fillRect/>
          </a:stretch>
        </p:blipFill>
        <p:spPr>
          <a:xfrm>
            <a:off x="550822" y="6319064"/>
            <a:ext cx="1028517" cy="82895"/>
          </a:xfrm>
          <a:prstGeom prst="rect">
            <a:avLst/>
          </a:prstGeom>
        </p:spPr>
      </p:pic>
    </p:spTree>
    <p:extLst>
      <p:ext uri="{BB962C8B-B14F-4D97-AF65-F5344CB8AC3E}">
        <p14:creationId xmlns:p14="http://schemas.microsoft.com/office/powerpoint/2010/main" xmlns="" val="424264767"/>
      </p:ext>
    </p:extLst>
  </p:cSld>
  <p:clrMap bg1="lt1" tx1="dk1" bg2="lt2" tx2="dk2" accent1="accent1" accent2="accent2" accent3="accent3" accent4="accent4" accent5="accent5" accent6="accent6" hlink="hlink" folHlink="folHlink"/>
  <p:sldLayoutIdLst>
    <p:sldLayoutId id="2147483677" r:id="rId1"/>
  </p:sldLayoutIdLst>
  <p:txStyles>
    <p:titleStyle>
      <a:lvl1pPr algn="l" rtl="0" eaLnBrk="1" fontAlgn="base" hangingPunct="1">
        <a:lnSpc>
          <a:spcPct val="121000"/>
        </a:lnSpc>
        <a:spcBef>
          <a:spcPct val="0"/>
        </a:spcBef>
        <a:spcAft>
          <a:spcPct val="0"/>
        </a:spcAft>
        <a:defRPr sz="2400">
          <a:solidFill>
            <a:srgbClr val="C75B12"/>
          </a:solidFill>
          <a:latin typeface="Arial" pitchFamily="34" charset="0"/>
          <a:ea typeface="+mj-ea"/>
          <a:cs typeface="+mj-cs"/>
        </a:defRPr>
      </a:lvl1pPr>
      <a:lvl2pPr algn="l" rtl="0" eaLnBrk="1" fontAlgn="base" hangingPunct="1">
        <a:lnSpc>
          <a:spcPct val="95000"/>
        </a:lnSpc>
        <a:spcBef>
          <a:spcPct val="0"/>
        </a:spcBef>
        <a:spcAft>
          <a:spcPct val="0"/>
        </a:spcAft>
        <a:defRPr sz="2400">
          <a:solidFill>
            <a:schemeClr val="tx2"/>
          </a:solidFill>
          <a:latin typeface="Arial" charset="0"/>
          <a:cs typeface="Arial" charset="0"/>
        </a:defRPr>
      </a:lvl2pPr>
      <a:lvl3pPr algn="l" rtl="0" eaLnBrk="1" fontAlgn="base" hangingPunct="1">
        <a:lnSpc>
          <a:spcPct val="95000"/>
        </a:lnSpc>
        <a:spcBef>
          <a:spcPct val="0"/>
        </a:spcBef>
        <a:spcAft>
          <a:spcPct val="0"/>
        </a:spcAft>
        <a:defRPr sz="2400">
          <a:solidFill>
            <a:schemeClr val="tx2"/>
          </a:solidFill>
          <a:latin typeface="Arial" charset="0"/>
          <a:cs typeface="Arial" charset="0"/>
        </a:defRPr>
      </a:lvl3pPr>
      <a:lvl4pPr algn="l" rtl="0" eaLnBrk="1" fontAlgn="base" hangingPunct="1">
        <a:lnSpc>
          <a:spcPct val="95000"/>
        </a:lnSpc>
        <a:spcBef>
          <a:spcPct val="0"/>
        </a:spcBef>
        <a:spcAft>
          <a:spcPct val="0"/>
        </a:spcAft>
        <a:defRPr sz="2400">
          <a:solidFill>
            <a:schemeClr val="tx2"/>
          </a:solidFill>
          <a:latin typeface="Arial" charset="0"/>
          <a:cs typeface="Arial" charset="0"/>
        </a:defRPr>
      </a:lvl4pPr>
      <a:lvl5pPr algn="l" rtl="0" eaLnBrk="1" fontAlgn="base" hangingPunct="1">
        <a:lnSpc>
          <a:spcPct val="95000"/>
        </a:lnSpc>
        <a:spcBef>
          <a:spcPct val="0"/>
        </a:spcBef>
        <a:spcAft>
          <a:spcPct val="0"/>
        </a:spcAft>
        <a:defRPr sz="24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24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24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24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2400">
          <a:solidFill>
            <a:schemeClr val="tx2"/>
          </a:solidFill>
          <a:latin typeface="Arial" charset="0"/>
          <a:cs typeface="Arial" charset="0"/>
        </a:defRPr>
      </a:lvl9pPr>
    </p:titleStyle>
    <p:bodyStyle>
      <a:lvl1pPr algn="just" rtl="0" eaLnBrk="1" fontAlgn="base" hangingPunct="1">
        <a:lnSpc>
          <a:spcPct val="121000"/>
        </a:lnSpc>
        <a:spcBef>
          <a:spcPts val="300"/>
        </a:spcBef>
        <a:spcAft>
          <a:spcPts val="300"/>
        </a:spcAft>
        <a:buClr>
          <a:schemeClr val="tx1"/>
        </a:buClr>
        <a:defRPr sz="1000">
          <a:solidFill>
            <a:schemeClr val="accent1"/>
          </a:solidFill>
          <a:latin typeface="Arial" pitchFamily="34" charset="0"/>
          <a:ea typeface="+mn-ea"/>
          <a:cs typeface="+mn-cs"/>
        </a:defRPr>
      </a:lvl1pPr>
      <a:lvl2pPr marL="85725" indent="-841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2pPr>
      <a:lvl3pPr marL="542925" indent="-19050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3pPr>
      <a:lvl4pPr marL="809625" indent="-96838" algn="just" rtl="0" eaLnBrk="1" fontAlgn="base" hangingPunct="1">
        <a:lnSpc>
          <a:spcPct val="121000"/>
        </a:lnSpc>
        <a:spcBef>
          <a:spcPts val="300"/>
        </a:spcBef>
        <a:spcAft>
          <a:spcPts val="300"/>
        </a:spcAft>
        <a:buClr>
          <a:schemeClr val="bg1"/>
        </a:buClr>
        <a:buFont typeface="Arial" charset="0"/>
        <a:buChar char="•"/>
        <a:defRPr sz="1000">
          <a:solidFill>
            <a:schemeClr val="accent1"/>
          </a:solidFill>
          <a:latin typeface="Arial" pitchFamily="34" charset="0"/>
          <a:cs typeface="+mn-cs"/>
        </a:defRPr>
      </a:lvl4pPr>
      <a:lvl5pPr marL="1257300" indent="-184150" algn="just" rtl="0" eaLnBrk="1" fontAlgn="base" hangingPunct="1">
        <a:lnSpc>
          <a:spcPct val="121000"/>
        </a:lnSpc>
        <a:spcBef>
          <a:spcPts val="300"/>
        </a:spcBef>
        <a:spcAft>
          <a:spcPts val="300"/>
        </a:spcAft>
        <a:buClr>
          <a:schemeClr val="bg1"/>
        </a:buClr>
        <a:buFont typeface="Arial" pitchFamily="34" charset="0"/>
        <a:buChar char="―"/>
        <a:defRPr sz="1000">
          <a:solidFill>
            <a:schemeClr val="accent1"/>
          </a:solidFill>
          <a:latin typeface="Arial" pitchFamily="34" charset="0"/>
          <a:cs typeface="+mn-cs"/>
        </a:defRPr>
      </a:lvl5pPr>
      <a:lvl6pPr marL="17240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6pPr>
      <a:lvl7pPr marL="21812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7pPr>
      <a:lvl8pPr marL="26384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8pPr>
      <a:lvl9pPr marL="3095625" indent="-193675" algn="l" rtl="0" eaLnBrk="1" fontAlgn="base" hangingPunct="1">
        <a:spcBef>
          <a:spcPct val="20000"/>
        </a:spcBef>
        <a:spcAft>
          <a:spcPct val="20000"/>
        </a:spcAft>
        <a:buClr>
          <a:schemeClr val="tx2"/>
        </a:buClr>
        <a:buFont typeface="Arial"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http://www.kinstellar.com/locations/detail/belgrade-serbia" TargetMode="External"/><Relationship Id="rId3" Type="http://schemas.openxmlformats.org/officeDocument/2006/relationships/hyperlink" Target="http://www.kinstellar.com/locations/detail/sofia-bulgaria" TargetMode="External"/><Relationship Id="rId7" Type="http://schemas.openxmlformats.org/officeDocument/2006/relationships/hyperlink" Target="http://www.kinstellar.com/locations/detail/bucharest-roman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kinstellar.com/locations/detail/almaty-kazakhstan" TargetMode="External"/><Relationship Id="rId11" Type="http://schemas.openxmlformats.org/officeDocument/2006/relationships/hyperlink" Target="http://www.kinstellar.com/locations/detail/kyiv-ukraine" TargetMode="External"/><Relationship Id="rId5" Type="http://schemas.openxmlformats.org/officeDocument/2006/relationships/hyperlink" Target="http://www.kinstellar.com/locations/detail/budapest-hungary" TargetMode="External"/><Relationship Id="rId10" Type="http://schemas.openxmlformats.org/officeDocument/2006/relationships/hyperlink" Target="http://www.kinstellar.com/locations/detail/istanbul-turkey" TargetMode="External"/><Relationship Id="rId4" Type="http://schemas.openxmlformats.org/officeDocument/2006/relationships/hyperlink" Target="http://www.kinstellar.com/locations/detail/prague-czech-republic" TargetMode="External"/><Relationship Id="rId9" Type="http://schemas.openxmlformats.org/officeDocument/2006/relationships/hyperlink" Target="http://www.kinstellar.com/locations/detail/bratislava-slovak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39087" y="6039410"/>
            <a:ext cx="5828249" cy="29238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r>
              <a:rPr lang="en-GB" sz="2000" dirty="0">
                <a:solidFill>
                  <a:srgbClr val="4D4F53"/>
                </a:solidFill>
                <a:cs typeface="Arial" charset="0"/>
              </a:rPr>
              <a:t>Legal framework for trade and investments</a:t>
            </a:r>
            <a:endParaRPr lang="en-GB" sz="2000" kern="0" dirty="0">
              <a:solidFill>
                <a:srgbClr val="4D4F53"/>
              </a:solidFill>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7367" y="5426918"/>
            <a:ext cx="893118" cy="11967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03030" y="5426918"/>
            <a:ext cx="925901" cy="1080000"/>
          </a:xfrm>
          <a:prstGeom prst="rect">
            <a:avLst/>
          </a:prstGeom>
        </p:spPr>
      </p:pic>
      <p:cxnSp>
        <p:nvCxnSpPr>
          <p:cNvPr id="5" name="Straight Connector 4"/>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736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a:t>
            </a:r>
            <a:r>
              <a:rPr lang="cs-CZ" dirty="0"/>
              <a:t> to Start Business in </a:t>
            </a:r>
            <a:r>
              <a:rPr lang="cs-CZ" dirty="0" err="1" smtClean="0"/>
              <a:t>Romania</a:t>
            </a:r>
            <a:r>
              <a:rPr lang="en-GB" dirty="0" smtClean="0"/>
              <a:t>?</a:t>
            </a:r>
            <a:endParaRPr lang="en-GB" dirty="0"/>
          </a:p>
        </p:txBody>
      </p:sp>
      <p:sp>
        <p:nvSpPr>
          <p:cNvPr id="3" name="Text Placeholder 2"/>
          <p:cNvSpPr>
            <a:spLocks noGrp="1"/>
          </p:cNvSpPr>
          <p:nvPr>
            <p:ph type="body" sz="half" idx="1"/>
          </p:nvPr>
        </p:nvSpPr>
        <p:spPr>
          <a:xfrm>
            <a:off x="431800" y="1963788"/>
            <a:ext cx="3959225" cy="4152014"/>
          </a:xfrm>
        </p:spPr>
        <p:txBody>
          <a:bodyPr/>
          <a:lstStyle/>
          <a:p>
            <a:r>
              <a:rPr lang="en-GB" sz="1400" dirty="0" smtClean="0"/>
              <a:t>The </a:t>
            </a:r>
            <a:r>
              <a:rPr lang="en-GB" sz="1400" dirty="0"/>
              <a:t>Company Law regulates five types of commercial </a:t>
            </a:r>
            <a:r>
              <a:rPr lang="en-GB" sz="1400" dirty="0" smtClean="0"/>
              <a:t>companies</a:t>
            </a:r>
            <a:endParaRPr lang="en-GB" sz="1400" dirty="0"/>
          </a:p>
          <a:p>
            <a:pPr marL="228600" indent="-228600">
              <a:buFont typeface="+mj-lt"/>
              <a:buAutoNum type="arabicPeriod"/>
            </a:pPr>
            <a:r>
              <a:rPr lang="cs-CZ" sz="1400" dirty="0"/>
              <a:t>Limited </a:t>
            </a:r>
            <a:r>
              <a:rPr lang="cs-CZ" sz="1400" dirty="0" err="1"/>
              <a:t>liability</a:t>
            </a:r>
            <a:r>
              <a:rPr lang="cs-CZ" sz="1400" dirty="0"/>
              <a:t> </a:t>
            </a:r>
            <a:r>
              <a:rPr lang="cs-CZ" sz="1400" dirty="0" err="1"/>
              <a:t>company</a:t>
            </a:r>
            <a:r>
              <a:rPr lang="cs-CZ" sz="1400" dirty="0"/>
              <a:t> </a:t>
            </a:r>
            <a:endParaRPr lang="cs-CZ" sz="1400" dirty="0" smtClean="0"/>
          </a:p>
          <a:p>
            <a:pPr marL="228600" indent="-228600">
              <a:buFont typeface="+mj-lt"/>
              <a:buAutoNum type="arabicPeriod"/>
            </a:pPr>
            <a:r>
              <a:rPr lang="cs-CZ" sz="1400" dirty="0"/>
              <a:t>Joint </a:t>
            </a:r>
            <a:r>
              <a:rPr lang="cs-CZ" sz="1400" dirty="0" err="1"/>
              <a:t>stock</a:t>
            </a:r>
            <a:r>
              <a:rPr lang="cs-CZ" sz="1400" dirty="0"/>
              <a:t> </a:t>
            </a:r>
            <a:r>
              <a:rPr lang="cs-CZ" sz="1400" dirty="0" err="1" smtClean="0"/>
              <a:t>company</a:t>
            </a:r>
            <a:endParaRPr lang="cs-CZ" sz="1400" dirty="0" smtClean="0"/>
          </a:p>
          <a:p>
            <a:pPr marL="228600" indent="-228600">
              <a:buFont typeface="+mj-lt"/>
              <a:buAutoNum type="arabicPeriod"/>
            </a:pPr>
            <a:r>
              <a:rPr lang="cs-CZ" sz="1400" dirty="0"/>
              <a:t>General </a:t>
            </a:r>
            <a:r>
              <a:rPr lang="cs-CZ" sz="1400" dirty="0" err="1" smtClean="0"/>
              <a:t>partnership</a:t>
            </a:r>
            <a:endParaRPr lang="cs-CZ" sz="1400" dirty="0" smtClean="0"/>
          </a:p>
          <a:p>
            <a:pPr marL="228600" indent="-228600">
              <a:buFont typeface="+mj-lt"/>
              <a:buAutoNum type="arabicPeriod"/>
            </a:pPr>
            <a:r>
              <a:rPr lang="en-GB" sz="1400" dirty="0"/>
              <a:t>Limited partnership </a:t>
            </a:r>
            <a:endParaRPr lang="cs-CZ" sz="1400" dirty="0" smtClean="0"/>
          </a:p>
          <a:p>
            <a:pPr marL="228600" indent="-228600">
              <a:buFont typeface="+mj-lt"/>
              <a:buAutoNum type="arabicPeriod"/>
            </a:pPr>
            <a:r>
              <a:rPr lang="cs-CZ" sz="1400" dirty="0" smtClean="0"/>
              <a:t>Limited </a:t>
            </a:r>
            <a:r>
              <a:rPr lang="cs-CZ" sz="1400" dirty="0" err="1"/>
              <a:t>partnership</a:t>
            </a:r>
            <a:r>
              <a:rPr lang="cs-CZ" sz="1400" dirty="0"/>
              <a:t> on </a:t>
            </a:r>
            <a:r>
              <a:rPr lang="cs-CZ" sz="1400" dirty="0" err="1"/>
              <a:t>shares</a:t>
            </a:r>
            <a:endParaRPr lang="cs-CZ" sz="1400" dirty="0"/>
          </a:p>
          <a:p>
            <a:endParaRPr lang="en-GB" sz="1400" dirty="0"/>
          </a:p>
        </p:txBody>
      </p:sp>
      <p:pic>
        <p:nvPicPr>
          <p:cNvPr id="9" name="Picture Placeholder 8"/>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l="25521" r="25521"/>
          <a:stretch>
            <a:fillRect/>
          </a:stretch>
        </p:blipFill>
        <p:spPr/>
      </p:pic>
    </p:spTree>
    <p:extLst>
      <p:ext uri="{BB962C8B-B14F-4D97-AF65-F5344CB8AC3E}">
        <p14:creationId xmlns:p14="http://schemas.microsoft.com/office/powerpoint/2010/main" xmlns="" val="103824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Restrictions</a:t>
            </a:r>
            <a:r>
              <a:rPr lang="cs-CZ" dirty="0" smtClean="0"/>
              <a:t> on </a:t>
            </a:r>
            <a:r>
              <a:rPr lang="cs-CZ" dirty="0" err="1" smtClean="0"/>
              <a:t>foreigners</a:t>
            </a:r>
            <a:r>
              <a:rPr lang="cs-CZ" dirty="0" smtClean="0"/>
              <a:t> </a:t>
            </a:r>
            <a:r>
              <a:rPr lang="cs-CZ" dirty="0" err="1" smtClean="0"/>
              <a:t>owning</a:t>
            </a:r>
            <a:r>
              <a:rPr lang="cs-CZ" dirty="0" smtClean="0"/>
              <a:t> </a:t>
            </a:r>
            <a:r>
              <a:rPr lang="cs-CZ" dirty="0" err="1" smtClean="0"/>
              <a:t>shares</a:t>
            </a:r>
            <a:r>
              <a:rPr lang="cs-CZ" dirty="0" smtClean="0"/>
              <a:t> / </a:t>
            </a:r>
            <a:r>
              <a:rPr lang="cs-CZ" dirty="0" err="1" smtClean="0"/>
              <a:t>real</a:t>
            </a:r>
            <a:r>
              <a:rPr lang="cs-CZ" dirty="0" smtClean="0"/>
              <a:t> </a:t>
            </a:r>
            <a:r>
              <a:rPr lang="cs-CZ" dirty="0" err="1" smtClean="0"/>
              <a:t>estate</a:t>
            </a:r>
            <a:endParaRPr lang="en-GB" dirty="0"/>
          </a:p>
        </p:txBody>
      </p:sp>
      <p:sp>
        <p:nvSpPr>
          <p:cNvPr id="3" name="Text Placeholder 2"/>
          <p:cNvSpPr>
            <a:spLocks noGrp="1"/>
          </p:cNvSpPr>
          <p:nvPr>
            <p:ph type="body" sz="half" idx="1"/>
          </p:nvPr>
        </p:nvSpPr>
        <p:spPr>
          <a:xfrm>
            <a:off x="444501" y="1972340"/>
            <a:ext cx="3956050" cy="4140000"/>
          </a:xfrm>
        </p:spPr>
        <p:txBody>
          <a:bodyPr/>
          <a:lstStyle/>
          <a:p>
            <a:pPr marL="371475" lvl="1" indent="-285750">
              <a:buFont typeface="Wingdings" panose="05000000000000000000" pitchFamily="2" charset="2"/>
              <a:buChar char="§"/>
            </a:pPr>
            <a:r>
              <a:rPr lang="cs-CZ" sz="1400" dirty="0" smtClean="0"/>
              <a:t>T</a:t>
            </a:r>
            <a:r>
              <a:rPr lang="en-GB" sz="1400" dirty="0" smtClean="0"/>
              <a:t>he </a:t>
            </a:r>
            <a:r>
              <a:rPr lang="en-GB" sz="1400" dirty="0"/>
              <a:t>Romanian legislation does not provide any </a:t>
            </a:r>
            <a:r>
              <a:rPr lang="en-GB" sz="1400" dirty="0" smtClean="0"/>
              <a:t>restrictions </a:t>
            </a:r>
            <a:r>
              <a:rPr lang="en-GB" sz="1400" dirty="0"/>
              <a:t>on foreigners owning </a:t>
            </a:r>
            <a:r>
              <a:rPr lang="en-GB" sz="1400" dirty="0" smtClean="0"/>
              <a:t>shares</a:t>
            </a:r>
            <a:endParaRPr lang="cs-CZ" sz="1400" dirty="0" smtClean="0"/>
          </a:p>
          <a:p>
            <a:pPr marL="371475" lvl="1" indent="-285750">
              <a:buFont typeface="Wingdings" panose="05000000000000000000" pitchFamily="2" charset="2"/>
              <a:buChar char="§"/>
            </a:pPr>
            <a:r>
              <a:rPr lang="cs-CZ" sz="1400" dirty="0" smtClean="0"/>
              <a:t>N</a:t>
            </a:r>
            <a:r>
              <a:rPr lang="en-GB" sz="1400" dirty="0" smtClean="0"/>
              <a:t>on-EU </a:t>
            </a:r>
            <a:r>
              <a:rPr lang="en-GB" sz="1400" dirty="0"/>
              <a:t>foreign persons and legal entities can acquire land in Romania in accordance with international treaties, based on reciprocity.</a:t>
            </a:r>
          </a:p>
          <a:p>
            <a:pPr marL="371475" lvl="1" indent="-285750">
              <a:buFont typeface="Wingdings" panose="05000000000000000000" pitchFamily="2" charset="2"/>
              <a:buChar char="§"/>
            </a:pPr>
            <a:r>
              <a:rPr lang="en-GB" sz="1400" dirty="0" smtClean="0"/>
              <a:t>EU </a:t>
            </a:r>
            <a:r>
              <a:rPr lang="en-GB" sz="1400" dirty="0"/>
              <a:t>or EEA nationals and legal entities are allowed to acquire land following the </a:t>
            </a:r>
            <a:r>
              <a:rPr lang="en-GB" sz="1400" dirty="0" smtClean="0"/>
              <a:t>same </a:t>
            </a:r>
            <a:r>
              <a:rPr lang="en-GB" sz="1400" dirty="0"/>
              <a:t>conditions as Romanian nationals and legal entities.</a:t>
            </a:r>
          </a:p>
          <a:p>
            <a:pPr marL="371475" lvl="1" indent="-285750">
              <a:buFont typeface="Wingdings" panose="05000000000000000000" pitchFamily="2" charset="2"/>
              <a:buChar char="§"/>
            </a:pPr>
            <a:endParaRPr lang="cs-CZ" sz="1400" dirty="0" smtClean="0"/>
          </a:p>
        </p:txBody>
      </p:sp>
    </p:spTree>
    <p:extLst>
      <p:ext uri="{BB962C8B-B14F-4D97-AF65-F5344CB8AC3E}">
        <p14:creationId xmlns:p14="http://schemas.microsoft.com/office/powerpoint/2010/main" xmlns="" val="406887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5200" y="0"/>
            <a:ext cx="5638800" cy="1438275"/>
          </a:xfrm>
          <a:prstGeom prst="rect">
            <a:avLst/>
          </a:prstGeom>
        </p:spPr>
      </p:pic>
      <p:sp>
        <p:nvSpPr>
          <p:cNvPr id="3" name="Text Placeholder 2"/>
          <p:cNvSpPr>
            <a:spLocks noGrp="1"/>
          </p:cNvSpPr>
          <p:nvPr>
            <p:ph sz="half" idx="1"/>
          </p:nvPr>
        </p:nvSpPr>
        <p:spPr/>
        <p:txBody>
          <a:bodyPr/>
          <a:lstStyle/>
          <a:p>
            <a:pPr>
              <a:buClr>
                <a:srgbClr val="C75B12"/>
              </a:buClr>
            </a:pPr>
            <a:r>
              <a:rPr lang="cs-CZ" sz="1400" dirty="0" err="1" smtClean="0"/>
              <a:t>Debt</a:t>
            </a:r>
            <a:r>
              <a:rPr lang="cs-CZ" sz="1400" dirty="0" smtClean="0"/>
              <a:t> </a:t>
            </a:r>
            <a:r>
              <a:rPr lang="cs-CZ" sz="1400" dirty="0" err="1" smtClean="0"/>
              <a:t>Financing</a:t>
            </a:r>
            <a:r>
              <a:rPr lang="cs-CZ" sz="1400" dirty="0" smtClean="0"/>
              <a:t>:</a:t>
            </a:r>
          </a:p>
          <a:p>
            <a:pPr marL="285750" indent="-285750">
              <a:buClr>
                <a:srgbClr val="C75B12"/>
              </a:buClr>
              <a:buFont typeface="Wingdings" pitchFamily="2" charset="2"/>
              <a:buChar char="§"/>
            </a:pPr>
            <a:r>
              <a:rPr lang="cs-CZ" sz="1400" dirty="0" smtClean="0"/>
              <a:t>D</a:t>
            </a:r>
            <a:r>
              <a:rPr lang="en-GB" sz="1400" dirty="0" err="1"/>
              <a:t>ebt</a:t>
            </a:r>
            <a:r>
              <a:rPr lang="en-GB" sz="1400" dirty="0"/>
              <a:t> financing </a:t>
            </a:r>
            <a:r>
              <a:rPr lang="cs-CZ" sz="1400" dirty="0" err="1"/>
              <a:t>is</a:t>
            </a:r>
            <a:r>
              <a:rPr lang="cs-CZ" sz="1400" dirty="0"/>
              <a:t> </a:t>
            </a:r>
            <a:r>
              <a:rPr lang="en-GB" sz="1400" dirty="0"/>
              <a:t>typically based on LMA standard</a:t>
            </a:r>
          </a:p>
          <a:p>
            <a:pPr marL="285750" lvl="0" indent="-285750">
              <a:buClr>
                <a:srgbClr val="C75B12"/>
              </a:buClr>
              <a:buFont typeface="Wingdings" pitchFamily="2" charset="2"/>
              <a:buChar char="§"/>
            </a:pPr>
            <a:r>
              <a:rPr lang="en-GB" sz="1400" dirty="0"/>
              <a:t>or </a:t>
            </a:r>
            <a:r>
              <a:rPr lang="en-GB" sz="1400" dirty="0" smtClean="0"/>
              <a:t>own </a:t>
            </a:r>
            <a:r>
              <a:rPr lang="en-GB" sz="1400" dirty="0"/>
              <a:t>standards, which are usually shorter and lesser in complexity, while still inspired from LMA standard.</a:t>
            </a:r>
          </a:p>
          <a:p>
            <a:endParaRPr lang="cs-CZ" sz="1050" dirty="0"/>
          </a:p>
        </p:txBody>
      </p:sp>
      <p:sp>
        <p:nvSpPr>
          <p:cNvPr id="4" name="Content Placeholder 3"/>
          <p:cNvSpPr>
            <a:spLocks noGrp="1"/>
          </p:cNvSpPr>
          <p:nvPr>
            <p:ph sz="half" idx="2"/>
          </p:nvPr>
        </p:nvSpPr>
        <p:spPr/>
        <p:txBody>
          <a:bodyPr/>
          <a:lstStyle/>
          <a:p>
            <a:pPr algn="just">
              <a:buClr>
                <a:srgbClr val="C75B12"/>
              </a:buClr>
            </a:pPr>
            <a:r>
              <a:rPr lang="cs-CZ" sz="1400" dirty="0" smtClean="0"/>
              <a:t>S</a:t>
            </a:r>
            <a:r>
              <a:rPr lang="en-GB" sz="1400" dirty="0" err="1" smtClean="0"/>
              <a:t>ecurity</a:t>
            </a:r>
            <a:r>
              <a:rPr lang="en-GB" sz="1400" dirty="0" smtClean="0"/>
              <a:t> </a:t>
            </a:r>
            <a:r>
              <a:rPr lang="en-GB" sz="1400" dirty="0"/>
              <a:t>package for financing transactions are the following:</a:t>
            </a:r>
          </a:p>
          <a:p>
            <a:pPr marL="285750" lvl="0" indent="-285750" algn="just">
              <a:buClr>
                <a:srgbClr val="C75B12"/>
              </a:buClr>
              <a:buFont typeface="Wingdings" pitchFamily="2" charset="2"/>
              <a:buChar char="§"/>
            </a:pPr>
            <a:r>
              <a:rPr lang="en-GB" sz="1400" dirty="0"/>
              <a:t>movable mortgage over movable assets owned by a Romanian company, such as:</a:t>
            </a:r>
          </a:p>
          <a:p>
            <a:pPr marL="285750" lvl="0" indent="-285750" algn="just">
              <a:buClr>
                <a:srgbClr val="C75B12"/>
              </a:buClr>
              <a:buFont typeface="Wingdings" pitchFamily="2" charset="2"/>
              <a:buChar char="§"/>
            </a:pPr>
            <a:r>
              <a:rPr lang="cs-CZ" sz="1400" dirty="0" smtClean="0"/>
              <a:t>b</a:t>
            </a:r>
            <a:r>
              <a:rPr lang="en-GB" sz="1400" dirty="0" err="1" smtClean="0"/>
              <a:t>ank</a:t>
            </a:r>
            <a:r>
              <a:rPr lang="cs-CZ" sz="1400" dirty="0" smtClean="0"/>
              <a:t> </a:t>
            </a:r>
            <a:r>
              <a:rPr lang="en-US" sz="1400" dirty="0"/>
              <a:t>accounts</a:t>
            </a:r>
            <a:r>
              <a:rPr lang="cs-CZ" sz="1400" dirty="0" smtClean="0"/>
              <a:t>, </a:t>
            </a:r>
            <a:r>
              <a:rPr lang="en-GB" sz="1400" dirty="0" smtClean="0"/>
              <a:t>receivables </a:t>
            </a:r>
            <a:r>
              <a:rPr lang="en-GB" sz="1400" dirty="0"/>
              <a:t>owed by third parties</a:t>
            </a:r>
            <a:r>
              <a:rPr lang="cs-CZ" sz="1400" dirty="0" smtClean="0"/>
              <a:t>, </a:t>
            </a:r>
            <a:r>
              <a:rPr lang="en-US" sz="1400" dirty="0" smtClean="0"/>
              <a:t>insurance</a:t>
            </a:r>
            <a:r>
              <a:rPr lang="en-GB" sz="1400" dirty="0" smtClean="0"/>
              <a:t> </a:t>
            </a:r>
            <a:r>
              <a:rPr lang="en-GB" sz="1400" dirty="0"/>
              <a:t>policies</a:t>
            </a:r>
            <a:r>
              <a:rPr lang="cs-CZ" sz="1400" dirty="0"/>
              <a:t>,</a:t>
            </a:r>
            <a:r>
              <a:rPr lang="en-US" sz="1400" dirty="0"/>
              <a:t>intellectual</a:t>
            </a:r>
            <a:r>
              <a:rPr lang="en-GB" sz="1400" dirty="0"/>
              <a:t> property rights</a:t>
            </a:r>
            <a:r>
              <a:rPr lang="cs-CZ" sz="1400" dirty="0"/>
              <a:t>, </a:t>
            </a:r>
            <a:r>
              <a:rPr lang="en-US" sz="1400" dirty="0"/>
              <a:t>stocks</a:t>
            </a:r>
            <a:endParaRPr lang="en-GB" sz="1400" dirty="0"/>
          </a:p>
          <a:p>
            <a:pPr marL="285750" lvl="0" indent="-285750" algn="just">
              <a:buClr>
                <a:srgbClr val="C75B12"/>
              </a:buClr>
              <a:buFont typeface="Wingdings" pitchFamily="2" charset="2"/>
              <a:buChar char="§"/>
            </a:pPr>
            <a:r>
              <a:rPr lang="en-GB" sz="1400" dirty="0"/>
              <a:t>movable mortgage over shares issued by a Romanian company, the pledgers being the shareholders of that Romanian company; and/or</a:t>
            </a:r>
          </a:p>
          <a:p>
            <a:pPr marL="285750" indent="-285750" algn="just">
              <a:buClr>
                <a:srgbClr val="C75B12"/>
              </a:buClr>
              <a:buFont typeface="Wingdings" pitchFamily="2" charset="2"/>
              <a:buChar char="§"/>
            </a:pPr>
            <a:r>
              <a:rPr lang="en-GB" sz="1400" dirty="0"/>
              <a:t>immovable mortgage over certain immovable assets owned by the Romanian company</a:t>
            </a:r>
          </a:p>
          <a:p>
            <a:pPr algn="just"/>
            <a:endParaRPr lang="en-GB" sz="1400" dirty="0"/>
          </a:p>
        </p:txBody>
      </p:sp>
      <p:sp>
        <p:nvSpPr>
          <p:cNvPr id="2" name="Title 1"/>
          <p:cNvSpPr>
            <a:spLocks noGrp="1"/>
          </p:cNvSpPr>
          <p:nvPr>
            <p:ph type="title"/>
          </p:nvPr>
        </p:nvSpPr>
        <p:spPr/>
        <p:txBody>
          <a:bodyPr/>
          <a:lstStyle/>
          <a:p>
            <a:r>
              <a:rPr lang="cs-CZ" dirty="0" err="1" smtClean="0"/>
              <a:t>Debt</a:t>
            </a:r>
            <a:r>
              <a:rPr lang="cs-CZ" dirty="0" smtClean="0"/>
              <a:t> </a:t>
            </a:r>
            <a:r>
              <a:rPr lang="cs-CZ" dirty="0" err="1" smtClean="0"/>
              <a:t>financing</a:t>
            </a:r>
            <a:r>
              <a:rPr lang="cs-CZ" dirty="0" smtClean="0"/>
              <a:t>/</a:t>
            </a:r>
            <a:r>
              <a:rPr lang="cs-CZ" dirty="0" err="1" smtClean="0"/>
              <a:t>security</a:t>
            </a:r>
            <a:r>
              <a:rPr lang="cs-CZ" dirty="0"/>
              <a:t> </a:t>
            </a:r>
            <a:r>
              <a:rPr lang="cs-CZ" dirty="0" err="1" smtClean="0"/>
              <a:t>package</a:t>
            </a:r>
            <a:endParaRPr lang="en-GB" dirty="0"/>
          </a:p>
        </p:txBody>
      </p:sp>
    </p:spTree>
    <p:extLst>
      <p:ext uri="{BB962C8B-B14F-4D97-AF65-F5344CB8AC3E}">
        <p14:creationId xmlns:p14="http://schemas.microsoft.com/office/powerpoint/2010/main" xmlns="" val="54185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IP </a:t>
            </a:r>
            <a:r>
              <a:rPr lang="cs-CZ" dirty="0" err="1" smtClean="0"/>
              <a:t>protection</a:t>
            </a:r>
            <a:endParaRPr lang="en-GB" dirty="0"/>
          </a:p>
        </p:txBody>
      </p:sp>
      <p:sp>
        <p:nvSpPr>
          <p:cNvPr id="3" name="Text Placeholder 2"/>
          <p:cNvSpPr>
            <a:spLocks noGrp="1"/>
          </p:cNvSpPr>
          <p:nvPr>
            <p:ph type="body" sz="half" idx="1"/>
          </p:nvPr>
        </p:nvSpPr>
        <p:spPr/>
        <p:txBody>
          <a:bodyPr/>
          <a:lstStyle/>
          <a:p>
            <a:r>
              <a:rPr lang="en-GB" sz="1400" dirty="0"/>
              <a:t>Protection of intellectual property rights is mainly ensured by registration with the relevant national entity, the State Office for Patents and Trademarks (“</a:t>
            </a:r>
            <a:r>
              <a:rPr lang="en-GB" sz="1400" b="1" dirty="0"/>
              <a:t>OSIM</a:t>
            </a:r>
            <a:r>
              <a:rPr lang="en-GB" sz="1400" dirty="0"/>
              <a:t>”) or the Romanian Copyright Office (“</a:t>
            </a:r>
            <a:r>
              <a:rPr lang="en-GB" sz="1400" b="1" dirty="0"/>
              <a:t>ORDA</a:t>
            </a:r>
            <a:r>
              <a:rPr lang="en-GB" sz="1400" dirty="0"/>
              <a:t>”). </a:t>
            </a:r>
            <a:endParaRPr lang="cs-CZ" sz="1400" dirty="0" smtClean="0"/>
          </a:p>
          <a:p>
            <a:endParaRPr lang="en-GB" dirty="0"/>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rcRect l="17361" r="17361"/>
          <a:stretch>
            <a:fillRect/>
          </a:stretch>
        </p:blipFill>
        <p:spPr/>
      </p:pic>
    </p:spTree>
    <p:extLst>
      <p:ext uri="{BB962C8B-B14F-4D97-AF65-F5344CB8AC3E}">
        <p14:creationId xmlns:p14="http://schemas.microsoft.com/office/powerpoint/2010/main" xmlns="" val="3498051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72570" y="3614058"/>
            <a:ext cx="9144000" cy="2306260"/>
          </a:xfrm>
          <a:effectLst/>
        </p:spPr>
        <p:txBody>
          <a:bodyPr/>
          <a:lstStyle/>
          <a:p>
            <a:pPr algn="l"/>
            <a:r>
              <a:rPr lang="cs-CZ" sz="4000" dirty="0">
                <a:solidFill>
                  <a:srgbClr val="747678"/>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747678"/>
                </a:solidFill>
                <a:latin typeface="Arial Black" panose="020B0A04020102020204" pitchFamily="34" charset="0"/>
              </a:rPr>
              <a:t>? ? ? </a:t>
            </a:r>
            <a:r>
              <a:rPr lang="cs-CZ" sz="4000" dirty="0">
                <a:solidFill>
                  <a:srgbClr val="4D4F53"/>
                </a:solidFill>
                <a:latin typeface="Arial Black" panose="020B0A04020102020204" pitchFamily="34" charset="0"/>
              </a:rPr>
              <a:t>? ? ? ? ? ? ? ? ? ? ? ? ? ? </a:t>
            </a:r>
            <a:r>
              <a:rPr lang="cs-CZ" sz="4000" dirty="0">
                <a:solidFill>
                  <a:schemeClr val="bg2"/>
                </a:solidFill>
                <a:latin typeface="Arial Black" panose="020B0A04020102020204" pitchFamily="34" charset="0"/>
              </a:rPr>
              <a:t>? ? </a:t>
            </a:r>
            <a:r>
              <a:rPr lang="cs-CZ" sz="4000" dirty="0">
                <a:solidFill>
                  <a:srgbClr val="4D4F53"/>
                </a:solidFill>
                <a:latin typeface="Arial Black" panose="020B0A04020102020204" pitchFamily="34" charset="0"/>
              </a:rPr>
              <a:t>? ? ?  ? ? ? ? ? ? ? ? ? ? ? ? ? ? ? ? ? ? ? </a:t>
            </a:r>
            <a:endParaRPr lang="en-GB" sz="4000" dirty="0">
              <a:solidFill>
                <a:srgbClr val="4D4F53"/>
              </a:solidFill>
              <a:latin typeface="Arial Black" panose="020B0A04020102020204" pitchFamily="34" charset="0"/>
            </a:endParaRPr>
          </a:p>
        </p:txBody>
      </p:sp>
      <p:sp>
        <p:nvSpPr>
          <p:cNvPr id="4" name="TextBox 3"/>
          <p:cNvSpPr txBox="1"/>
          <p:nvPr/>
        </p:nvSpPr>
        <p:spPr bwMode="auto">
          <a:xfrm>
            <a:off x="6720113" y="3526970"/>
            <a:ext cx="914400" cy="1827423"/>
          </a:xfrm>
          <a:prstGeom prst="rect">
            <a:avLst/>
          </a:prstGeom>
          <a:noFill/>
          <a:ln w="9525">
            <a:noFill/>
            <a:miter lim="800000"/>
            <a:headEnd/>
            <a:tailEnd/>
          </a:ln>
          <a:effectLst>
            <a:outerShdw blurRad="50800" dist="38100" dir="2700000" algn="tl" rotWithShape="0">
              <a:srgbClr val="747678">
                <a:alpha val="40000"/>
              </a:srgbClr>
            </a:outerShdw>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pPr>
            <a:r>
              <a:rPr lang="cs-CZ" sz="12500" kern="0" dirty="0">
                <a:solidFill>
                  <a:srgbClr val="F0AB00"/>
                </a:solidFill>
                <a:latin typeface="Arial Black" panose="020B0A04020102020204" pitchFamily="34" charset="0"/>
                <a:cs typeface="Arial" charset="0"/>
              </a:rPr>
              <a:t>?</a:t>
            </a:r>
            <a:endParaRPr lang="en-GB" sz="12500" kern="0" dirty="0">
              <a:solidFill>
                <a:srgbClr val="F0AB00"/>
              </a:solidFill>
              <a:latin typeface="Arial Black" panose="020B0A04020102020204" pitchFamily="34" charset="0"/>
              <a:cs typeface="Arial" charset="0"/>
            </a:endParaRPr>
          </a:p>
        </p:txBody>
      </p:sp>
    </p:spTree>
    <p:extLst>
      <p:ext uri="{BB962C8B-B14F-4D97-AF65-F5344CB8AC3E}">
        <p14:creationId xmlns:p14="http://schemas.microsoft.com/office/powerpoint/2010/main" xmlns="" val="21121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250" tmFilter="0, 0; .2, .5; .8, .5; 1, 0"/>
                                        <p:tgtEl>
                                          <p:spTgt spid="4"/>
                                        </p:tgtEl>
                                      </p:cBhvr>
                                    </p:animEffect>
                                    <p:animScale>
                                      <p:cBhvr>
                                        <p:cTn id="7" dur="6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319" y="2111737"/>
            <a:ext cx="2506303" cy="2733368"/>
          </a:xfrm>
          <a:prstGeom prst="rect">
            <a:avLst/>
          </a:prstGeom>
          <a:solidFill>
            <a:schemeClr val="bg2"/>
          </a:solidFill>
          <a:ln>
            <a:noFill/>
          </a:ln>
          <a:effectLst>
            <a:outerShdw blurRad="50800" dist="38100" dir="2700000" algn="tl" rotWithShape="0">
              <a:srgbClr val="4D4F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FFFFFF"/>
              </a:buClr>
              <a:defRPr/>
            </a:pPr>
            <a:endParaRPr lang="en-GB" sz="1600">
              <a:solidFill>
                <a:srgbClr val="C75B12"/>
              </a:solidFill>
            </a:endParaRPr>
          </a:p>
        </p:txBody>
      </p:sp>
      <p:sp>
        <p:nvSpPr>
          <p:cNvPr id="2" name="Title 1"/>
          <p:cNvSpPr>
            <a:spLocks noGrp="1"/>
          </p:cNvSpPr>
          <p:nvPr>
            <p:ph type="title"/>
          </p:nvPr>
        </p:nvSpPr>
        <p:spPr>
          <a:xfrm>
            <a:off x="475664" y="542804"/>
            <a:ext cx="8072438" cy="720000"/>
          </a:xfrm>
        </p:spPr>
        <p:txBody>
          <a:bodyPr/>
          <a:lstStyle/>
          <a:p>
            <a:r>
              <a:rPr lang="cs-CZ" dirty="0" err="1"/>
              <a:t>Thank</a:t>
            </a:r>
            <a:r>
              <a:rPr lang="cs-CZ" dirty="0"/>
              <a:t> </a:t>
            </a:r>
            <a:r>
              <a:rPr lang="cs-CZ" dirty="0" err="1"/>
              <a:t>You</a:t>
            </a:r>
            <a:r>
              <a:rPr lang="cs-CZ" dirty="0"/>
              <a:t>!</a:t>
            </a:r>
            <a:endParaRPr lang="en-GB" dirty="0"/>
          </a:p>
        </p:txBody>
      </p:sp>
      <p:sp>
        <p:nvSpPr>
          <p:cNvPr id="8" name="TextBox 7"/>
          <p:cNvSpPr txBox="1"/>
          <p:nvPr/>
        </p:nvSpPr>
        <p:spPr bwMode="auto">
          <a:xfrm>
            <a:off x="544174" y="3917439"/>
            <a:ext cx="2466975" cy="81868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95000"/>
              </a:lnSpc>
              <a:spcBef>
                <a:spcPct val="0"/>
              </a:spcBef>
              <a:spcAft>
                <a:spcPct val="0"/>
              </a:spcAft>
              <a:defRPr/>
            </a:pPr>
            <a:r>
              <a:rPr lang="cs-CZ" sz="1400" b="1" kern="0" dirty="0">
                <a:solidFill>
                  <a:srgbClr val="4D4F53"/>
                </a:solidFill>
                <a:cs typeface="Arial" charset="0"/>
              </a:rPr>
              <a:t>Kamil Blažek</a:t>
            </a:r>
          </a:p>
          <a:p>
            <a:pPr fontAlgn="base">
              <a:lnSpc>
                <a:spcPct val="95000"/>
              </a:lnSpc>
              <a:spcBef>
                <a:spcPct val="0"/>
              </a:spcBef>
              <a:spcAft>
                <a:spcPct val="0"/>
              </a:spcAft>
              <a:defRPr/>
            </a:pPr>
            <a:r>
              <a:rPr lang="cs-CZ" sz="1400" kern="0" dirty="0">
                <a:solidFill>
                  <a:srgbClr val="000000"/>
                </a:solidFill>
                <a:cs typeface="Arial" charset="0"/>
              </a:rPr>
              <a:t>Partner</a:t>
            </a:r>
          </a:p>
          <a:p>
            <a:pPr fontAlgn="base">
              <a:lnSpc>
                <a:spcPct val="95000"/>
              </a:lnSpc>
              <a:spcBef>
                <a:spcPct val="0"/>
              </a:spcBef>
              <a:spcAft>
                <a:spcPct val="0"/>
              </a:spcAft>
              <a:defRPr/>
            </a:pPr>
            <a:r>
              <a:rPr lang="cs-CZ" sz="1400" kern="0" dirty="0">
                <a:solidFill>
                  <a:srgbClr val="000000"/>
                </a:solidFill>
                <a:cs typeface="Arial" charset="0"/>
              </a:rPr>
              <a:t>+420 221 622 160</a:t>
            </a:r>
          </a:p>
          <a:p>
            <a:pPr fontAlgn="base">
              <a:lnSpc>
                <a:spcPct val="95000"/>
              </a:lnSpc>
              <a:spcBef>
                <a:spcPct val="0"/>
              </a:spcBef>
              <a:spcAft>
                <a:spcPct val="0"/>
              </a:spcAft>
              <a:defRPr/>
            </a:pPr>
            <a:r>
              <a:rPr lang="cs-CZ" sz="1400" kern="0" dirty="0">
                <a:solidFill>
                  <a:srgbClr val="C75B12"/>
                </a:solidFill>
                <a:cs typeface="Arial" charset="0"/>
              </a:rPr>
              <a:t>kamil.blazek@kinstellar.com</a:t>
            </a:r>
            <a:endParaRPr lang="en-US" sz="1400" kern="0" dirty="0">
              <a:solidFill>
                <a:srgbClr val="C75B12"/>
              </a:solidFill>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346" y="2334250"/>
            <a:ext cx="1440000" cy="1440000"/>
          </a:xfrm>
          <a:prstGeom prst="rect">
            <a:avLst/>
          </a:prstGeom>
        </p:spPr>
      </p:pic>
      <p:sp>
        <p:nvSpPr>
          <p:cNvPr id="13" name="Rectangle 12"/>
          <p:cNvSpPr/>
          <p:nvPr/>
        </p:nvSpPr>
        <p:spPr>
          <a:xfrm>
            <a:off x="534342" y="3763561"/>
            <a:ext cx="2237518" cy="58993"/>
          </a:xfrm>
          <a:prstGeom prst="rect">
            <a:avLst/>
          </a:prstGeom>
          <a:gradFill>
            <a:gsLst>
              <a:gs pos="0">
                <a:schemeClr val="accent2">
                  <a:lumMod val="40000"/>
                  <a:lumOff val="60000"/>
                </a:schemeClr>
              </a:gs>
              <a:gs pos="46000">
                <a:schemeClr val="accent2">
                  <a:lumMod val="95000"/>
                  <a:lumOff val="5000"/>
                </a:schemeClr>
              </a:gs>
              <a:gs pos="100000">
                <a:srgbClr val="C75B12"/>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FFFFFF"/>
              </a:buClr>
              <a:defRPr/>
            </a:pPr>
            <a:endParaRPr lang="en-GB" sz="1600">
              <a:solidFill>
                <a:srgbClr val="C75B12"/>
              </a:solidFill>
            </a:endParaRPr>
          </a:p>
        </p:txBody>
      </p:sp>
      <p:pic>
        <p:nvPicPr>
          <p:cNvPr id="12" name="Picture 2"/>
          <p:cNvPicPr>
            <a:picLocks noChangeArrowheads="1"/>
          </p:cNvPicPr>
          <p:nvPr/>
        </p:nvPicPr>
        <p:blipFill>
          <a:blip r:embed="rId4" cstate="print"/>
          <a:srcRect/>
          <a:stretch>
            <a:fillRect/>
          </a:stretch>
        </p:blipFill>
        <p:spPr bwMode="auto">
          <a:xfrm>
            <a:off x="5421313" y="0"/>
            <a:ext cx="3744000" cy="6912000"/>
          </a:xfrm>
          <a:prstGeom prst="rect">
            <a:avLst/>
          </a:prstGeom>
          <a:noFill/>
          <a:ln w="9525">
            <a:noFill/>
            <a:miter lim="800000"/>
            <a:headEnd/>
            <a:tailEnd/>
          </a:ln>
          <a:effectLst/>
        </p:spPr>
      </p:pic>
      <p:sp>
        <p:nvSpPr>
          <p:cNvPr id="15" name="TextBox 14"/>
          <p:cNvSpPr txBox="1"/>
          <p:nvPr/>
        </p:nvSpPr>
        <p:spPr bwMode="auto">
          <a:xfrm>
            <a:off x="481493" y="5313016"/>
            <a:ext cx="5248098" cy="89383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fontAlgn="base">
              <a:lnSpc>
                <a:spcPct val="121000"/>
              </a:lnSpc>
              <a:spcBef>
                <a:spcPts val="300"/>
              </a:spcBef>
              <a:spcAft>
                <a:spcPts val="300"/>
              </a:spcAft>
              <a:defRPr/>
            </a:pPr>
            <a:r>
              <a:rPr lang="en-GB" sz="1200" dirty="0">
                <a:solidFill>
                  <a:srgbClr val="000000"/>
                </a:solidFill>
                <a:cs typeface="Arial" charset="0"/>
              </a:rPr>
              <a:t>We would be pleased to provide you with any further information about any of our offices, lawyers, practice areas or expertise (as well as our fees policy) which you might require. Should you have any questions, all contact information is available on: </a:t>
            </a:r>
            <a:r>
              <a:rPr lang="en-GB" sz="1200" dirty="0">
                <a:solidFill>
                  <a:srgbClr val="C75B12"/>
                </a:solidFill>
                <a:cs typeface="Arial" charset="0"/>
              </a:rPr>
              <a:t>www.kinstellar.com</a:t>
            </a:r>
            <a:endParaRPr lang="en-GB" sz="1200" dirty="0">
              <a:solidFill>
                <a:srgbClr val="000000"/>
              </a:solidFill>
              <a:cs typeface="Arial" charset="0"/>
            </a:endParaRPr>
          </a:p>
        </p:txBody>
      </p:sp>
    </p:spTree>
    <p:extLst>
      <p:ext uri="{BB962C8B-B14F-4D97-AF65-F5344CB8AC3E}">
        <p14:creationId xmlns:p14="http://schemas.microsoft.com/office/powerpoint/2010/main" xmlns="" val="36870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charset="0"/>
              </a:rPr>
              <a:t>Emerging Europe and Central Asia’s</a:t>
            </a:r>
            <a:br>
              <a:rPr lang="en-US" dirty="0">
                <a:latin typeface="Arial" charset="0"/>
              </a:rPr>
            </a:br>
            <a:r>
              <a:rPr lang="en-US" dirty="0">
                <a:latin typeface="Arial" charset="0"/>
              </a:rPr>
              <a:t>Leading Independent Law Firm</a:t>
            </a:r>
            <a:endParaRPr lang="en-US" dirty="0"/>
          </a:p>
        </p:txBody>
      </p:sp>
      <p:sp>
        <p:nvSpPr>
          <p:cNvPr id="5" name="Content Placeholder 4"/>
          <p:cNvSpPr>
            <a:spLocks noGrp="1"/>
          </p:cNvSpPr>
          <p:nvPr>
            <p:ph sz="half" idx="1"/>
          </p:nvPr>
        </p:nvSpPr>
        <p:spPr>
          <a:xfrm>
            <a:off x="444858" y="1987715"/>
            <a:ext cx="8250908" cy="760491"/>
          </a:xfrm>
        </p:spPr>
        <p:txBody>
          <a:bodyPr/>
          <a:lstStyle/>
          <a:p>
            <a:r>
              <a:rPr lang="en-GB" sz="1400" dirty="0"/>
              <a:t>With offices in </a:t>
            </a:r>
            <a:r>
              <a:rPr lang="cs-CZ" sz="1400" b="1" dirty="0">
                <a:solidFill>
                  <a:srgbClr val="4D4F53"/>
                </a:solidFill>
              </a:rPr>
              <a:t>ten</a:t>
            </a:r>
            <a:r>
              <a:rPr lang="en-GB" sz="1400" b="1" dirty="0">
                <a:solidFill>
                  <a:srgbClr val="4D4F53"/>
                </a:solidFill>
              </a:rPr>
              <a:t> jurisdictions </a:t>
            </a:r>
            <a:r>
              <a:rPr lang="en-GB" sz="1400" dirty="0"/>
              <a:t>and 200 local and international lawyers, we deliver consistent, joined-up legal advice and assistance across diverse regional markets – together with the know-how and experience to champion your interests while minimising exposure to risk.</a:t>
            </a:r>
          </a:p>
          <a:p>
            <a:endParaRPr lang="en-US" sz="1400" dirty="0"/>
          </a:p>
        </p:txBody>
      </p:sp>
      <p:sp>
        <p:nvSpPr>
          <p:cNvPr id="2" name="TextBox 1">
            <a:hlinkClick r:id="rId3"/>
          </p:cNvPr>
          <p:cNvSpPr txBox="1"/>
          <p:nvPr/>
        </p:nvSpPr>
        <p:spPr bwMode="auto">
          <a:xfrm>
            <a:off x="430542" y="2894398"/>
            <a:ext cx="592499"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Bulgaria</a:t>
            </a:r>
            <a:endParaRPr lang="en-GB" sz="1100" b="1" kern="0" dirty="0">
              <a:solidFill>
                <a:srgbClr val="C75B12"/>
              </a:solidFill>
              <a:cs typeface="Arial" charset="0"/>
            </a:endParaRPr>
          </a:p>
        </p:txBody>
      </p:sp>
      <p:sp>
        <p:nvSpPr>
          <p:cNvPr id="6" name="TextBox 5">
            <a:hlinkClick r:id="rId4"/>
          </p:cNvPr>
          <p:cNvSpPr txBox="1"/>
          <p:nvPr/>
        </p:nvSpPr>
        <p:spPr bwMode="auto">
          <a:xfrm>
            <a:off x="1124619" y="2894398"/>
            <a:ext cx="1090463"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a:solidFill>
                  <a:srgbClr val="C75B12"/>
                </a:solidFill>
                <a:cs typeface="Arial" charset="0"/>
              </a:rPr>
              <a:t>Czech Republic</a:t>
            </a:r>
            <a:endParaRPr lang="en-GB" sz="1100" b="1" kern="0" dirty="0">
              <a:solidFill>
                <a:srgbClr val="C75B12"/>
              </a:solidFill>
              <a:cs typeface="Arial" charset="0"/>
            </a:endParaRPr>
          </a:p>
        </p:txBody>
      </p:sp>
      <p:sp>
        <p:nvSpPr>
          <p:cNvPr id="7" name="TextBox 6">
            <a:hlinkClick r:id="rId5"/>
          </p:cNvPr>
          <p:cNvSpPr txBox="1"/>
          <p:nvPr/>
        </p:nvSpPr>
        <p:spPr bwMode="auto">
          <a:xfrm>
            <a:off x="2300281" y="2894398"/>
            <a:ext cx="617431"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Hungary</a:t>
            </a:r>
            <a:endParaRPr lang="en-GB" sz="1100" b="1" kern="0" dirty="0">
              <a:solidFill>
                <a:srgbClr val="C75B12"/>
              </a:solidFill>
              <a:cs typeface="Arial" charset="0"/>
            </a:endParaRPr>
          </a:p>
        </p:txBody>
      </p:sp>
      <p:sp>
        <p:nvSpPr>
          <p:cNvPr id="8" name="TextBox 7">
            <a:hlinkClick r:id="rId6"/>
          </p:cNvPr>
          <p:cNvSpPr txBox="1"/>
          <p:nvPr/>
        </p:nvSpPr>
        <p:spPr bwMode="auto">
          <a:xfrm>
            <a:off x="3011846" y="2894398"/>
            <a:ext cx="8006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Kazakhstan</a:t>
            </a:r>
            <a:endParaRPr lang="en-GB" sz="1100" b="1" kern="0" dirty="0">
              <a:solidFill>
                <a:srgbClr val="C75B12"/>
              </a:solidFill>
              <a:cs typeface="Arial" charset="0"/>
            </a:endParaRPr>
          </a:p>
        </p:txBody>
      </p:sp>
      <p:sp>
        <p:nvSpPr>
          <p:cNvPr id="9" name="TextBox 8">
            <a:hlinkClick r:id="rId7"/>
          </p:cNvPr>
          <p:cNvSpPr txBox="1"/>
          <p:nvPr/>
        </p:nvSpPr>
        <p:spPr bwMode="auto">
          <a:xfrm>
            <a:off x="3894687" y="2843229"/>
            <a:ext cx="1039978" cy="263149"/>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b="1" kern="0" dirty="0" err="1">
                <a:solidFill>
                  <a:srgbClr val="C75B12"/>
                </a:solidFill>
                <a:cs typeface="Arial" charset="0"/>
              </a:rPr>
              <a:t>Romania</a:t>
            </a:r>
            <a:endParaRPr lang="en-GB" b="1" kern="0" dirty="0">
              <a:solidFill>
                <a:srgbClr val="C75B12"/>
              </a:solidFill>
              <a:cs typeface="Arial" charset="0"/>
            </a:endParaRPr>
          </a:p>
        </p:txBody>
      </p:sp>
      <p:sp>
        <p:nvSpPr>
          <p:cNvPr id="10" name="TextBox 9">
            <a:hlinkClick r:id="rId8"/>
          </p:cNvPr>
          <p:cNvSpPr txBox="1"/>
          <p:nvPr/>
        </p:nvSpPr>
        <p:spPr bwMode="auto">
          <a:xfrm>
            <a:off x="5016907" y="2894398"/>
            <a:ext cx="53560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Serbia</a:t>
            </a:r>
            <a:r>
              <a:rPr lang="cs-CZ" sz="1000" b="1" kern="0" dirty="0">
                <a:solidFill>
                  <a:srgbClr val="4D4F53"/>
                </a:solidFill>
                <a:cs typeface="Arial" charset="0"/>
              </a:rPr>
              <a:t>*</a:t>
            </a:r>
            <a:endParaRPr lang="en-GB" sz="1000" b="1" kern="0" dirty="0">
              <a:solidFill>
                <a:srgbClr val="4D4F53"/>
              </a:solidFill>
              <a:cs typeface="Arial" charset="0"/>
            </a:endParaRPr>
          </a:p>
        </p:txBody>
      </p:sp>
      <p:sp>
        <p:nvSpPr>
          <p:cNvPr id="11" name="TextBox 10">
            <a:hlinkClick r:id="rId9"/>
          </p:cNvPr>
          <p:cNvSpPr txBox="1"/>
          <p:nvPr/>
        </p:nvSpPr>
        <p:spPr bwMode="auto">
          <a:xfrm>
            <a:off x="5716988" y="2894398"/>
            <a:ext cx="61949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a:solidFill>
                  <a:srgbClr val="C75B12"/>
                </a:solidFill>
                <a:cs typeface="Arial" charset="0"/>
              </a:rPr>
              <a:t>Slovakia</a:t>
            </a:r>
            <a:endParaRPr lang="en-GB" sz="1100" b="1" kern="0" dirty="0">
              <a:solidFill>
                <a:srgbClr val="C75B12"/>
              </a:solidFill>
              <a:cs typeface="Arial" charset="0"/>
            </a:endParaRPr>
          </a:p>
        </p:txBody>
      </p:sp>
      <p:sp>
        <p:nvSpPr>
          <p:cNvPr id="12" name="TextBox 11">
            <a:hlinkClick r:id="rId10"/>
          </p:cNvPr>
          <p:cNvSpPr txBox="1"/>
          <p:nvPr/>
        </p:nvSpPr>
        <p:spPr bwMode="auto">
          <a:xfrm>
            <a:off x="6500963" y="2894398"/>
            <a:ext cx="522810"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Turkey</a:t>
            </a:r>
            <a:endParaRPr lang="en-GB" sz="1100" b="1" kern="0" dirty="0">
              <a:solidFill>
                <a:srgbClr val="C75B12"/>
              </a:solidFill>
              <a:cs typeface="Arial" charset="0"/>
            </a:endParaRPr>
          </a:p>
        </p:txBody>
      </p:sp>
      <p:sp>
        <p:nvSpPr>
          <p:cNvPr id="13" name="TextBox 12">
            <a:hlinkClick r:id="rId11"/>
          </p:cNvPr>
          <p:cNvSpPr txBox="1"/>
          <p:nvPr/>
        </p:nvSpPr>
        <p:spPr bwMode="auto">
          <a:xfrm>
            <a:off x="7188254" y="2894398"/>
            <a:ext cx="540302"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Ukraine</a:t>
            </a:r>
            <a:endParaRPr lang="en-GB" sz="1100" b="1" kern="0" dirty="0">
              <a:solidFill>
                <a:srgbClr val="C75B12"/>
              </a:solidFill>
              <a:cs typeface="Arial" charset="0"/>
            </a:endParaRPr>
          </a:p>
        </p:txBody>
      </p:sp>
      <p:sp>
        <p:nvSpPr>
          <p:cNvPr id="14" name="TextBox 13"/>
          <p:cNvSpPr txBox="1"/>
          <p:nvPr/>
        </p:nvSpPr>
        <p:spPr bwMode="auto">
          <a:xfrm>
            <a:off x="7893041" y="2894398"/>
            <a:ext cx="802724" cy="160813"/>
          </a:xfrm>
          <a:prstGeom prst="rect">
            <a:avLst/>
          </a:prstGeom>
          <a:noFill/>
          <a:ln w="9525">
            <a:noFill/>
            <a:miter lim="800000"/>
            <a:headEnd/>
            <a:tailEnd/>
          </a:ln>
          <a:effectLst>
            <a:outerShdw blurRad="50800" dist="38100" dir="2700000" algn="tl" rotWithShape="0">
              <a:srgbClr val="ADAFAF">
                <a:alpha val="40000"/>
              </a:srgbClr>
            </a:outerShdw>
          </a:effectLst>
        </p:spPr>
        <p:txBody>
          <a:bodyPr vert="horz" wrap="square" lIns="0" tIns="0" rIns="0" bIns="0" numCol="1" rtlCol="0" anchor="t" anchorCtr="0" compatLnSpc="1">
            <a:prstTxWarp prst="textNoShape">
              <a:avLst/>
            </a:prstTxWarp>
            <a:spAutoFit/>
          </a:bodyPr>
          <a:lstStyle/>
          <a:p>
            <a:pPr algn="ctr" fontAlgn="base">
              <a:lnSpc>
                <a:spcPct val="95000"/>
              </a:lnSpc>
              <a:spcBef>
                <a:spcPct val="0"/>
              </a:spcBef>
              <a:spcAft>
                <a:spcPct val="0"/>
              </a:spcAft>
            </a:pPr>
            <a:r>
              <a:rPr lang="cs-CZ" sz="1100" b="1" kern="0" dirty="0" err="1">
                <a:solidFill>
                  <a:srgbClr val="C75B12"/>
                </a:solidFill>
                <a:cs typeface="Arial" charset="0"/>
              </a:rPr>
              <a:t>Uzbekistan</a:t>
            </a:r>
            <a:endParaRPr lang="en-GB" sz="1100" b="1" kern="0" dirty="0">
              <a:solidFill>
                <a:srgbClr val="C75B12"/>
              </a:solidFill>
              <a:cs typeface="Arial" charset="0"/>
            </a:endParaRPr>
          </a:p>
        </p:txBody>
      </p:sp>
    </p:spTree>
    <p:extLst>
      <p:ext uri="{BB962C8B-B14F-4D97-AF65-F5344CB8AC3E}">
        <p14:creationId xmlns:p14="http://schemas.microsoft.com/office/powerpoint/2010/main" xmlns="" val="318607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spcBef>
                <a:spcPts val="265"/>
              </a:spcBef>
              <a:spcAft>
                <a:spcPts val="265"/>
              </a:spcAft>
            </a:pPr>
            <a:r>
              <a:rPr lang="cs-CZ" dirty="0" err="1">
                <a:latin typeface="Arial" charset="0"/>
              </a:rPr>
              <a:t>Our</a:t>
            </a:r>
            <a:r>
              <a:rPr lang="cs-CZ" dirty="0">
                <a:latin typeface="Arial" charset="0"/>
              </a:rPr>
              <a:t> </a:t>
            </a:r>
            <a:r>
              <a:rPr lang="cs-CZ" dirty="0" err="1">
                <a:latin typeface="Arial" charset="0"/>
              </a:rPr>
              <a:t>Expertise</a:t>
            </a:r>
            <a:endParaRPr lang="en-GB"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394841425"/>
              </p:ext>
            </p:extLst>
          </p:nvPr>
        </p:nvGraphicFramePr>
        <p:xfrm>
          <a:off x="539754" y="1311815"/>
          <a:ext cx="8268741" cy="5197856"/>
        </p:xfrm>
        <a:graphic>
          <a:graphicData uri="http://schemas.openxmlformats.org/drawingml/2006/table">
            <a:tbl>
              <a:tblPr firstRow="1" firstCol="1" bandRow="1"/>
              <a:tblGrid>
                <a:gridCol w="4101804">
                  <a:extLst>
                    <a:ext uri="{9D8B030D-6E8A-4147-A177-3AD203B41FA5}">
                      <a16:colId xmlns:a16="http://schemas.microsoft.com/office/drawing/2014/main" xmlns="" val="20000"/>
                    </a:ext>
                  </a:extLst>
                </a:gridCol>
                <a:gridCol w="4166937">
                  <a:extLst>
                    <a:ext uri="{9D8B030D-6E8A-4147-A177-3AD203B41FA5}">
                      <a16:colId xmlns:a16="http://schemas.microsoft.com/office/drawing/2014/main" xmlns="" val="20001"/>
                    </a:ext>
                  </a:extLst>
                </a:gridCol>
              </a:tblGrid>
              <a:tr h="244076">
                <a:tc>
                  <a:txBody>
                    <a:bodyPr/>
                    <a:lstStyle/>
                    <a:p>
                      <a:pPr>
                        <a:lnSpc>
                          <a:spcPct val="121000"/>
                        </a:lnSpc>
                        <a:spcBef>
                          <a:spcPts val="300"/>
                        </a:spcBef>
                        <a:spcAft>
                          <a:spcPts val="300"/>
                        </a:spcAft>
                      </a:pPr>
                      <a:r>
                        <a:rPr lang="en-GB" sz="1400" b="1" dirty="0">
                          <a:solidFill>
                            <a:schemeClr val="bg2"/>
                          </a:solidFill>
                          <a:effectLst/>
                        </a:rPr>
                        <a:t>Sectors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tc>
                  <a:txBody>
                    <a:bodyPr/>
                    <a:lstStyle/>
                    <a:p>
                      <a:pPr>
                        <a:lnSpc>
                          <a:spcPct val="121000"/>
                        </a:lnSpc>
                        <a:spcBef>
                          <a:spcPts val="300"/>
                        </a:spcBef>
                        <a:spcAft>
                          <a:spcPts val="300"/>
                        </a:spcAft>
                      </a:pPr>
                      <a:r>
                        <a:rPr lang="en-GB" sz="1400" b="1" dirty="0">
                          <a:solidFill>
                            <a:schemeClr val="bg2"/>
                          </a:solidFill>
                          <a:effectLst/>
                        </a:rPr>
                        <a:t>Practices </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60475" marR="60475" marT="0" marB="0" anchor="ctr">
                    <a:lnL w="12700" cmpd="sng">
                      <a:noFill/>
                      <a:prstDash val="solid"/>
                    </a:lnL>
                    <a:lnR w="12700" cmpd="sng">
                      <a:noFill/>
                      <a:prstDash val="solid"/>
                    </a:lnR>
                    <a:lnT w="12700" cmpd="sng">
                      <a:noFill/>
                      <a:prstDash val="solid"/>
                    </a:lnT>
                    <a:lnB w="12700" cmpd="sng">
                      <a:noFill/>
                      <a:prstDash val="solid"/>
                    </a:lnB>
                    <a:solidFill>
                      <a:srgbClr val="F0AB00"/>
                    </a:solidFill>
                  </a:tcPr>
                </a:tc>
                <a:extLst>
                  <a:ext uri="{0D108BD9-81ED-4DB2-BD59-A6C34878D82A}">
                    <a16:rowId xmlns:a16="http://schemas.microsoft.com/office/drawing/2014/main" xmlns="" val="10000"/>
                  </a:ext>
                </a:extLst>
              </a:tr>
              <a:tr h="2556064">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Aviation</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Automotive &amp; Industrials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US" sz="1400" dirty="0">
                          <a:effectLst/>
                        </a:rPr>
                        <a:t>Banks &amp; Financial Institutions</a:t>
                      </a: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Energy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Infrastructure </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Life Sciences </a:t>
                      </a:r>
                      <a:r>
                        <a:rPr lang="ro-RO" sz="1400" dirty="0">
                          <a:effectLst/>
                        </a:rPr>
                        <a:t>&amp; </a:t>
                      </a:r>
                      <a:r>
                        <a:rPr lang="en-GB" sz="1400" dirty="0">
                          <a:effectLst/>
                        </a:rPr>
                        <a:t>Healthcare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Private Equity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b="0" dirty="0">
                          <a:solidFill>
                            <a:schemeClr val="tx1"/>
                          </a:solidFill>
                          <a:effectLst/>
                        </a:rPr>
                        <a:t>Real Estate</a:t>
                      </a:r>
                      <a:endParaRPr lang="en-US"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Technology, Media &amp; Telecommunications</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12700" cmpd="sng">
                      <a:noFill/>
                      <a:prstDash val="solid"/>
                    </a:lnL>
                    <a:lnR w="9525" cap="flat" cmpd="sng" algn="ctr">
                      <a:noFill/>
                      <a:prstDash val="solid"/>
                      <a:round/>
                      <a:headEnd type="none" w="med" len="med"/>
                      <a:tailEnd type="none" w="med" len="med"/>
                    </a:lnR>
                    <a:lnT w="12700" cmpd="sng">
                      <a:noFill/>
                      <a:prstDash val="solid"/>
                    </a:lnT>
                    <a:lnB w="12700" cmpd="sng">
                      <a:noFill/>
                      <a:prstDash val="solid"/>
                    </a:lnB>
                  </a:tcPr>
                </a:tc>
                <a:tc>
                  <a:txBody>
                    <a:bodyPr/>
                    <a:lstStyle/>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Banking, Finance </a:t>
                      </a:r>
                      <a:r>
                        <a:rPr lang="ro-RO" sz="1400" dirty="0">
                          <a:effectLst/>
                        </a:rPr>
                        <a:t>&amp; </a:t>
                      </a:r>
                      <a:r>
                        <a:rPr lang="en-GB" sz="1400" dirty="0">
                          <a:effectLst/>
                        </a:rPr>
                        <a:t>Capital Markets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Competition </a:t>
                      </a:r>
                      <a:r>
                        <a:rPr lang="ro-RO" sz="1400" dirty="0">
                          <a:effectLst/>
                        </a:rPr>
                        <a:t>&amp; </a:t>
                      </a:r>
                      <a:r>
                        <a:rPr lang="en-GB" sz="1400" dirty="0">
                          <a:effectLst/>
                        </a:rPr>
                        <a:t>State Aid</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Compliance, Risk </a:t>
                      </a:r>
                      <a:r>
                        <a:rPr lang="ro-RO" sz="1400" dirty="0">
                          <a:effectLst/>
                        </a:rPr>
                        <a:t>&amp; </a:t>
                      </a:r>
                      <a:r>
                        <a:rPr lang="en-GB" sz="1400" dirty="0">
                          <a:effectLst/>
                        </a:rPr>
                        <a:t>Sensitive Investigations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Dispute Resolution</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Employment </a:t>
                      </a:r>
                      <a:r>
                        <a:rPr lang="ro-RO" sz="1400" dirty="0">
                          <a:effectLst/>
                        </a:rPr>
                        <a:t>&amp; </a:t>
                      </a:r>
                      <a:r>
                        <a:rPr lang="en-GB" sz="1400" dirty="0">
                          <a:effectLst/>
                        </a:rPr>
                        <a:t>Labour Law</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Energy</a:t>
                      </a:r>
                      <a:endParaRPr lang="cs-CZ"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cs-CZ" sz="1400" dirty="0" err="1">
                          <a:effectLst/>
                        </a:rPr>
                        <a:t>Infrastructure</a:t>
                      </a:r>
                      <a:r>
                        <a:rPr lang="cs-CZ" sz="1400" dirty="0">
                          <a:effectLst/>
                        </a:rPr>
                        <a:t> &amp; </a:t>
                      </a:r>
                      <a:r>
                        <a:rPr lang="cs-CZ" sz="1400" dirty="0" err="1">
                          <a:effectLst/>
                        </a:rPr>
                        <a:t>Projects</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dirty="0" err="1">
                          <a:effectLst/>
                        </a:rPr>
                        <a:t>Intellectual</a:t>
                      </a:r>
                      <a:r>
                        <a:rPr lang="ro-RO" sz="1400" dirty="0">
                          <a:effectLst/>
                        </a:rPr>
                        <a:t> </a:t>
                      </a:r>
                      <a:r>
                        <a:rPr lang="ro-RO" sz="1400" dirty="0" err="1">
                          <a:effectLst/>
                        </a:rPr>
                        <a:t>Property</a:t>
                      </a:r>
                      <a:endParaRPr lang="ro-RO"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M&amp;A </a:t>
                      </a:r>
                      <a:r>
                        <a:rPr lang="ro-RO" sz="1400" dirty="0">
                          <a:effectLst/>
                        </a:rPr>
                        <a:t>&amp; </a:t>
                      </a:r>
                      <a:r>
                        <a:rPr lang="en-GB" sz="1400" dirty="0">
                          <a:effectLst/>
                        </a:rPr>
                        <a:t>Corporate</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NPLs </a:t>
                      </a:r>
                      <a:r>
                        <a:rPr lang="ro-RO" sz="1400" dirty="0">
                          <a:effectLst/>
                        </a:rPr>
                        <a:t>&amp; </a:t>
                      </a:r>
                      <a:r>
                        <a:rPr lang="en-GB" sz="1400" dirty="0">
                          <a:effectLst/>
                        </a:rPr>
                        <a:t>Distressed Assets </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ro-RO" sz="1400" b="0" dirty="0">
                          <a:solidFill>
                            <a:schemeClr val="tx1"/>
                          </a:solidFill>
                          <a:effectLst/>
                        </a:rPr>
                        <a:t>Real </a:t>
                      </a:r>
                      <a:r>
                        <a:rPr lang="ro-RO" sz="1400" b="0" dirty="0" err="1">
                          <a:solidFill>
                            <a:schemeClr val="tx1"/>
                          </a:solidFill>
                          <a:effectLst/>
                        </a:rPr>
                        <a:t>Estate</a:t>
                      </a:r>
                      <a:r>
                        <a:rPr lang="ro-RO" sz="1400" b="0" dirty="0">
                          <a:solidFill>
                            <a:schemeClr val="tx1"/>
                          </a:solidFill>
                          <a:effectLst/>
                        </a:rPr>
                        <a:t>, </a:t>
                      </a:r>
                      <a:r>
                        <a:rPr lang="ro-RO" sz="1400" b="0" dirty="0" err="1">
                          <a:solidFill>
                            <a:schemeClr val="tx1"/>
                          </a:solidFill>
                          <a:effectLst/>
                        </a:rPr>
                        <a:t>Construction</a:t>
                      </a:r>
                      <a:r>
                        <a:rPr lang="ro-RO" sz="1400" b="0" dirty="0">
                          <a:solidFill>
                            <a:schemeClr val="tx1"/>
                          </a:solidFill>
                          <a:effectLst/>
                        </a:rPr>
                        <a:t> &amp; </a:t>
                      </a:r>
                      <a:r>
                        <a:rPr lang="ro-RO" sz="1400" b="0" dirty="0" err="1">
                          <a:solidFill>
                            <a:schemeClr val="tx1"/>
                          </a:solidFill>
                          <a:effectLst/>
                        </a:rPr>
                        <a:t>Planning</a:t>
                      </a:r>
                      <a:endParaRPr lang="ro-RO" sz="1400" b="0" dirty="0">
                        <a:solidFill>
                          <a:schemeClr val="tx1"/>
                        </a:solidFill>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Restructuring </a:t>
                      </a:r>
                      <a:r>
                        <a:rPr lang="ro-RO" sz="1400" dirty="0">
                          <a:effectLst/>
                        </a:rPr>
                        <a:t>&amp; </a:t>
                      </a:r>
                      <a:r>
                        <a:rPr lang="en-GB" sz="1400" dirty="0">
                          <a:effectLst/>
                        </a:rPr>
                        <a:t>Insolvency</a:t>
                      </a:r>
                      <a:endParaRPr lang="en-US" sz="1400" dirty="0">
                        <a:effectLst/>
                      </a:endParaRPr>
                    </a:p>
                    <a:p>
                      <a:pPr marL="171450" lvl="0" indent="-171450">
                        <a:lnSpc>
                          <a:spcPct val="121000"/>
                        </a:lnSpc>
                        <a:spcBef>
                          <a:spcPts val="300"/>
                        </a:spcBef>
                        <a:spcAft>
                          <a:spcPts val="300"/>
                        </a:spcAft>
                        <a:buClr>
                          <a:schemeClr val="bg1"/>
                        </a:buClr>
                        <a:buFont typeface="Wingdings" panose="05000000000000000000" pitchFamily="2" charset="2"/>
                        <a:buChar char="§"/>
                        <a:tabLst>
                          <a:tab pos="457200" algn="l"/>
                        </a:tabLst>
                      </a:pPr>
                      <a:r>
                        <a:rPr lang="en-GB" sz="1400" dirty="0">
                          <a:effectLst/>
                        </a:rPr>
                        <a:t>Tax</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en-GB" sz="1400" dirty="0">
                          <a:effectLst/>
                        </a:rPr>
                        <a:t>Technology, Media &amp; Telecommunications</a:t>
                      </a:r>
                      <a:endParaRPr lang="cs-CZ" sz="1400" dirty="0">
                        <a:effectLst/>
                      </a:endParaRPr>
                    </a:p>
                    <a:p>
                      <a:pPr marL="171450" marR="0" lvl="0" indent="-171450" algn="l" defTabSz="914400" rtl="0" eaLnBrk="1" fontAlgn="auto" latinLnBrk="0" hangingPunct="1">
                        <a:lnSpc>
                          <a:spcPct val="121000"/>
                        </a:lnSpc>
                        <a:spcBef>
                          <a:spcPts val="300"/>
                        </a:spcBef>
                        <a:spcAft>
                          <a:spcPts val="300"/>
                        </a:spcAft>
                        <a:buClr>
                          <a:schemeClr val="bg1"/>
                        </a:buClr>
                        <a:buSzTx/>
                        <a:buFont typeface="Wingdings" panose="05000000000000000000" pitchFamily="2" charset="2"/>
                        <a:buChar char="§"/>
                        <a:tabLst>
                          <a:tab pos="457200" algn="l"/>
                        </a:tabLst>
                        <a:defRPr/>
                      </a:pPr>
                      <a:r>
                        <a:rPr lang="cs-CZ" sz="1400" b="0" dirty="0">
                          <a:solidFill>
                            <a:schemeClr val="tx1"/>
                          </a:solidFill>
                          <a:effectLst/>
                          <a:latin typeface="+mn-lt"/>
                          <a:ea typeface="Calibri" panose="020F0502020204030204" pitchFamily="34" charset="0"/>
                          <a:cs typeface="Times New Roman" panose="02020603050405020304" pitchFamily="18" charset="0"/>
                        </a:rPr>
                        <a:t>White-</a:t>
                      </a:r>
                      <a:r>
                        <a:rPr lang="cs-CZ" sz="1400" b="0" dirty="0" err="1">
                          <a:solidFill>
                            <a:schemeClr val="tx1"/>
                          </a:solidFill>
                          <a:effectLst/>
                          <a:latin typeface="+mn-lt"/>
                          <a:ea typeface="Calibri" panose="020F0502020204030204" pitchFamily="34" charset="0"/>
                          <a:cs typeface="Times New Roman" panose="02020603050405020304" pitchFamily="18" charset="0"/>
                        </a:rPr>
                        <a:t>Collar</a:t>
                      </a:r>
                      <a:r>
                        <a:rPr lang="cs-CZ" sz="1400" b="0" dirty="0">
                          <a:solidFill>
                            <a:schemeClr val="tx1"/>
                          </a:solidFill>
                          <a:effectLst/>
                          <a:latin typeface="+mn-lt"/>
                          <a:ea typeface="Calibri" panose="020F0502020204030204" pitchFamily="34" charset="0"/>
                          <a:cs typeface="Times New Roman" panose="02020603050405020304" pitchFamily="18" charset="0"/>
                        </a:rPr>
                        <a:t> </a:t>
                      </a:r>
                      <a:r>
                        <a:rPr lang="cs-CZ" sz="1400" b="0" dirty="0" err="1">
                          <a:solidFill>
                            <a:schemeClr val="tx1"/>
                          </a:solidFill>
                          <a:effectLst/>
                          <a:latin typeface="+mn-lt"/>
                          <a:ea typeface="Calibri" panose="020F0502020204030204" pitchFamily="34" charset="0"/>
                          <a:cs typeface="Times New Roman" panose="02020603050405020304" pitchFamily="18" charset="0"/>
                        </a:rPr>
                        <a:t>Crime</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0475" marR="60475" marT="0" marB="0">
                    <a:lnL w="9525"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3317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2831203" y="2647950"/>
            <a:ext cx="6312796" cy="4210092"/>
          </a:xfrm>
          <a:prstGeom prst="rect">
            <a:avLst/>
          </a:prstGeom>
        </p:spPr>
      </p:pic>
      <p:sp>
        <p:nvSpPr>
          <p:cNvPr id="2" name="Title 1"/>
          <p:cNvSpPr>
            <a:spLocks noGrp="1"/>
          </p:cNvSpPr>
          <p:nvPr>
            <p:ph type="title"/>
          </p:nvPr>
        </p:nvSpPr>
        <p:spPr>
          <a:xfrm>
            <a:off x="442562" y="550565"/>
            <a:ext cx="6339237" cy="720000"/>
          </a:xfrm>
        </p:spPr>
        <p:txBody>
          <a:bodyPr/>
          <a:lstStyle/>
          <a:p>
            <a:r>
              <a:rPr lang="en-GB" dirty="0"/>
              <a:t>Legal </a:t>
            </a:r>
            <a:r>
              <a:rPr lang="cs-CZ" dirty="0"/>
              <a:t>F</a:t>
            </a:r>
            <a:r>
              <a:rPr lang="en-GB" dirty="0" err="1"/>
              <a:t>ramework</a:t>
            </a:r>
            <a:r>
              <a:rPr lang="en-GB" dirty="0"/>
              <a:t> for </a:t>
            </a:r>
            <a:r>
              <a:rPr lang="cs-CZ" dirty="0"/>
              <a:t>T</a:t>
            </a:r>
            <a:r>
              <a:rPr lang="en-GB" dirty="0" err="1"/>
              <a:t>rade</a:t>
            </a:r>
            <a:r>
              <a:rPr lang="en-GB" dirty="0"/>
              <a:t> and </a:t>
            </a:r>
            <a:r>
              <a:rPr lang="cs-CZ" dirty="0"/>
              <a:t>I</a:t>
            </a:r>
            <a:r>
              <a:rPr lang="en-GB" dirty="0" err="1"/>
              <a:t>nvestments</a:t>
            </a:r>
            <a:endParaRPr lang="en-GB" dirty="0"/>
          </a:p>
        </p:txBody>
      </p:sp>
      <p:sp>
        <p:nvSpPr>
          <p:cNvPr id="3" name="Text Placeholder 2"/>
          <p:cNvSpPr>
            <a:spLocks noGrp="1"/>
          </p:cNvSpPr>
          <p:nvPr>
            <p:ph type="body" sz="half" idx="1"/>
          </p:nvPr>
        </p:nvSpPr>
        <p:spPr/>
        <p:txBody>
          <a:bodyPr/>
          <a:lstStyle/>
          <a:p>
            <a:pPr marL="285750" indent="-285750" algn="l">
              <a:buClr>
                <a:srgbClr val="C75B12"/>
              </a:buClr>
              <a:buFont typeface="Wingdings" panose="05000000000000000000" pitchFamily="2" charset="2"/>
              <a:buChar char="§"/>
            </a:pPr>
            <a:r>
              <a:rPr lang="en-GB" sz="1400" dirty="0"/>
              <a:t>International Treaties </a:t>
            </a:r>
          </a:p>
          <a:p>
            <a:pPr marL="285750" indent="-285750" algn="l">
              <a:buClr>
                <a:srgbClr val="C75B12"/>
              </a:buClr>
              <a:buFont typeface="Wingdings" panose="05000000000000000000" pitchFamily="2" charset="2"/>
              <a:buChar char="§"/>
            </a:pPr>
            <a:r>
              <a:rPr lang="en-GB" sz="1400" dirty="0"/>
              <a:t>Enforcement of Decisions / Judicial Cooperation / Arbitration</a:t>
            </a:r>
          </a:p>
          <a:p>
            <a:pPr marL="285750" indent="-285750" algn="l">
              <a:buClr>
                <a:srgbClr val="C75B12"/>
              </a:buClr>
              <a:buFont typeface="Wingdings" panose="05000000000000000000" pitchFamily="2" charset="2"/>
              <a:buChar char="§"/>
            </a:pPr>
            <a:r>
              <a:rPr lang="en-GB" sz="1400" dirty="0" smtClean="0"/>
              <a:t>Verification </a:t>
            </a:r>
            <a:r>
              <a:rPr lang="en-GB" sz="1400" dirty="0"/>
              <a:t>of Documents / Apostille </a:t>
            </a:r>
          </a:p>
          <a:p>
            <a:pPr marL="285750" indent="-285750" algn="l">
              <a:buClr>
                <a:srgbClr val="C75B12"/>
              </a:buClr>
              <a:buFont typeface="Wingdings" panose="05000000000000000000" pitchFamily="2" charset="2"/>
              <a:buChar char="§"/>
            </a:pPr>
            <a:r>
              <a:rPr lang="en-GB" sz="1400" dirty="0"/>
              <a:t>How to Start a Business in </a:t>
            </a:r>
            <a:r>
              <a:rPr lang="cs-CZ" sz="1400" dirty="0" err="1" smtClean="0"/>
              <a:t>Romania</a:t>
            </a:r>
            <a:r>
              <a:rPr lang="en-GB" sz="1400" dirty="0" smtClean="0"/>
              <a:t>?</a:t>
            </a:r>
            <a:r>
              <a:rPr lang="en-GB" dirty="0"/>
              <a:t/>
            </a:r>
            <a:br>
              <a:rPr lang="en-GB"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endParaRPr lang="en-GB" dirty="0"/>
          </a:p>
        </p:txBody>
      </p:sp>
      <p:sp>
        <p:nvSpPr>
          <p:cNvPr id="3" name="Text Placeholder 2"/>
          <p:cNvSpPr>
            <a:spLocks noGrp="1"/>
          </p:cNvSpPr>
          <p:nvPr>
            <p:ph idx="1"/>
          </p:nvPr>
        </p:nvSpPr>
        <p:spPr/>
        <p:txBody>
          <a:bodyPr/>
          <a:lstStyle/>
          <a:p>
            <a:r>
              <a:rPr lang="en-GB" sz="1400" b="1" dirty="0">
                <a:solidFill>
                  <a:srgbClr val="4D4F53"/>
                </a:solidFill>
              </a:rPr>
              <a:t>Business and trade</a:t>
            </a:r>
            <a:endParaRPr lang="cs-CZ" sz="1400" dirty="0">
              <a:solidFill>
                <a:srgbClr val="4D4F53"/>
              </a:solidFill>
            </a:endParaRPr>
          </a:p>
          <a:p>
            <a:pPr marL="171450" indent="-171450">
              <a:buClr>
                <a:srgbClr val="C75B12"/>
              </a:buClr>
              <a:buFont typeface="Wingdings" panose="05000000000000000000" pitchFamily="2" charset="2"/>
              <a:buChar char="§"/>
            </a:pPr>
            <a:r>
              <a:rPr lang="cs-CZ" sz="1400" dirty="0"/>
              <a:t>EEA </a:t>
            </a:r>
            <a:r>
              <a:rPr lang="cs-CZ" sz="1400" dirty="0" err="1"/>
              <a:t>Agreement</a:t>
            </a:r>
            <a:r>
              <a:rPr lang="cs-CZ" sz="1400" dirty="0"/>
              <a:t> </a:t>
            </a:r>
            <a:r>
              <a:rPr lang="cs-CZ" sz="1400" dirty="0" smtClean="0"/>
              <a:t>(1994)</a:t>
            </a:r>
            <a:r>
              <a:rPr lang="en-GB"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cs-CZ" sz="1400" dirty="0"/>
              <a:t>Convention on </a:t>
            </a:r>
            <a:r>
              <a:rPr lang="cs-CZ" sz="1400" dirty="0" err="1"/>
              <a:t>the</a:t>
            </a:r>
            <a:r>
              <a:rPr lang="cs-CZ" sz="1400" dirty="0"/>
              <a:t> </a:t>
            </a:r>
            <a:r>
              <a:rPr lang="cs-CZ" sz="1400" dirty="0" smtClean="0"/>
              <a:t>OECD (1960) </a:t>
            </a:r>
            <a:r>
              <a:rPr lang="en-GB" sz="1400" dirty="0" smtClean="0"/>
              <a:t>✓</a:t>
            </a:r>
            <a:endParaRPr lang="cs-CZ" sz="1400" dirty="0"/>
          </a:p>
          <a:p>
            <a:pPr marL="171450" indent="-171450">
              <a:buClr>
                <a:srgbClr val="C75B12"/>
              </a:buClr>
              <a:buFont typeface="Wingdings" panose="05000000000000000000" pitchFamily="2" charset="2"/>
              <a:buChar char="§"/>
            </a:pPr>
            <a:r>
              <a:rPr lang="cs-CZ" sz="1400" dirty="0"/>
              <a:t>UN Convention on Contracts for the International Sale of </a:t>
            </a:r>
            <a:r>
              <a:rPr lang="cs-CZ" sz="1400" dirty="0" err="1"/>
              <a:t>Goods</a:t>
            </a:r>
            <a:r>
              <a:rPr lang="cs-CZ" sz="1400" dirty="0"/>
              <a:t> </a:t>
            </a:r>
            <a:r>
              <a:rPr lang="cs-CZ" sz="1400" dirty="0" smtClean="0"/>
              <a:t>(1980)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a:t>Marrakesh Agreement establishing the World Trade </a:t>
            </a:r>
            <a:r>
              <a:rPr lang="en-GB" sz="1400" dirty="0" err="1"/>
              <a:t>Organi</a:t>
            </a:r>
            <a:r>
              <a:rPr lang="cs-CZ" sz="1400" dirty="0"/>
              <a:t>s</a:t>
            </a:r>
            <a:r>
              <a:rPr lang="en-GB" sz="1400" dirty="0" err="1" smtClean="0"/>
              <a:t>ation</a:t>
            </a:r>
            <a:r>
              <a:rPr lang="cs-CZ" sz="1400" dirty="0" smtClean="0"/>
              <a:t> (1994) </a:t>
            </a:r>
            <a:r>
              <a:rPr lang="en-GB" sz="1400" dirty="0" smtClean="0"/>
              <a:t>✓</a:t>
            </a:r>
            <a:r>
              <a:rPr lang="cs-CZ" sz="1400" dirty="0" smtClean="0"/>
              <a:t> </a:t>
            </a:r>
            <a:r>
              <a:rPr lang="en-GB" sz="1400" dirty="0" smtClean="0"/>
              <a:t>  </a:t>
            </a:r>
            <a:endParaRPr lang="en-GB" sz="1400" dirty="0"/>
          </a:p>
          <a:p>
            <a:pPr marL="171450" indent="-171450">
              <a:buClr>
                <a:srgbClr val="C75B12"/>
              </a:buClr>
              <a:buFont typeface="Wingdings" panose="05000000000000000000" pitchFamily="2" charset="2"/>
              <a:buChar char="§"/>
            </a:pPr>
            <a:r>
              <a:rPr lang="en-GB" sz="1400" dirty="0"/>
              <a:t>Convention establishing Multilateral Investment Guarantee </a:t>
            </a:r>
            <a:r>
              <a:rPr lang="en-GB" sz="1400" dirty="0" smtClean="0"/>
              <a:t>Agency</a:t>
            </a:r>
            <a:r>
              <a:rPr lang="cs-CZ" sz="1400" dirty="0" smtClean="0"/>
              <a:t> (1985) </a:t>
            </a:r>
            <a:r>
              <a:rPr lang="en-GB" sz="1400" dirty="0"/>
              <a:t>✓</a:t>
            </a:r>
            <a:endParaRPr lang="cs-CZ" sz="1400" dirty="0"/>
          </a:p>
          <a:p>
            <a:pPr marL="171450" indent="-171450">
              <a:buClr>
                <a:srgbClr val="C75B12"/>
              </a:buClr>
              <a:buFont typeface="Wingdings" panose="05000000000000000000" pitchFamily="2" charset="2"/>
              <a:buChar char="§"/>
            </a:pPr>
            <a:r>
              <a:rPr lang="cs-CZ" sz="1400" dirty="0" smtClean="0"/>
              <a:t>ICSID </a:t>
            </a:r>
            <a:r>
              <a:rPr lang="cs-CZ" sz="1400" dirty="0" err="1" smtClean="0"/>
              <a:t>Convention</a:t>
            </a:r>
            <a:r>
              <a:rPr lang="cs-CZ" sz="1400" dirty="0" smtClean="0"/>
              <a:t> - </a:t>
            </a:r>
            <a:r>
              <a:rPr lang="cs-CZ" sz="1400" dirty="0" err="1" smtClean="0"/>
              <a:t>Convention</a:t>
            </a:r>
            <a:r>
              <a:rPr lang="cs-CZ" sz="1400" dirty="0" smtClean="0"/>
              <a:t> </a:t>
            </a:r>
            <a:r>
              <a:rPr lang="cs-CZ" sz="1400" dirty="0"/>
              <a:t>on the settlement of investment disputes between States and nationals of </a:t>
            </a:r>
            <a:r>
              <a:rPr lang="cs-CZ" sz="1400" dirty="0" err="1"/>
              <a:t>other</a:t>
            </a:r>
            <a:r>
              <a:rPr lang="cs-CZ" sz="1400" dirty="0"/>
              <a:t> </a:t>
            </a:r>
            <a:r>
              <a:rPr lang="cs-CZ" sz="1400" dirty="0" err="1" smtClean="0"/>
              <a:t>States</a:t>
            </a:r>
            <a:r>
              <a:rPr lang="cs-CZ" sz="1400" dirty="0" smtClean="0"/>
              <a:t> (1966) </a:t>
            </a:r>
            <a:r>
              <a:rPr lang="en-GB" sz="1400" dirty="0" smtClean="0"/>
              <a:t>✓</a:t>
            </a:r>
            <a:endParaRPr lang="cs-CZ" sz="1400" b="1" dirty="0"/>
          </a:p>
          <a:p>
            <a:pPr>
              <a:buClr>
                <a:srgbClr val="C75B12"/>
              </a:buClr>
            </a:pPr>
            <a:r>
              <a:rPr lang="en-GB" sz="1400" b="1" dirty="0">
                <a:solidFill>
                  <a:srgbClr val="4D4F53"/>
                </a:solidFill>
              </a:rPr>
              <a:t>Transport and logistic</a:t>
            </a:r>
            <a:endParaRPr lang="en-GB" sz="1400" dirty="0"/>
          </a:p>
          <a:p>
            <a:pPr marL="171450" indent="-171450">
              <a:buClr>
                <a:srgbClr val="C75B12"/>
              </a:buClr>
              <a:buFont typeface="Wingdings" panose="05000000000000000000" pitchFamily="2" charset="2"/>
              <a:buChar char="§"/>
            </a:pPr>
            <a:r>
              <a:rPr lang="cs-CZ" sz="1400" dirty="0"/>
              <a:t>Convention for </a:t>
            </a:r>
            <a:r>
              <a:rPr lang="cs-CZ" sz="1400" dirty="0" err="1"/>
              <a:t>the</a:t>
            </a:r>
            <a:r>
              <a:rPr lang="cs-CZ" sz="1400" dirty="0"/>
              <a:t> </a:t>
            </a:r>
            <a:r>
              <a:rPr lang="cs-CZ" sz="1400" dirty="0" err="1" smtClean="0"/>
              <a:t>Unification</a:t>
            </a:r>
            <a:r>
              <a:rPr lang="cs-CZ" sz="1400" dirty="0" smtClean="0"/>
              <a:t> </a:t>
            </a:r>
            <a:r>
              <a:rPr lang="cs-CZ" sz="1400" dirty="0" err="1"/>
              <a:t>of</a:t>
            </a:r>
            <a:r>
              <a:rPr lang="cs-CZ" sz="1400" dirty="0"/>
              <a:t> </a:t>
            </a:r>
            <a:r>
              <a:rPr lang="cs-CZ" sz="1400" dirty="0" err="1" smtClean="0"/>
              <a:t>Certain</a:t>
            </a:r>
            <a:r>
              <a:rPr lang="cs-CZ" sz="1400" dirty="0" smtClean="0"/>
              <a:t> </a:t>
            </a:r>
            <a:r>
              <a:rPr lang="cs-CZ" sz="1400" dirty="0" err="1"/>
              <a:t>R</a:t>
            </a:r>
            <a:r>
              <a:rPr lang="cs-CZ" sz="1400" dirty="0" err="1" smtClean="0"/>
              <a:t>ules</a:t>
            </a:r>
            <a:r>
              <a:rPr lang="cs-CZ" sz="1400" dirty="0" smtClean="0"/>
              <a:t> </a:t>
            </a:r>
            <a:r>
              <a:rPr lang="cs-CZ" sz="1400" dirty="0" err="1"/>
              <a:t>for</a:t>
            </a:r>
            <a:r>
              <a:rPr lang="cs-CZ" sz="1400" dirty="0"/>
              <a:t> </a:t>
            </a:r>
            <a:r>
              <a:rPr lang="cs-CZ" sz="1400" dirty="0" smtClean="0"/>
              <a:t>International </a:t>
            </a:r>
            <a:r>
              <a:rPr lang="cs-CZ" sz="1400" dirty="0" err="1"/>
              <a:t>C</a:t>
            </a:r>
            <a:r>
              <a:rPr lang="cs-CZ" sz="1400" dirty="0" err="1" smtClean="0"/>
              <a:t>arriage</a:t>
            </a:r>
            <a:r>
              <a:rPr lang="cs-CZ" sz="1400" dirty="0" smtClean="0"/>
              <a:t> </a:t>
            </a:r>
            <a:r>
              <a:rPr lang="cs-CZ" sz="1400" dirty="0"/>
              <a:t>by A</a:t>
            </a:r>
            <a:r>
              <a:rPr lang="cs-CZ" sz="1400" dirty="0" smtClean="0"/>
              <a:t>ir (1999) </a:t>
            </a:r>
            <a:r>
              <a:rPr lang="en-GB" sz="1400" dirty="0"/>
              <a:t>✓</a:t>
            </a:r>
            <a:endParaRPr lang="cs-CZ" sz="1400" dirty="0"/>
          </a:p>
          <a:p>
            <a:pPr>
              <a:buClr>
                <a:srgbClr val="C75B12"/>
              </a:buClr>
            </a:pPr>
            <a:endParaRPr lang="cs-CZ" sz="1400" dirty="0"/>
          </a:p>
          <a:p>
            <a:pPr marL="171450" indent="-171450">
              <a:buClr>
                <a:srgbClr val="C75B12"/>
              </a:buClr>
              <a:buFont typeface="Wingdings" panose="05000000000000000000" pitchFamily="2" charset="2"/>
              <a:buChar char="§"/>
            </a:pPr>
            <a:endParaRPr lang="cs-CZ" sz="1400" dirty="0"/>
          </a:p>
        </p:txBody>
      </p:sp>
    </p:spTree>
    <p:extLst>
      <p:ext uri="{BB962C8B-B14F-4D97-AF65-F5344CB8AC3E}">
        <p14:creationId xmlns:p14="http://schemas.microsoft.com/office/powerpoint/2010/main" xmlns="" val="267766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cs-CZ" dirty="0"/>
              <a:t>International T</a:t>
            </a:r>
            <a:r>
              <a:rPr lang="en-GB" dirty="0" err="1"/>
              <a:t>reaties</a:t>
            </a:r>
            <a:r>
              <a:rPr lang="cs-CZ" dirty="0"/>
              <a:t> </a:t>
            </a:r>
            <a:r>
              <a:rPr lang="cs-CZ" sz="1400" dirty="0"/>
              <a:t>(</a:t>
            </a:r>
            <a:r>
              <a:rPr lang="cs-CZ" sz="1400" dirty="0" err="1"/>
              <a:t>Cont‘d</a:t>
            </a:r>
            <a:r>
              <a:rPr lang="cs-CZ" sz="1400" dirty="0"/>
              <a:t>)</a:t>
            </a:r>
            <a:endParaRPr lang="en-GB" dirty="0"/>
          </a:p>
        </p:txBody>
      </p:sp>
      <p:sp>
        <p:nvSpPr>
          <p:cNvPr id="3" name="Content Placeholder 2"/>
          <p:cNvSpPr>
            <a:spLocks noGrp="1"/>
          </p:cNvSpPr>
          <p:nvPr>
            <p:ph idx="1"/>
          </p:nvPr>
        </p:nvSpPr>
        <p:spPr>
          <a:xfrm>
            <a:off x="427024" y="1990489"/>
            <a:ext cx="8072438" cy="4104000"/>
          </a:xfrm>
        </p:spPr>
        <p:txBody>
          <a:bodyPr/>
          <a:lstStyle/>
          <a:p>
            <a:r>
              <a:rPr lang="en-GB" sz="1400" b="1" dirty="0">
                <a:solidFill>
                  <a:srgbClr val="4D4F53"/>
                </a:solidFill>
              </a:rPr>
              <a:t>Energy</a:t>
            </a:r>
          </a:p>
          <a:p>
            <a:pPr marL="171450" lvl="0" indent="-171450">
              <a:buClr>
                <a:srgbClr val="C75B12"/>
              </a:buClr>
              <a:buFont typeface="Wingdings" panose="05000000000000000000" pitchFamily="2" charset="2"/>
              <a:buChar char="§"/>
            </a:pPr>
            <a:r>
              <a:rPr lang="cs-CZ" sz="1400" dirty="0"/>
              <a:t>Energy Charter </a:t>
            </a:r>
            <a:r>
              <a:rPr lang="cs-CZ" sz="1400" dirty="0" err="1" smtClean="0"/>
              <a:t>Treaty</a:t>
            </a:r>
            <a:r>
              <a:rPr lang="cs-CZ" sz="1400" dirty="0" smtClean="0"/>
              <a:t> </a:t>
            </a:r>
            <a:r>
              <a:rPr lang="en-GB" sz="1400" dirty="0"/>
              <a:t>(1994)</a:t>
            </a:r>
            <a:r>
              <a:rPr lang="cs-CZ"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smtClean="0"/>
              <a:t>Statute </a:t>
            </a:r>
            <a:r>
              <a:rPr lang="en-GB" sz="1400" dirty="0"/>
              <a:t>of the International Renewable Energy Agency </a:t>
            </a:r>
            <a:r>
              <a:rPr lang="en-GB" sz="1400" dirty="0" smtClean="0"/>
              <a:t>(</a:t>
            </a:r>
            <a:r>
              <a:rPr lang="cs-CZ" sz="1400" dirty="0" smtClean="0"/>
              <a:t>2009, </a:t>
            </a:r>
            <a:r>
              <a:rPr lang="en-GB" sz="1400" dirty="0" smtClean="0"/>
              <a:t>IRENA</a:t>
            </a:r>
            <a:r>
              <a:rPr lang="en-GB" sz="1400" dirty="0"/>
              <a:t>) </a:t>
            </a:r>
            <a:r>
              <a:rPr lang="en-GB" sz="1400" dirty="0" smtClean="0"/>
              <a:t>✓</a:t>
            </a:r>
            <a:endParaRPr lang="cs-CZ" sz="1400" dirty="0"/>
          </a:p>
          <a:p>
            <a:pPr marL="171450" indent="-171450">
              <a:buClr>
                <a:srgbClr val="C75B12"/>
              </a:buClr>
              <a:buFont typeface="Wingdings" panose="05000000000000000000" pitchFamily="2" charset="2"/>
              <a:buChar char="§"/>
            </a:pPr>
            <a:r>
              <a:rPr lang="en-GB" sz="1400" dirty="0"/>
              <a:t>Statute of the International Atomic Energy Agency (1956, IAEA)</a:t>
            </a:r>
            <a:r>
              <a:rPr lang="cs-CZ" sz="1400" dirty="0"/>
              <a:t> </a:t>
            </a:r>
            <a:r>
              <a:rPr lang="en-GB" sz="1400" dirty="0" smtClean="0"/>
              <a:t>✓ </a:t>
            </a:r>
            <a:endParaRPr lang="cs-CZ" sz="1400" dirty="0"/>
          </a:p>
          <a:p>
            <a:pPr marL="171450" lvl="0" indent="-171450">
              <a:buClr>
                <a:srgbClr val="C75B12"/>
              </a:buClr>
              <a:buFont typeface="Wingdings" panose="05000000000000000000" pitchFamily="2" charset="2"/>
              <a:buChar char="§"/>
            </a:pPr>
            <a:endParaRPr lang="cs-CZ" sz="1400" b="1" dirty="0"/>
          </a:p>
          <a:p>
            <a:r>
              <a:rPr lang="en-GB" sz="1400" b="1" dirty="0">
                <a:solidFill>
                  <a:srgbClr val="4D4F53"/>
                </a:solidFill>
              </a:rPr>
              <a:t>IP</a:t>
            </a:r>
          </a:p>
          <a:p>
            <a:pPr marL="285750" indent="-285750">
              <a:buFont typeface="Wingdings" pitchFamily="2" charset="2"/>
              <a:buChar char="§"/>
            </a:pPr>
            <a:r>
              <a:rPr lang="en-GB" sz="1400" dirty="0"/>
              <a:t>Paris Convention for the Protection of Industrial </a:t>
            </a:r>
            <a:r>
              <a:rPr lang="en-GB" sz="1400" dirty="0" smtClean="0"/>
              <a:t>Property</a:t>
            </a:r>
            <a:r>
              <a:rPr lang="cs-CZ" sz="1400" dirty="0" smtClean="0"/>
              <a:t> (1883, WIPO) </a:t>
            </a:r>
            <a:r>
              <a:rPr lang="en-GB" sz="1400" dirty="0"/>
              <a:t>✓</a:t>
            </a:r>
            <a:endParaRPr lang="cs-CZ" sz="1400" dirty="0"/>
          </a:p>
          <a:p>
            <a:pPr marL="285750" indent="-285750">
              <a:buFont typeface="Wingdings" pitchFamily="2" charset="2"/>
              <a:buChar char="§"/>
            </a:pPr>
            <a:r>
              <a:rPr lang="cs-CZ" sz="1400" dirty="0"/>
              <a:t>Member state </a:t>
            </a:r>
            <a:r>
              <a:rPr lang="cs-CZ" sz="1400" dirty="0" err="1"/>
              <a:t>of</a:t>
            </a:r>
            <a:r>
              <a:rPr lang="cs-CZ" sz="1400" dirty="0"/>
              <a:t> </a:t>
            </a:r>
            <a:r>
              <a:rPr lang="cs-CZ" sz="1400" dirty="0" err="1" smtClean="0"/>
              <a:t>the</a:t>
            </a:r>
            <a:r>
              <a:rPr lang="cs-CZ" sz="1400" dirty="0" smtClean="0"/>
              <a:t> </a:t>
            </a:r>
            <a:r>
              <a:rPr lang="cs-CZ" sz="1400" dirty="0" err="1" smtClean="0"/>
              <a:t>European</a:t>
            </a:r>
            <a:r>
              <a:rPr lang="cs-CZ" sz="1400" dirty="0" smtClean="0"/>
              <a:t> Patent </a:t>
            </a:r>
            <a:r>
              <a:rPr lang="cs-CZ" sz="1400" dirty="0" err="1" smtClean="0"/>
              <a:t>Organisation</a:t>
            </a:r>
            <a:r>
              <a:rPr lang="cs-CZ" sz="1400" dirty="0" smtClean="0"/>
              <a:t> (EPO) </a:t>
            </a:r>
            <a:r>
              <a:rPr lang="en-GB" sz="1400" dirty="0"/>
              <a:t>✓</a:t>
            </a:r>
            <a:endParaRPr lang="cs-CZ" sz="1400" dirty="0"/>
          </a:p>
          <a:p>
            <a:endParaRPr lang="en-GB" sz="1400" dirty="0"/>
          </a:p>
          <a:p>
            <a:endParaRPr lang="en-GB" sz="1400" dirty="0"/>
          </a:p>
          <a:p>
            <a:endParaRPr lang="en-GB" dirty="0"/>
          </a:p>
          <a:p>
            <a:endParaRPr lang="en-GB" dirty="0"/>
          </a:p>
          <a:p>
            <a:endParaRPr lang="en-GB" dirty="0"/>
          </a:p>
        </p:txBody>
      </p:sp>
    </p:spTree>
    <p:extLst>
      <p:ext uri="{BB962C8B-B14F-4D97-AF65-F5344CB8AC3E}">
        <p14:creationId xmlns:p14="http://schemas.microsoft.com/office/powerpoint/2010/main" xmlns="" val="117573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0"/>
            <a:ext cx="5638800" cy="1438275"/>
          </a:xfrm>
          <a:prstGeom prst="rect">
            <a:avLst/>
          </a:prstGeom>
        </p:spPr>
      </p:pic>
      <p:sp>
        <p:nvSpPr>
          <p:cNvPr id="2" name="Nadpis 1">
            <a:extLst>
              <a:ext uri="{FF2B5EF4-FFF2-40B4-BE49-F238E27FC236}">
                <a16:creationId xmlns:a16="http://schemas.microsoft.com/office/drawing/2014/main" xmlns="" id="{3D05B27C-AE9B-1C4D-92AA-F8CE6E54105F}"/>
              </a:ext>
            </a:extLst>
          </p:cNvPr>
          <p:cNvSpPr>
            <a:spLocks noGrp="1"/>
          </p:cNvSpPr>
          <p:nvPr>
            <p:ph type="title"/>
          </p:nvPr>
        </p:nvSpPr>
        <p:spPr/>
        <p:txBody>
          <a:bodyPr/>
          <a:lstStyle/>
          <a:p>
            <a:r>
              <a:rPr lang="cs-CZ" dirty="0"/>
              <a:t>International Treaties</a:t>
            </a:r>
          </a:p>
        </p:txBody>
      </p:sp>
      <p:sp>
        <p:nvSpPr>
          <p:cNvPr id="3" name="Zástupný symbol pro obsah 2">
            <a:extLst>
              <a:ext uri="{FF2B5EF4-FFF2-40B4-BE49-F238E27FC236}">
                <a16:creationId xmlns:a16="http://schemas.microsoft.com/office/drawing/2014/main" xmlns="" id="{6139AE26-329A-B74F-BDE7-7535E781A7CC}"/>
              </a:ext>
            </a:extLst>
          </p:cNvPr>
          <p:cNvSpPr>
            <a:spLocks noGrp="1"/>
          </p:cNvSpPr>
          <p:nvPr>
            <p:ph idx="1"/>
          </p:nvPr>
        </p:nvSpPr>
        <p:spPr/>
        <p:txBody>
          <a:bodyPr/>
          <a:lstStyle/>
          <a:p>
            <a:pPr>
              <a:buClr>
                <a:srgbClr val="C75B12"/>
              </a:buClr>
            </a:pPr>
            <a:r>
              <a:rPr lang="cs-CZ" sz="1400" b="1" dirty="0">
                <a:solidFill>
                  <a:srgbClr val="4D4F53"/>
                </a:solidFill>
              </a:rPr>
              <a:t>Finance</a:t>
            </a:r>
            <a:endParaRPr lang="cs-CZ" sz="1400" dirty="0"/>
          </a:p>
          <a:p>
            <a:pPr marL="171450" indent="-171450">
              <a:buClr>
                <a:srgbClr val="C75B12"/>
              </a:buClr>
              <a:buFont typeface="Wingdings" panose="05000000000000000000" pitchFamily="2" charset="2"/>
              <a:buChar char="§"/>
            </a:pPr>
            <a:r>
              <a:rPr lang="cs-CZ" sz="1400" dirty="0" err="1" smtClean="0"/>
              <a:t>Convention</a:t>
            </a:r>
            <a:r>
              <a:rPr lang="cs-CZ" sz="1400" dirty="0" smtClean="0"/>
              <a:t> on a </a:t>
            </a:r>
            <a:r>
              <a:rPr lang="cs-CZ" sz="1400" dirty="0" err="1" smtClean="0"/>
              <a:t>common</a:t>
            </a:r>
            <a:r>
              <a:rPr lang="cs-CZ" sz="1400" dirty="0" smtClean="0"/>
              <a:t> transit </a:t>
            </a:r>
            <a:r>
              <a:rPr lang="cs-CZ" sz="1400" dirty="0" err="1" smtClean="0"/>
              <a:t>procedure</a:t>
            </a:r>
            <a:r>
              <a:rPr lang="cs-CZ" sz="1400" dirty="0" smtClean="0"/>
              <a:t> </a:t>
            </a:r>
            <a:r>
              <a:rPr lang="en-GB" sz="1400" dirty="0"/>
              <a:t>✓ </a:t>
            </a:r>
            <a:endParaRPr lang="cs-CZ" sz="1400" dirty="0" smtClean="0"/>
          </a:p>
          <a:p>
            <a:pPr marL="171450" indent="-171450">
              <a:buClr>
                <a:srgbClr val="C75B12"/>
              </a:buClr>
              <a:buFont typeface="Wingdings" panose="05000000000000000000" pitchFamily="2" charset="2"/>
              <a:buChar char="§"/>
            </a:pPr>
            <a:r>
              <a:rPr lang="cs-CZ" sz="1400" dirty="0" err="1" smtClean="0"/>
              <a:t>Agreement</a:t>
            </a:r>
            <a:r>
              <a:rPr lang="cs-CZ" sz="1400" dirty="0" smtClean="0"/>
              <a:t> </a:t>
            </a:r>
            <a:r>
              <a:rPr lang="cs-CZ" sz="1400" dirty="0"/>
              <a:t>of </a:t>
            </a:r>
            <a:r>
              <a:rPr lang="cs-CZ" sz="1400" dirty="0" err="1"/>
              <a:t>the</a:t>
            </a:r>
            <a:r>
              <a:rPr lang="cs-CZ" sz="1400" dirty="0"/>
              <a:t> </a:t>
            </a:r>
            <a:r>
              <a:rPr lang="cs-CZ" sz="1400" dirty="0" smtClean="0"/>
              <a:t>IMF </a:t>
            </a:r>
            <a:r>
              <a:rPr lang="en-GB" sz="1400" dirty="0"/>
              <a:t>✓ </a:t>
            </a:r>
            <a:endParaRPr lang="cs-CZ" sz="1400" dirty="0" smtClean="0"/>
          </a:p>
          <a:p>
            <a:pPr marL="171450" indent="-171450">
              <a:buClr>
                <a:srgbClr val="C75B12"/>
              </a:buClr>
              <a:buFont typeface="Wingdings" panose="05000000000000000000" pitchFamily="2" charset="2"/>
              <a:buChar char="§"/>
            </a:pPr>
            <a:r>
              <a:rPr lang="cs-CZ" sz="1400" dirty="0" err="1"/>
              <a:t>Protocol</a:t>
            </a:r>
            <a:r>
              <a:rPr lang="cs-CZ" sz="1400" dirty="0"/>
              <a:t> </a:t>
            </a:r>
            <a:r>
              <a:rPr lang="cs-CZ" sz="1400" dirty="0" err="1"/>
              <a:t>between</a:t>
            </a:r>
            <a:r>
              <a:rPr lang="cs-CZ" sz="1400" dirty="0"/>
              <a:t>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a:t>the</a:t>
            </a:r>
            <a:r>
              <a:rPr lang="cs-CZ" sz="1400" dirty="0"/>
              <a:t> Czech Republic and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smtClean="0"/>
              <a:t>Romania</a:t>
            </a:r>
            <a:r>
              <a:rPr lang="cs-CZ" sz="1400" dirty="0" smtClean="0"/>
              <a:t> </a:t>
            </a:r>
            <a:r>
              <a:rPr lang="cs-CZ" sz="1400" dirty="0"/>
              <a:t>on </a:t>
            </a:r>
            <a:r>
              <a:rPr lang="cs-CZ" sz="1400" dirty="0" err="1"/>
              <a:t>the</a:t>
            </a:r>
            <a:r>
              <a:rPr lang="cs-CZ" sz="1400" dirty="0"/>
              <a:t> </a:t>
            </a:r>
            <a:r>
              <a:rPr lang="cs-CZ" sz="1400" dirty="0" err="1"/>
              <a:t>Amendments</a:t>
            </a:r>
            <a:r>
              <a:rPr lang="cs-CZ" sz="1400" dirty="0"/>
              <a:t> to </a:t>
            </a:r>
            <a:r>
              <a:rPr lang="cs-CZ" sz="1400" dirty="0" err="1"/>
              <a:t>the</a:t>
            </a:r>
            <a:r>
              <a:rPr lang="cs-CZ" sz="1400" dirty="0"/>
              <a:t> </a:t>
            </a:r>
            <a:r>
              <a:rPr lang="cs-CZ" sz="1400" dirty="0" err="1"/>
              <a:t>Agreement</a:t>
            </a:r>
            <a:r>
              <a:rPr lang="cs-CZ" sz="1400" dirty="0"/>
              <a:t>  </a:t>
            </a:r>
            <a:r>
              <a:rPr lang="cs-CZ" sz="1400" dirty="0" err="1"/>
              <a:t>between</a:t>
            </a:r>
            <a:r>
              <a:rPr lang="cs-CZ" sz="1400" dirty="0"/>
              <a:t>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a:t>the</a:t>
            </a:r>
            <a:r>
              <a:rPr lang="cs-CZ" sz="1400" dirty="0"/>
              <a:t> Czech Republic and </a:t>
            </a:r>
            <a:r>
              <a:rPr lang="cs-CZ" sz="1400" dirty="0" err="1"/>
              <a:t>the</a:t>
            </a:r>
            <a:r>
              <a:rPr lang="cs-CZ" sz="1400" dirty="0"/>
              <a:t> </a:t>
            </a:r>
            <a:r>
              <a:rPr lang="cs-CZ" sz="1400" dirty="0" err="1"/>
              <a:t>Government</a:t>
            </a:r>
            <a:r>
              <a:rPr lang="cs-CZ" sz="1400" dirty="0"/>
              <a:t> </a:t>
            </a:r>
            <a:r>
              <a:rPr lang="cs-CZ" sz="1400" dirty="0" err="1"/>
              <a:t>of</a:t>
            </a:r>
            <a:r>
              <a:rPr lang="cs-CZ" sz="1400" dirty="0"/>
              <a:t> </a:t>
            </a:r>
            <a:r>
              <a:rPr lang="cs-CZ" sz="1400" dirty="0" err="1" smtClean="0"/>
              <a:t>Romania</a:t>
            </a:r>
            <a:r>
              <a:rPr lang="cs-CZ" sz="1400" dirty="0" smtClean="0"/>
              <a:t> </a:t>
            </a:r>
            <a:r>
              <a:rPr lang="cs-CZ" sz="1400" dirty="0" err="1"/>
              <a:t>for</a:t>
            </a:r>
            <a:r>
              <a:rPr lang="cs-CZ" sz="1400" dirty="0"/>
              <a:t> </a:t>
            </a:r>
            <a:r>
              <a:rPr lang="cs-CZ" sz="1400" dirty="0" err="1"/>
              <a:t>the</a:t>
            </a:r>
            <a:r>
              <a:rPr lang="cs-CZ" sz="1400" dirty="0"/>
              <a:t> </a:t>
            </a:r>
            <a:r>
              <a:rPr lang="cs-CZ" sz="1400" dirty="0" err="1"/>
              <a:t>Promotion</a:t>
            </a:r>
            <a:r>
              <a:rPr lang="cs-CZ" sz="1400" dirty="0"/>
              <a:t> and </a:t>
            </a:r>
            <a:r>
              <a:rPr lang="cs-CZ" sz="1400" dirty="0" err="1"/>
              <a:t>Reciprocal</a:t>
            </a:r>
            <a:r>
              <a:rPr lang="cs-CZ" sz="1400" dirty="0"/>
              <a:t> </a:t>
            </a:r>
            <a:r>
              <a:rPr lang="cs-CZ" sz="1400" dirty="0" err="1"/>
              <a:t>Protection</a:t>
            </a:r>
            <a:r>
              <a:rPr lang="cs-CZ" sz="1400" dirty="0"/>
              <a:t> </a:t>
            </a:r>
            <a:r>
              <a:rPr lang="cs-CZ" sz="1400" dirty="0" err="1"/>
              <a:t>of</a:t>
            </a:r>
            <a:r>
              <a:rPr lang="cs-CZ" sz="1400" dirty="0"/>
              <a:t> </a:t>
            </a:r>
            <a:r>
              <a:rPr lang="cs-CZ" sz="1400" dirty="0" err="1" smtClean="0"/>
              <a:t>Investments</a:t>
            </a:r>
            <a:r>
              <a:rPr lang="cs-CZ" sz="1400" dirty="0" smtClean="0"/>
              <a:t> </a:t>
            </a:r>
            <a:r>
              <a:rPr lang="en-GB" sz="1400" dirty="0"/>
              <a:t>✓</a:t>
            </a:r>
            <a:endParaRPr lang="cs-CZ" sz="1400" dirty="0" smtClean="0"/>
          </a:p>
          <a:p>
            <a:pPr marL="171450" indent="-171450">
              <a:buClr>
                <a:srgbClr val="C75B12"/>
              </a:buClr>
              <a:buFont typeface="Wingdings" panose="05000000000000000000" pitchFamily="2" charset="2"/>
              <a:buChar char="§"/>
            </a:pPr>
            <a:r>
              <a:rPr lang="cs-CZ" sz="1400" dirty="0" smtClean="0"/>
              <a:t> </a:t>
            </a:r>
            <a:r>
              <a:rPr lang="cs-CZ" sz="1400" dirty="0" err="1" smtClean="0"/>
              <a:t>Agreement</a:t>
            </a:r>
            <a:r>
              <a:rPr lang="cs-CZ" sz="1400" dirty="0" smtClean="0"/>
              <a:t> </a:t>
            </a:r>
            <a:r>
              <a:rPr lang="cs-CZ" sz="1400" dirty="0" err="1" smtClean="0"/>
              <a:t>between</a:t>
            </a:r>
            <a:r>
              <a:rPr lang="cs-CZ" sz="1400" dirty="0" smtClean="0"/>
              <a:t> </a:t>
            </a:r>
            <a:r>
              <a:rPr lang="cs-CZ" sz="1400" dirty="0" err="1" smtClean="0"/>
              <a:t>the</a:t>
            </a:r>
            <a:r>
              <a:rPr lang="cs-CZ" sz="1400" dirty="0" smtClean="0"/>
              <a:t> </a:t>
            </a:r>
            <a:r>
              <a:rPr lang="cs-CZ" sz="1400" dirty="0" err="1" smtClean="0"/>
              <a:t>Government</a:t>
            </a:r>
            <a:r>
              <a:rPr lang="cs-CZ" sz="1400" dirty="0" smtClean="0"/>
              <a:t> </a:t>
            </a:r>
            <a:r>
              <a:rPr lang="cs-CZ" sz="1400" dirty="0" err="1" smtClean="0"/>
              <a:t>of</a:t>
            </a:r>
            <a:r>
              <a:rPr lang="cs-CZ" sz="1400" dirty="0" smtClean="0"/>
              <a:t> </a:t>
            </a:r>
            <a:r>
              <a:rPr lang="cs-CZ" sz="1400" dirty="0" err="1" smtClean="0"/>
              <a:t>the</a:t>
            </a:r>
            <a:r>
              <a:rPr lang="cs-CZ" sz="1400" dirty="0" smtClean="0"/>
              <a:t> Czech Republic and </a:t>
            </a:r>
            <a:r>
              <a:rPr lang="cs-CZ" sz="1400" dirty="0" err="1" smtClean="0"/>
              <a:t>the</a:t>
            </a:r>
            <a:r>
              <a:rPr lang="cs-CZ" sz="1400" dirty="0" smtClean="0"/>
              <a:t> </a:t>
            </a:r>
            <a:r>
              <a:rPr lang="cs-CZ" sz="1400" dirty="0" err="1" smtClean="0"/>
              <a:t>Government</a:t>
            </a:r>
            <a:r>
              <a:rPr lang="cs-CZ" sz="1400" dirty="0" smtClean="0"/>
              <a:t> </a:t>
            </a:r>
            <a:r>
              <a:rPr lang="cs-CZ" sz="1400" dirty="0" err="1" smtClean="0"/>
              <a:t>of</a:t>
            </a:r>
            <a:r>
              <a:rPr lang="cs-CZ" sz="1400" dirty="0" smtClean="0"/>
              <a:t> </a:t>
            </a:r>
            <a:r>
              <a:rPr lang="cs-CZ" sz="1400" dirty="0" err="1" smtClean="0"/>
              <a:t>Romania</a:t>
            </a:r>
            <a:r>
              <a:rPr lang="cs-CZ" sz="1400" dirty="0" smtClean="0"/>
              <a:t> to </a:t>
            </a:r>
            <a:r>
              <a:rPr lang="cs-CZ" sz="1400" dirty="0" err="1" smtClean="0"/>
              <a:t>avoid</a:t>
            </a:r>
            <a:r>
              <a:rPr lang="cs-CZ" sz="1400" dirty="0" smtClean="0"/>
              <a:t> double </a:t>
            </a:r>
            <a:r>
              <a:rPr lang="cs-CZ" sz="1400" dirty="0" err="1" smtClean="0"/>
              <a:t>taxation</a:t>
            </a:r>
            <a:r>
              <a:rPr lang="cs-CZ" sz="1400" dirty="0" smtClean="0"/>
              <a:t> and </a:t>
            </a:r>
            <a:r>
              <a:rPr lang="cs-CZ" sz="1400" dirty="0" err="1" smtClean="0"/>
              <a:t>avoidance</a:t>
            </a:r>
            <a:r>
              <a:rPr lang="cs-CZ" sz="1400" dirty="0" smtClean="0"/>
              <a:t> </a:t>
            </a:r>
            <a:r>
              <a:rPr lang="cs-CZ" sz="1400" dirty="0" err="1" smtClean="0"/>
              <a:t>of</a:t>
            </a:r>
            <a:r>
              <a:rPr lang="cs-CZ" sz="1400" dirty="0" smtClean="0"/>
              <a:t> tax </a:t>
            </a:r>
            <a:r>
              <a:rPr lang="cs-CZ" sz="1400" dirty="0" err="1" smtClean="0"/>
              <a:t>evasions</a:t>
            </a:r>
            <a:r>
              <a:rPr lang="cs-CZ" sz="1400" dirty="0" smtClean="0"/>
              <a:t> </a:t>
            </a:r>
            <a:r>
              <a:rPr lang="cs-CZ" sz="1400" dirty="0" err="1" smtClean="0"/>
              <a:t>from</a:t>
            </a:r>
            <a:r>
              <a:rPr lang="cs-CZ" sz="1400" dirty="0" smtClean="0"/>
              <a:t> </a:t>
            </a:r>
            <a:r>
              <a:rPr lang="cs-CZ" sz="1400" dirty="0" err="1" smtClean="0"/>
              <a:t>income</a:t>
            </a:r>
            <a:r>
              <a:rPr lang="cs-CZ" sz="1400" dirty="0" smtClean="0"/>
              <a:t> tax and </a:t>
            </a:r>
            <a:r>
              <a:rPr lang="cs-CZ" sz="1400" dirty="0" err="1" smtClean="0"/>
              <a:t>property</a:t>
            </a:r>
            <a:r>
              <a:rPr lang="cs-CZ" sz="1400" dirty="0" smtClean="0"/>
              <a:t> tax </a:t>
            </a:r>
            <a:r>
              <a:rPr lang="en-GB" sz="1400" dirty="0"/>
              <a:t>✓</a:t>
            </a:r>
            <a:endParaRPr lang="cs-CZ" sz="1400" dirty="0"/>
          </a:p>
          <a:p>
            <a:pPr marL="171450" indent="-171450">
              <a:buClr>
                <a:srgbClr val="C75B12"/>
              </a:buClr>
              <a:buFont typeface="Wingdings" panose="05000000000000000000" pitchFamily="2" charset="2"/>
              <a:buChar char="§"/>
            </a:pPr>
            <a:endParaRPr lang="cs-CZ" sz="1400" dirty="0"/>
          </a:p>
          <a:p>
            <a:r>
              <a:rPr lang="en-GB" sz="1400" b="1" dirty="0">
                <a:solidFill>
                  <a:srgbClr val="4D4F53"/>
                </a:solidFill>
              </a:rPr>
              <a:t>Terrorism and Corruption</a:t>
            </a:r>
            <a:endParaRPr lang="en-GB" sz="1400" dirty="0">
              <a:solidFill>
                <a:srgbClr val="4D4F53"/>
              </a:solidFill>
            </a:endParaRPr>
          </a:p>
          <a:p>
            <a:pPr marL="171450" indent="-171450">
              <a:buClr>
                <a:srgbClr val="C75B12"/>
              </a:buClr>
              <a:buFont typeface="Wingdings" panose="05000000000000000000" pitchFamily="2" charset="2"/>
              <a:buChar char="§"/>
            </a:pPr>
            <a:r>
              <a:rPr lang="en-GB" sz="1400" dirty="0"/>
              <a:t>UN International Convention for the Suppression of the Financing of </a:t>
            </a:r>
            <a:r>
              <a:rPr lang="en-GB" sz="1400" dirty="0" smtClean="0"/>
              <a:t>Terrorism</a:t>
            </a:r>
            <a:r>
              <a:rPr lang="cs-CZ" sz="1400" dirty="0" smtClean="0"/>
              <a:t> </a:t>
            </a:r>
            <a:r>
              <a:rPr lang="en-GB" sz="1400" dirty="0"/>
              <a:t>✓ </a:t>
            </a:r>
            <a:endParaRPr lang="cs-CZ" sz="1400" dirty="0"/>
          </a:p>
          <a:p>
            <a:pPr marL="171450" indent="-171450">
              <a:buClr>
                <a:srgbClr val="C75B12"/>
              </a:buClr>
              <a:buFont typeface="Wingdings" panose="05000000000000000000" pitchFamily="2" charset="2"/>
              <a:buChar char="§"/>
            </a:pPr>
            <a:r>
              <a:rPr lang="en-GB" sz="1400" dirty="0"/>
              <a:t>UN Convention against </a:t>
            </a:r>
            <a:r>
              <a:rPr lang="en-GB" sz="1400" dirty="0" smtClean="0"/>
              <a:t>Corruption</a:t>
            </a:r>
            <a:r>
              <a:rPr lang="cs-CZ" sz="1400" dirty="0" smtClean="0"/>
              <a:t> </a:t>
            </a:r>
            <a:r>
              <a:rPr lang="en-GB" sz="1400" dirty="0"/>
              <a:t>✓ </a:t>
            </a:r>
            <a:endParaRPr lang="cs-CZ" sz="1400" dirty="0"/>
          </a:p>
        </p:txBody>
      </p:sp>
    </p:spTree>
    <p:extLst>
      <p:ext uri="{BB962C8B-B14F-4D97-AF65-F5344CB8AC3E}">
        <p14:creationId xmlns:p14="http://schemas.microsoft.com/office/powerpoint/2010/main" xmlns="" val="39055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Arbitration </a:t>
            </a:r>
            <a:r>
              <a:rPr lang="cs-CZ" dirty="0" smtClean="0"/>
              <a:t/>
            </a:r>
            <a:br>
              <a:rPr lang="cs-CZ" dirty="0" smtClean="0"/>
            </a:br>
            <a:r>
              <a:rPr lang="en-GB" dirty="0" smtClean="0"/>
              <a:t>Enforcement </a:t>
            </a:r>
            <a:r>
              <a:rPr lang="en-GB" dirty="0"/>
              <a:t>of </a:t>
            </a:r>
            <a:r>
              <a:rPr lang="cs-CZ" dirty="0"/>
              <a:t>D</a:t>
            </a:r>
            <a:r>
              <a:rPr lang="en-GB" dirty="0" err="1"/>
              <a:t>ecisions</a:t>
            </a:r>
            <a:r>
              <a:rPr lang="en-GB" dirty="0"/>
              <a:t> / </a:t>
            </a:r>
            <a:r>
              <a:rPr lang="cs-CZ" dirty="0"/>
              <a:t>J</a:t>
            </a:r>
            <a:r>
              <a:rPr lang="en-GB" dirty="0" err="1"/>
              <a:t>udicial</a:t>
            </a:r>
            <a:r>
              <a:rPr lang="en-GB" dirty="0"/>
              <a:t> </a:t>
            </a:r>
            <a:r>
              <a:rPr lang="cs-CZ" dirty="0"/>
              <a:t>C</a:t>
            </a:r>
            <a:r>
              <a:rPr lang="en-GB" dirty="0" err="1"/>
              <a:t>ooperation</a:t>
            </a:r>
            <a:r>
              <a:rPr lang="cs-CZ" dirty="0"/>
              <a:t> </a:t>
            </a:r>
            <a:endParaRPr lang="en-GB" dirty="0"/>
          </a:p>
        </p:txBody>
      </p:sp>
      <p:sp>
        <p:nvSpPr>
          <p:cNvPr id="3" name="Text Placeholder 2"/>
          <p:cNvSpPr>
            <a:spLocks noGrp="1"/>
          </p:cNvSpPr>
          <p:nvPr>
            <p:ph idx="1"/>
          </p:nvPr>
        </p:nvSpPr>
        <p:spPr>
          <a:xfrm>
            <a:off x="427024" y="1990489"/>
            <a:ext cx="8072438" cy="4104000"/>
          </a:xfrm>
        </p:spPr>
        <p:txBody>
          <a:bodyPr/>
          <a:lstStyle/>
          <a:p>
            <a:pPr marL="171450" indent="-171450">
              <a:buClr>
                <a:srgbClr val="C75B12"/>
              </a:buClr>
              <a:buFont typeface="Wingdings" panose="05000000000000000000" pitchFamily="2" charset="2"/>
              <a:buChar char="§"/>
            </a:pPr>
            <a:r>
              <a:rPr lang="en-GB" sz="1400" dirty="0"/>
              <a:t>Convention on the Recognition and Enforcement of Foreign Arbitral Awards (New York, 1958)</a:t>
            </a:r>
            <a:r>
              <a:rPr lang="cs-CZ" sz="1400" dirty="0"/>
              <a:t> </a:t>
            </a:r>
            <a:r>
              <a:rPr lang="en-GB" sz="1400" dirty="0" smtClean="0"/>
              <a:t>✓</a:t>
            </a:r>
            <a:endParaRPr lang="cs-CZ" sz="1400" dirty="0" smtClean="0"/>
          </a:p>
          <a:p>
            <a:pPr marL="171450" indent="-171450">
              <a:buClr>
                <a:srgbClr val="C75B12"/>
              </a:buClr>
              <a:buFont typeface="Wingdings" panose="05000000000000000000" pitchFamily="2" charset="2"/>
              <a:buChar char="§"/>
            </a:pPr>
            <a:r>
              <a:rPr lang="en-US" sz="1400" dirty="0" smtClean="0"/>
              <a:t>Regulation </a:t>
            </a:r>
            <a:r>
              <a:rPr lang="en-US" sz="1400" dirty="0"/>
              <a:t>No. 1215/2012 of the European Parliament and of the Council of 12 December 2012 on jurisdiction and the recognition and enforcement of judgments in civil and commercial </a:t>
            </a:r>
            <a:r>
              <a:rPr lang="en-US" sz="1400" dirty="0" smtClean="0"/>
              <a:t>matters (</a:t>
            </a:r>
            <a:r>
              <a:rPr lang="en-GB" sz="1400" dirty="0" smtClean="0"/>
              <a:t>Brussels Regulation) </a:t>
            </a:r>
            <a:r>
              <a:rPr lang="en-GB" sz="1400" dirty="0"/>
              <a:t>✓</a:t>
            </a:r>
            <a:endParaRPr lang="en-US" sz="1400" dirty="0"/>
          </a:p>
          <a:p>
            <a:pPr marL="171450" indent="-171450">
              <a:buClr>
                <a:srgbClr val="C75B12"/>
              </a:buClr>
              <a:buFont typeface="Wingdings" panose="05000000000000000000" pitchFamily="2" charset="2"/>
              <a:buChar char="§"/>
            </a:pPr>
            <a:r>
              <a:rPr lang="en-GB" sz="1400" dirty="0" smtClean="0"/>
              <a:t>Convention </a:t>
            </a:r>
            <a:r>
              <a:rPr lang="en-GB" sz="1400" dirty="0"/>
              <a:t>of 30 June 2005 on Choice of Court </a:t>
            </a:r>
            <a:r>
              <a:rPr lang="en-GB" sz="1400" dirty="0" smtClean="0"/>
              <a:t>Agreements (Hague Convention) </a:t>
            </a:r>
            <a:r>
              <a:rPr lang="en-GB" sz="1400" dirty="0"/>
              <a:t>✓</a:t>
            </a:r>
            <a:endParaRPr lang="en-GB" sz="1400" dirty="0" smtClean="0"/>
          </a:p>
          <a:p>
            <a:pPr marL="171450" indent="-171450">
              <a:buClr>
                <a:srgbClr val="C75B12"/>
              </a:buClr>
              <a:buFont typeface="Wingdings" panose="05000000000000000000" pitchFamily="2" charset="2"/>
              <a:buChar char="§"/>
            </a:pPr>
            <a:r>
              <a:rPr lang="en-GB" sz="1400" dirty="0"/>
              <a:t>A final and conclusive judgment for payment of money rendered by a court of </a:t>
            </a:r>
            <a:r>
              <a:rPr lang="en-GB" sz="1400" dirty="0" smtClean="0"/>
              <a:t>Romania </a:t>
            </a:r>
            <a:r>
              <a:rPr lang="en-GB" sz="1400" dirty="0"/>
              <a:t>which is enforceable in </a:t>
            </a:r>
            <a:r>
              <a:rPr lang="en-GB" sz="1400" dirty="0" smtClean="0"/>
              <a:t>Romania </a:t>
            </a:r>
            <a:r>
              <a:rPr lang="en-GB" sz="1400" dirty="0"/>
              <a:t>will be recognised and enforceable by </a:t>
            </a:r>
            <a:r>
              <a:rPr lang="en-GB" sz="1400" dirty="0" smtClean="0"/>
              <a:t>Czech courts, </a:t>
            </a:r>
            <a:r>
              <a:rPr lang="en-GB" sz="1400" dirty="0"/>
              <a:t>according and subject to the </a:t>
            </a:r>
            <a:r>
              <a:rPr lang="en-GB" sz="1400" dirty="0" smtClean="0"/>
              <a:t>Brussels Regulation and the </a:t>
            </a:r>
            <a:r>
              <a:rPr lang="en-GB" sz="1400" dirty="0"/>
              <a:t>Hague </a:t>
            </a:r>
            <a:r>
              <a:rPr lang="en-GB" sz="1400" dirty="0" smtClean="0"/>
              <a:t>Convention </a:t>
            </a:r>
            <a:r>
              <a:rPr lang="en-GB" sz="1400" dirty="0"/>
              <a:t>✓</a:t>
            </a:r>
          </a:p>
          <a:p>
            <a:endParaRPr lang="en-GB" dirty="0"/>
          </a:p>
          <a:p>
            <a:pPr marL="171450" indent="-171450">
              <a:buClr>
                <a:srgbClr val="C75B12"/>
              </a:buClr>
              <a:buFont typeface="Wingdings" panose="05000000000000000000" pitchFamily="2" charset="2"/>
              <a:buChar char="§"/>
            </a:pPr>
            <a:endParaRPr lang="en-GB" dirty="0"/>
          </a:p>
          <a:p>
            <a:pPr marL="171450" indent="-171450">
              <a:buClr>
                <a:srgbClr val="C75B12"/>
              </a:buClr>
              <a:buFont typeface="Wingdings" panose="05000000000000000000" pitchFamily="2" charset="2"/>
              <a:buChar char="§"/>
            </a:pPr>
            <a:endParaRPr lang="cs-CZ" sz="1400" dirty="0"/>
          </a:p>
          <a:p>
            <a:pPr algn="l"/>
            <a:endParaRPr lang="cs-CZ" dirty="0" smtClean="0">
              <a:solidFill>
                <a:srgbClr val="000000"/>
              </a:solidFill>
              <a:latin typeface="Roboto Condensed"/>
            </a:endParaRPr>
          </a:p>
          <a:p>
            <a:pPr algn="l"/>
            <a:endParaRPr lang="en-GB" dirty="0" smtClean="0">
              <a:solidFill>
                <a:srgbClr val="000000"/>
              </a:solidFill>
              <a:latin typeface="Roboto Condensed"/>
            </a:endParaRPr>
          </a:p>
          <a:p>
            <a:pPr marL="171450" indent="-171450">
              <a:buFont typeface="Arial" panose="020B0604020202020204" pitchFamily="34" charset="0"/>
              <a:buChar char="•"/>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92659" y="5008419"/>
            <a:ext cx="7251341" cy="1849582"/>
          </a:xfrm>
          <a:prstGeom prst="rect">
            <a:avLst/>
          </a:prstGeom>
        </p:spPr>
      </p:pic>
    </p:spTree>
    <p:extLst>
      <p:ext uri="{BB962C8B-B14F-4D97-AF65-F5344CB8AC3E}">
        <p14:creationId xmlns:p14="http://schemas.microsoft.com/office/powerpoint/2010/main" xmlns="" val="175995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5200" y="0"/>
            <a:ext cx="5638800" cy="1438275"/>
          </a:xfrm>
          <a:prstGeom prst="rect">
            <a:avLst/>
          </a:prstGeom>
        </p:spPr>
      </p:pic>
      <p:sp>
        <p:nvSpPr>
          <p:cNvPr id="2" name="Title 1"/>
          <p:cNvSpPr>
            <a:spLocks noGrp="1"/>
          </p:cNvSpPr>
          <p:nvPr>
            <p:ph type="title"/>
          </p:nvPr>
        </p:nvSpPr>
        <p:spPr/>
        <p:txBody>
          <a:bodyPr/>
          <a:lstStyle/>
          <a:p>
            <a:r>
              <a:rPr lang="en-GB" dirty="0"/>
              <a:t>Verification of </a:t>
            </a:r>
            <a:r>
              <a:rPr lang="cs-CZ" dirty="0"/>
              <a:t>D</a:t>
            </a:r>
            <a:r>
              <a:rPr lang="en-GB" dirty="0" err="1"/>
              <a:t>ocuments</a:t>
            </a:r>
            <a:r>
              <a:rPr lang="en-GB" dirty="0"/>
              <a:t> / </a:t>
            </a:r>
            <a:r>
              <a:rPr lang="cs-CZ" dirty="0"/>
              <a:t>Apostille</a:t>
            </a:r>
            <a:r>
              <a:rPr lang="en-GB" dirty="0"/>
              <a:t>  </a:t>
            </a:r>
          </a:p>
        </p:txBody>
      </p:sp>
      <p:sp>
        <p:nvSpPr>
          <p:cNvPr id="3" name="Text Placeholder 2"/>
          <p:cNvSpPr>
            <a:spLocks noGrp="1"/>
          </p:cNvSpPr>
          <p:nvPr>
            <p:ph idx="1"/>
          </p:nvPr>
        </p:nvSpPr>
        <p:spPr/>
        <p:txBody>
          <a:bodyPr/>
          <a:lstStyle/>
          <a:p>
            <a:r>
              <a:rPr lang="cs-CZ" sz="1400" dirty="0" err="1" smtClean="0"/>
              <a:t>Both</a:t>
            </a:r>
            <a:r>
              <a:rPr lang="cs-CZ" sz="1400" dirty="0" smtClean="0"/>
              <a:t> </a:t>
            </a:r>
            <a:r>
              <a:rPr lang="cs-CZ" sz="1400" dirty="0" err="1" smtClean="0"/>
              <a:t>states</a:t>
            </a:r>
            <a:r>
              <a:rPr lang="cs-CZ" sz="1400" dirty="0" smtClean="0"/>
              <a:t> are </a:t>
            </a:r>
            <a:r>
              <a:rPr lang="cs-CZ" sz="1400" dirty="0" err="1" smtClean="0"/>
              <a:t>parties</a:t>
            </a:r>
            <a:r>
              <a:rPr lang="cs-CZ" sz="1400" dirty="0" smtClean="0"/>
              <a:t> to </a:t>
            </a:r>
            <a:r>
              <a:rPr lang="cs-CZ" sz="1400" dirty="0" err="1" smtClean="0"/>
              <a:t>the</a:t>
            </a:r>
            <a:r>
              <a:rPr lang="cs-CZ" sz="1400" dirty="0" smtClean="0"/>
              <a:t> </a:t>
            </a:r>
            <a:r>
              <a:rPr lang="cs-CZ" sz="1400" dirty="0" err="1" smtClean="0"/>
              <a:t>Hague</a:t>
            </a:r>
            <a:r>
              <a:rPr lang="cs-CZ" sz="1400" dirty="0" smtClean="0"/>
              <a:t> </a:t>
            </a:r>
            <a:r>
              <a:rPr lang="cs-CZ" sz="1400" dirty="0" err="1" smtClean="0"/>
              <a:t>Convention</a:t>
            </a:r>
            <a:r>
              <a:rPr lang="cs-CZ" sz="1400" dirty="0" smtClean="0"/>
              <a:t> on </a:t>
            </a:r>
            <a:r>
              <a:rPr lang="cs-CZ" sz="1400" dirty="0" err="1" smtClean="0"/>
              <a:t>Apostille</a:t>
            </a:r>
            <a:endParaRPr lang="cs-CZ" sz="1400" dirty="0" smtClean="0"/>
          </a:p>
          <a:p>
            <a:endParaRPr lang="cs-CZ" sz="1400" dirty="0"/>
          </a:p>
          <a:p>
            <a:r>
              <a:rPr lang="en-GB" sz="1400" dirty="0" smtClean="0"/>
              <a:t>Verification</a:t>
            </a:r>
            <a:r>
              <a:rPr lang="cs-CZ" sz="1400" dirty="0" smtClean="0"/>
              <a:t> </a:t>
            </a:r>
            <a:r>
              <a:rPr lang="en-GB" sz="1400" dirty="0"/>
              <a:t>of </a:t>
            </a:r>
            <a:r>
              <a:rPr lang="cs-CZ" sz="1400" b="1" dirty="0" err="1" smtClean="0">
                <a:solidFill>
                  <a:srgbClr val="4D4F53"/>
                </a:solidFill>
              </a:rPr>
              <a:t>Romanian</a:t>
            </a:r>
            <a:r>
              <a:rPr lang="en-GB" sz="1400" b="1" dirty="0" smtClean="0">
                <a:solidFill>
                  <a:srgbClr val="4D4F53"/>
                </a:solidFill>
              </a:rPr>
              <a:t> </a:t>
            </a:r>
            <a:r>
              <a:rPr lang="en-GB" sz="1400" b="1" dirty="0">
                <a:solidFill>
                  <a:srgbClr val="4D4F53"/>
                </a:solidFill>
              </a:rPr>
              <a:t>documents</a:t>
            </a:r>
            <a:r>
              <a:rPr lang="cs-CZ" sz="1400" b="1" dirty="0">
                <a:solidFill>
                  <a:srgbClr val="4D4F53"/>
                </a:solidFill>
              </a:rPr>
              <a:t> </a:t>
            </a:r>
            <a:r>
              <a:rPr lang="en-GB" sz="1400" dirty="0"/>
              <a:t>for use </a:t>
            </a:r>
            <a:r>
              <a:rPr lang="en-GB" sz="1400" u="sng" dirty="0"/>
              <a:t>in the </a:t>
            </a:r>
            <a:r>
              <a:rPr lang="cs-CZ" sz="1400" u="sng" dirty="0"/>
              <a:t>Czech </a:t>
            </a:r>
            <a:r>
              <a:rPr lang="cs-CZ" sz="1400" u="sng" dirty="0" smtClean="0"/>
              <a:t>Republic</a:t>
            </a:r>
          </a:p>
          <a:p>
            <a:pPr marL="285750" indent="-285750">
              <a:buClr>
                <a:srgbClr val="C75B12"/>
              </a:buClr>
              <a:buFont typeface="Wingdings" pitchFamily="2" charset="2"/>
              <a:buChar char="§"/>
            </a:pPr>
            <a:r>
              <a:rPr lang="en-GB" sz="1400" dirty="0"/>
              <a:t>Offices of the Prefect </a:t>
            </a:r>
            <a:r>
              <a:rPr lang="cs-CZ" sz="1400" dirty="0" smtClean="0"/>
              <a:t>(</a:t>
            </a:r>
            <a:r>
              <a:rPr lang="en-US" sz="1400" dirty="0" smtClean="0"/>
              <a:t>A</a:t>
            </a:r>
            <a:r>
              <a:rPr lang="cs-CZ" sz="1400" dirty="0" err="1" smtClean="0"/>
              <a:t>dministrative</a:t>
            </a:r>
            <a:r>
              <a:rPr lang="cs-CZ" sz="1400" dirty="0" smtClean="0"/>
              <a:t> </a:t>
            </a:r>
            <a:r>
              <a:rPr lang="cs-CZ" sz="1400" dirty="0" err="1"/>
              <a:t>documents</a:t>
            </a:r>
            <a:r>
              <a:rPr lang="cs-CZ" sz="1400" dirty="0"/>
              <a:t>)</a:t>
            </a:r>
            <a:endParaRPr lang="en-GB" sz="1400" dirty="0"/>
          </a:p>
          <a:p>
            <a:pPr marL="285750" indent="-285750">
              <a:buClr>
                <a:srgbClr val="C75B12"/>
              </a:buClr>
              <a:buFont typeface="Wingdings" pitchFamily="2" charset="2"/>
              <a:buChar char="§"/>
            </a:pPr>
            <a:r>
              <a:rPr lang="en-GB" sz="1400" dirty="0" smtClean="0"/>
              <a:t>Tribunals</a:t>
            </a:r>
            <a:r>
              <a:rPr lang="en-GB" sz="1400" dirty="0"/>
              <a:t> </a:t>
            </a:r>
            <a:r>
              <a:rPr lang="cs-CZ" sz="1400" dirty="0" smtClean="0"/>
              <a:t>(</a:t>
            </a:r>
            <a:r>
              <a:rPr lang="en-US" sz="1400" dirty="0" smtClean="0"/>
              <a:t>D</a:t>
            </a:r>
            <a:r>
              <a:rPr lang="en-GB" sz="1400" dirty="0" err="1" smtClean="0"/>
              <a:t>ocuments</a:t>
            </a:r>
            <a:r>
              <a:rPr lang="en-GB" sz="1400" dirty="0" smtClean="0"/>
              <a:t> </a:t>
            </a:r>
            <a:r>
              <a:rPr lang="en-GB" sz="1400" dirty="0"/>
              <a:t>emanating from an authority or an official connected with the courts or tribunals of the </a:t>
            </a:r>
            <a:r>
              <a:rPr lang="en-GB" sz="1400" dirty="0" smtClean="0"/>
              <a:t>State</a:t>
            </a:r>
            <a:r>
              <a:rPr lang="cs-CZ" sz="1400" dirty="0" smtClean="0"/>
              <a:t>;</a:t>
            </a:r>
            <a:r>
              <a:rPr lang="en-US" sz="1400" dirty="0"/>
              <a:t>)</a:t>
            </a:r>
            <a:endParaRPr lang="cs-CZ" sz="1400" dirty="0"/>
          </a:p>
          <a:p>
            <a:pPr marL="285750" indent="-285750">
              <a:buClr>
                <a:srgbClr val="C75B12"/>
              </a:buClr>
              <a:buFont typeface="Wingdings" pitchFamily="2" charset="2"/>
              <a:buChar char="§"/>
            </a:pPr>
            <a:r>
              <a:rPr lang="en-GB" sz="1400" dirty="0"/>
              <a:t>Chambers of Notaries Public </a:t>
            </a:r>
            <a:r>
              <a:rPr lang="cs-CZ" sz="1400" dirty="0" smtClean="0"/>
              <a:t>(</a:t>
            </a:r>
            <a:r>
              <a:rPr lang="en-US" sz="1400" dirty="0" smtClean="0"/>
              <a:t>N</a:t>
            </a:r>
            <a:r>
              <a:rPr lang="cs-CZ" sz="1400" dirty="0" err="1" smtClean="0"/>
              <a:t>otarial</a:t>
            </a:r>
            <a:r>
              <a:rPr lang="cs-CZ" sz="1400" dirty="0" smtClean="0"/>
              <a:t> </a:t>
            </a:r>
            <a:r>
              <a:rPr lang="cs-CZ" sz="1400" dirty="0" err="1" smtClean="0"/>
              <a:t>acts</a:t>
            </a:r>
            <a:r>
              <a:rPr lang="cs-CZ" sz="1400" dirty="0" smtClean="0"/>
              <a:t>)</a:t>
            </a:r>
            <a:endParaRPr lang="cs-CZ" sz="1400" dirty="0"/>
          </a:p>
          <a:p>
            <a:endParaRPr lang="cs-CZ" sz="1400" dirty="0"/>
          </a:p>
          <a:p>
            <a:r>
              <a:rPr lang="en-GB" sz="1400" dirty="0"/>
              <a:t>Verification of </a:t>
            </a:r>
            <a:r>
              <a:rPr lang="en-GB" sz="1400" b="1" dirty="0">
                <a:solidFill>
                  <a:srgbClr val="4D4F53"/>
                </a:solidFill>
              </a:rPr>
              <a:t>Czech documents</a:t>
            </a:r>
            <a:r>
              <a:rPr lang="cs-CZ" sz="1400" b="1" dirty="0">
                <a:solidFill>
                  <a:srgbClr val="4D4F53"/>
                </a:solidFill>
              </a:rPr>
              <a:t> </a:t>
            </a:r>
            <a:r>
              <a:rPr lang="en-GB" sz="1400" dirty="0"/>
              <a:t>for use in </a:t>
            </a:r>
            <a:r>
              <a:rPr lang="cs-CZ" sz="1400" u="sng" dirty="0" err="1" smtClean="0"/>
              <a:t>Romania</a:t>
            </a:r>
            <a:endParaRPr lang="cs-CZ" sz="1400" dirty="0"/>
          </a:p>
          <a:p>
            <a:pPr marL="285750" indent="-285750">
              <a:buClr>
                <a:srgbClr val="C75B12"/>
              </a:buClr>
              <a:buFont typeface="Wingdings" pitchFamily="2" charset="2"/>
              <a:buChar char="§"/>
            </a:pPr>
            <a:r>
              <a:rPr lang="cs-CZ" sz="1400" dirty="0"/>
              <a:t>Ministry </a:t>
            </a:r>
            <a:r>
              <a:rPr lang="en-GB" sz="1400" dirty="0"/>
              <a:t>of </a:t>
            </a:r>
            <a:r>
              <a:rPr lang="cs-CZ" sz="1400" dirty="0" smtClean="0"/>
              <a:t>Justice</a:t>
            </a:r>
            <a:r>
              <a:rPr lang="en-GB" sz="1400" dirty="0" smtClean="0"/>
              <a:t> </a:t>
            </a:r>
            <a:r>
              <a:rPr lang="en-GB" sz="1400" dirty="0"/>
              <a:t>of the</a:t>
            </a:r>
            <a:r>
              <a:rPr lang="cs-CZ" sz="1400" dirty="0"/>
              <a:t> Czech Republic (Documents issued by judicial authority or notary)</a:t>
            </a:r>
          </a:p>
          <a:p>
            <a:pPr marL="285750" indent="-285750">
              <a:buClr>
                <a:srgbClr val="C75B12"/>
              </a:buClr>
              <a:buFont typeface="Wingdings" pitchFamily="2" charset="2"/>
              <a:buChar char="§"/>
            </a:pPr>
            <a:r>
              <a:rPr lang="cs-CZ" sz="1400" dirty="0"/>
              <a:t>Ministry </a:t>
            </a:r>
            <a:r>
              <a:rPr lang="cs-CZ" sz="1400" dirty="0" err="1"/>
              <a:t>of</a:t>
            </a:r>
            <a:r>
              <a:rPr lang="cs-CZ" sz="1400" dirty="0"/>
              <a:t> </a:t>
            </a:r>
            <a:r>
              <a:rPr lang="cs-CZ" sz="1400" dirty="0" err="1" smtClean="0"/>
              <a:t>Foreign</a:t>
            </a:r>
            <a:r>
              <a:rPr lang="cs-CZ" sz="1400" dirty="0" smtClean="0"/>
              <a:t> </a:t>
            </a:r>
            <a:r>
              <a:rPr lang="cs-CZ" sz="1400" dirty="0" err="1" smtClean="0"/>
              <a:t>Affairs</a:t>
            </a:r>
            <a:r>
              <a:rPr lang="cs-CZ" sz="1400" dirty="0" smtClean="0"/>
              <a:t> </a:t>
            </a:r>
            <a:r>
              <a:rPr lang="cs-CZ" sz="1400" dirty="0" err="1" smtClean="0"/>
              <a:t>of</a:t>
            </a:r>
            <a:r>
              <a:rPr lang="cs-CZ" sz="1400" dirty="0" smtClean="0"/>
              <a:t> </a:t>
            </a:r>
            <a:r>
              <a:rPr lang="cs-CZ" sz="1400" dirty="0"/>
              <a:t>the Czech Republic (Documents issued by administration)</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xmlns="" val="41457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0.xml><?xml version="1.0" encoding="utf-8"?>
<a:theme xmlns:a="http://schemas.openxmlformats.org/drawingml/2006/main" name="7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1.xml><?xml version="1.0" encoding="utf-8"?>
<a:theme xmlns:a="http://schemas.openxmlformats.org/drawingml/2006/main" name="8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2.xml><?xml version="1.0" encoding="utf-8"?>
<a:theme xmlns:a="http://schemas.openxmlformats.org/drawingml/2006/main" name="9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3.xml><?xml version="1.0" encoding="utf-8"?>
<a:theme xmlns:a="http://schemas.openxmlformats.org/drawingml/2006/main" name="10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4.xml><?xml version="1.0" encoding="utf-8"?>
<a:theme xmlns:a="http://schemas.openxmlformats.org/drawingml/2006/main" name="11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5.xml><?xml version="1.0" encoding="utf-8"?>
<a:theme xmlns:a="http://schemas.openxmlformats.org/drawingml/2006/main" name="1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1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nstellar 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3.xml><?xml version="1.0" encoding="utf-8"?>
<a:theme xmlns:a="http://schemas.openxmlformats.org/drawingml/2006/main" name="Sample graphic slide20090226">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theme>
</file>

<file path=ppt/theme/theme4.xml><?xml version="1.0" encoding="utf-8"?>
<a:theme xmlns:a="http://schemas.openxmlformats.org/drawingml/2006/main" name="1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5.xml><?xml version="1.0" encoding="utf-8"?>
<a:theme xmlns:a="http://schemas.openxmlformats.org/drawingml/2006/main" name="2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6.xml><?xml version="1.0" encoding="utf-8"?>
<a:theme xmlns:a="http://schemas.openxmlformats.org/drawingml/2006/main" name="3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7.xml><?xml version="1.0" encoding="utf-8"?>
<a:theme xmlns:a="http://schemas.openxmlformats.org/drawingml/2006/main" name="4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8.xml><?xml version="1.0" encoding="utf-8"?>
<a:theme xmlns:a="http://schemas.openxmlformats.org/drawingml/2006/main" name="5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ppt/theme/theme9.xml><?xml version="1.0" encoding="utf-8"?>
<a:theme xmlns:a="http://schemas.openxmlformats.org/drawingml/2006/main" name="6_Presentation">
  <a:themeElements>
    <a:clrScheme name="KINwhite">
      <a:dk1>
        <a:srgbClr val="000000"/>
      </a:dk1>
      <a:lt1>
        <a:srgbClr val="C75B12"/>
      </a:lt1>
      <a:dk2>
        <a:srgbClr val="FFFFFF"/>
      </a:dk2>
      <a:lt2>
        <a:srgbClr val="FFFFFF"/>
      </a:lt2>
      <a:accent1>
        <a:srgbClr val="000000"/>
      </a:accent1>
      <a:accent2>
        <a:srgbClr val="F0AB00"/>
      </a:accent2>
      <a:accent3>
        <a:srgbClr val="BD3632"/>
      </a:accent3>
      <a:accent4>
        <a:srgbClr val="772432"/>
      </a:accent4>
      <a:accent5>
        <a:srgbClr val="4D4F53"/>
      </a:accent5>
      <a:accent6>
        <a:srgbClr val="747678"/>
      </a:accent6>
      <a:hlink>
        <a:srgbClr val="BCBDBC"/>
      </a:hlink>
      <a:folHlink>
        <a:srgbClr val="D5D6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Tx/>
          <a:buNone/>
          <a:tabLst/>
          <a:defRPr kumimoji="0" sz="1600" b="0" i="0" u="none" strike="noStrike" kern="0" cap="none" spc="0" normalizeH="0" baseline="0" noProof="0" dirty="0" smtClean="0">
            <a:ln>
              <a:noFill/>
            </a:ln>
            <a:solidFill>
              <a:schemeClr val="tx1"/>
            </a:solidFill>
            <a:effectLst/>
            <a:uLnTx/>
            <a:uFillTx/>
            <a:latin typeface="Arial" pitchFamily="34" charset="0"/>
            <a:ea typeface="+mj-ea"/>
            <a:cs typeface="+mj-cs"/>
          </a:defRPr>
        </a:defPPr>
      </a:lstStyle>
    </a:txDef>
  </a:objectDefaults>
  <a:extraClrSchemeLst/>
  <a:extLst>
    <a:ext uri="{05A4C25C-085E-4340-85A3-A5531E510DB2}">
      <thm15:themeFamily xmlns:thm15="http://schemas.microsoft.com/office/thememl/2012/main" xmlns="" name="Presentation1" id="{C48216F2-6B9B-40A7-8ABB-B1222C5D3956}" vid="{5803FFC2-9D85-4B4D-8D8F-405E7346196E}"/>
    </a:ext>
  </a:extLst>
</a:theme>
</file>

<file path=docProps/app.xml><?xml version="1.0" encoding="utf-8"?>
<Properties xmlns="http://schemas.openxmlformats.org/officeDocument/2006/extended-properties" xmlns:vt="http://schemas.openxmlformats.org/officeDocument/2006/docPropsVTypes">
  <TotalTime>1</TotalTime>
  <Words>1477</Words>
  <Application>Microsoft Office PowerPoint</Application>
  <PresentationFormat>Předvádění na obrazovce (4:3)</PresentationFormat>
  <Paragraphs>216</Paragraphs>
  <Slides>15</Slides>
  <Notes>13</Notes>
  <HiddenSlides>0</HiddenSlides>
  <MMClips>0</MMClips>
  <ScaleCrop>false</ScaleCrop>
  <HeadingPairs>
    <vt:vector size="4" baseType="variant">
      <vt:variant>
        <vt:lpstr>Motiv</vt:lpstr>
      </vt:variant>
      <vt:variant>
        <vt:i4>15</vt:i4>
      </vt:variant>
      <vt:variant>
        <vt:lpstr>Nadpisy snímků</vt:lpstr>
      </vt:variant>
      <vt:variant>
        <vt:i4>15</vt:i4>
      </vt:variant>
    </vt:vector>
  </HeadingPairs>
  <TitlesOfParts>
    <vt:vector size="30" baseType="lpstr">
      <vt:lpstr>Presentation</vt:lpstr>
      <vt:lpstr>Kinstellar Presentation</vt:lpstr>
      <vt:lpstr>Sample graphic slide20090226</vt:lpstr>
      <vt:lpstr>1_Presentation</vt:lpstr>
      <vt:lpstr>2_Presentation</vt:lpstr>
      <vt:lpstr>3_Presentation</vt:lpstr>
      <vt:lpstr>4_Presentation</vt:lpstr>
      <vt:lpstr>5_Presentation</vt:lpstr>
      <vt:lpstr>6_Presentation</vt:lpstr>
      <vt:lpstr>7_Presentation</vt:lpstr>
      <vt:lpstr>8_Presentation</vt:lpstr>
      <vt:lpstr>9_Presentation</vt:lpstr>
      <vt:lpstr>10_Presentation</vt:lpstr>
      <vt:lpstr>11_Presentation</vt:lpstr>
      <vt:lpstr>12_Presentation</vt:lpstr>
      <vt:lpstr>Snímek 1</vt:lpstr>
      <vt:lpstr>Emerging Europe and Central Asia’s Leading Independent Law Firm</vt:lpstr>
      <vt:lpstr>Our Expertise</vt:lpstr>
      <vt:lpstr>Legal Framework for Trade and Investments</vt:lpstr>
      <vt:lpstr>International Treaties </vt:lpstr>
      <vt:lpstr>International Treaties (Cont‘d)</vt:lpstr>
      <vt:lpstr>International Treaties</vt:lpstr>
      <vt:lpstr>Arbitration  Enforcement of Decisions / Judicial Cooperation </vt:lpstr>
      <vt:lpstr>Verification of Documents / Apostille  </vt:lpstr>
      <vt:lpstr>How to Start Business in Romania?</vt:lpstr>
      <vt:lpstr>Restrictions on foreigners owning shares / real estate</vt:lpstr>
      <vt:lpstr>Debt financing/security package</vt:lpstr>
      <vt:lpstr>IP protection</vt:lpstr>
      <vt:lpstr>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Brunclikova</dc:creator>
  <cp:lastModifiedBy>Brunclikova</cp:lastModifiedBy>
  <cp:revision>1</cp:revision>
  <dcterms:created xsi:type="dcterms:W3CDTF">2018-09-05T07:00:40Z</dcterms:created>
  <dcterms:modified xsi:type="dcterms:W3CDTF">2018-09-05T07:02:40Z</dcterms:modified>
</cp:coreProperties>
</file>