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1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theme/theme16.xml" ContentType="application/vnd.openxmlformats-officedocument.theme+xml"/>
  <Override PartName="/ppt/theme/theme17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theme/theme1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41" r:id="rId3"/>
    <p:sldMasterId id="2147483749" r:id="rId4"/>
    <p:sldMasterId id="2147483751" r:id="rId5"/>
    <p:sldMasterId id="2147483753" r:id="rId6"/>
    <p:sldMasterId id="2147483755" r:id="rId7"/>
    <p:sldMasterId id="2147483756" r:id="rId8"/>
    <p:sldMasterId id="2147483758" r:id="rId9"/>
    <p:sldMasterId id="2147483760" r:id="rId10"/>
    <p:sldMasterId id="2147483762" r:id="rId11"/>
    <p:sldMasterId id="2147483764" r:id="rId12"/>
    <p:sldMasterId id="2147483766" r:id="rId13"/>
    <p:sldMasterId id="2147483768" r:id="rId14"/>
    <p:sldMasterId id="2147483770" r:id="rId15"/>
    <p:sldMasterId id="2147483772" r:id="rId16"/>
    <p:sldMasterId id="2147483774" r:id="rId17"/>
  </p:sldMasterIdLst>
  <p:notesMasterIdLst>
    <p:notesMasterId r:id="rId21"/>
  </p:notesMasterIdLst>
  <p:sldIdLst>
    <p:sldId id="257" r:id="rId18"/>
    <p:sldId id="258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7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32167627633209"/>
          <c:y val="0.23109611752540316"/>
          <c:w val="0.68682561348058835"/>
          <c:h val="0.6399051725734177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6.832030740545729E-2"/>
                  <c:y val="0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174954483515437E-2"/>
                  <c:y val="-7.8984279524497276E-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2619216313491373E-2"/>
                  <c:y val="0.10676057361147907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List1!$B$2:$B$4</c:f>
              <c:strCache>
                <c:ptCount val="3"/>
                <c:pt idx="0">
                  <c:v>agriculture: </c:v>
                </c:pt>
                <c:pt idx="1">
                  <c:v>industry: </c:v>
                </c:pt>
                <c:pt idx="2">
                  <c:v>services: </c:v>
                </c:pt>
              </c:strCache>
            </c:strRef>
          </c:cat>
          <c:val>
            <c:numRef>
              <c:f>List1!$C$2:$C$4</c:f>
              <c:numCache>
                <c:formatCode>0.00%</c:formatCode>
                <c:ptCount val="3"/>
                <c:pt idx="0">
                  <c:v>4.2000000000000003E-2</c:v>
                </c:pt>
                <c:pt idx="1">
                  <c:v>0.33200000000000002</c:v>
                </c:pt>
                <c:pt idx="2">
                  <c:v>0.626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F084-D4FE-4B53-B87E-000EAD81C1A6}" type="datetimeFigureOut">
              <a:rPr lang="cs-CZ" smtClean="0"/>
              <a:pPr/>
              <a:t>3.9.2018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58CF1-A258-4B0E-B360-8E90ACEA3E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54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971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41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88"/>
            <a:ext cx="8229600" cy="3886199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253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504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59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5060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41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88"/>
            <a:ext cx="4038600" cy="3886199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88"/>
            <a:ext cx="4038600" cy="3886199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581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41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69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5972" indent="0">
              <a:buNone/>
              <a:defRPr sz="2000" b="1"/>
            </a:lvl2pPr>
            <a:lvl3pPr marL="911965" indent="0">
              <a:buNone/>
              <a:defRPr sz="1800" b="1"/>
            </a:lvl3pPr>
            <a:lvl4pPr marL="1367960" indent="0">
              <a:buNone/>
              <a:defRPr sz="1600" b="1"/>
            </a:lvl4pPr>
            <a:lvl5pPr marL="1823940" indent="0">
              <a:buNone/>
              <a:defRPr sz="1600" b="1"/>
            </a:lvl5pPr>
            <a:lvl6pPr marL="2279925" indent="0">
              <a:buNone/>
              <a:defRPr sz="1600" b="1"/>
            </a:lvl6pPr>
            <a:lvl7pPr marL="2735915" indent="0">
              <a:buNone/>
              <a:defRPr sz="1600" b="1"/>
            </a:lvl7pPr>
            <a:lvl8pPr marL="3191895" indent="0">
              <a:buNone/>
              <a:defRPr sz="1600" b="1"/>
            </a:lvl8pPr>
            <a:lvl9pPr marL="364787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311525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92" y="1535169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5972" indent="0">
              <a:buNone/>
              <a:defRPr sz="2000" b="1"/>
            </a:lvl2pPr>
            <a:lvl3pPr marL="911965" indent="0">
              <a:buNone/>
              <a:defRPr sz="1800" b="1"/>
            </a:lvl3pPr>
            <a:lvl4pPr marL="1367960" indent="0">
              <a:buNone/>
              <a:defRPr sz="1600" b="1"/>
            </a:lvl4pPr>
            <a:lvl5pPr marL="1823940" indent="0">
              <a:buNone/>
              <a:defRPr sz="1600" b="1"/>
            </a:lvl5pPr>
            <a:lvl6pPr marL="2279925" indent="0">
              <a:buNone/>
              <a:defRPr sz="1600" b="1"/>
            </a:lvl6pPr>
            <a:lvl7pPr marL="2735915" indent="0">
              <a:buNone/>
              <a:defRPr sz="1600" b="1"/>
            </a:lvl7pPr>
            <a:lvl8pPr marL="3191895" indent="0">
              <a:buNone/>
              <a:defRPr sz="1600" b="1"/>
            </a:lvl8pPr>
            <a:lvl9pPr marL="364787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7"/>
            <a:ext cx="4041775" cy="3311525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6100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41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07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24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524040"/>
            <a:ext cx="5111750" cy="3962399"/>
          </a:xfrm>
        </p:spPr>
        <p:txBody>
          <a:bodyPr/>
          <a:lstStyle>
            <a:lvl1pPr marL="342000" indent="-3420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0974" indent="-285007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39960" indent="-227984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595940" indent="-227984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1940" indent="-227984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5972" indent="0">
              <a:buNone/>
              <a:defRPr sz="1200"/>
            </a:lvl2pPr>
            <a:lvl3pPr marL="911965" indent="0">
              <a:buNone/>
              <a:defRPr sz="1000"/>
            </a:lvl3pPr>
            <a:lvl4pPr marL="1367960" indent="0">
              <a:buNone/>
              <a:defRPr sz="900"/>
            </a:lvl4pPr>
            <a:lvl5pPr marL="1823940" indent="0">
              <a:buNone/>
              <a:defRPr sz="900"/>
            </a:lvl5pPr>
            <a:lvl6pPr marL="2279925" indent="0">
              <a:buNone/>
              <a:defRPr sz="900"/>
            </a:lvl6pPr>
            <a:lvl7pPr marL="2735915" indent="0">
              <a:buNone/>
              <a:defRPr sz="900"/>
            </a:lvl7pPr>
            <a:lvl8pPr marL="3191895" indent="0">
              <a:buNone/>
              <a:defRPr sz="900"/>
            </a:lvl8pPr>
            <a:lvl9pPr marL="364787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106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9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4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5972" indent="0">
              <a:buNone/>
              <a:defRPr sz="2800"/>
            </a:lvl2pPr>
            <a:lvl3pPr marL="911965" indent="0">
              <a:buNone/>
              <a:defRPr sz="2400"/>
            </a:lvl3pPr>
            <a:lvl4pPr marL="1367960" indent="0">
              <a:buNone/>
              <a:defRPr sz="2000"/>
            </a:lvl4pPr>
            <a:lvl5pPr marL="1823940" indent="0">
              <a:buNone/>
              <a:defRPr sz="2000"/>
            </a:lvl5pPr>
            <a:lvl6pPr marL="2279925" indent="0">
              <a:buNone/>
              <a:defRPr sz="2000"/>
            </a:lvl6pPr>
            <a:lvl7pPr marL="2735915" indent="0">
              <a:buNone/>
              <a:defRPr sz="2000"/>
            </a:lvl7pPr>
            <a:lvl8pPr marL="3191895" indent="0">
              <a:buNone/>
              <a:defRPr sz="2000"/>
            </a:lvl8pPr>
            <a:lvl9pPr marL="36478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9850"/>
            <a:ext cx="5486400" cy="347663"/>
          </a:xfrm>
        </p:spPr>
        <p:txBody>
          <a:bodyPr/>
          <a:lstStyle>
            <a:lvl1pPr marL="0" indent="0">
              <a:buNone/>
              <a:defRPr sz="1400"/>
            </a:lvl1pPr>
            <a:lvl2pPr marL="455972" indent="0">
              <a:buNone/>
              <a:defRPr sz="1200"/>
            </a:lvl2pPr>
            <a:lvl3pPr marL="911965" indent="0">
              <a:buNone/>
              <a:defRPr sz="1000"/>
            </a:lvl3pPr>
            <a:lvl4pPr marL="1367960" indent="0">
              <a:buNone/>
              <a:defRPr sz="900"/>
            </a:lvl4pPr>
            <a:lvl5pPr marL="1823940" indent="0">
              <a:buNone/>
              <a:defRPr sz="900"/>
            </a:lvl5pPr>
            <a:lvl6pPr marL="2279925" indent="0">
              <a:buNone/>
              <a:defRPr sz="900"/>
            </a:lvl6pPr>
            <a:lvl7pPr marL="2735915" indent="0">
              <a:buNone/>
              <a:defRPr sz="900"/>
            </a:lvl7pPr>
            <a:lvl8pPr marL="3191895" indent="0">
              <a:buNone/>
              <a:defRPr sz="900"/>
            </a:lvl8pPr>
            <a:lvl9pPr marL="3647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5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4930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bg>
      <p:bgPr>
        <a:solidFill>
          <a:srgbClr val="B2B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T Std Cond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1121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0.xml"/><Relationship Id="rId4" Type="http://schemas.openxmlformats.org/officeDocument/2006/relationships/image" Target="../media/image4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1.xml"/><Relationship Id="rId4" Type="http://schemas.openxmlformats.org/officeDocument/2006/relationships/image" Target="../media/image4.w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2.xml"/><Relationship Id="rId4" Type="http://schemas.openxmlformats.org/officeDocument/2006/relationships/image" Target="../media/image4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3.xml"/><Relationship Id="rId4" Type="http://schemas.openxmlformats.org/officeDocument/2006/relationships/image" Target="../media/image4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4.xml"/><Relationship Id="rId4" Type="http://schemas.openxmlformats.org/officeDocument/2006/relationships/image" Target="../media/image4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5.xml"/><Relationship Id="rId4" Type="http://schemas.openxmlformats.org/officeDocument/2006/relationships/image" Target="../media/image4.w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6.xml"/><Relationship Id="rId4" Type="http://schemas.openxmlformats.org/officeDocument/2006/relationships/image" Target="../media/image4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17.xml"/><Relationship Id="rId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4.xml"/><Relationship Id="rId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5.xml"/><Relationship Id="rId4" Type="http://schemas.openxmlformats.org/officeDocument/2006/relationships/image" Target="../media/image4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6.xml"/><Relationship Id="rId4" Type="http://schemas.openxmlformats.org/officeDocument/2006/relationships/image" Target="../media/image4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7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8.xml"/><Relationship Id="rId4" Type="http://schemas.openxmlformats.org/officeDocument/2006/relationships/image" Target="../media/image4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theme" Target="../theme/theme9.xml"/><Relationship Id="rId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193" tIns="45597" rIns="91193" bIns="455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57"/>
            <a:ext cx="8229600" cy="4525963"/>
          </a:xfrm>
          <a:prstGeom prst="rect">
            <a:avLst/>
          </a:prstGeom>
        </p:spPr>
        <p:txBody>
          <a:bodyPr vert="horz" lIns="91193" tIns="45597" rIns="91193" bIns="455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60"/>
            <a:ext cx="2133600" cy="365125"/>
          </a:xfrm>
          <a:prstGeom prst="rect">
            <a:avLst/>
          </a:prstGeom>
        </p:spPr>
        <p:txBody>
          <a:bodyPr vert="horz" lIns="91193" tIns="45597" rIns="91193" bIns="455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65"/>
            <a:fld id="{B1B4051C-6113-4E77-A55A-9FDAD54A9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65"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7260"/>
            <a:ext cx="2895600" cy="365125"/>
          </a:xfrm>
          <a:prstGeom prst="rect">
            <a:avLst/>
          </a:prstGeom>
        </p:spPr>
        <p:txBody>
          <a:bodyPr vert="horz" lIns="91193" tIns="45597" rIns="91193" bIns="455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60"/>
            <a:ext cx="2133600" cy="365125"/>
          </a:xfrm>
          <a:prstGeom prst="rect">
            <a:avLst/>
          </a:prstGeom>
        </p:spPr>
        <p:txBody>
          <a:bodyPr vert="horz" lIns="91193" tIns="45597" rIns="91193" bIns="455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65"/>
            <a:fld id="{74FD42A4-E2B4-4020-BB0C-78E676753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19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19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4" indent="-285007" algn="l" defTabSz="9119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60" indent="-227984" algn="l" defTabSz="9119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40" indent="-227984" algn="l" defTabSz="9119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40" indent="-227984" algn="l" defTabSz="9119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925" indent="-227984" algn="l" defTabSz="911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900" indent="-227984" algn="l" defTabSz="911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92" indent="-227984" algn="l" defTabSz="911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56" indent="-227984" algn="l" defTabSz="911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2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5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60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40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25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915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95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76" algn="l" defTabSz="911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46291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28594460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lang="cs-CZ" sz="2400" b="1" kern="1200" dirty="0">
          <a:solidFill>
            <a:schemeClr val="bg1"/>
          </a:solidFill>
          <a:latin typeface="Helvetica LT Std Cond" pitchFamily="34" charset="-18"/>
          <a:ea typeface="+mn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46291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28594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2400" b="1" kern="1200" dirty="0">
          <a:solidFill>
            <a:schemeClr val="bg1"/>
          </a:solidFill>
          <a:latin typeface="Helvetica LT Std Cond" pitchFamily="34" charset="-18"/>
          <a:ea typeface="+mn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3960439" cy="1047225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4</a:t>
            </a:r>
            <a:r>
              <a:rPr lang="cs-CZ" b="1" baseline="30000" dirty="0" smtClean="0">
                <a:solidFill>
                  <a:schemeClr val="tx1"/>
                </a:solidFill>
              </a:rPr>
              <a:t>th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September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201</a:t>
            </a:r>
            <a:r>
              <a:rPr lang="cs-CZ" b="1" dirty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" name="Obrázek 2" descr="logo ČEB_e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6" y="5943834"/>
            <a:ext cx="1492211" cy="6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9" descr="HK ČR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80" y="6019852"/>
            <a:ext cx="645205" cy="6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0" descr="logo ums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41"/>
          <a:stretch>
            <a:fillRect/>
          </a:stretch>
        </p:blipFill>
        <p:spPr bwMode="auto">
          <a:xfrm>
            <a:off x="4495801" y="6096053"/>
            <a:ext cx="1364308" cy="5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 descr="asociace exportérů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6172201"/>
            <a:ext cx="1524000" cy="437195"/>
          </a:xfrm>
          <a:prstGeom prst="rect">
            <a:avLst/>
          </a:prstGeom>
        </p:spPr>
      </p:pic>
      <p:pic>
        <p:nvPicPr>
          <p:cNvPr id="30" name="Obrázek 29" descr="MZV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1" y="5181600"/>
            <a:ext cx="2590800" cy="856488"/>
          </a:xfrm>
          <a:prstGeom prst="rect">
            <a:avLst/>
          </a:prstGeom>
        </p:spPr>
      </p:pic>
      <p:pic>
        <p:nvPicPr>
          <p:cNvPr id="31" name="Obrázek 30" descr="mpo-logo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1" y="5257800"/>
            <a:ext cx="1219200" cy="574544"/>
          </a:xfrm>
          <a:prstGeom prst="rect">
            <a:avLst/>
          </a:prstGeom>
        </p:spPr>
      </p:pic>
      <p:pic>
        <p:nvPicPr>
          <p:cNvPr id="34" name="Obrázek 33" descr="ICC NC WBO Horz logo_CZ_Color (2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5334001"/>
            <a:ext cx="1600200" cy="4543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3600" y="2501603"/>
            <a:ext cx="4644008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193" tIns="45597" rIns="91193" bIns="45597" rtlCol="0" anchor="ctr">
            <a:normAutofit fontScale="52500" lnSpcReduction="20000"/>
          </a:bodyPr>
          <a:lstStyle/>
          <a:p>
            <a:pPr lvl="0" defTabSz="911965">
              <a:spcBef>
                <a:spcPct val="0"/>
              </a:spcBef>
            </a:pPr>
            <a:r>
              <a:rPr kumimoji="0" lang="cs-CZ" sz="6700" b="0" i="0" u="none" strike="noStrike" kern="1200" cap="none" spc="0" normalizeH="0" baseline="0" noProof="0" dirty="0">
                <a:ln>
                  <a:noFill/>
                </a:ln>
                <a:solidFill>
                  <a:srgbClr val="0064A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cs-CZ" sz="12000" b="1" noProof="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Batang" pitchFamily="18" charset="-127"/>
              </a:rPr>
              <a:t>Romania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2" descr="C:\Users\Brunclikova\Desktop\TS 2018\TS_smluvené\TS USA\program\USA_zmenšená.png">
            <a:extLst>
              <a:ext uri="{FF2B5EF4-FFF2-40B4-BE49-F238E27FC236}">
                <a16:creationId xmlns:a16="http://schemas.microsoft.com/office/drawing/2014/main" xmlns="" id="{F436243B-D461-4DCA-8EB1-064725B7B27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95335" y="1843282"/>
            <a:ext cx="2285689" cy="208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121026"/>
      </p:ext>
    </p:extLst>
  </p:cSld>
  <p:clrMapOvr>
    <a:masterClrMapping/>
  </p:clrMapOvr>
  <p:transition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600" y="2101887"/>
            <a:ext cx="3240360" cy="19442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Batang" pitchFamily="18" charset="-127"/>
              </a:rPr>
              <a:t>Romania</a:t>
            </a:r>
            <a:endParaRPr lang="en-US" sz="5400" dirty="0">
              <a:solidFill>
                <a:srgbClr val="0064A8"/>
              </a:solidFill>
              <a:latin typeface="Cambria" pitchFamily="18" charset="0"/>
              <a:ea typeface="Batang" pitchFamily="18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81000" y="4724401"/>
            <a:ext cx="7162800" cy="838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800" b="1" dirty="0">
                <a:solidFill>
                  <a:schemeClr val="tx1"/>
                </a:solidFill>
              </a:rPr>
              <a:t>Mr. </a:t>
            </a:r>
            <a:r>
              <a:rPr lang="cs-CZ" sz="2800" b="1" dirty="0" smtClean="0">
                <a:solidFill>
                  <a:schemeClr val="tx1"/>
                </a:solidFill>
              </a:rPr>
              <a:t>Karel Machotka</a:t>
            </a:r>
            <a:endParaRPr lang="cs-CZ" sz="28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/>
              <a:t>Executive Director of ICC Czech Republic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3911" y="5080183"/>
            <a:ext cx="184232" cy="369083"/>
          </a:xfrm>
          <a:prstGeom prst="rect">
            <a:avLst/>
          </a:prstGeom>
          <a:noFill/>
        </p:spPr>
        <p:txBody>
          <a:bodyPr wrap="none" lIns="91193" tIns="45597" rIns="91193" bIns="45597" rtlCol="0">
            <a:spAutoFit/>
          </a:bodyPr>
          <a:lstStyle/>
          <a:p>
            <a:pPr defTabSz="911965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Obrázek 6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845974"/>
            <a:ext cx="2667000" cy="757297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012160" y="5877272"/>
            <a:ext cx="2979441" cy="828328"/>
          </a:xfrm>
          <a:prstGeom prst="rect">
            <a:avLst/>
          </a:prstGeom>
        </p:spPr>
        <p:txBody>
          <a:bodyPr vert="horz" lIns="91193" tIns="45597" rIns="91193" bIns="45597" rtlCol="0">
            <a:normAutofit/>
          </a:bodyPr>
          <a:lstStyle/>
          <a:p>
            <a:pPr defTabSz="911965">
              <a:spcBef>
                <a:spcPct val="20000"/>
              </a:spcBef>
              <a:defRPr/>
            </a:pPr>
            <a:r>
              <a:rPr lang="cs-CZ" sz="2400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cs-CZ" sz="2400" baseline="30000" dirty="0" smtClean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cs-CZ" sz="24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sz="2400" dirty="0" err="1" smtClean="0">
                <a:solidFill>
                  <a:prstClr val="black">
                    <a:tint val="75000"/>
                  </a:prstClr>
                </a:solidFill>
              </a:rPr>
              <a:t>September</a:t>
            </a:r>
            <a:r>
              <a:rPr lang="cs-CZ" sz="24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201</a:t>
            </a:r>
            <a:r>
              <a:rPr lang="cs-CZ" sz="2400" dirty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2" descr="C:\Users\Brunclikova\Desktop\TS 2018\TS_smluvené\TS USA\program\USA_zmenšená.png">
            <a:extLst>
              <a:ext uri="{FF2B5EF4-FFF2-40B4-BE49-F238E27FC236}">
                <a16:creationId xmlns:a16="http://schemas.microsoft.com/office/drawing/2014/main" xmlns="" id="{2D3FC9F2-EAAA-427F-B10E-C456E007D2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6281" y="2133599"/>
            <a:ext cx="2091799" cy="19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0839586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369568" cy="95557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cs-CZ" sz="44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Romania</a:t>
            </a:r>
            <a:endParaRPr lang="cs-CZ" sz="4400" dirty="0">
              <a:solidFill>
                <a:srgbClr val="0064A8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3400" y="1828800"/>
            <a:ext cx="3581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7" rIns="91193" bIns="45597" rtlCol="0" anchor="ctr"/>
          <a:lstStyle/>
          <a:p>
            <a:pPr algn="ctr" defTabSz="911965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7152" y="1810184"/>
            <a:ext cx="3962400" cy="738415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algn="ctr" defTabSz="455972">
              <a:lnSpc>
                <a:spcPct val="150000"/>
              </a:lnSpc>
            </a:pP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en-GB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PPP, 2017 </a:t>
            </a:r>
            <a:r>
              <a:rPr lang="cs-CZ" sz="14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est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.</a:t>
            </a:r>
            <a:r>
              <a:rPr lang="en-GB" sz="1400" dirty="0">
                <a:solidFill>
                  <a:prstClr val="black"/>
                </a:solidFill>
              </a:rPr>
              <a:t>): </a:t>
            </a:r>
            <a:r>
              <a:rPr lang="cs-CZ" sz="1400" dirty="0" smtClean="0"/>
              <a:t>$ 481.5 </a:t>
            </a:r>
            <a:r>
              <a:rPr lang="cs-CZ" sz="1400" dirty="0" err="1" smtClean="0"/>
              <a:t>billion</a:t>
            </a:r>
            <a:endParaRPr lang="cs-CZ" sz="1400" dirty="0"/>
          </a:p>
          <a:p>
            <a:pPr algn="ctr" defTabSz="455972">
              <a:lnSpc>
                <a:spcPct val="150000"/>
              </a:lnSpc>
            </a:pP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cs-CZ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per capita</a:t>
            </a: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(PPP, 2017 </a:t>
            </a:r>
            <a:r>
              <a:rPr lang="cs-CZ" sz="1400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est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.</a:t>
            </a:r>
            <a:r>
              <a:rPr lang="en-GB" sz="14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 smtClean="0"/>
              <a:t>$ 24,500</a:t>
            </a: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609599" y="5486417"/>
            <a:ext cx="4610473" cy="12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marL="171450" indent="-171450" defTabSz="45597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OECD Country Risk Classification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6/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201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8):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3/7</a:t>
            </a:r>
            <a:endParaRPr lang="cs-CZ" sz="1200" b="1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marL="171450" indent="-171450" defTabSz="45597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Global Competitiveness Index (201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7-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201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8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68</a:t>
            </a:r>
            <a:r>
              <a:rPr lang="cs-CZ" sz="1200" b="1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/137</a:t>
            </a:r>
            <a:endParaRPr lang="cs-CZ" sz="1200" b="1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597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Doing Business (201</a:t>
            </a:r>
            <a:r>
              <a:rPr lang="cs-CZ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8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):  </a:t>
            </a:r>
            <a:r>
              <a:rPr lang="cs-CZ" sz="1200" b="1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45</a:t>
            </a:r>
            <a:r>
              <a:rPr lang="cs-CZ" sz="1200" b="1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/190</a:t>
            </a:r>
            <a:endParaRPr lang="cs-CZ" sz="1200" b="1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1F497D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33410" y="5181783"/>
            <a:ext cx="1183451" cy="369083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6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Ratings</a:t>
            </a:r>
          </a:p>
        </p:txBody>
      </p:sp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228600" y="6642758"/>
            <a:ext cx="8686800" cy="2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Sources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: *CIA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Factbook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**OECD,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Reports.webforum.org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Tradingeconomics.com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Imd.org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DoingBusiness.org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***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BusinessInfo.cz</a:t>
            </a:r>
            <a:endParaRPr lang="cs-CZ" sz="800" i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572000" y="2636912"/>
            <a:ext cx="833384" cy="338306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Export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572000" y="4581128"/>
            <a:ext cx="823766" cy="338306"/>
          </a:xfrm>
          <a:prstGeom prst="rect">
            <a:avLst/>
          </a:prstGeom>
        </p:spPr>
        <p:txBody>
          <a:bodyPr wrap="non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Import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09600" y="5562600"/>
            <a:ext cx="380776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7" rIns="91193" bIns="45597" rtlCol="0" anchor="ctr"/>
          <a:lstStyle/>
          <a:p>
            <a:pPr algn="ctr" defTabSz="911965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4572000" y="2996952"/>
            <a:ext cx="439248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7" rIns="91193" bIns="45597" rtlCol="0" anchor="ctr"/>
          <a:lstStyle/>
          <a:p>
            <a:pPr algn="ctr" defTabSz="911965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4572000" y="4941168"/>
            <a:ext cx="439248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3" tIns="45597" rIns="91193" bIns="45597" rtlCol="0" anchor="ctr"/>
          <a:lstStyle/>
          <a:p>
            <a:pPr algn="ctr" defTabSz="911965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11560" y="2852936"/>
            <a:ext cx="3384376" cy="338306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n w="1905"/>
                <a:solidFill>
                  <a:srgbClr val="0063BE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Composition of GDP (201</a:t>
            </a:r>
            <a:r>
              <a:rPr lang="cs-CZ" sz="1600" b="1" dirty="0">
                <a:ln w="1905"/>
                <a:solidFill>
                  <a:srgbClr val="0063BE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7 </a:t>
            </a:r>
            <a:r>
              <a:rPr lang="cs-CZ" sz="1600" b="1" dirty="0" err="1">
                <a:ln w="1905"/>
                <a:solidFill>
                  <a:srgbClr val="0063BE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est</a:t>
            </a:r>
            <a:r>
              <a:rPr lang="cs-CZ" sz="1600" b="1" dirty="0">
                <a:ln w="1905"/>
                <a:solidFill>
                  <a:srgbClr val="0063BE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.</a:t>
            </a:r>
            <a:r>
              <a:rPr lang="en-GB" sz="1600" b="1" dirty="0">
                <a:ln w="1905"/>
                <a:solidFill>
                  <a:srgbClr val="0063BE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572000" y="4941168"/>
            <a:ext cx="4392488" cy="2031077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defTabSz="911965" fontAlgn="ctr"/>
            <a:r>
              <a:rPr lang="en-GB" sz="1200" b="1" u="sng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u="sng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(2017)</a:t>
            </a:r>
            <a:r>
              <a:rPr lang="cs-CZ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: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/>
              <a:t>Germany </a:t>
            </a:r>
            <a:r>
              <a:rPr lang="en-US" sz="1200" dirty="0" smtClean="0"/>
              <a:t>20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Italy </a:t>
            </a:r>
            <a:r>
              <a:rPr lang="en-US" sz="1200" dirty="0" smtClean="0"/>
              <a:t>10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Hungary </a:t>
            </a:r>
            <a:r>
              <a:rPr lang="en-US" sz="1200" dirty="0" smtClean="0"/>
              <a:t>7.5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Poland </a:t>
            </a:r>
            <a:r>
              <a:rPr lang="en-US" sz="1200" dirty="0" smtClean="0"/>
              <a:t>5.5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France </a:t>
            </a:r>
            <a:r>
              <a:rPr lang="en-US" sz="1200" dirty="0" smtClean="0"/>
              <a:t>5.3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China </a:t>
            </a:r>
            <a:r>
              <a:rPr lang="en-US" sz="1200" dirty="0" smtClean="0"/>
              <a:t>5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Netherlands </a:t>
            </a:r>
            <a:r>
              <a:rPr lang="en-US" sz="1200" dirty="0" smtClean="0"/>
              <a:t>4</a:t>
            </a:r>
            <a:r>
              <a:rPr lang="cs-CZ" sz="1200" dirty="0" smtClean="0"/>
              <a:t> </a:t>
            </a:r>
            <a:r>
              <a:rPr lang="en-US" sz="1200" dirty="0" smtClean="0"/>
              <a:t>%</a:t>
            </a:r>
            <a:endParaRPr lang="cs-CZ" sz="1200" dirty="0" smtClean="0"/>
          </a:p>
          <a:p>
            <a:pPr defTabSz="911965" fontAlgn="ctr"/>
            <a:endParaRPr lang="cs-CZ" sz="1200" dirty="0" smtClean="0"/>
          </a:p>
          <a:p>
            <a:pPr defTabSz="911965" fontAlgn="ctr"/>
            <a:r>
              <a:rPr lang="en-US" sz="1200" b="1" u="sng" dirty="0" smtClean="0"/>
              <a:t>Commodities</a:t>
            </a:r>
            <a:r>
              <a:rPr lang="cs-CZ" sz="1200" b="1" u="sng" dirty="0" smtClean="0"/>
              <a:t> (</a:t>
            </a:r>
            <a:r>
              <a:rPr lang="cs-CZ" sz="1200" b="1" u="sng" dirty="0" smtClean="0"/>
              <a:t>2017)</a:t>
            </a:r>
            <a:r>
              <a:rPr lang="cs-CZ" sz="1200" b="1" dirty="0" smtClean="0"/>
              <a:t>:</a:t>
            </a:r>
            <a:r>
              <a:rPr lang="en-US" sz="1200" dirty="0" smtClean="0"/>
              <a:t>machinery </a:t>
            </a:r>
            <a:r>
              <a:rPr lang="en-US" sz="1200" dirty="0" smtClean="0"/>
              <a:t>and equipment, other manufactured goods, chemicals, agricultural products and foodstuffs, fuels and minerals, metals and metal products, raw materials</a:t>
            </a:r>
            <a:endParaRPr lang="cs-CZ" sz="1200" dirty="0" smtClean="0"/>
          </a:p>
          <a:p>
            <a:pPr defTabSz="911965" fontAlgn="ctr"/>
            <a:endParaRPr lang="cs-CZ" sz="1200" dirty="0" smtClean="0"/>
          </a:p>
          <a:p>
            <a:pPr defTabSz="911965" fontAlgn="ctr"/>
            <a:endParaRPr lang="cs-CZ" sz="1200" dirty="0" smtClean="0"/>
          </a:p>
          <a:p>
            <a:pPr defTabSz="911965" fontAlgn="ctr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644009" y="2852936"/>
            <a:ext cx="4499992" cy="1569412"/>
          </a:xfrm>
          <a:prstGeom prst="rect">
            <a:avLst/>
          </a:prstGeom>
        </p:spPr>
        <p:txBody>
          <a:bodyPr wrap="square" lIns="91193" tIns="45597" rIns="91193" bIns="45597">
            <a:spAutoFit/>
          </a:bodyPr>
          <a:lstStyle/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endParaRPr lang="cs-CZ" sz="1200" b="1" u="sng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(2017)</a:t>
            </a:r>
            <a:r>
              <a:rPr lang="cs-CZ" sz="1200" b="1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sz="1200" dirty="0" smtClean="0"/>
              <a:t>Germany </a:t>
            </a:r>
            <a:r>
              <a:rPr lang="en-US" sz="1200" dirty="0" smtClean="0"/>
              <a:t>23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Italy </a:t>
            </a:r>
            <a:r>
              <a:rPr lang="en-US" sz="1200" dirty="0" smtClean="0"/>
              <a:t>11.2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France </a:t>
            </a:r>
            <a:r>
              <a:rPr lang="en-US" sz="1200" dirty="0" smtClean="0"/>
              <a:t>6.8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Hungary </a:t>
            </a:r>
            <a:r>
              <a:rPr lang="en-US" sz="1200" dirty="0" smtClean="0"/>
              <a:t>4.7</a:t>
            </a:r>
            <a:r>
              <a:rPr lang="cs-CZ" sz="1200" dirty="0" smtClean="0"/>
              <a:t> </a:t>
            </a:r>
            <a:r>
              <a:rPr lang="en-US" sz="1200" dirty="0" smtClean="0"/>
              <a:t>%, </a:t>
            </a:r>
            <a:r>
              <a:rPr lang="en-US" sz="1200" dirty="0" smtClean="0"/>
              <a:t>UK </a:t>
            </a:r>
            <a:r>
              <a:rPr lang="en-US" sz="1200" dirty="0" smtClean="0"/>
              <a:t>4.1</a:t>
            </a:r>
            <a:r>
              <a:rPr lang="cs-CZ" sz="1200" dirty="0" smtClean="0"/>
              <a:t> </a:t>
            </a:r>
            <a:r>
              <a:rPr lang="en-US" sz="1200" dirty="0" smtClean="0"/>
              <a:t>%</a:t>
            </a:r>
            <a:endParaRPr lang="cs-CZ" sz="1200" dirty="0" smtClean="0"/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/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/>
              <a:t>Commodities</a:t>
            </a:r>
            <a:r>
              <a:rPr lang="cs-CZ" sz="1200" b="1" u="sng" dirty="0" smtClean="0"/>
              <a:t> (2017</a:t>
            </a:r>
            <a:r>
              <a:rPr lang="cs-CZ" sz="1200" b="1" u="sng" dirty="0" smtClean="0"/>
              <a:t>)</a:t>
            </a:r>
            <a:r>
              <a:rPr lang="cs-CZ" sz="1200" b="1" dirty="0" smtClean="0"/>
              <a:t>: </a:t>
            </a:r>
            <a:r>
              <a:rPr lang="en-US" sz="1200" dirty="0" smtClean="0"/>
              <a:t>machinery and equipment, other manufactured goods, agricultural products and </a:t>
            </a:r>
            <a:r>
              <a:rPr lang="en-US" sz="1200" dirty="0" smtClean="0"/>
              <a:t>f</a:t>
            </a:r>
            <a:r>
              <a:rPr lang="cs-CZ" sz="1200" dirty="0" err="1" smtClean="0"/>
              <a:t>oo</a:t>
            </a:r>
            <a:r>
              <a:rPr lang="en-US" sz="1200" dirty="0" smtClean="0"/>
              <a:t>d</a:t>
            </a:r>
            <a:r>
              <a:rPr lang="cs-CZ" sz="1200" dirty="0" smtClean="0"/>
              <a:t> </a:t>
            </a:r>
            <a:r>
              <a:rPr lang="en-US" sz="1200" dirty="0" smtClean="0"/>
              <a:t>stuffs</a:t>
            </a:r>
            <a:r>
              <a:rPr lang="en-US" sz="1200" dirty="0" smtClean="0"/>
              <a:t>, metals and metal products, chemicals, minerals and fuels, </a:t>
            </a:r>
            <a:endParaRPr lang="cs-CZ" sz="1200" dirty="0" smtClean="0"/>
          </a:p>
          <a:p>
            <a:pPr defTabSz="4559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raw </a:t>
            </a:r>
            <a:r>
              <a:rPr lang="en-US" sz="1200" dirty="0" smtClean="0"/>
              <a:t>materials</a:t>
            </a:r>
            <a:endParaRPr lang="cs-CZ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4" name="AutoShape 2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0" name="AutoShape 8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6" name="AutoShape 14" descr="VÃ½sledek obrÃ¡zku pro iceland map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" name="obrázek 2" descr="C:\Users\Brunclikova\Desktop\TS 2018\TS_smluvené\TS USA\program\USA_zmenšená.png">
            <a:extLst>
              <a:ext uri="{FF2B5EF4-FFF2-40B4-BE49-F238E27FC236}">
                <a16:creationId xmlns:a16="http://schemas.microsoft.com/office/drawing/2014/main" xmlns="" id="{89191115-FEB6-4DBA-9A69-2ACF4CCAF2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95169" y="174645"/>
            <a:ext cx="1705544" cy="15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Graf 27"/>
          <p:cNvGraphicFramePr/>
          <p:nvPr/>
        </p:nvGraphicFramePr>
        <p:xfrm>
          <a:off x="395536" y="3212976"/>
          <a:ext cx="396044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VÃ½sledek obrÃ¡zku pro Romania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80320" cy="25220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Ú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Ú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207</Words>
  <Application>Microsoft Office PowerPoint</Application>
  <PresentationFormat>Předvádění na obrazovce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17</vt:i4>
      </vt:variant>
      <vt:variant>
        <vt:lpstr>Nadpisy snímků</vt:lpstr>
      </vt:variant>
      <vt:variant>
        <vt:i4>3</vt:i4>
      </vt:variant>
    </vt:vector>
  </HeadingPairs>
  <TitlesOfParts>
    <vt:vector size="20" baseType="lpstr">
      <vt:lpstr>Office Theme</vt:lpstr>
      <vt:lpstr>Úvod</vt:lpstr>
      <vt:lpstr>1_Úvod</vt:lpstr>
      <vt:lpstr>Předloha V1</vt:lpstr>
      <vt:lpstr>1_Předloha V1</vt:lpstr>
      <vt:lpstr>2_Předloha V1</vt:lpstr>
      <vt:lpstr>3_Předloha V1</vt:lpstr>
      <vt:lpstr>4_Předloha V1</vt:lpstr>
      <vt:lpstr>5_Předloha V1</vt:lpstr>
      <vt:lpstr>6_Předloha V1</vt:lpstr>
      <vt:lpstr>7_Předloha V1</vt:lpstr>
      <vt:lpstr>8_Předloha V1</vt:lpstr>
      <vt:lpstr>9_Předloha V1</vt:lpstr>
      <vt:lpstr>10_Předloha V1</vt:lpstr>
      <vt:lpstr>11_Předloha V1</vt:lpstr>
      <vt:lpstr>12_Předloha V1</vt:lpstr>
      <vt:lpstr>13_Předloha V1</vt:lpstr>
      <vt:lpstr>Snímek 1</vt:lpstr>
      <vt:lpstr>Romania</vt:lpstr>
      <vt:lpstr>Romania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Kuwait and Qatar</dc:title>
  <dc:creator>Brunclikova</dc:creator>
  <cp:lastModifiedBy>Brunclikova</cp:lastModifiedBy>
  <cp:revision>46</cp:revision>
  <dcterms:created xsi:type="dcterms:W3CDTF">2018-04-25T10:30:30Z</dcterms:created>
  <dcterms:modified xsi:type="dcterms:W3CDTF">2018-09-03T08:05:06Z</dcterms:modified>
</cp:coreProperties>
</file>