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slideLayouts/slideLayout10.xml" ContentType="application/vnd.openxmlformats-officedocument.presentationml.slideLayout+xml"/>
  <Override PartName="/ppt/theme/theme18.xml" ContentType="application/vnd.openxmlformats-officedocument.theme+xml"/>
  <Override PartName="/ppt/slideLayouts/slideLayout11.xml" ContentType="application/vnd.openxmlformats-officedocument.presentationml.slideLayout+xml"/>
  <Override PartName="/ppt/theme/theme19.xml" ContentType="application/vnd.openxmlformats-officedocument.theme+xml"/>
  <Override PartName="/ppt/slideLayouts/slideLayout12.xml" ContentType="application/vnd.openxmlformats-officedocument.presentationml.slideLayout+xml"/>
  <Override PartName="/ppt/theme/theme20.xml" ContentType="application/vnd.openxmlformats-officedocument.theme+xml"/>
  <Override PartName="/ppt/slideLayouts/slideLayout13.xml" ContentType="application/vnd.openxmlformats-officedocument.presentationml.slideLayout+xml"/>
  <Override PartName="/ppt/theme/theme21.xml" ContentType="application/vnd.openxmlformats-officedocument.theme+xml"/>
  <Override PartName="/ppt/slideLayouts/slideLayout14.xml" ContentType="application/vnd.openxmlformats-officedocument.presentationml.slideLayout+xml"/>
  <Override PartName="/ppt/theme/theme22.xml" ContentType="application/vnd.openxmlformats-officedocument.theme+xml"/>
  <Override PartName="/ppt/slideLayouts/slideLayout15.xml" ContentType="application/vnd.openxmlformats-officedocument.presentationml.slideLayout+xml"/>
  <Override PartName="/ppt/theme/theme23.xml" ContentType="application/vnd.openxmlformats-officedocument.theme+xml"/>
  <Override PartName="/ppt/slideLayouts/slideLayout16.xml" ContentType="application/vnd.openxmlformats-officedocument.presentationml.slideLayout+xml"/>
  <Override PartName="/ppt/theme/theme24.xml" ContentType="application/vnd.openxmlformats-officedocument.theme+xml"/>
  <Override PartName="/ppt/slideLayouts/slideLayout17.xml" ContentType="application/vnd.openxmlformats-officedocument.presentationml.slideLayout+xml"/>
  <Override PartName="/ppt/theme/theme25.xml" ContentType="application/vnd.openxmlformats-officedocument.theme+xml"/>
  <Override PartName="/ppt/slideLayouts/slideLayout18.xml" ContentType="application/vnd.openxmlformats-officedocument.presentationml.slideLayout+xml"/>
  <Override PartName="/ppt/theme/theme26.xml" ContentType="application/vnd.openxmlformats-officedocument.theme+xml"/>
  <Override PartName="/ppt/slideLayouts/slideLayout19.xml" ContentType="application/vnd.openxmlformats-officedocument.presentationml.slideLayout+xml"/>
  <Override PartName="/ppt/theme/theme27.xml" ContentType="application/vnd.openxmlformats-officedocument.theme+xml"/>
  <Override PartName="/ppt/slideLayouts/slideLayout20.xml" ContentType="application/vnd.openxmlformats-officedocument.presentationml.slideLayout+xml"/>
  <Override PartName="/ppt/theme/theme28.xml" ContentType="application/vnd.openxmlformats-officedocument.theme+xml"/>
  <Override PartName="/ppt/slideLayouts/slideLayout21.xml" ContentType="application/vnd.openxmlformats-officedocument.presentationml.slideLayout+xml"/>
  <Override PartName="/ppt/theme/theme29.xml" ContentType="application/vnd.openxmlformats-officedocument.theme+xml"/>
  <Override PartName="/ppt/slideLayouts/slideLayout22.xml" ContentType="application/vnd.openxmlformats-officedocument.presentationml.slideLayout+xml"/>
  <Override PartName="/ppt/theme/theme30.xml" ContentType="application/vnd.openxmlformats-officedocument.theme+xml"/>
  <Override PartName="/ppt/slideLayouts/slideLayout23.xml" ContentType="application/vnd.openxmlformats-officedocument.presentationml.slideLayout+xml"/>
  <Override PartName="/ppt/theme/theme31.xml" ContentType="application/vnd.openxmlformats-officedocument.theme+xml"/>
  <Override PartName="/ppt/slideLayouts/slideLayout24.xml" ContentType="application/vnd.openxmlformats-officedocument.presentationml.slideLayout+xml"/>
  <Override PartName="/ppt/theme/theme32.xml" ContentType="application/vnd.openxmlformats-officedocument.theme+xml"/>
  <Override PartName="/ppt/slideLayouts/slideLayout25.xml" ContentType="application/vnd.openxmlformats-officedocument.presentationml.slideLayout+xml"/>
  <Override PartName="/ppt/theme/theme33.xml" ContentType="application/vnd.openxmlformats-officedocument.theme+xml"/>
  <Override PartName="/ppt/slideLayouts/slideLayout26.xml" ContentType="application/vnd.openxmlformats-officedocument.presentationml.slideLayout+xml"/>
  <Override PartName="/ppt/theme/theme34.xml" ContentType="application/vnd.openxmlformats-officedocument.theme+xml"/>
  <Override PartName="/ppt/slideLayouts/slideLayout27.xml" ContentType="application/vnd.openxmlformats-officedocument.presentationml.slideLayout+xml"/>
  <Override PartName="/ppt/theme/theme35.xml" ContentType="application/vnd.openxmlformats-officedocument.theme+xml"/>
  <Override PartName="/ppt/slideLayouts/slideLayout28.xml" ContentType="application/vnd.openxmlformats-officedocument.presentationml.slideLayout+xml"/>
  <Override PartName="/ppt/theme/theme36.xml" ContentType="application/vnd.openxmlformats-officedocument.theme+xml"/>
  <Override PartName="/ppt/slideLayouts/slideLayout29.xml" ContentType="application/vnd.openxmlformats-officedocument.presentationml.slideLayout+xml"/>
  <Override PartName="/ppt/theme/theme37.xml" ContentType="application/vnd.openxmlformats-officedocument.theme+xml"/>
  <Override PartName="/ppt/slideLayouts/slideLayout30.xml" ContentType="application/vnd.openxmlformats-officedocument.presentationml.slideLayout+xml"/>
  <Override PartName="/ppt/theme/theme38.xml" ContentType="application/vnd.openxmlformats-officedocument.theme+xml"/>
  <Override PartName="/ppt/slideLayouts/slideLayout31.xml" ContentType="application/vnd.openxmlformats-officedocument.presentationml.slideLayout+xml"/>
  <Override PartName="/ppt/theme/theme39.xml" ContentType="application/vnd.openxmlformats-officedocument.theme+xml"/>
  <Override PartName="/ppt/slideLayouts/slideLayout32.xml" ContentType="application/vnd.openxmlformats-officedocument.presentationml.slideLayout+xml"/>
  <Override PartName="/ppt/theme/theme40.xml" ContentType="application/vnd.openxmlformats-officedocument.theme+xml"/>
  <Override PartName="/ppt/slideLayouts/slideLayout33.xml" ContentType="application/vnd.openxmlformats-officedocument.presentationml.slideLayout+xml"/>
  <Override PartName="/ppt/theme/theme41.xml" ContentType="application/vnd.openxmlformats-officedocument.theme+xml"/>
  <Override PartName="/ppt/slideLayouts/slideLayout34.xml" ContentType="application/vnd.openxmlformats-officedocument.presentationml.slideLayout+xml"/>
  <Override PartName="/ppt/theme/theme42.xml" ContentType="application/vnd.openxmlformats-officedocument.theme+xml"/>
  <Override PartName="/ppt/slideLayouts/slideLayout35.xml" ContentType="application/vnd.openxmlformats-officedocument.presentationml.slideLayout+xml"/>
  <Override PartName="/ppt/theme/theme43.xml" ContentType="application/vnd.openxmlformats-officedocument.theme+xml"/>
  <Override PartName="/ppt/slideLayouts/slideLayout36.xml" ContentType="application/vnd.openxmlformats-officedocument.presentationml.slideLayout+xml"/>
  <Override PartName="/ppt/theme/theme44.xml" ContentType="application/vnd.openxmlformats-officedocument.theme+xml"/>
  <Override PartName="/ppt/slideLayouts/slideLayout37.xml" ContentType="application/vnd.openxmlformats-officedocument.presentationml.slideLayout+xml"/>
  <Override PartName="/ppt/theme/theme45.xml" ContentType="application/vnd.openxmlformats-officedocument.theme+xml"/>
  <Override PartName="/ppt/slideLayouts/slideLayout38.xml" ContentType="application/vnd.openxmlformats-officedocument.presentationml.slideLayout+xml"/>
  <Override PartName="/ppt/theme/theme46.xml" ContentType="application/vnd.openxmlformats-officedocument.theme+xml"/>
  <Override PartName="/ppt/slideLayouts/slideLayout39.xml" ContentType="application/vnd.openxmlformats-officedocument.presentationml.slideLayout+xml"/>
  <Override PartName="/ppt/theme/theme47.xml" ContentType="application/vnd.openxmlformats-officedocument.theme+xml"/>
  <Override PartName="/ppt/slideLayouts/slideLayout40.xml" ContentType="application/vnd.openxmlformats-officedocument.presentationml.slideLayout+xml"/>
  <Override PartName="/ppt/theme/theme48.xml" ContentType="application/vnd.openxmlformats-officedocument.theme+xml"/>
  <Override PartName="/ppt/slideLayouts/slideLayout41.xml" ContentType="application/vnd.openxmlformats-officedocument.presentationml.slideLayout+xml"/>
  <Override PartName="/ppt/theme/theme49.xml" ContentType="application/vnd.openxmlformats-officedocument.theme+xml"/>
  <Override PartName="/ppt/slideLayouts/slideLayout42.xml" ContentType="application/vnd.openxmlformats-officedocument.presentationml.slideLayout+xml"/>
  <Override PartName="/ppt/theme/theme50.xml" ContentType="application/vnd.openxmlformats-officedocument.theme+xml"/>
  <Override PartName="/ppt/slideLayouts/slideLayout43.xml" ContentType="application/vnd.openxmlformats-officedocument.presentationml.slideLayout+xml"/>
  <Override PartName="/ppt/theme/theme51.xml" ContentType="application/vnd.openxmlformats-officedocument.theme+xml"/>
  <Override PartName="/ppt/slideLayouts/slideLayout44.xml" ContentType="application/vnd.openxmlformats-officedocument.presentationml.slideLayout+xml"/>
  <Override PartName="/ppt/theme/theme52.xml" ContentType="application/vnd.openxmlformats-officedocument.theme+xml"/>
  <Override PartName="/ppt/slideLayouts/slideLayout45.xml" ContentType="application/vnd.openxmlformats-officedocument.presentationml.slideLayout+xml"/>
  <Override PartName="/ppt/theme/theme53.xml" ContentType="application/vnd.openxmlformats-officedocument.theme+xml"/>
  <Override PartName="/ppt/slideLayouts/slideLayout46.xml" ContentType="application/vnd.openxmlformats-officedocument.presentationml.slideLayout+xml"/>
  <Override PartName="/ppt/theme/theme54.xml" ContentType="application/vnd.openxmlformats-officedocument.theme+xml"/>
  <Override PartName="/ppt/slideLayouts/slideLayout47.xml" ContentType="application/vnd.openxmlformats-officedocument.presentationml.slideLayout+xml"/>
  <Override PartName="/ppt/theme/theme55.xml" ContentType="application/vnd.openxmlformats-officedocument.theme+xml"/>
  <Override PartName="/ppt/slideLayouts/slideLayout48.xml" ContentType="application/vnd.openxmlformats-officedocument.presentationml.slideLayout+xml"/>
  <Override PartName="/ppt/theme/theme56.xml" ContentType="application/vnd.openxmlformats-officedocument.theme+xml"/>
  <Override PartName="/ppt/slideLayouts/slideLayout49.xml" ContentType="application/vnd.openxmlformats-officedocument.presentationml.slideLayout+xml"/>
  <Override PartName="/ppt/theme/theme57.xml" ContentType="application/vnd.openxmlformats-officedocument.theme+xml"/>
  <Override PartName="/ppt/slideLayouts/slideLayout50.xml" ContentType="application/vnd.openxmlformats-officedocument.presentationml.slideLayout+xml"/>
  <Override PartName="/ppt/theme/theme58.xml" ContentType="application/vnd.openxmlformats-officedocument.theme+xml"/>
  <Override PartName="/ppt/slideLayouts/slideLayout51.xml" ContentType="application/vnd.openxmlformats-officedocument.presentationml.slideLayout+xml"/>
  <Override PartName="/ppt/theme/theme59.xml" ContentType="application/vnd.openxmlformats-officedocument.theme+xml"/>
  <Override PartName="/ppt/slideLayouts/slideLayout52.xml" ContentType="application/vnd.openxmlformats-officedocument.presentationml.slideLayout+xml"/>
  <Override PartName="/ppt/theme/theme60.xml" ContentType="application/vnd.openxmlformats-officedocument.theme+xml"/>
  <Override PartName="/ppt/slideLayouts/slideLayout53.xml" ContentType="application/vnd.openxmlformats-officedocument.presentationml.slideLayout+xml"/>
  <Override PartName="/ppt/theme/theme61.xml" ContentType="application/vnd.openxmlformats-officedocument.theme+xml"/>
  <Override PartName="/ppt/theme/theme6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 id="2147483741" r:id="rId3"/>
    <p:sldMasterId id="2147483749" r:id="rId4"/>
    <p:sldMasterId id="2147483751" r:id="rId5"/>
    <p:sldMasterId id="2147483753" r:id="rId6"/>
    <p:sldMasterId id="2147483755" r:id="rId7"/>
    <p:sldMasterId id="2147483756" r:id="rId8"/>
    <p:sldMasterId id="2147483758" r:id="rId9"/>
    <p:sldMasterId id="2147483760" r:id="rId10"/>
    <p:sldMasterId id="2147483762" r:id="rId11"/>
    <p:sldMasterId id="2147483764" r:id="rId12"/>
    <p:sldMasterId id="2147483766" r:id="rId13"/>
    <p:sldMasterId id="2147483768" r:id="rId14"/>
    <p:sldMasterId id="2147483770" r:id="rId15"/>
    <p:sldMasterId id="2147483772" r:id="rId16"/>
    <p:sldMasterId id="2147483774" r:id="rId17"/>
    <p:sldMasterId id="2147483775" r:id="rId18"/>
    <p:sldMasterId id="2147483777" r:id="rId19"/>
    <p:sldMasterId id="2147483779" r:id="rId20"/>
    <p:sldMasterId id="2147483781" r:id="rId21"/>
    <p:sldMasterId id="2147483783" r:id="rId22"/>
    <p:sldMasterId id="2147483785" r:id="rId23"/>
    <p:sldMasterId id="2147483787" r:id="rId24"/>
    <p:sldMasterId id="2147483789" r:id="rId25"/>
    <p:sldMasterId id="2147483791" r:id="rId26"/>
    <p:sldMasterId id="2147483793" r:id="rId27"/>
    <p:sldMasterId id="2147483795" r:id="rId28"/>
    <p:sldMasterId id="2147483797" r:id="rId29"/>
    <p:sldMasterId id="2147483799" r:id="rId30"/>
    <p:sldMasterId id="2147483801" r:id="rId31"/>
    <p:sldMasterId id="2147483803" r:id="rId32"/>
    <p:sldMasterId id="2147483805" r:id="rId33"/>
    <p:sldMasterId id="2147483807" r:id="rId34"/>
    <p:sldMasterId id="2147483809" r:id="rId35"/>
    <p:sldMasterId id="2147483811" r:id="rId36"/>
    <p:sldMasterId id="2147483813" r:id="rId37"/>
    <p:sldMasterId id="2147483815" r:id="rId38"/>
    <p:sldMasterId id="2147483817" r:id="rId39"/>
    <p:sldMasterId id="2147483819" r:id="rId40"/>
    <p:sldMasterId id="2147483821" r:id="rId41"/>
    <p:sldMasterId id="2147483823" r:id="rId42"/>
    <p:sldMasterId id="2147483825" r:id="rId43"/>
    <p:sldMasterId id="2147483827" r:id="rId44"/>
    <p:sldMasterId id="2147483829" r:id="rId45"/>
    <p:sldMasterId id="2147483831" r:id="rId46"/>
    <p:sldMasterId id="2147483833" r:id="rId47"/>
    <p:sldMasterId id="2147483835" r:id="rId48"/>
    <p:sldMasterId id="2147483837" r:id="rId49"/>
    <p:sldMasterId id="2147483839" r:id="rId50"/>
    <p:sldMasterId id="2147483841" r:id="rId51"/>
    <p:sldMasterId id="2147483843" r:id="rId52"/>
    <p:sldMasterId id="2147483845" r:id="rId53"/>
    <p:sldMasterId id="2147483847" r:id="rId54"/>
    <p:sldMasterId id="2147483849" r:id="rId55"/>
    <p:sldMasterId id="2147483851" r:id="rId56"/>
    <p:sldMasterId id="2147483853" r:id="rId57"/>
    <p:sldMasterId id="2147483855" r:id="rId58"/>
    <p:sldMasterId id="2147483857" r:id="rId59"/>
    <p:sldMasterId id="2147483859" r:id="rId60"/>
    <p:sldMasterId id="2147483861" r:id="rId61"/>
  </p:sldMasterIdLst>
  <p:notesMasterIdLst>
    <p:notesMasterId r:id="rId115"/>
  </p:notesMasterIdLst>
  <p:sldIdLst>
    <p:sldId id="257" r:id="rId62"/>
    <p:sldId id="258" r:id="rId63"/>
    <p:sldId id="259" r:id="rId64"/>
    <p:sldId id="260" r:id="rId65"/>
    <p:sldId id="261" r:id="rId66"/>
    <p:sldId id="262"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263" r:id="rId83"/>
    <p:sldId id="265" r:id="rId84"/>
    <p:sldId id="266" r:id="rId85"/>
    <p:sldId id="267" r:id="rId86"/>
    <p:sldId id="268" r:id="rId87"/>
    <p:sldId id="269" r:id="rId88"/>
    <p:sldId id="270" r:id="rId89"/>
    <p:sldId id="271" r:id="rId90"/>
    <p:sldId id="272" r:id="rId91"/>
    <p:sldId id="273" r:id="rId92"/>
    <p:sldId id="274" r:id="rId93"/>
    <p:sldId id="275" r:id="rId94"/>
    <p:sldId id="276" r:id="rId95"/>
    <p:sldId id="277" r:id="rId96"/>
    <p:sldId id="264" r:id="rId97"/>
    <p:sldId id="294" r:id="rId98"/>
    <p:sldId id="279" r:id="rId99"/>
    <p:sldId id="280" r:id="rId100"/>
    <p:sldId id="281" r:id="rId101"/>
    <p:sldId id="282" r:id="rId102"/>
    <p:sldId id="283" r:id="rId103"/>
    <p:sldId id="284" r:id="rId104"/>
    <p:sldId id="285" r:id="rId105"/>
    <p:sldId id="286" r:id="rId106"/>
    <p:sldId id="287" r:id="rId107"/>
    <p:sldId id="288" r:id="rId108"/>
    <p:sldId id="289" r:id="rId109"/>
    <p:sldId id="290" r:id="rId110"/>
    <p:sldId id="291" r:id="rId111"/>
    <p:sldId id="292" r:id="rId112"/>
    <p:sldId id="293" r:id="rId113"/>
    <p:sldId id="278" r:id="rId1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2.xml"/><Relationship Id="rId68" Type="http://schemas.openxmlformats.org/officeDocument/2006/relationships/slide" Target="slides/slide7.xml"/><Relationship Id="rId84" Type="http://schemas.openxmlformats.org/officeDocument/2006/relationships/slide" Target="slides/slide23.xml"/><Relationship Id="rId89" Type="http://schemas.openxmlformats.org/officeDocument/2006/relationships/slide" Target="slides/slide28.xml"/><Relationship Id="rId112" Type="http://schemas.openxmlformats.org/officeDocument/2006/relationships/slide" Target="slides/slide51.xml"/><Relationship Id="rId16" Type="http://schemas.openxmlformats.org/officeDocument/2006/relationships/slideMaster" Target="slideMasters/slideMaster16.xml"/><Relationship Id="rId107" Type="http://schemas.openxmlformats.org/officeDocument/2006/relationships/slide" Target="slides/slide4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5.xml"/><Relationship Id="rId74" Type="http://schemas.openxmlformats.org/officeDocument/2006/relationships/slide" Target="slides/slide13.xml"/><Relationship Id="rId79" Type="http://schemas.openxmlformats.org/officeDocument/2006/relationships/slide" Target="slides/slide18.xml"/><Relationship Id="rId87" Type="http://schemas.openxmlformats.org/officeDocument/2006/relationships/slide" Target="slides/slide26.xml"/><Relationship Id="rId102" Type="http://schemas.openxmlformats.org/officeDocument/2006/relationships/slide" Target="slides/slide41.xml"/><Relationship Id="rId110" Type="http://schemas.openxmlformats.org/officeDocument/2006/relationships/slide" Target="slides/slide49.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21.xml"/><Relationship Id="rId90" Type="http://schemas.openxmlformats.org/officeDocument/2006/relationships/slide" Target="slides/slide29.xml"/><Relationship Id="rId95" Type="http://schemas.openxmlformats.org/officeDocument/2006/relationships/slide" Target="slides/slide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slide" Target="slides/slide16.xml"/><Relationship Id="rId100" Type="http://schemas.openxmlformats.org/officeDocument/2006/relationships/slide" Target="slides/slide39.xml"/><Relationship Id="rId105" Type="http://schemas.openxmlformats.org/officeDocument/2006/relationships/slide" Target="slides/slide44.xml"/><Relationship Id="rId113" Type="http://schemas.openxmlformats.org/officeDocument/2006/relationships/slide" Target="slides/slide52.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slide" Target="slides/slide24.xml"/><Relationship Id="rId93" Type="http://schemas.openxmlformats.org/officeDocument/2006/relationships/slide" Target="slides/slide32.xml"/><Relationship Id="rId98"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6.xml"/><Relationship Id="rId103" Type="http://schemas.openxmlformats.org/officeDocument/2006/relationships/slide" Target="slides/slide42.xml"/><Relationship Id="rId108" Type="http://schemas.openxmlformats.org/officeDocument/2006/relationships/slide" Target="slides/slide47.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slide" Target="slides/slide22.xml"/><Relationship Id="rId88" Type="http://schemas.openxmlformats.org/officeDocument/2006/relationships/slide" Target="slides/slide27.xml"/><Relationship Id="rId91" Type="http://schemas.openxmlformats.org/officeDocument/2006/relationships/slide" Target="slides/slide30.xml"/><Relationship Id="rId96" Type="http://schemas.openxmlformats.org/officeDocument/2006/relationships/slide" Target="slides/slide35.xml"/><Relationship Id="rId111"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5.xml"/><Relationship Id="rId114" Type="http://schemas.openxmlformats.org/officeDocument/2006/relationships/slide" Target="slides/slide53.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slide" Target="slides/slide20.xml"/><Relationship Id="rId86" Type="http://schemas.openxmlformats.org/officeDocument/2006/relationships/slide" Target="slides/slide25.xml"/><Relationship Id="rId94" Type="http://schemas.openxmlformats.org/officeDocument/2006/relationships/slide" Target="slides/slide33.xml"/><Relationship Id="rId99" Type="http://schemas.openxmlformats.org/officeDocument/2006/relationships/slide" Target="slides/slide38.xml"/><Relationship Id="rId101"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5.xml"/><Relationship Id="rId97" Type="http://schemas.openxmlformats.org/officeDocument/2006/relationships/slide" Target="slides/slide36.xml"/><Relationship Id="rId104"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slide" Target="slides/slide10.xml"/><Relationship Id="rId92" Type="http://schemas.openxmlformats.org/officeDocument/2006/relationships/slide" Target="slides/slide31.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532167627633198"/>
          <c:y val="0.23109611752540332"/>
          <c:w val="0.71014991818136752"/>
          <c:h val="0.66025569808482842"/>
        </c:manualLayout>
      </c:layout>
      <c:pie3DChart>
        <c:varyColors val="1"/>
        <c:ser>
          <c:idx val="0"/>
          <c:order val="0"/>
          <c:dLbls>
            <c:dLbl>
              <c:idx val="0"/>
              <c:layout>
                <c:manualLayout>
                  <c:x val="6.8320307405457303E-2"/>
                  <c:y val="0"/>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174954483515438E-2"/>
                  <c:y val="-7.8984279524497373E-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4.2619216313491408E-2"/>
                  <c:y val="0.10676057361147918"/>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List1!$B$2:$B$4</c:f>
              <c:strCache>
                <c:ptCount val="3"/>
                <c:pt idx="0">
                  <c:v>agriculture: </c:v>
                </c:pt>
                <c:pt idx="1">
                  <c:v>industry: </c:v>
                </c:pt>
                <c:pt idx="2">
                  <c:v>services: </c:v>
                </c:pt>
              </c:strCache>
            </c:strRef>
          </c:cat>
          <c:val>
            <c:numRef>
              <c:f>List1!$C$2:$C$4</c:f>
              <c:numCache>
                <c:formatCode>0.00%</c:formatCode>
                <c:ptCount val="3"/>
                <c:pt idx="0">
                  <c:v>4.2000000000000037E-2</c:v>
                </c:pt>
                <c:pt idx="1">
                  <c:v>0.33200000000000035</c:v>
                </c:pt>
                <c:pt idx="2">
                  <c:v>0.62600000000000044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8425196850388"/>
          <c:y val="6.5879220839199268E-2"/>
          <c:w val="0.74603169291338711"/>
          <c:h val="0.83745378619018351"/>
        </c:manualLayout>
      </c:layout>
      <c:doughnutChart>
        <c:varyColors val="1"/>
        <c:ser>
          <c:idx val="0"/>
          <c:order val="0"/>
          <c:tx>
            <c:strRef>
              <c:f>Sheet1!$B$1</c:f>
              <c:strCache>
                <c:ptCount val="1"/>
                <c:pt idx="0">
                  <c:v>Úvěry</c:v>
                </c:pt>
              </c:strCache>
            </c:strRef>
          </c:tx>
          <c:dLbls>
            <c:delete val="1"/>
          </c:dLbls>
          <c:cat>
            <c:strRef>
              <c:f>Sheet1!$A$2:$A$7</c:f>
              <c:strCache>
                <c:ptCount val="6"/>
                <c:pt idx="0">
                  <c:v>Russia </c:v>
                </c:pt>
                <c:pt idx="1">
                  <c:v>Slovakia</c:v>
                </c:pt>
                <c:pt idx="2">
                  <c:v>Turkey</c:v>
                </c:pt>
                <c:pt idx="3">
                  <c:v>Azerbaijan</c:v>
                </c:pt>
                <c:pt idx="4">
                  <c:v>Georgia</c:v>
                </c:pt>
                <c:pt idx="5">
                  <c:v>Other countries</c:v>
                </c:pt>
              </c:strCache>
            </c:strRef>
          </c:cat>
          <c:val>
            <c:numRef>
              <c:f>Sheet1!$B$2:$B$7</c:f>
              <c:numCache>
                <c:formatCode>0.00%</c:formatCode>
                <c:ptCount val="6"/>
                <c:pt idx="0">
                  <c:v>0.33170000000000033</c:v>
                </c:pt>
                <c:pt idx="1">
                  <c:v>0.23089999999999999</c:v>
                </c:pt>
                <c:pt idx="2">
                  <c:v>0.22080000000000002</c:v>
                </c:pt>
                <c:pt idx="3">
                  <c:v>0.1024</c:v>
                </c:pt>
                <c:pt idx="4">
                  <c:v>4.5200000000000004E-2</c:v>
                </c:pt>
                <c:pt idx="5">
                  <c:v>6.8999999999999964E-2</c:v>
                </c:pt>
              </c:numCache>
            </c:numRef>
          </c:val>
        </c:ser>
        <c:dLbls>
          <c:showLegendKey val="0"/>
          <c:showVal val="1"/>
          <c:showCatName val="0"/>
          <c:showSerName val="0"/>
          <c:showPercent val="0"/>
          <c:showBubbleSize val="0"/>
          <c:showLeaderLines val="1"/>
        </c:dLbls>
        <c:firstSliceAng val="0"/>
        <c:holeSize val="9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lumMod val="20000"/>
                  <a:lumOff val="80000"/>
                </a:schemeClr>
              </a:solidFill>
            </c:spPr>
          </c:dPt>
          <c:dPt>
            <c:idx val="1"/>
            <c:bubble3D val="0"/>
            <c:spPr>
              <a:solidFill>
                <a:schemeClr val="accent1"/>
              </a:solidFill>
            </c:spPr>
          </c:dPt>
          <c:dLbls>
            <c:spPr>
              <a:noFill/>
              <a:ln>
                <a:noFill/>
              </a:ln>
              <a:effectLst/>
            </c:spPr>
            <c:txPr>
              <a:bodyPr/>
              <a:lstStyle/>
              <a:p>
                <a:pPr>
                  <a:defRPr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List1!$A$2:$A$6</c:f>
              <c:strCache>
                <c:ptCount val="5"/>
                <c:pt idx="0">
                  <c:v>Výroba elektřiny</c:v>
                </c:pt>
                <c:pt idx="1">
                  <c:v>Všeobecné činnosti veřejné správy</c:v>
                </c:pt>
                <c:pt idx="2">
                  <c:v>Výroba surového železa, oceli, feroslitin,  tváření výrobků za tepla</c:v>
                </c:pt>
                <c:pt idx="3">
                  <c:v>Přenos elektřiny</c:v>
                </c:pt>
                <c:pt idx="4">
                  <c:v>Ostatní</c:v>
                </c:pt>
              </c:strCache>
            </c:strRef>
          </c:cat>
          <c:val>
            <c:numRef>
              <c:f>List1!$B$2:$B$6</c:f>
              <c:numCache>
                <c:formatCode>General</c:formatCode>
                <c:ptCount val="5"/>
                <c:pt idx="0">
                  <c:v>51</c:v>
                </c:pt>
                <c:pt idx="1">
                  <c:v>9</c:v>
                </c:pt>
                <c:pt idx="2">
                  <c:v>7</c:v>
                </c:pt>
                <c:pt idx="3">
                  <c:v>6</c:v>
                </c:pt>
                <c:pt idx="4">
                  <c:v>27</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0.46001</cdr:x>
      <cdr:y>0.01256</cdr:y>
    </cdr:from>
    <cdr:to>
      <cdr:x>0.53999</cdr:x>
      <cdr:y>0.05698</cdr:y>
    </cdr:to>
    <cdr:sp macro="" textlink="">
      <cdr:nvSpPr>
        <cdr:cNvPr id="7" name="Freeform 11"/>
        <cdr:cNvSpPr/>
      </cdr:nvSpPr>
      <cdr:spPr>
        <a:xfrm xmlns:a="http://schemas.openxmlformats.org/drawingml/2006/main" flipH="1">
          <a:off x="2313464" y="56791"/>
          <a:ext cx="402271" cy="200923"/>
        </a:xfrm>
        <a:custGeom xmlns:a="http://schemas.openxmlformats.org/drawingml/2006/main">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xmlns:a="http://schemas.openxmlformats.org/drawingml/2006/main"/>
        <a:ln xmlns:a="http://schemas.openxmlformats.org/drawingml/2006/main" w="3175">
          <a:solidFill>
            <a:schemeClr val="accent5">
              <a:lumMod val="50000"/>
            </a:schemeClr>
          </a:solidFill>
          <a:headEnd type="oval"/>
          <a:tailEnd type="oval"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solidFill>
              <a:schemeClr val="tx1"/>
            </a:solidFill>
            <a:latin typeface="Source Sans Pro"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0.85073</cdr:x>
      <cdr:y>0.36862</cdr:y>
    </cdr:from>
    <cdr:to>
      <cdr:x>0.98649</cdr:x>
      <cdr:y>0.5087</cdr:y>
    </cdr:to>
    <cdr:sp macro="" textlink="">
      <cdr:nvSpPr>
        <cdr:cNvPr id="3" name="Obdélník 2"/>
        <cdr:cNvSpPr/>
      </cdr:nvSpPr>
      <cdr:spPr>
        <a:xfrm xmlns:a="http://schemas.openxmlformats.org/drawingml/2006/main">
          <a:off x="6768752" y="1700796"/>
          <a:ext cx="1080120"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cs-CZ" b="1" dirty="0">
              <a:solidFill>
                <a:srgbClr val="706F6F"/>
              </a:solidFill>
            </a:rPr>
            <a:t>Výroba elektřiny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EF084-D4FE-4B53-B87E-000EAD81C1A6}" type="datetimeFigureOut">
              <a:rPr lang="cs-CZ" smtClean="0"/>
              <a:pPr/>
              <a:t>4.9.2018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58CF1-A258-4B0E-B360-8E90ACEA3E0A}" type="slidenum">
              <a:rPr lang="cs-CZ" smtClean="0"/>
              <a:pPr/>
              <a:t>‹#›</a:t>
            </a:fld>
            <a:endParaRPr lang="cs-CZ"/>
          </a:p>
        </p:txBody>
      </p:sp>
    </p:spTree>
    <p:extLst>
      <p:ext uri="{BB962C8B-B14F-4D97-AF65-F5344CB8AC3E}">
        <p14:creationId xmlns:p14="http://schemas.microsoft.com/office/powerpoint/2010/main" val="91208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val="35474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Shares</a:t>
            </a:r>
            <a:endParaRPr lang="cs-CZ" dirty="0" smtClean="0"/>
          </a:p>
          <a:p>
            <a:r>
              <a:rPr lang="cs-CZ" dirty="0" smtClean="0"/>
              <a:t>V případě transakce kdy cizí</a:t>
            </a:r>
            <a:r>
              <a:rPr lang="cs-CZ" baseline="0" dirty="0" smtClean="0"/>
              <a:t> státní příslušník získá kontrolu nad Rumunskou společností je doporučeno oznámit takovou skutečnost Nejvyšší radě národní bezpečnosti.  (</a:t>
            </a:r>
            <a:r>
              <a:rPr lang="cs-CZ" baseline="0" dirty="0" err="1" smtClean="0"/>
              <a:t>Supreme</a:t>
            </a:r>
            <a:r>
              <a:rPr lang="cs-CZ" baseline="0" dirty="0" smtClean="0"/>
              <a:t> </a:t>
            </a:r>
            <a:r>
              <a:rPr lang="cs-CZ" baseline="0" dirty="0" err="1" smtClean="0"/>
              <a:t>Council</a:t>
            </a:r>
            <a:r>
              <a:rPr lang="cs-CZ" baseline="0" dirty="0" smtClean="0"/>
              <a:t> </a:t>
            </a:r>
            <a:r>
              <a:rPr lang="cs-CZ" baseline="0" dirty="0" err="1" smtClean="0"/>
              <a:t>of</a:t>
            </a:r>
            <a:r>
              <a:rPr lang="cs-CZ" baseline="0" dirty="0" smtClean="0"/>
              <a:t> </a:t>
            </a:r>
            <a:r>
              <a:rPr lang="cs-CZ" baseline="0" dirty="0" err="1" smtClean="0"/>
              <a:t>National</a:t>
            </a:r>
            <a:r>
              <a:rPr lang="cs-CZ" baseline="0" dirty="0" smtClean="0"/>
              <a:t> </a:t>
            </a:r>
            <a:r>
              <a:rPr lang="cs-CZ" baseline="0" dirty="0" err="1" smtClean="0"/>
              <a:t>Defence</a:t>
            </a:r>
            <a:r>
              <a:rPr lang="cs-CZ" baseline="0" dirty="0" smtClean="0"/>
              <a:t>)</a:t>
            </a:r>
          </a:p>
          <a:p>
            <a:r>
              <a:rPr lang="cs-CZ" dirty="0" smtClean="0"/>
              <a:t>Real </a:t>
            </a:r>
            <a:r>
              <a:rPr lang="cs-CZ" dirty="0" err="1" smtClean="0"/>
              <a:t>estate</a:t>
            </a:r>
            <a:endParaRPr lang="cs-CZ" dirty="0" smtClean="0"/>
          </a:p>
          <a:p>
            <a:r>
              <a:rPr lang="cs-CZ" dirty="0" smtClean="0"/>
              <a:t>Předkupní právo: </a:t>
            </a:r>
          </a:p>
          <a:p>
            <a:r>
              <a:rPr lang="cs-CZ" dirty="0" smtClean="0"/>
              <a:t>v případě prodeje lesních pozemků</a:t>
            </a:r>
            <a:r>
              <a:rPr lang="cs-CZ" baseline="0" dirty="0" smtClean="0"/>
              <a:t> náleží předkupní právo: spoluvlastníkům, majitelům sousedních pozemků a Rumunskému státu.</a:t>
            </a:r>
          </a:p>
          <a:p>
            <a:r>
              <a:rPr lang="cs-CZ" baseline="0" dirty="0" smtClean="0"/>
              <a:t>V případě prodeje zemědělské půdy nacházející se mimo město náleží předkupní právo: spoluvlastníkům, nájemcům, majitelům sousedních pozemků, Rumunskému státu.</a:t>
            </a:r>
          </a:p>
          <a:p>
            <a:r>
              <a:rPr lang="cs-CZ" baseline="0" dirty="0" smtClean="0"/>
              <a:t>V případě památek náleží toto právo Rumunskému státu.</a:t>
            </a:r>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17</a:t>
            </a:fld>
            <a:endParaRPr lang="en-GB">
              <a:solidFill>
                <a:srgbClr val="000000"/>
              </a:solidFill>
            </a:endParaRPr>
          </a:p>
        </p:txBody>
      </p:sp>
    </p:spTree>
    <p:extLst>
      <p:ext uri="{BB962C8B-B14F-4D97-AF65-F5344CB8AC3E}">
        <p14:creationId xmlns:p14="http://schemas.microsoft.com/office/powerpoint/2010/main" val="10087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GB" i="1" dirty="0" smtClean="0"/>
              <a:t>patents </a:t>
            </a:r>
            <a:r>
              <a:rPr lang="en-GB" dirty="0" smtClean="0"/>
              <a:t>may be registered with OSIM in relation to an invention in a technological field provided that the invention: (</a:t>
            </a:r>
            <a:r>
              <a:rPr lang="en-GB" dirty="0" err="1" smtClean="0"/>
              <a:t>i</a:t>
            </a:r>
            <a:r>
              <a:rPr lang="en-GB" dirty="0" smtClean="0"/>
              <a:t>) is new, (ii) involves an inventive activity and (iii) is susceptible to industrial application. Registered patents are protected for a period of 20 years as of the filing of a complete application. </a:t>
            </a:r>
          </a:p>
          <a:p>
            <a:pPr marL="171450" lvl="0" indent="-171450">
              <a:buFont typeface="Wingdings" panose="05000000000000000000" pitchFamily="2" charset="2"/>
              <a:buChar char="§"/>
            </a:pPr>
            <a:r>
              <a:rPr lang="en-GB" i="1" dirty="0" smtClean="0"/>
              <a:t>trademarks</a:t>
            </a:r>
            <a:r>
              <a:rPr lang="en-GB" dirty="0" smtClean="0"/>
              <a:t> may be registered with OSIM provided that the trademark is: (</a:t>
            </a:r>
            <a:r>
              <a:rPr lang="en-GB" dirty="0" err="1" smtClean="0"/>
              <a:t>i</a:t>
            </a:r>
            <a:r>
              <a:rPr lang="en-GB" dirty="0" smtClean="0"/>
              <a:t>) fit for graphical representation, (ii) distinctive, (iii) available, as in not affected by prior intellectual property rights, and (iv) lawful. Registered trademark benefit for protection at a national level for a 10 year period, as of filling of a complete application.</a:t>
            </a:r>
            <a:endParaRPr lang="cs-CZ" dirty="0" smtClean="0"/>
          </a:p>
          <a:p>
            <a:pPr marL="171450" lvl="0" indent="-171450">
              <a:buFont typeface="Wingdings" panose="05000000000000000000" pitchFamily="2" charset="2"/>
              <a:buChar char="§"/>
            </a:pPr>
            <a:r>
              <a:rPr lang="en-GB" i="1" dirty="0" smtClean="0"/>
              <a:t>Designs and models, utility models</a:t>
            </a:r>
            <a:r>
              <a:rPr lang="en-GB" dirty="0" smtClean="0"/>
              <a:t> can also undergo the registration procedure with OSIM and confer the exclusive right of use throughout the protection period, 10 years, which can be subsequently renewed.</a:t>
            </a:r>
          </a:p>
          <a:p>
            <a:pPr marL="171450" lvl="0" indent="-171450">
              <a:buFont typeface="Wingdings" panose="05000000000000000000" pitchFamily="2" charset="2"/>
              <a:buChar char="§"/>
            </a:pPr>
            <a:r>
              <a:rPr lang="en-GB" i="1" dirty="0" smtClean="0"/>
              <a:t>copyright and computer programs</a:t>
            </a:r>
            <a:r>
              <a:rPr lang="en-GB" dirty="0" smtClean="0"/>
              <a:t>, registration with ORDA is not a prerequisite for the existence of the intellectual property rights, but more of a deterrence instrument for counterfeit products and infringement actions. As a matter of principle, patrimonial rights regarding copyright are protected during their author’s lifetime and 70 years following his/her death, while non-patrimonial rights are transmissible by way of succession for an unlimited period of time.</a:t>
            </a: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19</a:t>
            </a:fld>
            <a:endParaRPr lang="en-GB">
              <a:solidFill>
                <a:srgbClr val="000000"/>
              </a:solidFill>
            </a:endParaRPr>
          </a:p>
        </p:txBody>
      </p:sp>
    </p:spTree>
    <p:extLst>
      <p:ext uri="{BB962C8B-B14F-4D97-AF65-F5344CB8AC3E}">
        <p14:creationId xmlns:p14="http://schemas.microsoft.com/office/powerpoint/2010/main" val="118926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20</a:t>
            </a:fld>
            <a:endParaRPr lang="en-GB">
              <a:solidFill>
                <a:srgbClr val="000000"/>
              </a:solidFill>
            </a:endParaRPr>
          </a:p>
        </p:txBody>
      </p:sp>
    </p:spTree>
    <p:extLst>
      <p:ext uri="{BB962C8B-B14F-4D97-AF65-F5344CB8AC3E}">
        <p14:creationId xmlns:p14="http://schemas.microsoft.com/office/powerpoint/2010/main" val="99107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1C40A6DB-A4EA-4A49-AE92-BDCDD8F98083}"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val="201662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25</a:t>
            </a:fld>
            <a:endParaRPr lang="cs-CZ">
              <a:solidFill>
                <a:prstClr val="black"/>
              </a:solidFill>
            </a:endParaRPr>
          </a:p>
        </p:txBody>
      </p:sp>
    </p:spTree>
    <p:extLst>
      <p:ext uri="{BB962C8B-B14F-4D97-AF65-F5344CB8AC3E}">
        <p14:creationId xmlns:p14="http://schemas.microsoft.com/office/powerpoint/2010/main" val="389344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smtClean="0">
                <a:solidFill>
                  <a:schemeClr val="tx1"/>
                </a:solidFill>
                <a:effectLst/>
                <a:latin typeface="Calibri" panose="020F0502020204030204" pitchFamily="34" charset="0"/>
                <a:ea typeface="+mn-ea"/>
                <a:cs typeface="+mn-cs"/>
              </a:rPr>
              <a:t>Russia </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33,17%</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Slovakia</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23,09%</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Turkey</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22,08%</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Azerbaijan</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10,24%</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Georgia</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4,52%</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Other countries</a:t>
            </a:r>
            <a:r>
              <a:rPr lang="en-US" dirty="0" smtClean="0"/>
              <a:t> </a:t>
            </a:r>
            <a:r>
              <a:rPr lang="en-US" sz="1200" b="0" i="0" u="none" strike="noStrike" kern="1200" baseline="0" dirty="0" smtClean="0">
                <a:solidFill>
                  <a:schemeClr val="tx1"/>
                </a:solidFill>
                <a:effectLst/>
                <a:latin typeface="Calibri" panose="020F0502020204030204" pitchFamily="34" charset="0"/>
                <a:ea typeface="+mn-ea"/>
                <a:cs typeface="+mn-cs"/>
              </a:rPr>
              <a:t>6,90%</a:t>
            </a:r>
            <a:r>
              <a:rPr lang="en-US" dirty="0" smtClean="0"/>
              <a:t> </a:t>
            </a: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30</a:t>
            </a:fld>
            <a:endParaRPr lang="cs-CZ">
              <a:solidFill>
                <a:prstClr val="black"/>
              </a:solidFill>
            </a:endParaRPr>
          </a:p>
        </p:txBody>
      </p:sp>
    </p:spTree>
    <p:extLst>
      <p:ext uri="{BB962C8B-B14F-4D97-AF65-F5344CB8AC3E}">
        <p14:creationId xmlns:p14="http://schemas.microsoft.com/office/powerpoint/2010/main" val="273674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31</a:t>
            </a:fld>
            <a:endParaRPr lang="cs-CZ">
              <a:solidFill>
                <a:prstClr val="black"/>
              </a:solidFill>
            </a:endParaRPr>
          </a:p>
        </p:txBody>
      </p:sp>
    </p:spTree>
    <p:extLst>
      <p:ext uri="{BB962C8B-B14F-4D97-AF65-F5344CB8AC3E}">
        <p14:creationId xmlns:p14="http://schemas.microsoft.com/office/powerpoint/2010/main" val="165424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val="16405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course of this brief presentation we will try to answer or point out at least a couple of important legal questions which may be relevant when considering investing in </a:t>
            </a:r>
            <a:r>
              <a:rPr lang="cs-CZ" baseline="0" dirty="0" err="1" smtClean="0"/>
              <a:t>Romania</a:t>
            </a:r>
            <a:r>
              <a:rPr lang="en-GB" baseline="0" dirty="0" smtClean="0"/>
              <a:t>. </a:t>
            </a:r>
            <a:r>
              <a:rPr lang="en-GB" baseline="0" dirty="0"/>
              <a:t>We have co-operated with our</a:t>
            </a:r>
            <a:r>
              <a:rPr lang="en-GB" dirty="0"/>
              <a:t> partner</a:t>
            </a:r>
            <a:r>
              <a:rPr lang="en-GB" baseline="0" dirty="0"/>
              <a:t> law firm </a:t>
            </a:r>
            <a:r>
              <a:rPr lang="cs-CZ" baseline="0" dirty="0" smtClean="0"/>
              <a:t>________</a:t>
            </a:r>
            <a:r>
              <a:rPr lang="en-GB" baseline="0" dirty="0" smtClean="0"/>
              <a:t>in </a:t>
            </a:r>
            <a:r>
              <a:rPr lang="en-GB" baseline="0" dirty="0"/>
              <a:t>order to bring </a:t>
            </a:r>
            <a:r>
              <a:rPr lang="en-GB" baseline="0" dirty="0" err="1"/>
              <a:t>uptodate</a:t>
            </a:r>
            <a:r>
              <a:rPr lang="en-GB" baseline="0" dirty="0"/>
              <a:t> information. </a:t>
            </a: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val="17729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cs-CZ" sz="1200" b="1" kern="1200" dirty="0" smtClean="0">
                <a:solidFill>
                  <a:schemeClr val="tx1"/>
                </a:solidFill>
                <a:effectLst/>
                <a:latin typeface="Arial" charset="0"/>
                <a:ea typeface="+mn-ea"/>
                <a:cs typeface="Arial" charset="0"/>
              </a:rPr>
              <a:t>- </a:t>
            </a:r>
            <a:r>
              <a:rPr lang="en-GB" sz="1200" b="1" kern="1200" dirty="0" smtClean="0">
                <a:solidFill>
                  <a:schemeClr val="tx1"/>
                </a:solidFill>
                <a:effectLst/>
                <a:latin typeface="Arial" charset="0"/>
                <a:ea typeface="+mn-ea"/>
                <a:cs typeface="Arial" charset="0"/>
              </a:rPr>
              <a:t>Agreement</a:t>
            </a:r>
            <a:r>
              <a:rPr lang="en-GB" sz="1200" b="0" kern="1200" dirty="0" smtClean="0">
                <a:solidFill>
                  <a:schemeClr val="tx1"/>
                </a:solidFill>
                <a:effectLst/>
                <a:latin typeface="Arial" charset="0"/>
                <a:ea typeface="+mn-ea"/>
                <a:cs typeface="Arial" charset="0"/>
              </a:rPr>
              <a:t> </a:t>
            </a:r>
            <a:r>
              <a:rPr lang="en-GB" sz="1200" b="1" kern="1200" dirty="0" smtClean="0">
                <a:solidFill>
                  <a:schemeClr val="tx1"/>
                </a:solidFill>
                <a:effectLst/>
                <a:latin typeface="Arial" charset="0"/>
                <a:ea typeface="+mn-ea"/>
                <a:cs typeface="Arial" charset="0"/>
              </a:rPr>
              <a:t>on the European Economic Area</a:t>
            </a:r>
            <a:r>
              <a:rPr lang="cs-CZ" sz="1200" b="1"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Dohod</a:t>
            </a:r>
            <a:r>
              <a:rPr lang="cs-CZ" sz="1200" b="1" i="0" kern="1200" dirty="0" smtClean="0">
                <a:solidFill>
                  <a:schemeClr val="tx1"/>
                </a:solidFill>
                <a:effectLst/>
                <a:latin typeface="Arial" charset="0"/>
                <a:ea typeface="+mn-ea"/>
                <a:cs typeface="Arial" charset="0"/>
              </a:rPr>
              <a:t>a</a:t>
            </a:r>
            <a:r>
              <a:rPr lang="en-GB" sz="1200" b="1" i="0" kern="1200" dirty="0" smtClean="0">
                <a:solidFill>
                  <a:schemeClr val="tx1"/>
                </a:solidFill>
                <a:effectLst/>
                <a:latin typeface="Arial" charset="0"/>
                <a:ea typeface="+mn-ea"/>
                <a:cs typeface="Arial" charset="0"/>
              </a:rPr>
              <a:t> o EHP</a:t>
            </a:r>
            <a:r>
              <a:rPr lang="cs-CZ" sz="1200" b="1" i="0" kern="1200" dirty="0" smtClean="0">
                <a:solidFill>
                  <a:schemeClr val="tx1"/>
                </a:solidFill>
                <a:effectLst/>
                <a:latin typeface="Arial" charset="0"/>
                <a:ea typeface="+mn-ea"/>
                <a:cs typeface="Arial" charset="0"/>
              </a:rPr>
              <a:t>)</a:t>
            </a:r>
            <a:r>
              <a:rPr lang="en-GB" sz="1200" b="0" kern="1200" dirty="0" smtClean="0">
                <a:solidFill>
                  <a:schemeClr val="tx1"/>
                </a:solidFill>
                <a:effectLst/>
                <a:latin typeface="Arial" charset="0"/>
                <a:ea typeface="+mn-ea"/>
                <a:cs typeface="Arial" charset="0"/>
              </a:rPr>
              <a:t>, which entered into force on 1 January 1994, brings together the EU Member States and the three </a:t>
            </a:r>
            <a:r>
              <a:rPr lang="en-GB" sz="1200" b="1" kern="1200" dirty="0" smtClean="0">
                <a:solidFill>
                  <a:schemeClr val="tx1"/>
                </a:solidFill>
                <a:effectLst/>
                <a:latin typeface="Arial" charset="0"/>
                <a:ea typeface="+mn-ea"/>
                <a:cs typeface="Arial" charset="0"/>
              </a:rPr>
              <a:t>EEA</a:t>
            </a:r>
            <a:r>
              <a:rPr lang="en-GB" sz="1200" b="0" kern="1200" dirty="0" smtClean="0">
                <a:solidFill>
                  <a:schemeClr val="tx1"/>
                </a:solidFill>
                <a:effectLst/>
                <a:latin typeface="Arial" charset="0"/>
                <a:ea typeface="+mn-ea"/>
                <a:cs typeface="Arial" charset="0"/>
              </a:rPr>
              <a:t> EFTA States — Iceland, Liechtenstein and Norway — in a single market, referred to as the "Internal Market".</a:t>
            </a:r>
            <a:endParaRPr lang="cs-CZ" sz="1200" b="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r>
              <a:rPr lang="cs-CZ" sz="1200" b="0" kern="1200" dirty="0" smtClean="0">
                <a:solidFill>
                  <a:schemeClr val="tx1"/>
                </a:solidFill>
                <a:effectLst/>
                <a:latin typeface="Arial" charset="0"/>
                <a:ea typeface="+mn-ea"/>
                <a:cs typeface="Arial" charset="0"/>
              </a:rPr>
              <a:t>- Dohoda o Organizaci pro Hospodářskou</a:t>
            </a:r>
            <a:r>
              <a:rPr lang="cs-CZ" sz="1200" b="0" kern="1200" baseline="0" dirty="0" smtClean="0">
                <a:solidFill>
                  <a:schemeClr val="tx1"/>
                </a:solidFill>
                <a:effectLst/>
                <a:latin typeface="Arial" charset="0"/>
                <a:ea typeface="+mn-ea"/>
                <a:cs typeface="Arial" charset="0"/>
              </a:rPr>
              <a:t> spolupráci a rozvoj (OECD)</a:t>
            </a:r>
          </a:p>
          <a:p>
            <a:r>
              <a:rPr lang="en-GB" sz="1200" b="0" i="0" kern="1200" dirty="0" err="1" smtClean="0">
                <a:solidFill>
                  <a:schemeClr val="tx1"/>
                </a:solidFill>
                <a:effectLst/>
                <a:latin typeface="Arial" charset="0"/>
                <a:ea typeface="+mn-ea"/>
                <a:cs typeface="Arial" charset="0"/>
              </a:rPr>
              <a:t>Mezi</a:t>
            </a:r>
            <a:r>
              <a:rPr lang="en-GB" sz="1200" b="0"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hlavní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cíle</a:t>
            </a:r>
            <a:r>
              <a:rPr lang="en-GB" sz="1200" b="0" i="0" kern="1200" dirty="0" smtClean="0">
                <a:solidFill>
                  <a:schemeClr val="tx1"/>
                </a:solidFill>
                <a:effectLst/>
                <a:latin typeface="Arial" charset="0"/>
                <a:ea typeface="+mn-ea"/>
                <a:cs typeface="Arial" charset="0"/>
              </a:rPr>
              <a:t> OECD </a:t>
            </a:r>
            <a:r>
              <a:rPr lang="en-GB" sz="1200" b="0" i="0" kern="1200" dirty="0" err="1" smtClean="0">
                <a:solidFill>
                  <a:schemeClr val="tx1"/>
                </a:solidFill>
                <a:effectLst/>
                <a:latin typeface="Arial" charset="0"/>
                <a:ea typeface="+mn-ea"/>
                <a:cs typeface="Arial" charset="0"/>
              </a:rPr>
              <a:t>patří</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podpora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udržitelného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ekonomického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růstu</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zaměstnanosti</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životní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úrovně</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udržení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finanční</a:t>
            </a:r>
            <a:r>
              <a:rPr lang="en-GB" sz="1200" b="0" i="0" kern="1200" dirty="0" smtClean="0">
                <a:solidFill>
                  <a:schemeClr val="tx1"/>
                </a:solidFill>
                <a:effectLst/>
                <a:latin typeface="Arial" charset="0"/>
                <a:ea typeface="+mn-ea"/>
                <a:cs typeface="Arial" charset="0"/>
              </a:rPr>
              <a:t> stability,</a:t>
            </a:r>
          </a:p>
          <a:p>
            <a:r>
              <a:rPr lang="en-GB" sz="1200" b="0" i="0" kern="1200" dirty="0" err="1" smtClean="0">
                <a:solidFill>
                  <a:schemeClr val="tx1"/>
                </a:solidFill>
                <a:effectLst/>
                <a:latin typeface="Arial" charset="0"/>
                <a:ea typeface="+mn-ea"/>
                <a:cs typeface="Arial" charset="0"/>
              </a:rPr>
              <a:t>zdravý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hospodářský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zemí</a:t>
            </a:r>
            <a:r>
              <a:rPr lang="en-GB" sz="1200" b="0" i="0" kern="1200" dirty="0" smtClean="0">
                <a:solidFill>
                  <a:schemeClr val="tx1"/>
                </a:solidFill>
                <a:effectLst/>
                <a:latin typeface="Arial" charset="0"/>
                <a:ea typeface="+mn-ea"/>
                <a:cs typeface="Arial" charset="0"/>
              </a:rPr>
              <a:t> a</a:t>
            </a:r>
          </a:p>
          <a:p>
            <a:r>
              <a:rPr lang="en-GB" sz="1200" b="0" i="0" kern="1200" dirty="0" err="1" smtClean="0">
                <a:solidFill>
                  <a:schemeClr val="tx1"/>
                </a:solidFill>
                <a:effectLst/>
                <a:latin typeface="Arial" charset="0"/>
                <a:ea typeface="+mn-ea"/>
                <a:cs typeface="Arial" charset="0"/>
              </a:rPr>
              <a:t>rozvoj</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světového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obchodu</a:t>
            </a:r>
            <a:endParaRPr lang="cs-CZ" sz="1200" b="0" kern="1200" baseline="0" dirty="0" smtClean="0">
              <a:solidFill>
                <a:schemeClr val="tx1"/>
              </a:solidFill>
              <a:effectLst/>
              <a:latin typeface="Arial" charset="0"/>
              <a:ea typeface="+mn-ea"/>
              <a:cs typeface="Arial" charset="0"/>
            </a:endParaRPr>
          </a:p>
          <a:p>
            <a:endParaRPr lang="cs-CZ" sz="1200" b="0" kern="1200" baseline="0" dirty="0" smtClean="0">
              <a:solidFill>
                <a:schemeClr val="tx1"/>
              </a:solidFill>
              <a:effectLst/>
              <a:latin typeface="Arial" charset="0"/>
              <a:ea typeface="+mn-ea"/>
              <a:cs typeface="Arial" charset="0"/>
            </a:endParaRPr>
          </a:p>
          <a:p>
            <a:r>
              <a:rPr lang="cs-CZ" sz="1200" b="0" kern="1200" baseline="0" dirty="0" smtClean="0">
                <a:solidFill>
                  <a:schemeClr val="tx1"/>
                </a:solidFill>
                <a:effectLst/>
                <a:latin typeface="Arial" charset="0"/>
                <a:ea typeface="+mn-ea"/>
                <a:cs typeface="Arial" charset="0"/>
              </a:rPr>
              <a:t>- Vídeňská úmluva o mezinárodním prodeji zboží - </a:t>
            </a:r>
            <a:r>
              <a:rPr lang="en-GB" sz="1200" kern="1200" dirty="0" smtClean="0">
                <a:solidFill>
                  <a:schemeClr val="tx1"/>
                </a:solidFill>
                <a:effectLst/>
                <a:latin typeface="Arial" charset="0"/>
                <a:ea typeface="+mn-ea"/>
                <a:cs typeface="Arial" charset="0"/>
              </a:rPr>
              <a:t>The CISG is considered one of the </a:t>
            </a:r>
            <a:r>
              <a:rPr lang="en-GB" sz="1200" b="1" kern="1200" dirty="0" smtClean="0">
                <a:solidFill>
                  <a:schemeClr val="tx1"/>
                </a:solidFill>
                <a:effectLst/>
                <a:latin typeface="Arial" charset="0"/>
                <a:ea typeface="+mn-ea"/>
                <a:cs typeface="Arial" charset="0"/>
              </a:rPr>
              <a:t>core international trade law conventions </a:t>
            </a:r>
            <a:r>
              <a:rPr lang="en-GB" sz="1200" kern="1200" dirty="0" smtClean="0">
                <a:solidFill>
                  <a:schemeClr val="tx1"/>
                </a:solidFill>
                <a:effectLst/>
                <a:latin typeface="Arial" charset="0"/>
                <a:ea typeface="+mn-ea"/>
                <a:cs typeface="Arial" charset="0"/>
              </a:rPr>
              <a:t>whose universal adoption is desirable.</a:t>
            </a:r>
            <a:endParaRPr lang="cs-CZ" sz="120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b="0" kern="1200" dirty="0" smtClean="0">
                <a:solidFill>
                  <a:schemeClr val="tx1"/>
                </a:solidFill>
                <a:effectLst/>
                <a:latin typeface="Arial" charset="0"/>
                <a:ea typeface="+mn-ea"/>
                <a:cs typeface="Arial" charset="0"/>
              </a:rPr>
              <a:t>- </a:t>
            </a:r>
            <a:r>
              <a:rPr lang="cs-CZ" dirty="0" smtClean="0"/>
              <a:t>Dohoda o zřízení Světové obchodní organizace</a:t>
            </a:r>
            <a:r>
              <a:rPr lang="cs-CZ" baseline="0" dirty="0" smtClean="0"/>
              <a:t> podepsaná v marockém </a:t>
            </a:r>
            <a:r>
              <a:rPr lang="cs-CZ" baseline="0" dirty="0" err="1" smtClean="0"/>
              <a:t>Marákéši</a:t>
            </a:r>
            <a:endParaRPr lang="cs-CZ" baseline="0" dirty="0" smtClean="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it-IT" dirty="0" err="1" smtClean="0"/>
              <a:t>Agentura</a:t>
            </a:r>
            <a:r>
              <a:rPr lang="it-IT" dirty="0" smtClean="0"/>
              <a:t> pro </a:t>
            </a:r>
            <a:r>
              <a:rPr lang="it-IT" dirty="0" err="1" smtClean="0"/>
              <a:t>mnohostranné</a:t>
            </a:r>
            <a:r>
              <a:rPr lang="it-IT" dirty="0" smtClean="0"/>
              <a:t> </a:t>
            </a:r>
            <a:r>
              <a:rPr lang="it-IT" dirty="0" err="1" smtClean="0"/>
              <a:t>investiční</a:t>
            </a:r>
            <a:r>
              <a:rPr lang="it-IT" dirty="0" smtClean="0"/>
              <a:t> </a:t>
            </a:r>
            <a:r>
              <a:rPr lang="it-IT" dirty="0" err="1" smtClean="0"/>
              <a:t>záruky</a:t>
            </a:r>
            <a:r>
              <a:rPr lang="it-IT" dirty="0" smtClean="0"/>
              <a:t> </a:t>
            </a:r>
            <a:endParaRPr lang="cs-CZ" dirty="0" smtClean="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cs-CZ" dirty="0" smtClean="0"/>
              <a:t>ICSID</a:t>
            </a:r>
          </a:p>
          <a:p>
            <a:pPr marL="171450" indent="-171450">
              <a:buFont typeface="Arial" panose="020B0604020202020204" pitchFamily="34" charset="0"/>
              <a:buChar char="•"/>
            </a:pPr>
            <a:r>
              <a:rPr lang="cs-CZ" dirty="0" smtClean="0"/>
              <a:t>Protokol mezi vládou České republiky a vládou Rumunska o změně Dohody mezi vládou</a:t>
            </a:r>
            <a:r>
              <a:rPr lang="cs-CZ" baseline="0" dirty="0" smtClean="0"/>
              <a:t> České republiky a vládou Rumunska o podpoře a vzájemné ochraně investic</a:t>
            </a:r>
            <a:r>
              <a:rPr lang="cs-CZ" dirty="0" smtClean="0"/>
              <a:t> </a:t>
            </a:r>
            <a:endParaRPr lang="cs-CZ"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11</a:t>
            </a:fld>
            <a:endParaRPr lang="en-GB">
              <a:solidFill>
                <a:srgbClr val="000000"/>
              </a:solidFill>
            </a:endParaRPr>
          </a:p>
        </p:txBody>
      </p:sp>
    </p:spTree>
    <p:extLst>
      <p:ext uri="{BB962C8B-B14F-4D97-AF65-F5344CB8AC3E}">
        <p14:creationId xmlns:p14="http://schemas.microsoft.com/office/powerpoint/2010/main" val="60388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České názvy dohod</a:t>
            </a:r>
            <a:r>
              <a:rPr lang="cs-CZ" dirty="0" smtClean="0"/>
              <a:t>:</a:t>
            </a:r>
          </a:p>
          <a:p>
            <a:r>
              <a:rPr lang="cs-CZ" b="1" dirty="0" err="1" smtClean="0"/>
              <a:t>Energy</a:t>
            </a:r>
            <a:endParaRPr lang="cs-CZ" b="1" dirty="0"/>
          </a:p>
          <a:p>
            <a:pPr marL="171450" indent="-171450">
              <a:buFont typeface="Arial" panose="020B0604020202020204" pitchFamily="34" charset="0"/>
              <a:buChar char="•"/>
            </a:pPr>
            <a:r>
              <a:rPr lang="cs-CZ" dirty="0" smtClean="0"/>
              <a:t>Smlouva o energetické chartě</a:t>
            </a:r>
          </a:p>
          <a:p>
            <a:pPr marL="171450" indent="-171450">
              <a:buFont typeface="Arial" panose="020B0604020202020204" pitchFamily="34" charset="0"/>
              <a:buChar char="•"/>
            </a:pPr>
            <a:r>
              <a:rPr lang="cs-CZ" dirty="0" smtClean="0"/>
              <a:t>Nařízení Mezinárodní</a:t>
            </a:r>
            <a:r>
              <a:rPr lang="cs-CZ" baseline="0" dirty="0" smtClean="0"/>
              <a:t> agentury pro obnovitelnou </a:t>
            </a:r>
            <a:r>
              <a:rPr lang="cs-CZ" dirty="0" smtClean="0"/>
              <a:t>energii </a:t>
            </a:r>
            <a:endParaRPr lang="cs-CZ" dirty="0"/>
          </a:p>
          <a:p>
            <a:pPr marL="171450" indent="-171450">
              <a:buFont typeface="Arial" panose="020B0604020202020204" pitchFamily="34" charset="0"/>
              <a:buChar char="•"/>
            </a:pPr>
            <a:r>
              <a:rPr lang="cs-CZ" dirty="0"/>
              <a:t>Nařízení Mezinárodní agentury</a:t>
            </a:r>
            <a:r>
              <a:rPr lang="cs-CZ" baseline="0" dirty="0"/>
              <a:t> pro atomovou </a:t>
            </a:r>
            <a:r>
              <a:rPr lang="cs-CZ" baseline="0" dirty="0" smtClean="0"/>
              <a:t>energii</a:t>
            </a:r>
          </a:p>
          <a:p>
            <a:pPr marL="0" indent="0">
              <a:buFont typeface="Arial" panose="020B0604020202020204" pitchFamily="34" charset="0"/>
              <a:buNone/>
            </a:pPr>
            <a:endParaRPr lang="cs-CZ" baseline="0" dirty="0" smtClean="0"/>
          </a:p>
          <a:p>
            <a:pPr marL="0" indent="0">
              <a:buFont typeface="Arial" panose="020B0604020202020204" pitchFamily="34" charset="0"/>
              <a:buNone/>
            </a:pPr>
            <a:r>
              <a:rPr lang="cs-CZ" b="1" baseline="0" dirty="0" smtClean="0"/>
              <a:t>IP</a:t>
            </a:r>
            <a:endParaRPr lang="cs-CZ" b="1" baseline="0" dirty="0"/>
          </a:p>
          <a:p>
            <a:pPr marL="171450" indent="-171450">
              <a:buFont typeface="Arial" panose="020B0604020202020204" pitchFamily="34" charset="0"/>
              <a:buChar char="•"/>
            </a:pPr>
            <a:r>
              <a:rPr lang="cs-CZ" baseline="0" dirty="0"/>
              <a:t>Pařížská úmluva o ochraně průmyslového </a:t>
            </a:r>
            <a:r>
              <a:rPr lang="cs-CZ" baseline="0" dirty="0" smtClean="0"/>
              <a:t>vlastnictví (WIPO)</a:t>
            </a:r>
          </a:p>
          <a:p>
            <a:pPr marL="171450" indent="-171450">
              <a:buFont typeface="Arial" panose="020B0604020202020204" pitchFamily="34" charset="0"/>
              <a:buChar char="•"/>
            </a:pPr>
            <a:r>
              <a:rPr lang="cs-CZ" baseline="0" dirty="0" smtClean="0"/>
              <a:t>Členský stát Evropského patentového úřadu</a:t>
            </a:r>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12</a:t>
            </a:fld>
            <a:endParaRPr lang="en-GB">
              <a:solidFill>
                <a:srgbClr val="000000"/>
              </a:solidFill>
            </a:endParaRPr>
          </a:p>
        </p:txBody>
      </p:sp>
    </p:spTree>
    <p:extLst>
      <p:ext uri="{BB962C8B-B14F-4D97-AF65-F5344CB8AC3E}">
        <p14:creationId xmlns:p14="http://schemas.microsoft.com/office/powerpoint/2010/main" val="310213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České názvy dohod:</a:t>
            </a:r>
          </a:p>
          <a:p>
            <a:r>
              <a:rPr lang="cs-CZ" b="1" dirty="0" smtClean="0"/>
              <a:t>Finance</a:t>
            </a:r>
          </a:p>
          <a:p>
            <a:pPr marL="171450" indent="-171450">
              <a:buFont typeface="Arial" panose="020B0604020202020204" pitchFamily="34" charset="0"/>
              <a:buChar char="•"/>
            </a:pPr>
            <a:r>
              <a:rPr lang="en-GB" dirty="0" err="1" smtClean="0"/>
              <a:t>Úmluva</a:t>
            </a:r>
            <a:r>
              <a:rPr lang="en-GB" dirty="0" smtClean="0"/>
              <a:t> o </a:t>
            </a:r>
            <a:r>
              <a:rPr lang="en-GB" dirty="0" err="1" smtClean="0"/>
              <a:t>společném</a:t>
            </a:r>
            <a:r>
              <a:rPr lang="en-GB" dirty="0" smtClean="0"/>
              <a:t> </a:t>
            </a:r>
            <a:r>
              <a:rPr lang="en-GB" dirty="0" err="1" smtClean="0"/>
              <a:t>tranzitním</a:t>
            </a:r>
            <a:r>
              <a:rPr lang="en-GB" dirty="0" smtClean="0"/>
              <a:t> re</a:t>
            </a:r>
            <a:r>
              <a:rPr lang="cs-CZ" dirty="0" smtClean="0"/>
              <a:t>ž</a:t>
            </a:r>
            <a:r>
              <a:rPr lang="en-GB" dirty="0" err="1" smtClean="0"/>
              <a:t>imu</a:t>
            </a:r>
            <a:r>
              <a:rPr lang="en-GB" dirty="0" smtClean="0"/>
              <a:t> </a:t>
            </a:r>
            <a:r>
              <a:rPr lang="en-GB" dirty="0" err="1" smtClean="0"/>
              <a:t>mezi</a:t>
            </a:r>
            <a:r>
              <a:rPr lang="en-GB" dirty="0" smtClean="0"/>
              <a:t> </a:t>
            </a:r>
            <a:r>
              <a:rPr lang="en-GB" dirty="0" err="1" smtClean="0"/>
              <a:t>zeměmi</a:t>
            </a:r>
            <a:r>
              <a:rPr lang="en-GB" dirty="0" smtClean="0"/>
              <a:t> </a:t>
            </a:r>
            <a:r>
              <a:rPr lang="en-GB" dirty="0" err="1" smtClean="0"/>
              <a:t>Evropského</a:t>
            </a:r>
            <a:r>
              <a:rPr lang="en-GB" dirty="0" smtClean="0"/>
              <a:t> </a:t>
            </a:r>
            <a:r>
              <a:rPr lang="en-GB" dirty="0" err="1" smtClean="0"/>
              <a:t>sdru</a:t>
            </a:r>
            <a:r>
              <a:rPr lang="cs-CZ" dirty="0" smtClean="0"/>
              <a:t>ž</a:t>
            </a:r>
            <a:r>
              <a:rPr lang="en-GB" dirty="0" err="1" smtClean="0"/>
              <a:t>ení</a:t>
            </a:r>
            <a:r>
              <a:rPr lang="en-GB" dirty="0" smtClean="0"/>
              <a:t> </a:t>
            </a:r>
            <a:r>
              <a:rPr lang="en-GB" dirty="0" err="1" smtClean="0"/>
              <a:t>volného</a:t>
            </a:r>
            <a:r>
              <a:rPr lang="en-GB" dirty="0" smtClean="0"/>
              <a:t> </a:t>
            </a:r>
            <a:r>
              <a:rPr lang="en-GB" dirty="0" err="1" smtClean="0"/>
              <a:t>obchodu</a:t>
            </a:r>
            <a:r>
              <a:rPr lang="en-GB" dirty="0" smtClean="0"/>
              <a:t> (ESVO) a </a:t>
            </a:r>
            <a:r>
              <a:rPr lang="en-GB" dirty="0" err="1" smtClean="0"/>
              <a:t>Evropským</a:t>
            </a:r>
            <a:r>
              <a:rPr lang="en-GB" dirty="0" smtClean="0"/>
              <a:t> </a:t>
            </a:r>
            <a:r>
              <a:rPr lang="en-GB" dirty="0" err="1" smtClean="0"/>
              <a:t>hospodářským</a:t>
            </a:r>
            <a:r>
              <a:rPr lang="en-GB" dirty="0" smtClean="0"/>
              <a:t> </a:t>
            </a:r>
            <a:r>
              <a:rPr lang="en-GB" dirty="0" err="1" smtClean="0"/>
              <a:t>společenstvím</a:t>
            </a:r>
            <a:endParaRPr lang="cs-CZ" dirty="0" smtClean="0"/>
          </a:p>
          <a:p>
            <a:pPr marL="171450" indent="-171450">
              <a:buFont typeface="Arial" panose="020B0604020202020204" pitchFamily="34" charset="0"/>
              <a:buChar char="•"/>
            </a:pPr>
            <a:r>
              <a:rPr lang="cs-CZ" dirty="0" smtClean="0"/>
              <a:t>Dohoda o mezinárodním</a:t>
            </a:r>
            <a:r>
              <a:rPr lang="cs-CZ" baseline="0" dirty="0" smtClean="0"/>
              <a:t> měnovém fondu</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smtClean="0"/>
              <a:t>Protokol mezi vládou České republiky a vládou Rumunska o změně Dohody mezi vládou</a:t>
            </a:r>
            <a:r>
              <a:rPr lang="cs-CZ" baseline="0" dirty="0" smtClean="0"/>
              <a:t> České republiky a vládou Rumunska o podpoře a vzájemné ochraně investic</a:t>
            </a:r>
            <a:r>
              <a:rPr lang="cs-CZ" dirty="0" smtClean="0"/>
              <a:t> </a:t>
            </a:r>
          </a:p>
          <a:p>
            <a:pPr marL="171450" indent="-171450">
              <a:buFont typeface="Arial" panose="020B0604020202020204" pitchFamily="34" charset="0"/>
              <a:buChar char="•"/>
            </a:pPr>
            <a:r>
              <a:rPr lang="cs-CZ" dirty="0" smtClean="0"/>
              <a:t>Smlouva mezi vládou České republiky</a:t>
            </a:r>
            <a:r>
              <a:rPr lang="cs-CZ" baseline="0" dirty="0" smtClean="0"/>
              <a:t> a vládou Rumunska o zamezení dvojího zdanění a zabránění daňovému úniku v oboru daní z příjmu a z majetku</a:t>
            </a:r>
            <a:endParaRPr lang="cs-CZ" dirty="0" smtClean="0"/>
          </a:p>
          <a:p>
            <a:endParaRPr lang="cs-CZ" baseline="0" dirty="0" smtClean="0"/>
          </a:p>
          <a:p>
            <a:r>
              <a:rPr lang="cs-CZ" b="1" baseline="0" dirty="0" smtClean="0"/>
              <a:t>Terorismus a korupce</a:t>
            </a:r>
          </a:p>
          <a:p>
            <a:pPr marL="171450" indent="-171450">
              <a:buFont typeface="Arial" panose="020B0604020202020204" pitchFamily="34" charset="0"/>
              <a:buChar char="•"/>
            </a:pPr>
            <a:r>
              <a:rPr lang="cs-CZ" baseline="0" dirty="0" smtClean="0"/>
              <a:t>Mezinárodní úmluva o potlačování financování terorismu</a:t>
            </a:r>
          </a:p>
          <a:p>
            <a:pPr marL="171450" indent="-171450">
              <a:buFont typeface="Arial" panose="020B0604020202020204" pitchFamily="34" charset="0"/>
              <a:buChar char="•"/>
            </a:pPr>
            <a:r>
              <a:rPr lang="cs-CZ" baseline="0" dirty="0" smtClean="0"/>
              <a:t>Mezinárodní úmluva proti korupci</a:t>
            </a:r>
          </a:p>
          <a:p>
            <a:pPr marL="171450" indent="-171450">
              <a:buFont typeface="Arial" panose="020B0604020202020204" pitchFamily="34" charset="0"/>
              <a:buChar char="•"/>
            </a:pPr>
            <a:endParaRPr lang="cs-CZ" baseline="0" dirty="0" smtClean="0"/>
          </a:p>
          <a:p>
            <a:endParaRPr lang="cs-CZ" baseline="0"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13</a:t>
            </a:fld>
            <a:endParaRPr lang="en-GB">
              <a:solidFill>
                <a:srgbClr val="000000"/>
              </a:solidFill>
            </a:endParaRPr>
          </a:p>
        </p:txBody>
      </p:sp>
    </p:spTree>
    <p:extLst>
      <p:ext uri="{BB962C8B-B14F-4D97-AF65-F5344CB8AC3E}">
        <p14:creationId xmlns:p14="http://schemas.microsoft.com/office/powerpoint/2010/main" val="6253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581748"/>
            <a:ext cx="5447030" cy="4860406"/>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14</a:t>
            </a:fld>
            <a:endParaRPr lang="en-GB">
              <a:solidFill>
                <a:srgbClr val="000000"/>
              </a:solidFill>
            </a:endParaRPr>
          </a:p>
        </p:txBody>
      </p:sp>
    </p:spTree>
    <p:extLst>
      <p:ext uri="{BB962C8B-B14F-4D97-AF65-F5344CB8AC3E}">
        <p14:creationId xmlns:p14="http://schemas.microsoft.com/office/powerpoint/2010/main" val="63077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cs-CZ" b="1" dirty="0" smtClean="0"/>
          </a:p>
          <a:p>
            <a:r>
              <a:rPr lang="en-GB" sz="1200" i="1" kern="1200" dirty="0" smtClean="0">
                <a:solidFill>
                  <a:schemeClr val="tx1"/>
                </a:solidFill>
                <a:effectLst/>
                <a:latin typeface="Arial" charset="0"/>
                <a:ea typeface="+mn-ea"/>
                <a:cs typeface="Arial" charset="0"/>
              </a:rPr>
              <a:t>Offices of the Prefect</a:t>
            </a:r>
            <a:r>
              <a:rPr lang="en-GB" sz="1200" kern="1200" dirty="0" smtClean="0">
                <a:solidFill>
                  <a:schemeClr val="tx1"/>
                </a:solidFill>
                <a:effectLst/>
                <a:latin typeface="Arial" charset="0"/>
                <a:ea typeface="+mn-ea"/>
                <a:cs typeface="Arial" charset="0"/>
              </a:rPr>
              <a:t> are competent authorities for the official documents referred to in article 1 letter b) of the Convention.</a:t>
            </a:r>
          </a:p>
          <a:p>
            <a:r>
              <a:rPr lang="en-GB" sz="1200" i="1" kern="1200" dirty="0" smtClean="0">
                <a:solidFill>
                  <a:schemeClr val="tx1"/>
                </a:solidFill>
                <a:effectLst/>
                <a:latin typeface="Arial" charset="0"/>
                <a:ea typeface="+mn-ea"/>
                <a:cs typeface="Arial" charset="0"/>
              </a:rPr>
              <a:t>b)</a:t>
            </a:r>
            <a:r>
              <a:rPr lang="en-GB" sz="1200" kern="1200" dirty="0" smtClean="0">
                <a:solidFill>
                  <a:schemeClr val="tx1"/>
                </a:solidFill>
                <a:effectLst/>
                <a:latin typeface="Arial" charset="0"/>
                <a:ea typeface="+mn-ea"/>
                <a:cs typeface="Arial" charset="0"/>
              </a:rPr>
              <a:t>  administrative documents; </a:t>
            </a:r>
          </a:p>
          <a:p>
            <a:r>
              <a:rPr lang="en-GB" sz="1200" kern="1200" dirty="0" smtClean="0">
                <a:solidFill>
                  <a:schemeClr val="tx1"/>
                </a:solidFill>
                <a:effectLst/>
                <a:latin typeface="Arial" charset="0"/>
                <a:ea typeface="+mn-ea"/>
                <a:cs typeface="Arial" charset="0"/>
              </a:rPr>
              <a:t> </a:t>
            </a:r>
          </a:p>
          <a:p>
            <a:r>
              <a:rPr lang="en-GB" sz="1200" i="1" kern="1200" dirty="0" smtClean="0">
                <a:solidFill>
                  <a:schemeClr val="tx1"/>
                </a:solidFill>
                <a:effectLst/>
                <a:latin typeface="Arial" charset="0"/>
                <a:ea typeface="+mn-ea"/>
                <a:cs typeface="Arial" charset="0"/>
              </a:rPr>
              <a:t>Tribunals</a:t>
            </a:r>
            <a:r>
              <a:rPr lang="en-GB" sz="1200" kern="1200" dirty="0" smtClean="0">
                <a:solidFill>
                  <a:schemeClr val="tx1"/>
                </a:solidFill>
                <a:effectLst/>
                <a:latin typeface="Arial" charset="0"/>
                <a:ea typeface="+mn-ea"/>
                <a:cs typeface="Arial" charset="0"/>
              </a:rPr>
              <a:t> are competent authorities for the official documents referred to in article 1 letters a) and d) of the Convention;</a:t>
            </a:r>
            <a:br>
              <a:rPr lang="en-GB" sz="1200" kern="1200" dirty="0" smtClean="0">
                <a:solidFill>
                  <a:schemeClr val="tx1"/>
                </a:solidFill>
                <a:effectLst/>
                <a:latin typeface="Arial" charset="0"/>
                <a:ea typeface="+mn-ea"/>
                <a:cs typeface="Arial" charset="0"/>
              </a:rPr>
            </a:br>
            <a:r>
              <a:rPr lang="en-GB" sz="1200" i="1" kern="1200" dirty="0" smtClean="0">
                <a:solidFill>
                  <a:schemeClr val="tx1"/>
                </a:solidFill>
                <a:effectLst/>
                <a:latin typeface="Arial" charset="0"/>
                <a:ea typeface="+mn-ea"/>
                <a:cs typeface="Arial" charset="0"/>
              </a:rPr>
              <a:t>a)</a:t>
            </a:r>
            <a:r>
              <a:rPr lang="en-GB" sz="1200" kern="1200" dirty="0" smtClean="0">
                <a:solidFill>
                  <a:schemeClr val="tx1"/>
                </a:solidFill>
                <a:effectLst/>
                <a:latin typeface="Arial" charset="0"/>
                <a:ea typeface="+mn-ea"/>
                <a:cs typeface="Arial" charset="0"/>
              </a:rPr>
              <a:t>  documents emanating from an authority or an official connected with the courts or tribunals of the State, including those emanating from a public prosecutor, a clerk of a court or a process-server ("</a:t>
            </a:r>
            <a:r>
              <a:rPr lang="en-GB" sz="1200" i="1" kern="1200" dirty="0" err="1" smtClean="0">
                <a:solidFill>
                  <a:schemeClr val="tx1"/>
                </a:solidFill>
                <a:effectLst/>
                <a:latin typeface="Arial" charset="0"/>
                <a:ea typeface="+mn-ea"/>
                <a:cs typeface="Arial" charset="0"/>
              </a:rPr>
              <a:t>huissier</a:t>
            </a:r>
            <a:r>
              <a:rPr lang="en-GB" sz="1200" i="1" kern="1200" dirty="0" smtClean="0">
                <a:solidFill>
                  <a:schemeClr val="tx1"/>
                </a:solidFill>
                <a:effectLst/>
                <a:latin typeface="Arial" charset="0"/>
                <a:ea typeface="+mn-ea"/>
                <a:cs typeface="Arial" charset="0"/>
              </a:rPr>
              <a:t> de justice</a:t>
            </a:r>
            <a:r>
              <a:rPr lang="en-GB" sz="1200" kern="1200" dirty="0" smtClean="0">
                <a:solidFill>
                  <a:schemeClr val="tx1"/>
                </a:solidFill>
                <a:effectLst/>
                <a:latin typeface="Arial" charset="0"/>
                <a:ea typeface="+mn-ea"/>
                <a:cs typeface="Arial" charset="0"/>
              </a:rPr>
              <a:t>"); </a:t>
            </a:r>
          </a:p>
          <a:p>
            <a:r>
              <a:rPr lang="en-GB" sz="1200" i="1" kern="1200" dirty="0" smtClean="0">
                <a:solidFill>
                  <a:schemeClr val="tx1"/>
                </a:solidFill>
                <a:effectLst/>
                <a:latin typeface="Arial" charset="0"/>
                <a:ea typeface="+mn-ea"/>
                <a:cs typeface="Arial" charset="0"/>
              </a:rPr>
              <a:t>d)</a:t>
            </a:r>
            <a:r>
              <a:rPr lang="en-GB" sz="1200" kern="1200" dirty="0" smtClean="0">
                <a:solidFill>
                  <a:schemeClr val="tx1"/>
                </a:solidFill>
                <a:effectLst/>
                <a:latin typeface="Arial" charset="0"/>
                <a:ea typeface="+mn-ea"/>
                <a:cs typeface="Arial" charset="0"/>
              </a:rPr>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a:t>
            </a:r>
          </a:p>
          <a:p>
            <a:r>
              <a:rPr lang="en-GB" sz="1200" i="1" kern="1200" dirty="0" smtClean="0">
                <a:solidFill>
                  <a:schemeClr val="tx1"/>
                </a:solidFill>
                <a:effectLst/>
                <a:latin typeface="Arial" charset="0"/>
                <a:ea typeface="+mn-ea"/>
                <a:cs typeface="Arial" charset="0"/>
              </a:rPr>
              <a:t> </a:t>
            </a:r>
            <a:endParaRPr lang="en-GB" sz="1200" kern="1200" dirty="0" smtClean="0">
              <a:solidFill>
                <a:schemeClr val="tx1"/>
              </a:solidFill>
              <a:effectLst/>
              <a:latin typeface="Arial" charset="0"/>
              <a:ea typeface="+mn-ea"/>
              <a:cs typeface="Arial" charset="0"/>
            </a:endParaRPr>
          </a:p>
          <a:p>
            <a:r>
              <a:rPr lang="en-GB" sz="1200" i="1" kern="1200" dirty="0" smtClean="0">
                <a:solidFill>
                  <a:schemeClr val="tx1"/>
                </a:solidFill>
                <a:effectLst/>
                <a:latin typeface="Arial" charset="0"/>
                <a:ea typeface="+mn-ea"/>
                <a:cs typeface="Arial" charset="0"/>
              </a:rPr>
              <a:t>Chambers of Notaries Public</a:t>
            </a:r>
            <a:r>
              <a:rPr lang="en-GB" sz="1200" kern="1200" dirty="0" smtClean="0">
                <a:solidFill>
                  <a:schemeClr val="tx1"/>
                </a:solidFill>
                <a:effectLst/>
                <a:latin typeface="Arial" charset="0"/>
                <a:ea typeface="+mn-ea"/>
                <a:cs typeface="Arial" charset="0"/>
              </a:rPr>
              <a:t> are competent authorities for the official documents referred to in article 1 letter c) of the Convention;</a:t>
            </a:r>
            <a:br>
              <a:rPr lang="en-GB" sz="1200" kern="1200" dirty="0" smtClean="0">
                <a:solidFill>
                  <a:schemeClr val="tx1"/>
                </a:solidFill>
                <a:effectLst/>
                <a:latin typeface="Arial" charset="0"/>
                <a:ea typeface="+mn-ea"/>
                <a:cs typeface="Arial" charset="0"/>
              </a:rPr>
            </a:br>
            <a:r>
              <a:rPr lang="en-GB" sz="1200" i="1" kern="1200" dirty="0" smtClean="0">
                <a:solidFill>
                  <a:schemeClr val="tx1"/>
                </a:solidFill>
                <a:effectLst/>
                <a:latin typeface="Arial" charset="0"/>
                <a:ea typeface="+mn-ea"/>
                <a:cs typeface="Arial" charset="0"/>
              </a:rPr>
              <a:t>c)</a:t>
            </a:r>
            <a:r>
              <a:rPr lang="en-GB" sz="1200" kern="1200" dirty="0" smtClean="0">
                <a:solidFill>
                  <a:schemeClr val="tx1"/>
                </a:solidFill>
                <a:effectLst/>
                <a:latin typeface="Arial" charset="0"/>
                <a:ea typeface="+mn-ea"/>
                <a:cs typeface="Arial" charset="0"/>
              </a:rPr>
              <a:t>  notarial acts; </a:t>
            </a:r>
          </a:p>
          <a:p>
            <a:endParaRPr lang="cs-CZ" b="1" dirty="0" smtClean="0"/>
          </a:p>
          <a:p>
            <a:endParaRPr lang="cs-CZ" b="1" dirty="0" smtClean="0"/>
          </a:p>
          <a:p>
            <a:endParaRPr lang="cs-CZ" b="1" dirty="0" smtClean="0"/>
          </a:p>
          <a:p>
            <a:r>
              <a:rPr lang="cs-CZ" b="1" dirty="0" smtClean="0"/>
              <a:t>Haagská úmluva o </a:t>
            </a:r>
            <a:r>
              <a:rPr lang="cs-CZ" b="1" dirty="0" err="1" smtClean="0"/>
              <a:t>apostile</a:t>
            </a:r>
            <a:r>
              <a:rPr lang="cs-CZ" b="1" dirty="0" smtClean="0"/>
              <a:t> (</a:t>
            </a:r>
            <a:r>
              <a:rPr lang="cs-CZ" b="1" dirty="0" err="1" smtClean="0"/>
              <a:t>Hague</a:t>
            </a:r>
            <a:r>
              <a:rPr lang="cs-CZ" b="1" dirty="0" smtClean="0"/>
              <a:t> </a:t>
            </a:r>
            <a:r>
              <a:rPr lang="cs-CZ" b="1" dirty="0" err="1" smtClean="0"/>
              <a:t>convention</a:t>
            </a:r>
            <a:r>
              <a:rPr lang="cs-CZ" b="1" dirty="0" smtClean="0"/>
              <a:t> on </a:t>
            </a:r>
            <a:r>
              <a:rPr lang="cs-CZ" b="1" dirty="0" err="1" smtClean="0"/>
              <a:t>apostille</a:t>
            </a:r>
            <a:r>
              <a:rPr lang="cs-CZ" b="1" dirty="0" smtClean="0"/>
              <a:t>)</a:t>
            </a:r>
          </a:p>
          <a:p>
            <a:endParaRPr lang="cs-CZ" dirty="0" smtClean="0"/>
          </a:p>
          <a:p>
            <a:endParaRPr lang="cs-CZ" dirty="0" smtClean="0"/>
          </a:p>
          <a:p>
            <a:endParaRPr lang="cs-CZ" dirty="0" smtClean="0"/>
          </a:p>
          <a:p>
            <a:r>
              <a:rPr lang="en-GB" dirty="0" smtClean="0"/>
              <a:t>Article 1 </a:t>
            </a:r>
          </a:p>
          <a:p>
            <a:r>
              <a:rPr lang="en-GB" dirty="0" smtClean="0"/>
              <a:t>The present Convention shall apply to public documents which have been executed in the territory of one Contracting State and which have to be produced in the territory of another Contracting State. </a:t>
            </a:r>
          </a:p>
          <a:p>
            <a:r>
              <a:rPr lang="en-GB" dirty="0" smtClean="0"/>
              <a:t>For the purposes of the present Convention, the following </a:t>
            </a:r>
            <a:r>
              <a:rPr lang="en-GB" b="1" dirty="0" smtClean="0"/>
              <a:t>are deemed to be public documents</a:t>
            </a:r>
            <a:r>
              <a:rPr lang="en-GB" dirty="0" smtClean="0"/>
              <a:t>: </a:t>
            </a:r>
          </a:p>
          <a:p>
            <a:r>
              <a:rPr lang="en-GB" i="1" dirty="0" smtClean="0"/>
              <a:t>a)</a:t>
            </a:r>
            <a:r>
              <a:rPr lang="en-GB" dirty="0" smtClean="0"/>
              <a:t>  documents emanating from an authority or an official connected with the courts or tribunals of the State, including those emanating from a public prosecutor, a clerk of a court or a process-server ("</a:t>
            </a:r>
            <a:r>
              <a:rPr lang="en-GB" i="1" dirty="0" err="1" smtClean="0"/>
              <a:t>huissier</a:t>
            </a:r>
            <a:r>
              <a:rPr lang="en-GB" i="1" dirty="0" smtClean="0"/>
              <a:t> de justice</a:t>
            </a:r>
            <a:r>
              <a:rPr lang="en-GB" dirty="0" smtClean="0"/>
              <a:t>"); </a:t>
            </a:r>
            <a:br>
              <a:rPr lang="en-GB" dirty="0" smtClean="0"/>
            </a:br>
            <a:r>
              <a:rPr lang="en-GB" i="1" dirty="0" smtClean="0"/>
              <a:t>b)</a:t>
            </a:r>
            <a:r>
              <a:rPr lang="en-GB" dirty="0" smtClean="0"/>
              <a:t>  administrative documents; </a:t>
            </a:r>
            <a:br>
              <a:rPr lang="en-GB" dirty="0" smtClean="0"/>
            </a:br>
            <a:r>
              <a:rPr lang="en-GB" i="1" dirty="0" smtClean="0"/>
              <a:t>c)</a:t>
            </a:r>
            <a:r>
              <a:rPr lang="en-GB" dirty="0" smtClean="0"/>
              <a:t>  notarial acts; </a:t>
            </a:r>
            <a:br>
              <a:rPr lang="en-GB" dirty="0" smtClean="0"/>
            </a:br>
            <a:r>
              <a:rPr lang="en-GB" i="1" dirty="0" smtClean="0"/>
              <a:t>d)</a:t>
            </a:r>
            <a:r>
              <a:rPr lang="en-GB" dirty="0" smtClean="0"/>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 </a:t>
            </a:r>
          </a:p>
          <a:p>
            <a:r>
              <a:rPr lang="en-GB" dirty="0" smtClean="0"/>
              <a:t>However, the present Convention shall not apply: </a:t>
            </a:r>
          </a:p>
          <a:p>
            <a:r>
              <a:rPr lang="en-GB" i="1" dirty="0" smtClean="0"/>
              <a:t>a)</a:t>
            </a:r>
            <a:r>
              <a:rPr lang="en-GB" dirty="0" smtClean="0"/>
              <a:t>  to documents executed by diplomatic or consular agents; </a:t>
            </a:r>
            <a:br>
              <a:rPr lang="en-GB" dirty="0" smtClean="0"/>
            </a:br>
            <a:r>
              <a:rPr lang="en-GB" i="1" dirty="0" smtClean="0"/>
              <a:t>b)</a:t>
            </a:r>
            <a:r>
              <a:rPr lang="en-GB" dirty="0" smtClean="0"/>
              <a:t>  to administrative documents dealing directly with commercial or customs operations. </a:t>
            </a: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val="219890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21940"/>
            <a:ext cx="5447030" cy="4720214"/>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smtClean="0">
                <a:solidFill>
                  <a:schemeClr val="tx1"/>
                </a:solidFill>
                <a:latin typeface="Arial" charset="0"/>
                <a:ea typeface="+mn-ea"/>
                <a:cs typeface="Arial" charset="0"/>
              </a:rPr>
              <a:t>LLC:</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smtClean="0">
                <a:solidFill>
                  <a:schemeClr val="tx1"/>
                </a:solidFill>
                <a:latin typeface="Arial" charset="0"/>
                <a:ea typeface="+mn-ea"/>
                <a:cs typeface="Arial" charset="0"/>
              </a:rPr>
              <a:t>V praxi, celý proces založení společnosti s ručením omezeným v Rumunsku trvá 2-3 týdny v závislosti na dodání příslušných dokumentů a podkladů nezbytných k zapsání do OR.</a:t>
            </a:r>
            <a:endParaRPr lang="en-GB"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16</a:t>
            </a:fld>
            <a:endParaRPr lang="en-GB">
              <a:solidFill>
                <a:srgbClr val="000000"/>
              </a:solidFill>
            </a:endParaRPr>
          </a:p>
        </p:txBody>
      </p:sp>
    </p:spTree>
    <p:extLst>
      <p:ext uri="{BB962C8B-B14F-4D97-AF65-F5344CB8AC3E}">
        <p14:creationId xmlns:p14="http://schemas.microsoft.com/office/powerpoint/2010/main" val="147948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4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4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54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600200"/>
          </a:xfrm>
        </p:spPr>
        <p:txBody>
          <a:bodyPr/>
          <a:lstStyle>
            <a:lvl1pPr marL="0" indent="0" algn="ctr">
              <a:buNone/>
              <a:defRPr>
                <a:solidFill>
                  <a:schemeClr val="tx1">
                    <a:tint val="75000"/>
                  </a:schemeClr>
                </a:solidFill>
              </a:defRPr>
            </a:lvl1pPr>
            <a:lvl2pPr marL="455972" indent="0" algn="ctr">
              <a:buNone/>
              <a:defRPr>
                <a:solidFill>
                  <a:schemeClr val="tx1">
                    <a:tint val="75000"/>
                  </a:schemeClr>
                </a:solidFill>
              </a:defRPr>
            </a:lvl2pPr>
            <a:lvl3pPr marL="911965" indent="0" algn="ctr">
              <a:buNone/>
              <a:defRPr>
                <a:solidFill>
                  <a:schemeClr val="tx1">
                    <a:tint val="75000"/>
                  </a:schemeClr>
                </a:solidFill>
              </a:defRPr>
            </a:lvl3pPr>
            <a:lvl4pPr marL="1367960" indent="0" algn="ctr">
              <a:buNone/>
              <a:defRPr>
                <a:solidFill>
                  <a:schemeClr val="tx1">
                    <a:tint val="75000"/>
                  </a:schemeClr>
                </a:solidFill>
              </a:defRPr>
            </a:lvl4pPr>
            <a:lvl5pPr marL="1823940" indent="0" algn="ctr">
              <a:buNone/>
              <a:defRPr>
                <a:solidFill>
                  <a:schemeClr val="tx1">
                    <a:tint val="75000"/>
                  </a:schemeClr>
                </a:solidFill>
              </a:defRPr>
            </a:lvl5pPr>
            <a:lvl6pPr marL="2279925" indent="0" algn="ctr">
              <a:buNone/>
              <a:defRPr>
                <a:solidFill>
                  <a:schemeClr val="tx1">
                    <a:tint val="75000"/>
                  </a:schemeClr>
                </a:solidFill>
              </a:defRPr>
            </a:lvl6pPr>
            <a:lvl7pPr marL="2735915" indent="0" algn="ctr">
              <a:buNone/>
              <a:defRPr>
                <a:solidFill>
                  <a:schemeClr val="tx1">
                    <a:tint val="75000"/>
                  </a:schemeClr>
                </a:solidFill>
              </a:defRPr>
            </a:lvl7pPr>
            <a:lvl8pPr marL="3191895" indent="0" algn="ctr">
              <a:buNone/>
              <a:defRPr>
                <a:solidFill>
                  <a:schemeClr val="tx1">
                    <a:tint val="75000"/>
                  </a:schemeClr>
                </a:solidFill>
              </a:defRPr>
            </a:lvl8pPr>
            <a:lvl9pPr marL="3647876"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164971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9144000" cy="6885384"/>
          </a:xfrm>
          <a:prstGeom prst="rect">
            <a:avLst/>
          </a:prstGeom>
        </p:spPr>
      </p:pic>
    </p:spTree>
    <p:extLst>
      <p:ext uri="{BB962C8B-B14F-4D97-AF65-F5344CB8AC3E}">
        <p14:creationId xmlns:p14="http://schemas.microsoft.com/office/powerpoint/2010/main" val="391817404"/>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55"/>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8945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55"/>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8945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41"/>
            <a:ext cx="6629400" cy="715963"/>
          </a:xfrm>
        </p:spPr>
        <p:txBody>
          <a:bodyPr>
            <a:noAutofit/>
          </a:bodyPr>
          <a:lstStyle>
            <a:lvl1pPr algn="l">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88"/>
            <a:ext cx="8229600" cy="3886199"/>
          </a:xfrm>
        </p:spPr>
        <p:txBody>
          <a:bodyPr/>
          <a:lstStyle>
            <a:lvl1pPr marL="342000" indent="-342000">
              <a:buClr>
                <a:srgbClr val="63656A"/>
              </a:buClr>
              <a:buFont typeface="Wingdings" pitchFamily="2" charset="2"/>
              <a:buChar char="§"/>
              <a:defRPr/>
            </a:lvl1pPr>
            <a:lvl2pPr marL="740974" indent="-285007">
              <a:buClr>
                <a:srgbClr val="63656A"/>
              </a:buClr>
              <a:buFont typeface="Arial" pitchFamily="34" charset="0"/>
              <a:buChar char="–"/>
              <a:defRPr/>
            </a:lvl2pPr>
            <a:lvl3pPr marL="1139960" indent="-227984">
              <a:buClr>
                <a:srgbClr val="63656A"/>
              </a:buClr>
              <a:buFont typeface="Wingdings" pitchFamily="2" charset="2"/>
              <a:buChar char="§"/>
              <a:defRPr/>
            </a:lvl3pPr>
            <a:lvl4pPr marL="1595940" indent="-227984">
              <a:buClr>
                <a:srgbClr val="63656A"/>
              </a:buClr>
              <a:buFont typeface="Arial" pitchFamily="34" charset="0"/>
              <a:buChar char="–"/>
              <a:defRPr/>
            </a:lvl4pPr>
            <a:lvl5pPr marL="2051940" indent="-227984">
              <a:buClr>
                <a:srgbClr val="63656A"/>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3525366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4"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0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Tree>
    <p:extLst>
      <p:ext uri="{BB962C8B-B14F-4D97-AF65-F5344CB8AC3E}">
        <p14:creationId xmlns:p14="http://schemas.microsoft.com/office/powerpoint/2010/main" val="103431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Úvodní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2" name="Nadpis 1"/>
          <p:cNvSpPr>
            <a:spLocks noGrp="1"/>
          </p:cNvSpPr>
          <p:nvPr>
            <p:ph type="ctrTitle"/>
          </p:nvPr>
        </p:nvSpPr>
        <p:spPr>
          <a:xfrm>
            <a:off x="444500" y="446088"/>
            <a:ext cx="8242300" cy="615553"/>
          </a:xfrm>
        </p:spPr>
        <p:txBody>
          <a:bodyPr wrap="square" lIns="0" tIns="0" rIns="0" bIns="0" anchor="t" anchorCtr="0">
            <a:spAutoFit/>
          </a:bodyPr>
          <a:lstStyle>
            <a:lvl1pPr algn="l">
              <a:defRPr sz="4000">
                <a:solidFill>
                  <a:srgbClr val="004B8D"/>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444500" y="1061640"/>
            <a:ext cx="8242300" cy="1800000"/>
          </a:xfrm>
        </p:spPr>
        <p:txBody>
          <a:bodyPr wrap="square" lIns="0" tIns="360000" rIns="0" bIns="0">
            <a:noAutofit/>
          </a:bodyPr>
          <a:lstStyle>
            <a:lvl1pPr marL="0" indent="0" algn="l">
              <a:buNone/>
              <a:defRPr sz="2800">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701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7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625049"/>
            <a:ext cx="7772400" cy="1500187"/>
          </a:xfrm>
        </p:spPr>
        <p:txBody>
          <a:bodyPr anchor="b"/>
          <a:lstStyle>
            <a:lvl1pPr marL="0" indent="0">
              <a:buNone/>
              <a:defRPr sz="2000">
                <a:solidFill>
                  <a:srgbClr val="63656A"/>
                </a:solidFill>
              </a:defRPr>
            </a:lvl1pPr>
            <a:lvl2pPr marL="455972" indent="0">
              <a:buNone/>
              <a:defRPr sz="1800">
                <a:solidFill>
                  <a:schemeClr val="tx1">
                    <a:tint val="75000"/>
                  </a:schemeClr>
                </a:solidFill>
              </a:defRPr>
            </a:lvl2pPr>
            <a:lvl3pPr marL="911965" indent="0">
              <a:buNone/>
              <a:defRPr sz="1600">
                <a:solidFill>
                  <a:schemeClr val="tx1">
                    <a:tint val="75000"/>
                  </a:schemeClr>
                </a:solidFill>
              </a:defRPr>
            </a:lvl3pPr>
            <a:lvl4pPr marL="1367960" indent="0">
              <a:buNone/>
              <a:defRPr sz="1400">
                <a:solidFill>
                  <a:schemeClr val="tx1">
                    <a:tint val="75000"/>
                  </a:schemeClr>
                </a:solidFill>
              </a:defRPr>
            </a:lvl4pPr>
            <a:lvl5pPr marL="1823940" indent="0">
              <a:buNone/>
              <a:defRPr sz="1400">
                <a:solidFill>
                  <a:schemeClr val="tx1">
                    <a:tint val="75000"/>
                  </a:schemeClr>
                </a:solidFill>
              </a:defRPr>
            </a:lvl5pPr>
            <a:lvl6pPr marL="2279925" indent="0">
              <a:buNone/>
              <a:defRPr sz="1400">
                <a:solidFill>
                  <a:schemeClr val="tx1">
                    <a:tint val="75000"/>
                  </a:schemeClr>
                </a:solidFill>
              </a:defRPr>
            </a:lvl6pPr>
            <a:lvl7pPr marL="2735915" indent="0">
              <a:buNone/>
              <a:defRPr sz="1400">
                <a:solidFill>
                  <a:schemeClr val="tx1">
                    <a:tint val="75000"/>
                  </a:schemeClr>
                </a:solidFill>
              </a:defRPr>
            </a:lvl7pPr>
            <a:lvl8pPr marL="3191895" indent="0">
              <a:buNone/>
              <a:defRPr sz="1400">
                <a:solidFill>
                  <a:schemeClr val="tx1">
                    <a:tint val="75000"/>
                  </a:schemeClr>
                </a:solidFill>
              </a:defRPr>
            </a:lvl8pPr>
            <a:lvl9pPr marL="3647876" indent="0">
              <a:buNone/>
              <a:defRPr sz="1400">
                <a:solidFill>
                  <a:schemeClr val="tx1">
                    <a:tint val="75000"/>
                  </a:schemeClr>
                </a:solidFill>
              </a:defRPr>
            </a:lvl9pPr>
          </a:lstStyle>
          <a:p>
            <a:pPr lvl="0"/>
            <a:r>
              <a:rPr lang="en-US" dirty="0"/>
              <a:t>Click to edit Master text styles</a:t>
            </a:r>
          </a:p>
        </p:txBody>
      </p:sp>
      <p:sp>
        <p:nvSpPr>
          <p:cNvPr id="4"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195060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131744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Závěrečný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Nadpis 6"/>
          <p:cNvSpPr>
            <a:spLocks noGrp="1"/>
          </p:cNvSpPr>
          <p:nvPr>
            <p:ph type="title"/>
          </p:nvPr>
        </p:nvSpPr>
        <p:spPr>
          <a:xfrm>
            <a:off x="444500" y="1800000"/>
            <a:ext cx="8242299" cy="615553"/>
          </a:xfrm>
        </p:spPr>
        <p:txBody>
          <a:bodyPr anchor="t" anchorCtr="0"/>
          <a:lstStyle>
            <a:lvl1pPr>
              <a:defRPr sz="4000">
                <a:solidFill>
                  <a:srgbClr val="004B8D"/>
                </a:solidFill>
              </a:defRPr>
            </a:lvl1pPr>
          </a:lstStyle>
          <a:p>
            <a:r>
              <a:rPr lang="cs-CZ" smtClean="0"/>
              <a:t>Kliknutím lze upravit styl.</a:t>
            </a:r>
            <a:endParaRPr lang="cs-CZ" dirty="0"/>
          </a:p>
        </p:txBody>
      </p:sp>
    </p:spTree>
    <p:extLst>
      <p:ext uri="{BB962C8B-B14F-4D97-AF65-F5344CB8AC3E}">
        <p14:creationId xmlns:p14="http://schemas.microsoft.com/office/powerpoint/2010/main" val="4655864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Úvodní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2" name="Nadpis 1"/>
          <p:cNvSpPr>
            <a:spLocks noGrp="1"/>
          </p:cNvSpPr>
          <p:nvPr>
            <p:ph type="ctrTitle"/>
          </p:nvPr>
        </p:nvSpPr>
        <p:spPr>
          <a:xfrm>
            <a:off x="444500" y="446088"/>
            <a:ext cx="8242300" cy="615553"/>
          </a:xfrm>
        </p:spPr>
        <p:txBody>
          <a:bodyPr wrap="square" lIns="0" tIns="0" rIns="0" bIns="0" anchor="t" anchorCtr="0">
            <a:spAutoFit/>
          </a:bodyPr>
          <a:lstStyle>
            <a:lvl1pPr algn="l">
              <a:defRPr sz="4000">
                <a:solidFill>
                  <a:srgbClr val="004B8D"/>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444500" y="1061640"/>
            <a:ext cx="8242300" cy="1800000"/>
          </a:xfrm>
        </p:spPr>
        <p:txBody>
          <a:bodyPr wrap="square" lIns="0" tIns="360000" rIns="0" bIns="0">
            <a:noAutofit/>
          </a:bodyPr>
          <a:lstStyle>
            <a:lvl1pPr marL="0" indent="0" algn="l">
              <a:buNone/>
              <a:defRPr sz="2800">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701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147" b="5707"/>
          <a:stretch/>
        </p:blipFill>
        <p:spPr bwMode="auto">
          <a:xfrm>
            <a:off x="0" y="0"/>
            <a:ext cx="9144000" cy="5170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instellar.png"/>
          <p:cNvPicPr>
            <a:picLocks noChangeAspect="1"/>
          </p:cNvPicPr>
          <p:nvPr userDrawn="1"/>
        </p:nvPicPr>
        <p:blipFill>
          <a:blip r:embed="rId3" cstate="print"/>
          <a:stretch>
            <a:fillRect/>
          </a:stretch>
        </p:blipFill>
        <p:spPr>
          <a:xfrm>
            <a:off x="357667" y="5483531"/>
            <a:ext cx="3272112" cy="263722"/>
          </a:xfrm>
          <a:prstGeom prst="rect">
            <a:avLst/>
          </a:prstGeom>
        </p:spPr>
      </p:pic>
      <p:cxnSp>
        <p:nvCxnSpPr>
          <p:cNvPr id="14" name="Straight Connector 13"/>
          <p:cNvCxnSpPr/>
          <p:nvPr userDrawn="1"/>
        </p:nvCxnSpPr>
        <p:spPr>
          <a:xfrm>
            <a:off x="0" y="5189879"/>
            <a:ext cx="9144000" cy="0"/>
          </a:xfrm>
          <a:prstGeom prst="line">
            <a:avLst/>
          </a:prstGeom>
          <a:ln w="76200">
            <a:gradFill flip="none" rotWithShape="1">
              <a:gsLst>
                <a:gs pos="0">
                  <a:schemeClr val="accent2">
                    <a:lumMod val="40000"/>
                    <a:lumOff val="60000"/>
                  </a:schemeClr>
                </a:gs>
                <a:gs pos="46000">
                  <a:schemeClr val="accent2">
                    <a:lumMod val="95000"/>
                    <a:lumOff val="5000"/>
                  </a:schemeClr>
                </a:gs>
                <a:gs pos="100000">
                  <a:srgbClr val="C75B12"/>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16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41"/>
            <a:ext cx="6629400" cy="715963"/>
          </a:xfrm>
        </p:spPr>
        <p:txBody>
          <a:bodyPr>
            <a:normAutofit/>
          </a:bodyPr>
          <a:lstStyle>
            <a:lvl1pPr algn="l">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88"/>
            <a:ext cx="4038600" cy="3886199"/>
          </a:xfrm>
        </p:spPr>
        <p:txBody>
          <a:bodyPr/>
          <a:lstStyle>
            <a:lvl1pPr marL="342000" indent="-342000">
              <a:buClr>
                <a:srgbClr val="63656A"/>
              </a:buClr>
              <a:buFont typeface="Wingdings" pitchFamily="2" charset="2"/>
              <a:buChar char="§"/>
              <a:defRPr sz="2800"/>
            </a:lvl1pPr>
            <a:lvl2pPr marL="740974" indent="-285007">
              <a:buClr>
                <a:srgbClr val="63656A"/>
              </a:buClr>
              <a:buFont typeface="Arial" pitchFamily="34" charset="0"/>
              <a:buChar char="–"/>
              <a:defRPr sz="2400"/>
            </a:lvl2pPr>
            <a:lvl3pPr marL="1139960" indent="-227984">
              <a:buClr>
                <a:srgbClr val="63656A"/>
              </a:buClr>
              <a:buFont typeface="Wingdings" pitchFamily="2" charset="2"/>
              <a:buChar char="§"/>
              <a:defRPr sz="2000"/>
            </a:lvl3pPr>
            <a:lvl4pPr marL="1595940" indent="-227984">
              <a:buClr>
                <a:srgbClr val="63656A"/>
              </a:buClr>
              <a:buFont typeface="Arial" pitchFamily="34" charset="0"/>
              <a:buChar char="–"/>
              <a:defRPr sz="1800"/>
            </a:lvl4pPr>
            <a:lvl5pPr marL="2051940" indent="-227984">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88"/>
            <a:ext cx="4038600" cy="3886199"/>
          </a:xfrm>
        </p:spPr>
        <p:txBody>
          <a:bodyPr/>
          <a:lstStyle>
            <a:lvl1pPr marL="342000" indent="-342000">
              <a:buClr>
                <a:srgbClr val="63656A"/>
              </a:buClr>
              <a:buFont typeface="Wingdings" pitchFamily="2" charset="2"/>
              <a:buChar char="§"/>
              <a:defRPr sz="2800"/>
            </a:lvl1pPr>
            <a:lvl2pPr marL="740974" indent="-285007">
              <a:buClr>
                <a:srgbClr val="63656A"/>
              </a:buClr>
              <a:buFont typeface="Arial" pitchFamily="34" charset="0"/>
              <a:buChar char="–"/>
              <a:defRPr sz="2400"/>
            </a:lvl2pPr>
            <a:lvl3pPr marL="1139960" indent="-227984">
              <a:buClr>
                <a:srgbClr val="63656A"/>
              </a:buClr>
              <a:buFont typeface="Wingdings" pitchFamily="2" charset="2"/>
              <a:buChar char="§"/>
              <a:defRPr sz="2000"/>
            </a:lvl3pPr>
            <a:lvl4pPr marL="1595940" indent="-227984">
              <a:buClr>
                <a:srgbClr val="63656A"/>
              </a:buClr>
              <a:buFont typeface="Arial" pitchFamily="34" charset="0"/>
              <a:buChar char="–"/>
              <a:defRPr sz="1800"/>
            </a:lvl4pPr>
            <a:lvl5pPr marL="2051940" indent="-227984">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4258142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857" y="3277329"/>
            <a:ext cx="8265221" cy="2850514"/>
          </a:xfrm>
          <a:prstGeom prst="rect">
            <a:avLst/>
          </a:prstGeom>
          <a:effectLst>
            <a:outerShdw blurRad="50800" dist="38100" dir="2700000" algn="tl" rotWithShape="0">
              <a:srgbClr val="747678">
                <a:alpha val="40000"/>
              </a:srgbClr>
            </a:outerShdw>
          </a:effectLst>
        </p:spPr>
      </p:pic>
      <p:sp>
        <p:nvSpPr>
          <p:cNvPr id="4" name="Title 1"/>
          <p:cNvSpPr>
            <a:spLocks noGrp="1"/>
          </p:cNvSpPr>
          <p:nvPr userDrawn="1">
            <p:ph type="title" hasCustomPrompt="1"/>
          </p:nvPr>
        </p:nvSpPr>
        <p:spPr>
          <a:xfrm>
            <a:off x="430543" y="560090"/>
            <a:ext cx="8265222"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en-GB" sz="1600" kern="0" dirty="0">
              <a:solidFill>
                <a:srgbClr val="000000"/>
              </a:solidFill>
              <a:cs typeface="Arial" charset="0"/>
            </a:endParaRPr>
          </a:p>
        </p:txBody>
      </p:sp>
      <p:sp>
        <p:nvSpPr>
          <p:cNvPr id="15" name="Content Placeholder 1"/>
          <p:cNvSpPr>
            <a:spLocks noGrp="1"/>
          </p:cNvSpPr>
          <p:nvPr userDrawn="1">
            <p:ph sz="half" idx="1" hasCustomPrompt="1"/>
          </p:nvPr>
        </p:nvSpPr>
        <p:spPr>
          <a:xfrm>
            <a:off x="444857" y="1994879"/>
            <a:ext cx="8250907" cy="933131"/>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lnSpc>
                <a:spcPct val="121000"/>
              </a:lnSpc>
              <a:spcBef>
                <a:spcPts val="300"/>
              </a:spcBef>
              <a:spcAft>
                <a:spcPts val="300"/>
              </a:spcAft>
              <a:buClr>
                <a:srgbClr val="FFFFFF"/>
              </a:buClr>
            </a:pPr>
            <a:r>
              <a:rPr lang="en-US" sz="800" dirty="0">
                <a:solidFill>
                  <a:srgbClr val="ADAFAF"/>
                </a:solidFill>
                <a:cs typeface="Arial" charset="0"/>
              </a:rPr>
              <a:t>* Kinstellar advises international and local clients in Serbia in cooperation with Zajednička advokatska kancelarija Marić &amp; Mujezinović.</a:t>
            </a:r>
          </a:p>
          <a:p>
            <a:pPr marL="382547" indent="-382547" algn="just" defTabSz="820717" eaLnBrk="0" fontAlgn="base" hangingPunct="0">
              <a:lnSpc>
                <a:spcPct val="121000"/>
              </a:lnSpc>
              <a:spcBef>
                <a:spcPts val="300"/>
              </a:spcBef>
              <a:spcAft>
                <a:spcPts val="300"/>
              </a:spcAft>
              <a:buClr>
                <a:srgbClr val="000000"/>
              </a:buClr>
              <a:defRPr/>
            </a:pPr>
            <a:endParaRPr lang="en-US" sz="800" kern="0" dirty="0">
              <a:solidFill>
                <a:srgbClr val="ADAFAF"/>
              </a:solidFill>
              <a:cs typeface="Arial" charset="0"/>
            </a:endParaRPr>
          </a:p>
        </p:txBody>
      </p:sp>
    </p:spTree>
    <p:extLst>
      <p:ext uri="{BB962C8B-B14F-4D97-AF65-F5344CB8AC3E}">
        <p14:creationId xmlns:p14="http://schemas.microsoft.com/office/powerpoint/2010/main" val="355879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accent1"/>
                </a:solidFill>
              </a:defRPr>
            </a:lvl1pPr>
            <a:lvl2pPr>
              <a:buClr>
                <a:schemeClr val="tx1"/>
              </a:buClr>
              <a:defRPr>
                <a:solidFill>
                  <a:schemeClr val="accent1"/>
                </a:solidFill>
              </a:defRPr>
            </a:lvl2pPr>
            <a:lvl3pPr>
              <a:buClr>
                <a:schemeClr val="tx1"/>
              </a:buClr>
              <a:defRPr>
                <a:solidFill>
                  <a:schemeClr val="accent1"/>
                </a:solidFill>
              </a:defRPr>
            </a:lvl3pPr>
            <a:lvl4pPr>
              <a:buClr>
                <a:schemeClr val="tx1"/>
              </a:buClr>
              <a:defRPr>
                <a:solidFill>
                  <a:schemeClr val="accent1"/>
                </a:solidFill>
              </a:defRPr>
            </a:lvl4pPr>
            <a:lvl5pPr>
              <a:buClr>
                <a:schemeClr val="tx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63B48E0C-CD47-4127-AAC0-A8523B5A6F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2479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17976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474238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243114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50539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298788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079589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189191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199145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41"/>
            <a:ext cx="6629400" cy="715963"/>
          </a:xfrm>
        </p:spPr>
        <p:txBody>
          <a:bodyPr>
            <a:normAutofit/>
          </a:bodyPr>
          <a:lstStyle>
            <a:lvl1pPr algn="l">
              <a:defRPr sz="2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457200" y="1535169"/>
            <a:ext cx="4040188" cy="639763"/>
          </a:xfrm>
        </p:spPr>
        <p:txBody>
          <a:bodyPr anchor="b">
            <a:noAutofit/>
          </a:bodyPr>
          <a:lstStyle>
            <a:lvl1pPr marL="0" indent="0">
              <a:buNone/>
              <a:defRPr sz="2000" b="1">
                <a:latin typeface="+mj-lt"/>
              </a:defRPr>
            </a:lvl1pPr>
            <a:lvl2pPr marL="455972" indent="0">
              <a:buNone/>
              <a:defRPr sz="2000" b="1"/>
            </a:lvl2pPr>
            <a:lvl3pPr marL="911965" indent="0">
              <a:buNone/>
              <a:defRPr sz="1800" b="1"/>
            </a:lvl3pPr>
            <a:lvl4pPr marL="1367960" indent="0">
              <a:buNone/>
              <a:defRPr sz="1600" b="1"/>
            </a:lvl4pPr>
            <a:lvl5pPr marL="1823940" indent="0">
              <a:buNone/>
              <a:defRPr sz="1600" b="1"/>
            </a:lvl5pPr>
            <a:lvl6pPr marL="2279925" indent="0">
              <a:buNone/>
              <a:defRPr sz="1600" b="1"/>
            </a:lvl6pPr>
            <a:lvl7pPr marL="2735915" indent="0">
              <a:buNone/>
              <a:defRPr sz="1600" b="1"/>
            </a:lvl7pPr>
            <a:lvl8pPr marL="3191895" indent="0">
              <a:buNone/>
              <a:defRPr sz="1600" b="1"/>
            </a:lvl8pPr>
            <a:lvl9pPr marL="364787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7"/>
            <a:ext cx="4040188" cy="3311525"/>
          </a:xfrm>
        </p:spPr>
        <p:txBody>
          <a:bodyPr/>
          <a:lstStyle>
            <a:lvl1pPr marL="342000" indent="-342000">
              <a:buClr>
                <a:srgbClr val="63656A"/>
              </a:buClr>
              <a:buFont typeface="Wingdings" pitchFamily="2" charset="2"/>
              <a:buChar char="§"/>
              <a:defRPr sz="2400"/>
            </a:lvl1pPr>
            <a:lvl2pPr marL="740974" indent="-285007">
              <a:buClr>
                <a:srgbClr val="63656A"/>
              </a:buClr>
              <a:buFont typeface="Arial" pitchFamily="34" charset="0"/>
              <a:buChar char="–"/>
              <a:defRPr sz="2000"/>
            </a:lvl2pPr>
            <a:lvl3pPr marL="1139960" indent="-227984">
              <a:buClr>
                <a:srgbClr val="63656A"/>
              </a:buClr>
              <a:buFont typeface="Wingdings" pitchFamily="2" charset="2"/>
              <a:buChar char="§"/>
              <a:defRPr sz="1800"/>
            </a:lvl3pPr>
            <a:lvl4pPr marL="1595940" indent="-227984">
              <a:buClr>
                <a:srgbClr val="63656A"/>
              </a:buClr>
              <a:buFont typeface="Arial" pitchFamily="34" charset="0"/>
              <a:buChar char="–"/>
              <a:defRPr sz="1600"/>
            </a:lvl4pPr>
            <a:lvl5pPr marL="2051940" indent="-227984">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92" y="1535169"/>
            <a:ext cx="4041775" cy="639763"/>
          </a:xfrm>
        </p:spPr>
        <p:txBody>
          <a:bodyPr anchor="b">
            <a:normAutofit/>
          </a:bodyPr>
          <a:lstStyle>
            <a:lvl1pPr marL="0" indent="0">
              <a:buNone/>
              <a:defRPr sz="2100" b="1">
                <a:latin typeface="+mj-lt"/>
              </a:defRPr>
            </a:lvl1pPr>
            <a:lvl2pPr marL="455972" indent="0">
              <a:buNone/>
              <a:defRPr sz="2000" b="1"/>
            </a:lvl2pPr>
            <a:lvl3pPr marL="911965" indent="0">
              <a:buNone/>
              <a:defRPr sz="1800" b="1"/>
            </a:lvl3pPr>
            <a:lvl4pPr marL="1367960" indent="0">
              <a:buNone/>
              <a:defRPr sz="1600" b="1"/>
            </a:lvl4pPr>
            <a:lvl5pPr marL="1823940" indent="0">
              <a:buNone/>
              <a:defRPr sz="1600" b="1"/>
            </a:lvl5pPr>
            <a:lvl6pPr marL="2279925" indent="0">
              <a:buNone/>
              <a:defRPr sz="1600" b="1"/>
            </a:lvl6pPr>
            <a:lvl7pPr marL="2735915" indent="0">
              <a:buNone/>
              <a:defRPr sz="1600" b="1"/>
            </a:lvl7pPr>
            <a:lvl8pPr marL="3191895" indent="0">
              <a:buNone/>
              <a:defRPr sz="1600" b="1"/>
            </a:lvl8pPr>
            <a:lvl9pPr marL="364787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92" y="2174877"/>
            <a:ext cx="4041775" cy="3311525"/>
          </a:xfrm>
        </p:spPr>
        <p:txBody>
          <a:bodyPr/>
          <a:lstStyle>
            <a:lvl1pPr marL="342000" indent="-342000">
              <a:buClr>
                <a:srgbClr val="63656A"/>
              </a:buClr>
              <a:buFont typeface="Wingdings" pitchFamily="2" charset="2"/>
              <a:buChar char="§"/>
              <a:defRPr sz="2400"/>
            </a:lvl1pPr>
            <a:lvl2pPr marL="740974" indent="-285007">
              <a:buClr>
                <a:srgbClr val="63656A"/>
              </a:buClr>
              <a:buFont typeface="Arial" pitchFamily="34" charset="0"/>
              <a:buChar char="–"/>
              <a:defRPr sz="2000"/>
            </a:lvl2pPr>
            <a:lvl3pPr marL="1139960" indent="-227984">
              <a:buClr>
                <a:srgbClr val="63656A"/>
              </a:buClr>
              <a:buFont typeface="Wingdings" pitchFamily="2" charset="2"/>
              <a:buChar char="§"/>
              <a:defRPr sz="1800"/>
            </a:lvl3pPr>
            <a:lvl4pPr marL="1595940" indent="-227984">
              <a:buClr>
                <a:srgbClr val="63656A"/>
              </a:buClr>
              <a:buFont typeface="Arial" pitchFamily="34" charset="0"/>
              <a:buChar char="–"/>
              <a:defRPr sz="1600"/>
            </a:lvl4pPr>
            <a:lvl5pPr marL="2051940" indent="-227984">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1561005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494133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762729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849512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92185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41"/>
            <a:ext cx="6629400" cy="715963"/>
          </a:xfrm>
        </p:spPr>
        <p:txBody>
          <a:bodyPr>
            <a:noAutofit/>
          </a:bodyPr>
          <a:lstStyle>
            <a:lvl1pPr algn="l">
              <a:defRPr sz="2400">
                <a:solidFill>
                  <a:schemeClr val="bg1"/>
                </a:solidFill>
              </a:defRPr>
            </a:lvl1pPr>
          </a:lstStyle>
          <a:p>
            <a:r>
              <a:rPr lang="en-US" dirty="0"/>
              <a:t>CLICK TO EDIT MASTER TITLE STYLE</a:t>
            </a:r>
          </a:p>
        </p:txBody>
      </p:sp>
      <p:sp>
        <p:nvSpPr>
          <p:cNvPr id="3"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6074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24" y="1524000"/>
            <a:ext cx="3008313" cy="6858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1" y="1524040"/>
            <a:ext cx="5111750" cy="3962399"/>
          </a:xfrm>
        </p:spPr>
        <p:txBody>
          <a:bodyPr/>
          <a:lstStyle>
            <a:lvl1pPr marL="342000" indent="-342000">
              <a:buClr>
                <a:srgbClr val="63656A"/>
              </a:buClr>
              <a:buFont typeface="Wingdings" pitchFamily="2" charset="2"/>
              <a:buChar char="§"/>
              <a:defRPr sz="3200"/>
            </a:lvl1pPr>
            <a:lvl2pPr marL="740974" indent="-285007">
              <a:buClr>
                <a:srgbClr val="63656A"/>
              </a:buClr>
              <a:buFont typeface="Arial" pitchFamily="34" charset="0"/>
              <a:buChar char="–"/>
              <a:defRPr sz="2800"/>
            </a:lvl2pPr>
            <a:lvl3pPr marL="1139960" indent="-227984">
              <a:buClr>
                <a:srgbClr val="63656A"/>
              </a:buClr>
              <a:buFont typeface="Wingdings" pitchFamily="2" charset="2"/>
              <a:buChar char="§"/>
              <a:defRPr sz="2400"/>
            </a:lvl3pPr>
            <a:lvl4pPr marL="1595940" indent="-227984">
              <a:buClr>
                <a:srgbClr val="63656A"/>
              </a:buClr>
              <a:buFont typeface="Arial" pitchFamily="34" charset="0"/>
              <a:buChar char="–"/>
              <a:defRPr sz="2000"/>
            </a:lvl4pPr>
            <a:lvl5pPr marL="2051940" indent="-227984">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24" y="2209800"/>
            <a:ext cx="3008313" cy="3276600"/>
          </a:xfrm>
        </p:spPr>
        <p:txBody>
          <a:bodyPr/>
          <a:lstStyle>
            <a:lvl1pPr marL="0" indent="0">
              <a:buNone/>
              <a:defRPr sz="1400"/>
            </a:lvl1pPr>
            <a:lvl2pPr marL="455972" indent="0">
              <a:buNone/>
              <a:defRPr sz="1200"/>
            </a:lvl2pPr>
            <a:lvl3pPr marL="911965" indent="0">
              <a:buNone/>
              <a:defRPr sz="1000"/>
            </a:lvl3pPr>
            <a:lvl4pPr marL="1367960" indent="0">
              <a:buNone/>
              <a:defRPr sz="900"/>
            </a:lvl4pPr>
            <a:lvl5pPr marL="1823940" indent="0">
              <a:buNone/>
              <a:defRPr sz="900"/>
            </a:lvl5pPr>
            <a:lvl6pPr marL="2279925" indent="0">
              <a:buNone/>
              <a:defRPr sz="900"/>
            </a:lvl6pPr>
            <a:lvl7pPr marL="2735915" indent="0">
              <a:buNone/>
              <a:defRPr sz="900"/>
            </a:lvl7pPr>
            <a:lvl8pPr marL="3191895" indent="0">
              <a:buNone/>
              <a:defRPr sz="900"/>
            </a:lvl8pPr>
            <a:lvl9pPr marL="3647876" indent="0">
              <a:buNone/>
              <a:defRPr sz="900"/>
            </a:lvl9pPr>
          </a:lstStyle>
          <a:p>
            <a:pPr lvl="0"/>
            <a:r>
              <a:rPr lang="en-US" dirty="0"/>
              <a:t>Click to edit Master text styles</a:t>
            </a:r>
          </a:p>
        </p:txBody>
      </p:sp>
      <p:sp>
        <p:nvSpPr>
          <p:cNvPr id="5"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411060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909"/>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4049"/>
            <a:ext cx="5486400" cy="2895601"/>
          </a:xfrm>
        </p:spPr>
        <p:txBody>
          <a:bodyPr/>
          <a:lstStyle>
            <a:lvl1pPr marL="0" indent="0">
              <a:buNone/>
              <a:defRPr sz="3200"/>
            </a:lvl1pPr>
            <a:lvl2pPr marL="455972" indent="0">
              <a:buNone/>
              <a:defRPr sz="2800"/>
            </a:lvl2pPr>
            <a:lvl3pPr marL="911965" indent="0">
              <a:buNone/>
              <a:defRPr sz="2400"/>
            </a:lvl3pPr>
            <a:lvl4pPr marL="1367960" indent="0">
              <a:buNone/>
              <a:defRPr sz="2000"/>
            </a:lvl4pPr>
            <a:lvl5pPr marL="1823940" indent="0">
              <a:buNone/>
              <a:defRPr sz="2000"/>
            </a:lvl5pPr>
            <a:lvl6pPr marL="2279925" indent="0">
              <a:buNone/>
              <a:defRPr sz="2000"/>
            </a:lvl6pPr>
            <a:lvl7pPr marL="2735915" indent="0">
              <a:buNone/>
              <a:defRPr sz="2000"/>
            </a:lvl7pPr>
            <a:lvl8pPr marL="3191895" indent="0">
              <a:buNone/>
              <a:defRPr sz="2000"/>
            </a:lvl8pPr>
            <a:lvl9pPr marL="3647876" indent="0">
              <a:buNone/>
              <a:defRPr sz="2000"/>
            </a:lvl9pPr>
          </a:lstStyle>
          <a:p>
            <a:endParaRPr lang="en-US"/>
          </a:p>
        </p:txBody>
      </p:sp>
      <p:sp>
        <p:nvSpPr>
          <p:cNvPr id="4" name="Text Placeholder 3"/>
          <p:cNvSpPr>
            <a:spLocks noGrp="1"/>
          </p:cNvSpPr>
          <p:nvPr>
            <p:ph type="body" sz="half" idx="2"/>
          </p:nvPr>
        </p:nvSpPr>
        <p:spPr>
          <a:xfrm>
            <a:off x="1792288" y="5139850"/>
            <a:ext cx="5486400" cy="347663"/>
          </a:xfrm>
        </p:spPr>
        <p:txBody>
          <a:bodyPr/>
          <a:lstStyle>
            <a:lvl1pPr marL="0" indent="0">
              <a:buNone/>
              <a:defRPr sz="1400"/>
            </a:lvl1pPr>
            <a:lvl2pPr marL="455972" indent="0">
              <a:buNone/>
              <a:defRPr sz="1200"/>
            </a:lvl2pPr>
            <a:lvl3pPr marL="911965" indent="0">
              <a:buNone/>
              <a:defRPr sz="1000"/>
            </a:lvl3pPr>
            <a:lvl4pPr marL="1367960" indent="0">
              <a:buNone/>
              <a:defRPr sz="900"/>
            </a:lvl4pPr>
            <a:lvl5pPr marL="1823940" indent="0">
              <a:buNone/>
              <a:defRPr sz="900"/>
            </a:lvl5pPr>
            <a:lvl6pPr marL="2279925" indent="0">
              <a:buNone/>
              <a:defRPr sz="900"/>
            </a:lvl6pPr>
            <a:lvl7pPr marL="2735915" indent="0">
              <a:buNone/>
              <a:defRPr sz="900"/>
            </a:lvl7pPr>
            <a:lvl8pPr marL="3191895" indent="0">
              <a:buNone/>
              <a:defRPr sz="900"/>
            </a:lvl8pPr>
            <a:lvl9pPr marL="3647876" indent="0">
              <a:buNone/>
              <a:defRPr sz="900"/>
            </a:lvl9pPr>
          </a:lstStyle>
          <a:p>
            <a:pPr lvl="0"/>
            <a:r>
              <a:rPr lang="en-US"/>
              <a:t>Click to edit Master text styles</a:t>
            </a:r>
          </a:p>
        </p:txBody>
      </p:sp>
      <p:sp>
        <p:nvSpPr>
          <p:cNvPr id="5" name="Picture Placeholder 4"/>
          <p:cNvSpPr>
            <a:spLocks noGrp="1"/>
          </p:cNvSpPr>
          <p:nvPr>
            <p:ph type="pic" sz="quarter" idx="10" hasCustomPrompt="1"/>
          </p:nvPr>
        </p:nvSpPr>
        <p:spPr>
          <a:xfrm>
            <a:off x="381000" y="5763065"/>
            <a:ext cx="2590800" cy="790136"/>
          </a:xfrm>
        </p:spPr>
        <p:txBody>
          <a:bodyPr>
            <a:normAutofit/>
          </a:bodyPr>
          <a:lstStyle>
            <a:lvl1pPr marL="0" indent="0">
              <a:buNone/>
              <a:defRPr sz="2000"/>
            </a:lvl1pPr>
          </a:lstStyle>
          <a:p>
            <a:r>
              <a:rPr lang="en-US" dirty="0"/>
              <a:t>Insert logo here</a:t>
            </a:r>
          </a:p>
        </p:txBody>
      </p:sp>
    </p:spTree>
    <p:extLst>
      <p:ext uri="{BB962C8B-B14F-4D97-AF65-F5344CB8AC3E}">
        <p14:creationId xmlns:p14="http://schemas.microsoft.com/office/powerpoint/2010/main" val="304930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lastní rozložení">
    <p:bg>
      <p:bgPr>
        <a:solidFill>
          <a:srgbClr val="B2B4B6"/>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Helvetica LT Std Cond" pitchFamily="34" charset="-18"/>
              </a:defRPr>
            </a:lvl1pPr>
          </a:lstStyle>
          <a:p>
            <a:r>
              <a:rPr lang="cs-CZ" dirty="0"/>
              <a:t>Kliknutím lze upravit styl.</a:t>
            </a:r>
          </a:p>
        </p:txBody>
      </p:sp>
    </p:spTree>
    <p:extLst>
      <p:ext uri="{BB962C8B-B14F-4D97-AF65-F5344CB8AC3E}">
        <p14:creationId xmlns:p14="http://schemas.microsoft.com/office/powerpoint/2010/main" val="112194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0.xml"/><Relationship Id="rId4"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1.xml"/><Relationship Id="rId4" Type="http://schemas.openxmlformats.org/officeDocument/2006/relationships/image" Target="../media/image4.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2.xml"/><Relationship Id="rId4" Type="http://schemas.openxmlformats.org/officeDocument/2006/relationships/image" Target="../media/image4.w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3.xml"/><Relationship Id="rId4" Type="http://schemas.openxmlformats.org/officeDocument/2006/relationships/image" Target="../media/image4.w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4.xml"/><Relationship Id="rId4" Type="http://schemas.openxmlformats.org/officeDocument/2006/relationships/image" Target="../media/image4.w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5.xml"/><Relationship Id="rId4" Type="http://schemas.openxmlformats.org/officeDocument/2006/relationships/image" Target="../media/image4.w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6.xml"/><Relationship Id="rId4" Type="http://schemas.openxmlformats.org/officeDocument/2006/relationships/image" Target="../media/image4.w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17.xml"/><Relationship Id="rId4" Type="http://schemas.openxmlformats.org/officeDocument/2006/relationships/image" Target="../media/image4.wmf"/></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8.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9.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3.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4.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5.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6.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7.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8.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9.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0.xml"/><Relationship Id="rId1" Type="http://schemas.openxmlformats.org/officeDocument/2006/relationships/slideLayout" Target="../slideLayouts/slideLayout22.xml"/><Relationship Id="rId4" Type="http://schemas.openxmlformats.org/officeDocument/2006/relationships/image" Target="../media/image6.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1.xml"/><Relationship Id="rId1" Type="http://schemas.openxmlformats.org/officeDocument/2006/relationships/slideLayout" Target="../slideLayouts/slideLayout23.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2.xml"/><Relationship Id="rId1" Type="http://schemas.openxmlformats.org/officeDocument/2006/relationships/slideLayout" Target="../slideLayouts/slideLayout24.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3.xml"/><Relationship Id="rId1" Type="http://schemas.openxmlformats.org/officeDocument/2006/relationships/slideLayout" Target="../slideLayouts/slideLayout25.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4.xml"/><Relationship Id="rId1" Type="http://schemas.openxmlformats.org/officeDocument/2006/relationships/slideLayout" Target="../slideLayouts/slideLayout26.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5.xml"/><Relationship Id="rId1" Type="http://schemas.openxmlformats.org/officeDocument/2006/relationships/slideLayout" Target="../slideLayouts/slideLayout27.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6.xml"/><Relationship Id="rId1" Type="http://schemas.openxmlformats.org/officeDocument/2006/relationships/slideLayout" Target="../slideLayouts/slideLayout28.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7.xml"/><Relationship Id="rId1" Type="http://schemas.openxmlformats.org/officeDocument/2006/relationships/slideLayout" Target="../slideLayouts/slideLayout29.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8.xml"/><Relationship Id="rId1" Type="http://schemas.openxmlformats.org/officeDocument/2006/relationships/slideLayout" Target="../slideLayouts/slideLayout30.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9.xml"/><Relationship Id="rId1" Type="http://schemas.openxmlformats.org/officeDocument/2006/relationships/slideLayout" Target="../slideLayouts/slideLayout31.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4.wm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0.xml"/><Relationship Id="rId1" Type="http://schemas.openxmlformats.org/officeDocument/2006/relationships/slideLayout" Target="../slideLayouts/slideLayout32.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1.xml"/><Relationship Id="rId1" Type="http://schemas.openxmlformats.org/officeDocument/2006/relationships/slideLayout" Target="../slideLayouts/slideLayout33.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2.xml"/><Relationship Id="rId1" Type="http://schemas.openxmlformats.org/officeDocument/2006/relationships/slideLayout" Target="../slideLayouts/slideLayout34.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3.xml"/><Relationship Id="rId1" Type="http://schemas.openxmlformats.org/officeDocument/2006/relationships/slideLayout" Target="../slideLayouts/slideLayout35.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4.xml"/><Relationship Id="rId1" Type="http://schemas.openxmlformats.org/officeDocument/2006/relationships/slideLayout" Target="../slideLayouts/slideLayout36.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5.xml"/><Relationship Id="rId1" Type="http://schemas.openxmlformats.org/officeDocument/2006/relationships/slideLayout" Target="../slideLayouts/slideLayout37.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6.xml"/><Relationship Id="rId1" Type="http://schemas.openxmlformats.org/officeDocument/2006/relationships/slideLayout" Target="../slideLayouts/slideLayout38.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7.xml"/><Relationship Id="rId1" Type="http://schemas.openxmlformats.org/officeDocument/2006/relationships/slideLayout" Target="../slideLayouts/slideLayout39.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8.xml"/><Relationship Id="rId1" Type="http://schemas.openxmlformats.org/officeDocument/2006/relationships/slideLayout" Target="../slideLayouts/slideLayout40.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9.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5.xml"/><Relationship Id="rId4" Type="http://schemas.openxmlformats.org/officeDocument/2006/relationships/image" Target="../media/image4.wmf"/></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0.xml"/><Relationship Id="rId1" Type="http://schemas.openxmlformats.org/officeDocument/2006/relationships/slideLayout" Target="../slideLayouts/slideLayout42.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1.xml"/><Relationship Id="rId1" Type="http://schemas.openxmlformats.org/officeDocument/2006/relationships/slideLayout" Target="../slideLayouts/slideLayout43.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2.xml"/><Relationship Id="rId1" Type="http://schemas.openxmlformats.org/officeDocument/2006/relationships/slideLayout" Target="../slideLayouts/slideLayout44.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3.xml"/><Relationship Id="rId1" Type="http://schemas.openxmlformats.org/officeDocument/2006/relationships/slideLayout" Target="../slideLayouts/slideLayout45.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4.xml"/><Relationship Id="rId1" Type="http://schemas.openxmlformats.org/officeDocument/2006/relationships/slideLayout" Target="../slideLayouts/slideLayout46.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5.xml"/><Relationship Id="rId1" Type="http://schemas.openxmlformats.org/officeDocument/2006/relationships/slideLayout" Target="../slideLayouts/slideLayout47.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6.xml"/><Relationship Id="rId1" Type="http://schemas.openxmlformats.org/officeDocument/2006/relationships/slideLayout" Target="../slideLayouts/slideLayout48.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7.xml"/><Relationship Id="rId1" Type="http://schemas.openxmlformats.org/officeDocument/2006/relationships/slideLayout" Target="../slideLayouts/slideLayout49.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8.xml"/><Relationship Id="rId1" Type="http://schemas.openxmlformats.org/officeDocument/2006/relationships/slideLayout" Target="../slideLayouts/slideLayout50.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9.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6.xml"/><Relationship Id="rId4" Type="http://schemas.openxmlformats.org/officeDocument/2006/relationships/image" Target="../media/image4.wmf"/></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0.xml"/><Relationship Id="rId1" Type="http://schemas.openxmlformats.org/officeDocument/2006/relationships/slideLayout" Target="../slideLayouts/slideLayout52.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1.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7.xml"/><Relationship Id="rId4" Type="http://schemas.openxmlformats.org/officeDocument/2006/relationships/image" Target="../media/image4.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8.xml"/><Relationship Id="rId4" Type="http://schemas.openxmlformats.org/officeDocument/2006/relationships/image" Target="../media/image4.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theme" Target="../theme/theme9.xml"/><Relationship Id="rId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193" tIns="45597" rIns="91193" bIns="45597" rtlCol="0" anchor="ctr">
            <a:normAutofit/>
          </a:bodyPr>
          <a:lstStyle/>
          <a:p>
            <a:r>
              <a:rPr lang="en-US"/>
              <a:t>Click to edit Master title style</a:t>
            </a:r>
          </a:p>
        </p:txBody>
      </p:sp>
      <p:sp>
        <p:nvSpPr>
          <p:cNvPr id="3" name="Text Placeholder 2"/>
          <p:cNvSpPr>
            <a:spLocks noGrp="1"/>
          </p:cNvSpPr>
          <p:nvPr>
            <p:ph type="body" idx="1"/>
          </p:nvPr>
        </p:nvSpPr>
        <p:spPr>
          <a:xfrm>
            <a:off x="457200" y="1600257"/>
            <a:ext cx="8229600" cy="4525963"/>
          </a:xfrm>
          <a:prstGeom prst="rect">
            <a:avLst/>
          </a:prstGeom>
        </p:spPr>
        <p:txBody>
          <a:bodyPr vert="horz" lIns="91193" tIns="45597" rIns="91193" bIns="455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260"/>
            <a:ext cx="2133600" cy="365125"/>
          </a:xfrm>
          <a:prstGeom prst="rect">
            <a:avLst/>
          </a:prstGeom>
        </p:spPr>
        <p:txBody>
          <a:bodyPr vert="horz" lIns="91193" tIns="45597" rIns="91193" bIns="45597" rtlCol="0" anchor="ctr"/>
          <a:lstStyle>
            <a:lvl1pPr algn="l">
              <a:defRPr sz="1200">
                <a:solidFill>
                  <a:schemeClr val="tx1">
                    <a:tint val="75000"/>
                  </a:schemeClr>
                </a:solidFill>
              </a:defRPr>
            </a:lvl1pPr>
          </a:lstStyle>
          <a:p>
            <a:pPr defTabSz="911965"/>
            <a:fld id="{B1B4051C-6113-4E77-A55A-9FDAD54A9914}" type="datetimeFigureOut">
              <a:rPr lang="en-US" smtClean="0">
                <a:solidFill>
                  <a:prstClr val="black">
                    <a:tint val="75000"/>
                  </a:prstClr>
                </a:solidFill>
              </a:rPr>
              <a:pPr defTabSz="911965"/>
              <a:t>9/4/2018</a:t>
            </a:fld>
            <a:endParaRPr lang="en-US">
              <a:solidFill>
                <a:prstClr val="black">
                  <a:tint val="75000"/>
                </a:prstClr>
              </a:solidFill>
            </a:endParaRPr>
          </a:p>
        </p:txBody>
      </p:sp>
      <p:sp>
        <p:nvSpPr>
          <p:cNvPr id="5" name="Footer Placeholder 4"/>
          <p:cNvSpPr>
            <a:spLocks noGrp="1"/>
          </p:cNvSpPr>
          <p:nvPr>
            <p:ph type="ftr" sz="quarter" idx="3"/>
          </p:nvPr>
        </p:nvSpPr>
        <p:spPr>
          <a:xfrm>
            <a:off x="3124201" y="6357260"/>
            <a:ext cx="2895600" cy="365125"/>
          </a:xfrm>
          <a:prstGeom prst="rect">
            <a:avLst/>
          </a:prstGeom>
        </p:spPr>
        <p:txBody>
          <a:bodyPr vert="horz" lIns="91193" tIns="45597" rIns="91193" bIns="45597" rtlCol="0" anchor="ctr"/>
          <a:lstStyle>
            <a:lvl1pPr algn="ctr">
              <a:defRPr sz="1200">
                <a:solidFill>
                  <a:schemeClr val="tx1">
                    <a:tint val="75000"/>
                  </a:schemeClr>
                </a:solidFill>
              </a:defRPr>
            </a:lvl1pPr>
          </a:lstStyle>
          <a:p>
            <a:pPr defTabSz="91196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60"/>
            <a:ext cx="2133600" cy="365125"/>
          </a:xfrm>
          <a:prstGeom prst="rect">
            <a:avLst/>
          </a:prstGeom>
        </p:spPr>
        <p:txBody>
          <a:bodyPr vert="horz" lIns="91193" tIns="45597" rIns="91193" bIns="45597" rtlCol="0" anchor="ctr"/>
          <a:lstStyle>
            <a:lvl1pPr algn="r">
              <a:defRPr sz="1200">
                <a:solidFill>
                  <a:schemeClr val="tx1">
                    <a:tint val="75000"/>
                  </a:schemeClr>
                </a:solidFill>
              </a:defRPr>
            </a:lvl1pPr>
          </a:lstStyle>
          <a:p>
            <a:pPr defTabSz="911965"/>
            <a:fld id="{74FD42A4-E2B4-4020-BB0C-78E6767532E7}" type="slidenum">
              <a:rPr lang="en-US" smtClean="0">
                <a:solidFill>
                  <a:prstClr val="black">
                    <a:tint val="75000"/>
                  </a:prstClr>
                </a:solidFill>
              </a:rPr>
              <a:pPr defTabSz="911965"/>
              <a:t>‹#›</a:t>
            </a:fld>
            <a:endParaRPr lang="en-US">
              <a:solidFill>
                <a:prstClr val="black">
                  <a:tint val="75000"/>
                </a:prstClr>
              </a:solidFill>
            </a:endParaRP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0435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1965" rtl="0" eaLnBrk="1" latinLnBrk="0" hangingPunct="1">
        <a:spcBef>
          <a:spcPct val="0"/>
        </a:spcBef>
        <a:buNone/>
        <a:defRPr sz="4400" kern="1200">
          <a:solidFill>
            <a:schemeClr val="tx1"/>
          </a:solidFill>
          <a:latin typeface="+mj-lt"/>
          <a:ea typeface="+mj-ea"/>
          <a:cs typeface="+mj-cs"/>
        </a:defRPr>
      </a:lvl1pPr>
    </p:titleStyle>
    <p:bodyStyle>
      <a:lvl1pPr marL="342000" indent="-342000" algn="l" defTabSz="9119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974" indent="-285007" algn="l" defTabSz="9119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960" indent="-227984" algn="l" defTabSz="9119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940"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940"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925"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0"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92"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56" indent="-227984" algn="l" defTabSz="9119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5" rtl="0" eaLnBrk="1" latinLnBrk="0" hangingPunct="1">
        <a:defRPr sz="1800" kern="1200">
          <a:solidFill>
            <a:schemeClr val="tx1"/>
          </a:solidFill>
          <a:latin typeface="+mn-lt"/>
          <a:ea typeface="+mn-ea"/>
          <a:cs typeface="+mn-cs"/>
        </a:defRPr>
      </a:lvl1pPr>
      <a:lvl2pPr marL="455972" algn="l" defTabSz="911965" rtl="0" eaLnBrk="1" latinLnBrk="0" hangingPunct="1">
        <a:defRPr sz="1800" kern="1200">
          <a:solidFill>
            <a:schemeClr val="tx1"/>
          </a:solidFill>
          <a:latin typeface="+mn-lt"/>
          <a:ea typeface="+mn-ea"/>
          <a:cs typeface="+mn-cs"/>
        </a:defRPr>
      </a:lvl2pPr>
      <a:lvl3pPr marL="911965" algn="l" defTabSz="911965" rtl="0" eaLnBrk="1" latinLnBrk="0" hangingPunct="1">
        <a:defRPr sz="1800" kern="1200">
          <a:solidFill>
            <a:schemeClr val="tx1"/>
          </a:solidFill>
          <a:latin typeface="+mn-lt"/>
          <a:ea typeface="+mn-ea"/>
          <a:cs typeface="+mn-cs"/>
        </a:defRPr>
      </a:lvl3pPr>
      <a:lvl4pPr marL="1367960" algn="l" defTabSz="911965" rtl="0" eaLnBrk="1" latinLnBrk="0" hangingPunct="1">
        <a:defRPr sz="1800" kern="1200">
          <a:solidFill>
            <a:schemeClr val="tx1"/>
          </a:solidFill>
          <a:latin typeface="+mn-lt"/>
          <a:ea typeface="+mn-ea"/>
          <a:cs typeface="+mn-cs"/>
        </a:defRPr>
      </a:lvl4pPr>
      <a:lvl5pPr marL="1823940" algn="l" defTabSz="911965" rtl="0" eaLnBrk="1" latinLnBrk="0" hangingPunct="1">
        <a:defRPr sz="1800" kern="1200">
          <a:solidFill>
            <a:schemeClr val="tx1"/>
          </a:solidFill>
          <a:latin typeface="+mn-lt"/>
          <a:ea typeface="+mn-ea"/>
          <a:cs typeface="+mn-cs"/>
        </a:defRPr>
      </a:lvl5pPr>
      <a:lvl6pPr marL="2279925" algn="l" defTabSz="911965" rtl="0" eaLnBrk="1" latinLnBrk="0" hangingPunct="1">
        <a:defRPr sz="1800" kern="1200">
          <a:solidFill>
            <a:schemeClr val="tx1"/>
          </a:solidFill>
          <a:latin typeface="+mn-lt"/>
          <a:ea typeface="+mn-ea"/>
          <a:cs typeface="+mn-cs"/>
        </a:defRPr>
      </a:lvl6pPr>
      <a:lvl7pPr marL="2735915" algn="l" defTabSz="911965" rtl="0" eaLnBrk="1" latinLnBrk="0" hangingPunct="1">
        <a:defRPr sz="1800" kern="1200">
          <a:solidFill>
            <a:schemeClr val="tx1"/>
          </a:solidFill>
          <a:latin typeface="+mn-lt"/>
          <a:ea typeface="+mn-ea"/>
          <a:cs typeface="+mn-cs"/>
        </a:defRPr>
      </a:lvl7pPr>
      <a:lvl8pPr marL="3191895" algn="l" defTabSz="911965" rtl="0" eaLnBrk="1" latinLnBrk="0" hangingPunct="1">
        <a:defRPr sz="1800" kern="1200">
          <a:solidFill>
            <a:schemeClr val="tx1"/>
          </a:solidFill>
          <a:latin typeface="+mn-lt"/>
          <a:ea typeface="+mn-ea"/>
          <a:cs typeface="+mn-cs"/>
        </a:defRPr>
      </a:lvl8pPr>
      <a:lvl9pPr marL="3647876" algn="l" defTabSz="91196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76"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6"/>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95536" y="4629133"/>
            <a:ext cx="8229600" cy="1143000"/>
          </a:xfrm>
          <a:prstGeom prst="rect">
            <a:avLst/>
          </a:prstGeom>
        </p:spPr>
        <p:txBody>
          <a:bodyPr vert="horz" lIns="91440" tIns="45720" rIns="91440" bIns="45720" rtlCol="0" anchor="ctr">
            <a:normAutofit/>
          </a:bodyPr>
          <a:lstStyle/>
          <a:p>
            <a:r>
              <a:rPr lang="cs-CZ" dirty="0"/>
              <a:t>Kliknutím lze upravit styl.</a:t>
            </a:r>
          </a:p>
        </p:txBody>
      </p:sp>
    </p:spTree>
    <p:extLst>
      <p:ext uri="{BB962C8B-B14F-4D97-AF65-F5344CB8AC3E}">
        <p14:creationId xmlns:p14="http://schemas.microsoft.com/office/powerpoint/2010/main" val="285944608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lang="cs-CZ" sz="2400" b="1" kern="1200" dirty="0">
          <a:solidFill>
            <a:schemeClr val="bg1"/>
          </a:solidFill>
          <a:latin typeface="Helvetica LT Std Cond" pitchFamily="34" charset="-18"/>
          <a:ea typeface="+mn-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82"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84"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88"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90"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92"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94"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96"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2B4B6"/>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95536" y="4629133"/>
            <a:ext cx="8229600" cy="1143000"/>
          </a:xfrm>
          <a:prstGeom prst="rect">
            <a:avLst/>
          </a:prstGeom>
        </p:spPr>
        <p:txBody>
          <a:bodyPr vert="horz" lIns="91440" tIns="45720" rIns="91440" bIns="45720" rtlCol="0" anchor="ctr">
            <a:normAutofit/>
          </a:bodyPr>
          <a:lstStyle/>
          <a:p>
            <a:r>
              <a:rPr lang="cs-CZ" dirty="0"/>
              <a:t>Kliknutím lze upravit styl.</a:t>
            </a:r>
          </a:p>
        </p:txBody>
      </p:sp>
    </p:spTree>
    <p:extLst>
      <p:ext uri="{BB962C8B-B14F-4D97-AF65-F5344CB8AC3E}">
        <p14:creationId xmlns:p14="http://schemas.microsoft.com/office/powerpoint/2010/main" val="2859446084"/>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spcBef>
          <a:spcPct val="0"/>
        </a:spcBef>
        <a:buNone/>
        <a:defRPr lang="cs-CZ" sz="2400" b="1" kern="1200" dirty="0">
          <a:solidFill>
            <a:schemeClr val="bg1"/>
          </a:solidFill>
          <a:latin typeface="Helvetica LT Std Cond" pitchFamily="34" charset="-18"/>
          <a:ea typeface="+mn-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02"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06"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08"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10"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12"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14"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18"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20"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22"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24"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26"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28"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30"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2094138"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32"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614671312"/>
      </p:ext>
    </p:extLst>
  </p:cSld>
  <p:clrMap bg1="lt1" tx1="dk1" bg2="lt2" tx2="dk2" accent1="accent1" accent2="accent2" accent3="accent3" accent4="accent4" accent5="accent5" accent6="accent6" hlink="hlink" folHlink="folHlink"/>
  <p:sldLayoutIdLst>
    <p:sldLayoutId id="2147483834"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1" y="452440"/>
            <a:ext cx="8072437"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1" y="1981202"/>
            <a:ext cx="8072437"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9"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7" y="6319065"/>
            <a:ext cx="1028517" cy="82895"/>
          </a:xfrm>
          <a:prstGeom prst="rect">
            <a:avLst/>
          </a:prstGeom>
        </p:spPr>
      </p:pic>
    </p:spTree>
    <p:extLst>
      <p:ext uri="{BB962C8B-B14F-4D97-AF65-F5344CB8AC3E}">
        <p14:creationId xmlns:p14="http://schemas.microsoft.com/office/powerpoint/2010/main" val="4072016631"/>
      </p:ext>
    </p:extLst>
  </p:cSld>
  <p:clrMap bg1="lt1" tx1="dk1" bg2="lt2" tx2="dk2" accent1="accent1" accent2="accent2" accent3="accent3" accent4="accent4" accent5="accent5" accent6="accent6" hlink="hlink" folHlink="folHlink"/>
  <p:sldLayoutIdLst>
    <p:sldLayoutId id="2147483836" r:id="rId1"/>
  </p:sldLayoutIdLst>
  <p:txStyles>
    <p:titleStyle>
      <a:lvl1pPr algn="l" rtl="0" eaLnBrk="1" fontAlgn="base" hangingPunct="1">
        <a:lnSpc>
          <a:spcPct val="121000"/>
        </a:lnSpc>
        <a:spcBef>
          <a:spcPct val="0"/>
        </a:spcBef>
        <a:spcAft>
          <a:spcPct val="0"/>
        </a:spcAft>
        <a:defRPr sz="2293">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293">
          <a:solidFill>
            <a:schemeClr val="tx2"/>
          </a:solidFill>
          <a:latin typeface="Arial" charset="0"/>
          <a:cs typeface="Arial" charset="0"/>
        </a:defRPr>
      </a:lvl2pPr>
      <a:lvl3pPr algn="l" rtl="0" eaLnBrk="1" fontAlgn="base" hangingPunct="1">
        <a:lnSpc>
          <a:spcPct val="95000"/>
        </a:lnSpc>
        <a:spcBef>
          <a:spcPct val="0"/>
        </a:spcBef>
        <a:spcAft>
          <a:spcPct val="0"/>
        </a:spcAft>
        <a:defRPr sz="2293">
          <a:solidFill>
            <a:schemeClr val="tx2"/>
          </a:solidFill>
          <a:latin typeface="Arial" charset="0"/>
          <a:cs typeface="Arial" charset="0"/>
        </a:defRPr>
      </a:lvl3pPr>
      <a:lvl4pPr algn="l" rtl="0" eaLnBrk="1" fontAlgn="base" hangingPunct="1">
        <a:lnSpc>
          <a:spcPct val="95000"/>
        </a:lnSpc>
        <a:spcBef>
          <a:spcPct val="0"/>
        </a:spcBef>
        <a:spcAft>
          <a:spcPct val="0"/>
        </a:spcAft>
        <a:defRPr sz="2293">
          <a:solidFill>
            <a:schemeClr val="tx2"/>
          </a:solidFill>
          <a:latin typeface="Arial" charset="0"/>
          <a:cs typeface="Arial" charset="0"/>
        </a:defRPr>
      </a:lvl4pPr>
      <a:lvl5pPr algn="l" rtl="0" eaLnBrk="1" fontAlgn="base" hangingPunct="1">
        <a:lnSpc>
          <a:spcPct val="95000"/>
        </a:lnSpc>
        <a:spcBef>
          <a:spcPct val="0"/>
        </a:spcBef>
        <a:spcAft>
          <a:spcPct val="0"/>
        </a:spcAft>
        <a:defRPr sz="2293">
          <a:solidFill>
            <a:schemeClr val="tx2"/>
          </a:solidFill>
          <a:latin typeface="Arial" charset="0"/>
          <a:cs typeface="Arial" charset="0"/>
        </a:defRPr>
      </a:lvl5pPr>
      <a:lvl6pPr marL="444442" algn="l" rtl="0" eaLnBrk="1" fontAlgn="base" hangingPunct="1">
        <a:lnSpc>
          <a:spcPct val="95000"/>
        </a:lnSpc>
        <a:spcBef>
          <a:spcPct val="0"/>
        </a:spcBef>
        <a:spcAft>
          <a:spcPct val="0"/>
        </a:spcAft>
        <a:defRPr sz="2293">
          <a:solidFill>
            <a:schemeClr val="tx2"/>
          </a:solidFill>
          <a:latin typeface="Arial" charset="0"/>
          <a:cs typeface="Arial" charset="0"/>
        </a:defRPr>
      </a:lvl6pPr>
      <a:lvl7pPr marL="888885" algn="l" rtl="0" eaLnBrk="1" fontAlgn="base" hangingPunct="1">
        <a:lnSpc>
          <a:spcPct val="95000"/>
        </a:lnSpc>
        <a:spcBef>
          <a:spcPct val="0"/>
        </a:spcBef>
        <a:spcAft>
          <a:spcPct val="0"/>
        </a:spcAft>
        <a:defRPr sz="2293">
          <a:solidFill>
            <a:schemeClr val="tx2"/>
          </a:solidFill>
          <a:latin typeface="Arial" charset="0"/>
          <a:cs typeface="Arial" charset="0"/>
        </a:defRPr>
      </a:lvl7pPr>
      <a:lvl8pPr marL="1333327" algn="l" rtl="0" eaLnBrk="1" fontAlgn="base" hangingPunct="1">
        <a:lnSpc>
          <a:spcPct val="95000"/>
        </a:lnSpc>
        <a:spcBef>
          <a:spcPct val="0"/>
        </a:spcBef>
        <a:spcAft>
          <a:spcPct val="0"/>
        </a:spcAft>
        <a:defRPr sz="2293">
          <a:solidFill>
            <a:schemeClr val="tx2"/>
          </a:solidFill>
          <a:latin typeface="Arial" charset="0"/>
          <a:cs typeface="Arial" charset="0"/>
        </a:defRPr>
      </a:lvl8pPr>
      <a:lvl9pPr marL="1777770" algn="l" rtl="0" eaLnBrk="1" fontAlgn="base" hangingPunct="1">
        <a:lnSpc>
          <a:spcPct val="95000"/>
        </a:lnSpc>
        <a:spcBef>
          <a:spcPct val="0"/>
        </a:spcBef>
        <a:spcAft>
          <a:spcPct val="0"/>
        </a:spcAft>
        <a:defRPr sz="2293">
          <a:solidFill>
            <a:schemeClr val="tx2"/>
          </a:solidFill>
          <a:latin typeface="Arial" charset="0"/>
          <a:cs typeface="Arial" charset="0"/>
        </a:defRPr>
      </a:lvl9pPr>
    </p:titleStyle>
    <p:bodyStyle>
      <a:lvl1pPr algn="just" rtl="0" eaLnBrk="1" fontAlgn="base" hangingPunct="1">
        <a:lnSpc>
          <a:spcPct val="121000"/>
        </a:lnSpc>
        <a:spcBef>
          <a:spcPts val="292"/>
        </a:spcBef>
        <a:spcAft>
          <a:spcPts val="292"/>
        </a:spcAft>
        <a:buClr>
          <a:schemeClr val="tx1"/>
        </a:buClr>
        <a:defRPr sz="970">
          <a:solidFill>
            <a:schemeClr val="accent1"/>
          </a:solidFill>
          <a:latin typeface="Arial" pitchFamily="34" charset="0"/>
          <a:ea typeface="+mn-ea"/>
          <a:cs typeface="+mn-cs"/>
        </a:defRPr>
      </a:lvl1pPr>
      <a:lvl2pPr marL="83333" indent="-81790"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2pPr>
      <a:lvl3pPr marL="527776" indent="-185184"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3pPr>
      <a:lvl4pPr marL="787034" indent="-94136"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4pPr>
      <a:lvl5pPr marL="1222217" indent="-179012"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5pPr>
      <a:lvl6pPr marL="1675918"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6pPr>
      <a:lvl7pPr marL="2120360"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7pPr>
      <a:lvl8pPr marL="2564803"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8pPr>
      <a:lvl9pPr marL="3009246"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9pPr>
    </p:bodyStyle>
    <p:otherStyle>
      <a:defPPr>
        <a:defRPr lang="en-US"/>
      </a:defPPr>
      <a:lvl1pPr marL="0" algn="l" defTabSz="888885" rtl="0" eaLnBrk="1" latinLnBrk="0" hangingPunct="1">
        <a:defRPr sz="1764" kern="1200">
          <a:solidFill>
            <a:schemeClr val="tx1"/>
          </a:solidFill>
          <a:latin typeface="+mn-lt"/>
          <a:ea typeface="+mn-ea"/>
          <a:cs typeface="+mn-cs"/>
        </a:defRPr>
      </a:lvl1pPr>
      <a:lvl2pPr marL="444442" algn="l" defTabSz="888885" rtl="0" eaLnBrk="1" latinLnBrk="0" hangingPunct="1">
        <a:defRPr sz="1764" kern="1200">
          <a:solidFill>
            <a:schemeClr val="tx1"/>
          </a:solidFill>
          <a:latin typeface="+mn-lt"/>
          <a:ea typeface="+mn-ea"/>
          <a:cs typeface="+mn-cs"/>
        </a:defRPr>
      </a:lvl2pPr>
      <a:lvl3pPr marL="888885" algn="l" defTabSz="888885" rtl="0" eaLnBrk="1" latinLnBrk="0" hangingPunct="1">
        <a:defRPr sz="1764" kern="1200">
          <a:solidFill>
            <a:schemeClr val="tx1"/>
          </a:solidFill>
          <a:latin typeface="+mn-lt"/>
          <a:ea typeface="+mn-ea"/>
          <a:cs typeface="+mn-cs"/>
        </a:defRPr>
      </a:lvl3pPr>
      <a:lvl4pPr marL="1333327" algn="l" defTabSz="888885" rtl="0" eaLnBrk="1" latinLnBrk="0" hangingPunct="1">
        <a:defRPr sz="1764" kern="1200">
          <a:solidFill>
            <a:schemeClr val="tx1"/>
          </a:solidFill>
          <a:latin typeface="+mn-lt"/>
          <a:ea typeface="+mn-ea"/>
          <a:cs typeface="+mn-cs"/>
        </a:defRPr>
      </a:lvl4pPr>
      <a:lvl5pPr marL="1777770" algn="l" defTabSz="888885" rtl="0" eaLnBrk="1" latinLnBrk="0" hangingPunct="1">
        <a:defRPr sz="1764" kern="1200">
          <a:solidFill>
            <a:schemeClr val="tx1"/>
          </a:solidFill>
          <a:latin typeface="+mn-lt"/>
          <a:ea typeface="+mn-ea"/>
          <a:cs typeface="+mn-cs"/>
        </a:defRPr>
      </a:lvl5pPr>
      <a:lvl6pPr marL="2222212" algn="l" defTabSz="888885" rtl="0" eaLnBrk="1" latinLnBrk="0" hangingPunct="1">
        <a:defRPr sz="1764" kern="1200">
          <a:solidFill>
            <a:schemeClr val="tx1"/>
          </a:solidFill>
          <a:latin typeface="+mn-lt"/>
          <a:ea typeface="+mn-ea"/>
          <a:cs typeface="+mn-cs"/>
        </a:defRPr>
      </a:lvl6pPr>
      <a:lvl7pPr marL="2666655" algn="l" defTabSz="888885" rtl="0" eaLnBrk="1" latinLnBrk="0" hangingPunct="1">
        <a:defRPr sz="1764" kern="1200">
          <a:solidFill>
            <a:schemeClr val="tx1"/>
          </a:solidFill>
          <a:latin typeface="+mn-lt"/>
          <a:ea typeface="+mn-ea"/>
          <a:cs typeface="+mn-cs"/>
        </a:defRPr>
      </a:lvl7pPr>
      <a:lvl8pPr marL="3111097" algn="l" defTabSz="888885" rtl="0" eaLnBrk="1" latinLnBrk="0" hangingPunct="1">
        <a:defRPr sz="1764" kern="1200">
          <a:solidFill>
            <a:schemeClr val="tx1"/>
          </a:solidFill>
          <a:latin typeface="+mn-lt"/>
          <a:ea typeface="+mn-ea"/>
          <a:cs typeface="+mn-cs"/>
        </a:defRPr>
      </a:lvl8pPr>
      <a:lvl9pPr marL="3555539" algn="l" defTabSz="888885" rtl="0" eaLnBrk="1" latinLnBrk="0" hangingPunct="1">
        <a:defRPr sz="1764"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4" y="614373"/>
            <a:ext cx="8072438" cy="827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39754" y="1600204"/>
            <a:ext cx="8072438" cy="4375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2308233" y="6205539"/>
            <a:ext cx="6386513" cy="315912"/>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r">
              <a:buClrTx/>
              <a:defRPr sz="1122">
                <a:solidFill>
                  <a:schemeClr val="accent1"/>
                </a:solidFill>
                <a:latin typeface="Arial" charset="0"/>
                <a:cs typeface="Arial" charset="0"/>
              </a:defRPr>
            </a:lvl1pPr>
          </a:lstStyle>
          <a:p>
            <a:pPr fontAlgn="base">
              <a:spcBef>
                <a:spcPct val="0"/>
              </a:spcBef>
              <a:spcAft>
                <a:spcPct val="0"/>
              </a:spcAft>
              <a:defRPr/>
            </a:pPr>
            <a:r>
              <a:rPr lang="en-GB">
                <a:solidFill>
                  <a:srgbClr val="000000"/>
                </a:solidFill>
              </a:rPr>
              <a:t>        </a:t>
            </a:r>
            <a:fld id="{11DB5CC8-D1B6-48DE-8981-328FD70494F3}"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29" name="Picture 15" descr="Kinstellar.png"/>
          <p:cNvPicPr>
            <a:picLocks noChangeAspect="1"/>
          </p:cNvPicPr>
          <p:nvPr/>
        </p:nvPicPr>
        <p:blipFill>
          <a:blip r:embed="rId3" cstate="print"/>
          <a:srcRect/>
          <a:stretch>
            <a:fillRect/>
          </a:stretch>
        </p:blipFill>
        <p:spPr bwMode="auto">
          <a:xfrm>
            <a:off x="550863" y="6319845"/>
            <a:ext cx="1028700" cy="82551"/>
          </a:xfrm>
          <a:prstGeom prst="rect">
            <a:avLst/>
          </a:prstGeom>
          <a:noFill/>
          <a:ln w="9525">
            <a:noFill/>
            <a:miter lim="800000"/>
            <a:headEnd/>
            <a:tailEnd/>
          </a:ln>
        </p:spPr>
      </p:pic>
    </p:spTree>
    <p:extLst>
      <p:ext uri="{BB962C8B-B14F-4D97-AF65-F5344CB8AC3E}">
        <p14:creationId xmlns:p14="http://schemas.microsoft.com/office/powerpoint/2010/main" val="1437430308"/>
      </p:ext>
    </p:extLst>
  </p:cSld>
  <p:clrMap bg1="lt1" tx1="dk1" bg2="lt2" tx2="dk2" accent1="accent1" accent2="accent2" accent3="accent3" accent4="accent4" accent5="accent5" accent6="accent6" hlink="hlink" folHlink="folHlink"/>
  <p:sldLayoutIdLst>
    <p:sldLayoutId id="2147483838" r:id="rId1"/>
  </p:sldLayoutIdLst>
  <p:txStyles>
    <p:titleStyle>
      <a:lvl1pPr algn="l" rtl="0" eaLnBrk="0" fontAlgn="base" hangingPunct="0">
        <a:lnSpc>
          <a:spcPct val="95000"/>
        </a:lnSpc>
        <a:spcBef>
          <a:spcPct val="0"/>
        </a:spcBef>
        <a:spcAft>
          <a:spcPct val="0"/>
        </a:spcAft>
        <a:defRPr sz="2244">
          <a:solidFill>
            <a:srgbClr val="C75B12"/>
          </a:solidFill>
          <a:latin typeface="Arial" pitchFamily="34" charset="0"/>
          <a:ea typeface="+mj-ea"/>
          <a:cs typeface="+mj-cs"/>
        </a:defRPr>
      </a:lvl1pPr>
      <a:lvl2pPr algn="l" rtl="0" eaLnBrk="0" fontAlgn="base" hangingPunct="0">
        <a:lnSpc>
          <a:spcPct val="95000"/>
        </a:lnSpc>
        <a:spcBef>
          <a:spcPct val="0"/>
        </a:spcBef>
        <a:spcAft>
          <a:spcPct val="0"/>
        </a:spcAft>
        <a:defRPr sz="2244">
          <a:solidFill>
            <a:srgbClr val="C75B12"/>
          </a:solidFill>
          <a:latin typeface="Arial" charset="0"/>
          <a:cs typeface="Arial" charset="0"/>
        </a:defRPr>
      </a:lvl2pPr>
      <a:lvl3pPr algn="l" rtl="0" eaLnBrk="0" fontAlgn="base" hangingPunct="0">
        <a:lnSpc>
          <a:spcPct val="95000"/>
        </a:lnSpc>
        <a:spcBef>
          <a:spcPct val="0"/>
        </a:spcBef>
        <a:spcAft>
          <a:spcPct val="0"/>
        </a:spcAft>
        <a:defRPr sz="2244">
          <a:solidFill>
            <a:srgbClr val="C75B12"/>
          </a:solidFill>
          <a:latin typeface="Arial" charset="0"/>
          <a:cs typeface="Arial" charset="0"/>
        </a:defRPr>
      </a:lvl3pPr>
      <a:lvl4pPr algn="l" rtl="0" eaLnBrk="0" fontAlgn="base" hangingPunct="0">
        <a:lnSpc>
          <a:spcPct val="95000"/>
        </a:lnSpc>
        <a:spcBef>
          <a:spcPct val="0"/>
        </a:spcBef>
        <a:spcAft>
          <a:spcPct val="0"/>
        </a:spcAft>
        <a:defRPr sz="2244">
          <a:solidFill>
            <a:srgbClr val="C75B12"/>
          </a:solidFill>
          <a:latin typeface="Arial" charset="0"/>
          <a:cs typeface="Arial" charset="0"/>
        </a:defRPr>
      </a:lvl4pPr>
      <a:lvl5pPr algn="l" rtl="0" eaLnBrk="0" fontAlgn="base" hangingPunct="0">
        <a:lnSpc>
          <a:spcPct val="95000"/>
        </a:lnSpc>
        <a:spcBef>
          <a:spcPct val="0"/>
        </a:spcBef>
        <a:spcAft>
          <a:spcPct val="0"/>
        </a:spcAft>
        <a:defRPr sz="2244">
          <a:solidFill>
            <a:srgbClr val="C75B12"/>
          </a:solidFill>
          <a:latin typeface="Arial" charset="0"/>
          <a:cs typeface="Arial" charset="0"/>
        </a:defRPr>
      </a:lvl5pPr>
      <a:lvl6pPr marL="427131" algn="l" rtl="0" eaLnBrk="1" fontAlgn="base" hangingPunct="1">
        <a:lnSpc>
          <a:spcPct val="95000"/>
        </a:lnSpc>
        <a:spcBef>
          <a:spcPct val="0"/>
        </a:spcBef>
        <a:spcAft>
          <a:spcPct val="0"/>
        </a:spcAft>
        <a:defRPr sz="2244">
          <a:solidFill>
            <a:schemeClr val="tx2"/>
          </a:solidFill>
          <a:latin typeface="Arial" charset="0"/>
          <a:cs typeface="Arial" charset="0"/>
        </a:defRPr>
      </a:lvl6pPr>
      <a:lvl7pPr marL="854261" algn="l" rtl="0" eaLnBrk="1" fontAlgn="base" hangingPunct="1">
        <a:lnSpc>
          <a:spcPct val="95000"/>
        </a:lnSpc>
        <a:spcBef>
          <a:spcPct val="0"/>
        </a:spcBef>
        <a:spcAft>
          <a:spcPct val="0"/>
        </a:spcAft>
        <a:defRPr sz="2244">
          <a:solidFill>
            <a:schemeClr val="tx2"/>
          </a:solidFill>
          <a:latin typeface="Arial" charset="0"/>
          <a:cs typeface="Arial" charset="0"/>
        </a:defRPr>
      </a:lvl7pPr>
      <a:lvl8pPr marL="1281393" algn="l" rtl="0" eaLnBrk="1" fontAlgn="base" hangingPunct="1">
        <a:lnSpc>
          <a:spcPct val="95000"/>
        </a:lnSpc>
        <a:spcBef>
          <a:spcPct val="0"/>
        </a:spcBef>
        <a:spcAft>
          <a:spcPct val="0"/>
        </a:spcAft>
        <a:defRPr sz="2244">
          <a:solidFill>
            <a:schemeClr val="tx2"/>
          </a:solidFill>
          <a:latin typeface="Arial" charset="0"/>
          <a:cs typeface="Arial" charset="0"/>
        </a:defRPr>
      </a:lvl8pPr>
      <a:lvl9pPr marL="1708523" algn="l" rtl="0" eaLnBrk="1" fontAlgn="base" hangingPunct="1">
        <a:lnSpc>
          <a:spcPct val="95000"/>
        </a:lnSpc>
        <a:spcBef>
          <a:spcPct val="0"/>
        </a:spcBef>
        <a:spcAft>
          <a:spcPct val="0"/>
        </a:spcAft>
        <a:defRPr sz="2244">
          <a:solidFill>
            <a:schemeClr val="tx2"/>
          </a:solidFill>
          <a:latin typeface="Arial" charset="0"/>
          <a:cs typeface="Arial" charset="0"/>
        </a:defRPr>
      </a:lvl9pPr>
    </p:titleStyle>
    <p:bodyStyle>
      <a:lvl1pPr marL="320348" indent="-320348" algn="l" rtl="0" eaLnBrk="0" fontAlgn="base" hangingPunct="0">
        <a:spcBef>
          <a:spcPct val="20000"/>
        </a:spcBef>
        <a:spcAft>
          <a:spcPct val="20000"/>
        </a:spcAft>
        <a:buClr>
          <a:schemeClr val="tx1"/>
        </a:buClr>
        <a:defRPr sz="1496">
          <a:solidFill>
            <a:schemeClr val="accent1"/>
          </a:solidFill>
          <a:latin typeface="Arial" pitchFamily="34" charset="0"/>
          <a:ea typeface="+mn-ea"/>
          <a:cs typeface="+mn-cs"/>
        </a:defRPr>
      </a:lvl1pPr>
      <a:lvl2pPr marL="172040" indent="-170556" algn="l" rtl="0" eaLnBrk="0" fontAlgn="base" hangingPunct="0">
        <a:spcBef>
          <a:spcPct val="20000"/>
        </a:spcBef>
        <a:spcAft>
          <a:spcPct val="20000"/>
        </a:spcAft>
        <a:buClr>
          <a:schemeClr val="tx1"/>
        </a:buClr>
        <a:buFont typeface="Arial" pitchFamily="34" charset="0"/>
        <a:buChar char="•"/>
        <a:defRPr sz="1496">
          <a:solidFill>
            <a:schemeClr val="accent1"/>
          </a:solidFill>
          <a:latin typeface="Arial" pitchFamily="34" charset="0"/>
          <a:cs typeface="+mn-cs"/>
        </a:defRPr>
      </a:lvl2pPr>
      <a:lvl3pPr marL="508701" indent="-179455" algn="l" rtl="0" eaLnBrk="0" fontAlgn="base" hangingPunct="0">
        <a:spcBef>
          <a:spcPct val="20000"/>
        </a:spcBef>
        <a:spcAft>
          <a:spcPct val="20000"/>
        </a:spcAft>
        <a:buClr>
          <a:schemeClr val="tx1"/>
        </a:buClr>
        <a:buFont typeface="Arial" pitchFamily="34" charset="0"/>
        <a:buChar char="–"/>
        <a:defRPr sz="1309">
          <a:solidFill>
            <a:schemeClr val="accent1"/>
          </a:solidFill>
          <a:latin typeface="Arial" pitchFamily="34" charset="0"/>
          <a:cs typeface="+mn-cs"/>
        </a:defRPr>
      </a:lvl3pPr>
      <a:lvl4pPr marL="846847"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4pPr>
      <a:lvl5pPr marL="1183508"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5pPr>
      <a:lvl6pPr marL="1610638"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6pPr>
      <a:lvl7pPr marL="2037770"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7pPr>
      <a:lvl8pPr marL="2464897"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8pPr>
      <a:lvl9pPr marL="2892032"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9pPr>
    </p:bodyStyle>
    <p:otherStyle>
      <a:defPPr>
        <a:defRPr lang="en-US"/>
      </a:defPPr>
      <a:lvl1pPr marL="0" algn="l" defTabSz="854261" rtl="0" eaLnBrk="1" latinLnBrk="0" hangingPunct="1">
        <a:defRPr sz="1683" kern="1200">
          <a:solidFill>
            <a:schemeClr val="tx1"/>
          </a:solidFill>
          <a:latin typeface="+mn-lt"/>
          <a:ea typeface="+mn-ea"/>
          <a:cs typeface="+mn-cs"/>
        </a:defRPr>
      </a:lvl1pPr>
      <a:lvl2pPr marL="427131" algn="l" defTabSz="854261" rtl="0" eaLnBrk="1" latinLnBrk="0" hangingPunct="1">
        <a:defRPr sz="1683" kern="1200">
          <a:solidFill>
            <a:schemeClr val="tx1"/>
          </a:solidFill>
          <a:latin typeface="+mn-lt"/>
          <a:ea typeface="+mn-ea"/>
          <a:cs typeface="+mn-cs"/>
        </a:defRPr>
      </a:lvl2pPr>
      <a:lvl3pPr marL="854261" algn="l" defTabSz="854261" rtl="0" eaLnBrk="1" latinLnBrk="0" hangingPunct="1">
        <a:defRPr sz="1683" kern="1200">
          <a:solidFill>
            <a:schemeClr val="tx1"/>
          </a:solidFill>
          <a:latin typeface="+mn-lt"/>
          <a:ea typeface="+mn-ea"/>
          <a:cs typeface="+mn-cs"/>
        </a:defRPr>
      </a:lvl3pPr>
      <a:lvl4pPr marL="1281393" algn="l" defTabSz="854261" rtl="0" eaLnBrk="1" latinLnBrk="0" hangingPunct="1">
        <a:defRPr sz="1683" kern="1200">
          <a:solidFill>
            <a:schemeClr val="tx1"/>
          </a:solidFill>
          <a:latin typeface="+mn-lt"/>
          <a:ea typeface="+mn-ea"/>
          <a:cs typeface="+mn-cs"/>
        </a:defRPr>
      </a:lvl4pPr>
      <a:lvl5pPr marL="1708523" algn="l" defTabSz="854261" rtl="0" eaLnBrk="1" latinLnBrk="0" hangingPunct="1">
        <a:defRPr sz="1683" kern="1200">
          <a:solidFill>
            <a:schemeClr val="tx1"/>
          </a:solidFill>
          <a:latin typeface="+mn-lt"/>
          <a:ea typeface="+mn-ea"/>
          <a:cs typeface="+mn-cs"/>
        </a:defRPr>
      </a:lvl5pPr>
      <a:lvl6pPr marL="2135654" algn="l" defTabSz="854261" rtl="0" eaLnBrk="1" latinLnBrk="0" hangingPunct="1">
        <a:defRPr sz="1683" kern="1200">
          <a:solidFill>
            <a:schemeClr val="tx1"/>
          </a:solidFill>
          <a:latin typeface="+mn-lt"/>
          <a:ea typeface="+mn-ea"/>
          <a:cs typeface="+mn-cs"/>
        </a:defRPr>
      </a:lvl6pPr>
      <a:lvl7pPr marL="2562784" algn="l" defTabSz="854261" rtl="0" eaLnBrk="1" latinLnBrk="0" hangingPunct="1">
        <a:defRPr sz="1683" kern="1200">
          <a:solidFill>
            <a:schemeClr val="tx1"/>
          </a:solidFill>
          <a:latin typeface="+mn-lt"/>
          <a:ea typeface="+mn-ea"/>
          <a:cs typeface="+mn-cs"/>
        </a:defRPr>
      </a:lvl7pPr>
      <a:lvl8pPr marL="2989916" algn="l" defTabSz="854261" rtl="0" eaLnBrk="1" latinLnBrk="0" hangingPunct="1">
        <a:defRPr sz="1683" kern="1200">
          <a:solidFill>
            <a:schemeClr val="tx1"/>
          </a:solidFill>
          <a:latin typeface="+mn-lt"/>
          <a:ea typeface="+mn-ea"/>
          <a:cs typeface="+mn-cs"/>
        </a:defRPr>
      </a:lvl8pPr>
      <a:lvl9pPr marL="3417046" algn="l" defTabSz="854261" rtl="0" eaLnBrk="1" latinLnBrk="0" hangingPunct="1">
        <a:defRPr sz="168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540093188"/>
      </p:ext>
    </p:extLst>
  </p:cSld>
  <p:clrMap bg1="lt1" tx1="dk1" bg2="lt2" tx2="dk2" accent1="accent1" accent2="accent2" accent3="accent3" accent4="accent4" accent5="accent5" accent6="accent6" hlink="hlink" folHlink="folHlink"/>
  <p:sldLayoutIdLst>
    <p:sldLayoutId id="2147483840"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88250063"/>
      </p:ext>
    </p:extLst>
  </p:cSld>
  <p:clrMap bg1="lt1" tx1="dk1" bg2="lt2" tx2="dk2" accent1="accent1" accent2="accent2" accent3="accent3" accent4="accent4" accent5="accent5" accent6="accent6" hlink="hlink" folHlink="folHlink"/>
  <p:sldLayoutIdLst>
    <p:sldLayoutId id="2147483842"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3633677357"/>
      </p:ext>
    </p:extLst>
  </p:cSld>
  <p:clrMap bg1="lt1" tx1="dk1" bg2="lt2" tx2="dk2" accent1="accent1" accent2="accent2" accent3="accent3" accent4="accent4" accent5="accent5" accent6="accent6" hlink="hlink" folHlink="folHlink"/>
  <p:sldLayoutIdLst>
    <p:sldLayoutId id="2147483844"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523720020"/>
      </p:ext>
    </p:extLst>
  </p:cSld>
  <p:clrMap bg1="lt1" tx1="dk1" bg2="lt2" tx2="dk2" accent1="accent1" accent2="accent2" accent3="accent3" accent4="accent4" accent5="accent5" accent6="accent6" hlink="hlink" folHlink="folHlink"/>
  <p:sldLayoutIdLst>
    <p:sldLayoutId id="2147483846"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274483358"/>
      </p:ext>
    </p:extLst>
  </p:cSld>
  <p:clrMap bg1="lt1" tx1="dk1" bg2="lt2" tx2="dk2" accent1="accent1" accent2="accent2" accent3="accent3" accent4="accent4" accent5="accent5" accent6="accent6" hlink="hlink" folHlink="folHlink"/>
  <p:sldLayoutIdLst>
    <p:sldLayoutId id="2147483848"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424264767"/>
      </p:ext>
    </p:extLst>
  </p:cSld>
  <p:clrMap bg1="lt1" tx1="dk1" bg2="lt2" tx2="dk2" accent1="accent1" accent2="accent2" accent3="accent3" accent4="accent4" accent5="accent5" accent6="accent6" hlink="hlink" folHlink="folHlink"/>
  <p:sldLayoutIdLst>
    <p:sldLayoutId id="2147483850"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035949528"/>
      </p:ext>
    </p:extLst>
  </p:cSld>
  <p:clrMap bg1="lt1" tx1="dk1" bg2="lt2" tx2="dk2" accent1="accent1" accent2="accent2" accent3="accent3" accent4="accent4" accent5="accent5" accent6="accent6" hlink="hlink" folHlink="folHlink"/>
  <p:sldLayoutIdLst>
    <p:sldLayoutId id="2147483852"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320804150"/>
      </p:ext>
    </p:extLst>
  </p:cSld>
  <p:clrMap bg1="lt1" tx1="dk1" bg2="lt2" tx2="dk2" accent1="accent1" accent2="accent2" accent3="accent3" accent4="accent4" accent5="accent5" accent6="accent6" hlink="hlink" folHlink="folHlink"/>
  <p:sldLayoutIdLst>
    <p:sldLayoutId id="2147483854"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2860199444"/>
      </p:ext>
    </p:extLst>
  </p:cSld>
  <p:clrMap bg1="lt1" tx1="dk1" bg2="lt2" tx2="dk2" accent1="accent1" accent2="accent2" accent3="accent3" accent4="accent4" accent5="accent5" accent6="accent6" hlink="hlink" folHlink="folHlink"/>
  <p:sldLayoutIdLst>
    <p:sldLayoutId id="2147483856"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1735735647"/>
      </p:ext>
    </p:extLst>
  </p:cSld>
  <p:clrMap bg1="lt1" tx1="dk1" bg2="lt2" tx2="dk2" accent1="accent1" accent2="accent2" accent3="accent3" accent4="accent4" accent5="accent5" accent6="accent6" hlink="hlink" folHlink="folHlink"/>
  <p:sldLayoutIdLst>
    <p:sldLayoutId id="2147483858"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3934320447"/>
      </p:ext>
    </p:extLst>
  </p:cSld>
  <p:clrMap bg1="lt1" tx1="dk1" bg2="lt2" tx2="dk2" accent1="accent1" accent2="accent2" accent3="accent3" accent4="accent4" accent5="accent5" accent6="accent6" hlink="hlink" folHlink="folHlink"/>
  <p:sldLayoutIdLst>
    <p:sldLayoutId id="2147483860"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3244120294"/>
      </p:ext>
    </p:extLst>
  </p:cSld>
  <p:clrMap bg1="lt1" tx1="dk1" bg2="lt2" tx2="dk2" accent1="accent1" accent2="accent2" accent3="accent3" accent4="accent4" accent5="accent5" accent6="accent6" hlink="hlink" folHlink="folHlink"/>
  <p:sldLayoutIdLst>
    <p:sldLayoutId id="2147483862"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rgbClr val="004B8D"/>
                </a:solidFill>
              </a:rPr>
              <a:t>NADPIS PREZENTACE (upravit v  předloze)</a:t>
            </a: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ail@ceb.cz" TargetMode="External"/><Relationship Id="rId1" Type="http://schemas.openxmlformats.org/officeDocument/2006/relationships/slideLayout" Target="../slideLayouts/slideLayout22.xml"/><Relationship Id="rId5" Type="http://schemas.openxmlformats.org/officeDocument/2006/relationships/hyperlink" Target="http://www.twitter.com/ceb_export" TargetMode="External"/><Relationship Id="rId4" Type="http://schemas.openxmlformats.org/officeDocument/2006/relationships/hyperlink" Target="https://www.linkedin.com/company/-esk-exportn-banka-czech-export-ban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8" Type="http://schemas.openxmlformats.org/officeDocument/2006/relationships/hyperlink" Target="http://www.kinstellar.com/locations/detail/belgrade-serbia" TargetMode="External"/><Relationship Id="rId3" Type="http://schemas.openxmlformats.org/officeDocument/2006/relationships/hyperlink" Target="http://www.kinstellar.com/locations/detail/sofia-bulgaria" TargetMode="External"/><Relationship Id="rId7" Type="http://schemas.openxmlformats.org/officeDocument/2006/relationships/hyperlink" Target="http://www.kinstellar.com/locations/detail/bucharest-romania"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hyperlink" Target="http://www.kinstellar.com/locations/detail/almaty-kazakhstan" TargetMode="External"/><Relationship Id="rId11" Type="http://schemas.openxmlformats.org/officeDocument/2006/relationships/hyperlink" Target="http://www.kinstellar.com/locations/detail/kyiv-ukraine" TargetMode="External"/><Relationship Id="rId5" Type="http://schemas.openxmlformats.org/officeDocument/2006/relationships/hyperlink" Target="http://www.kinstellar.com/locations/detail/budapest-hungary" TargetMode="External"/><Relationship Id="rId10" Type="http://schemas.openxmlformats.org/officeDocument/2006/relationships/hyperlink" Target="http://www.kinstellar.com/locations/detail/istanbul-turkey" TargetMode="External"/><Relationship Id="rId4" Type="http://schemas.openxmlformats.org/officeDocument/2006/relationships/hyperlink" Target="http://www.kinstellar.com/locations/detail/prague-czech-republic" TargetMode="External"/><Relationship Id="rId9" Type="http://schemas.openxmlformats.org/officeDocument/2006/relationships/hyperlink" Target="http://www.kinstellar.com/locations/detail/bratislava-slovaki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2339752" y="4437112"/>
            <a:ext cx="3960439" cy="1047225"/>
          </a:xfrm>
        </p:spPr>
        <p:txBody>
          <a:bodyPr>
            <a:normAutofit/>
          </a:bodyPr>
          <a:lstStyle/>
          <a:p>
            <a:pPr algn="l"/>
            <a:r>
              <a:rPr lang="cs-CZ" b="1" dirty="0" smtClean="0">
                <a:solidFill>
                  <a:schemeClr val="tx1"/>
                </a:solidFill>
              </a:rPr>
              <a:t>4</a:t>
            </a:r>
            <a:r>
              <a:rPr lang="cs-CZ" b="1" baseline="30000" dirty="0" smtClean="0">
                <a:solidFill>
                  <a:schemeClr val="tx1"/>
                </a:solidFill>
              </a:rPr>
              <a:t>th</a:t>
            </a:r>
            <a:r>
              <a:rPr lang="cs-CZ" b="1" dirty="0" smtClean="0">
                <a:solidFill>
                  <a:schemeClr val="tx1"/>
                </a:solidFill>
              </a:rPr>
              <a:t> </a:t>
            </a:r>
            <a:r>
              <a:rPr lang="cs-CZ" b="1" dirty="0" err="1" smtClean="0">
                <a:solidFill>
                  <a:schemeClr val="tx1"/>
                </a:solidFill>
              </a:rPr>
              <a:t>September</a:t>
            </a:r>
            <a:r>
              <a:rPr lang="en-US" b="1" dirty="0" smtClean="0">
                <a:solidFill>
                  <a:schemeClr val="tx1"/>
                </a:solidFill>
              </a:rPr>
              <a:t> </a:t>
            </a:r>
            <a:r>
              <a:rPr lang="en-US" b="1" dirty="0">
                <a:solidFill>
                  <a:schemeClr val="tx1"/>
                </a:solidFill>
              </a:rPr>
              <a:t>201</a:t>
            </a:r>
            <a:r>
              <a:rPr lang="cs-CZ" b="1" dirty="0">
                <a:solidFill>
                  <a:schemeClr val="tx1"/>
                </a:solidFill>
              </a:rPr>
              <a:t>8</a:t>
            </a:r>
            <a:endParaRPr lang="en-US" b="1" dirty="0">
              <a:solidFill>
                <a:schemeClr val="tx1"/>
              </a:solidFill>
            </a:endParaRPr>
          </a:p>
        </p:txBody>
      </p:sp>
      <p:pic>
        <p:nvPicPr>
          <p:cNvPr id="21" name="Obrázek 2" descr="logo ČEB_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6" y="5943834"/>
            <a:ext cx="1492211" cy="67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ázek 9" descr="HK ČR.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80" y="6019852"/>
            <a:ext cx="645205" cy="64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Obrázek 10" descr="logo umsp.jpg"/>
          <p:cNvPicPr>
            <a:picLocks noChangeAspect="1"/>
          </p:cNvPicPr>
          <p:nvPr/>
        </p:nvPicPr>
        <p:blipFill>
          <a:blip r:embed="rId4" cstate="print">
            <a:extLst>
              <a:ext uri="{28A0092B-C50C-407E-A947-70E740481C1C}">
                <a14:useLocalDpi xmlns:a14="http://schemas.microsoft.com/office/drawing/2010/main" val="0"/>
              </a:ext>
            </a:extLst>
          </a:blip>
          <a:srcRect b="22341"/>
          <a:stretch>
            <a:fillRect/>
          </a:stretch>
        </p:blipFill>
        <p:spPr bwMode="auto">
          <a:xfrm>
            <a:off x="4495801" y="6096053"/>
            <a:ext cx="1364308" cy="529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Obrázek 28" descr="asociace exportérů.jpg"/>
          <p:cNvPicPr>
            <a:picLocks noChangeAspect="1"/>
          </p:cNvPicPr>
          <p:nvPr/>
        </p:nvPicPr>
        <p:blipFill>
          <a:blip r:embed="rId5" cstate="print"/>
          <a:stretch>
            <a:fillRect/>
          </a:stretch>
        </p:blipFill>
        <p:spPr>
          <a:xfrm>
            <a:off x="6629400" y="6172201"/>
            <a:ext cx="1524000" cy="437195"/>
          </a:xfrm>
          <a:prstGeom prst="rect">
            <a:avLst/>
          </a:prstGeom>
        </p:spPr>
      </p:pic>
      <p:pic>
        <p:nvPicPr>
          <p:cNvPr id="30" name="Obrázek 29" descr="MZV logo.jpg"/>
          <p:cNvPicPr>
            <a:picLocks noChangeAspect="1"/>
          </p:cNvPicPr>
          <p:nvPr/>
        </p:nvPicPr>
        <p:blipFill>
          <a:blip r:embed="rId6" cstate="print"/>
          <a:stretch>
            <a:fillRect/>
          </a:stretch>
        </p:blipFill>
        <p:spPr>
          <a:xfrm>
            <a:off x="3048001" y="5181600"/>
            <a:ext cx="2590800" cy="856488"/>
          </a:xfrm>
          <a:prstGeom prst="rect">
            <a:avLst/>
          </a:prstGeom>
        </p:spPr>
      </p:pic>
      <p:pic>
        <p:nvPicPr>
          <p:cNvPr id="31" name="Obrázek 30" descr="mpo-logo kopie.jpg"/>
          <p:cNvPicPr>
            <a:picLocks noChangeAspect="1"/>
          </p:cNvPicPr>
          <p:nvPr/>
        </p:nvPicPr>
        <p:blipFill>
          <a:blip r:embed="rId7" cstate="print"/>
          <a:stretch>
            <a:fillRect/>
          </a:stretch>
        </p:blipFill>
        <p:spPr>
          <a:xfrm>
            <a:off x="6705601" y="5257800"/>
            <a:ext cx="1219200" cy="574544"/>
          </a:xfrm>
          <a:prstGeom prst="rect">
            <a:avLst/>
          </a:prstGeom>
        </p:spPr>
      </p:pic>
      <p:pic>
        <p:nvPicPr>
          <p:cNvPr id="34" name="Obrázek 33" descr="ICC NC WBO Horz logo_CZ_Color (2).png"/>
          <p:cNvPicPr>
            <a:picLocks noChangeAspect="1"/>
          </p:cNvPicPr>
          <p:nvPr/>
        </p:nvPicPr>
        <p:blipFill>
          <a:blip r:embed="rId8" cstate="print"/>
          <a:stretch>
            <a:fillRect/>
          </a:stretch>
        </p:blipFill>
        <p:spPr>
          <a:xfrm>
            <a:off x="685800" y="5334001"/>
            <a:ext cx="1600200" cy="454379"/>
          </a:xfrm>
          <a:prstGeom prst="rect">
            <a:avLst/>
          </a:prstGeom>
        </p:spPr>
      </p:pic>
      <p:sp>
        <p:nvSpPr>
          <p:cNvPr id="15" name="Title 1"/>
          <p:cNvSpPr txBox="1">
            <a:spLocks/>
          </p:cNvSpPr>
          <p:nvPr/>
        </p:nvSpPr>
        <p:spPr>
          <a:xfrm>
            <a:off x="573600" y="2501603"/>
            <a:ext cx="4644008" cy="1008112"/>
          </a:xfrm>
          <a:prstGeom prst="rect">
            <a:avLst/>
          </a:prstGeom>
          <a:solidFill>
            <a:schemeClr val="bg1"/>
          </a:solidFill>
        </p:spPr>
        <p:txBody>
          <a:bodyPr vert="horz" lIns="91193" tIns="45597" rIns="91193" bIns="45597" rtlCol="0" anchor="ctr">
            <a:normAutofit fontScale="52500" lnSpcReduction="20000"/>
          </a:bodyPr>
          <a:lstStyle/>
          <a:p>
            <a:pPr lvl="0" defTabSz="911965">
              <a:spcBef>
                <a:spcPct val="0"/>
              </a:spcBef>
            </a:pPr>
            <a:r>
              <a:rPr kumimoji="0" lang="cs-CZ" sz="6700" b="0" i="0" u="none" strike="noStrike" kern="1200" cap="none" spc="0" normalizeH="0" baseline="0" noProof="0" dirty="0">
                <a:ln>
                  <a:noFill/>
                </a:ln>
                <a:solidFill>
                  <a:srgbClr val="0064A8"/>
                </a:solidFill>
                <a:effectLst/>
                <a:uLnTx/>
                <a:uFillTx/>
                <a:latin typeface="+mj-lt"/>
                <a:ea typeface="+mj-ea"/>
                <a:cs typeface="+mj-cs"/>
              </a:rPr>
              <a:t>	</a:t>
            </a:r>
            <a:r>
              <a:rPr lang="cs-CZ" sz="12000" b="1" noProof="0" dirty="0" err="1" smtClean="0">
                <a:solidFill>
                  <a:schemeClr val="accent1">
                    <a:lumMod val="75000"/>
                  </a:schemeClr>
                </a:solidFill>
                <a:latin typeface="Cambria" pitchFamily="18" charset="0"/>
                <a:ea typeface="Batang" pitchFamily="18" charset="-127"/>
              </a:rPr>
              <a:t>Romania</a:t>
            </a:r>
            <a:endParaRPr kumimoji="0" lang="en-US" sz="12000" b="0" i="0" u="none" strike="noStrike" kern="1200" cap="none" spc="0" normalizeH="0" baseline="0" noProof="0" dirty="0">
              <a:ln>
                <a:noFill/>
              </a:ln>
              <a:solidFill>
                <a:srgbClr val="0064A8"/>
              </a:solidFill>
              <a:effectLst/>
              <a:uLnTx/>
              <a:uFillTx/>
              <a:latin typeface="+mj-lt"/>
              <a:ea typeface="+mj-ea"/>
              <a:cs typeface="+mj-cs"/>
            </a:endParaRPr>
          </a:p>
        </p:txBody>
      </p:sp>
      <p:pic>
        <p:nvPicPr>
          <p:cNvPr id="12" name="obrázek 2" descr="C:\Users\Brunclikova\Desktop\TS 2018\TS_smluvené\TS USA\program\USA_zmenšená.png">
            <a:extLst>
              <a:ext uri="{FF2B5EF4-FFF2-40B4-BE49-F238E27FC236}">
                <a16:creationId xmlns:a16="http://schemas.microsoft.com/office/drawing/2014/main" xmlns="" id="{F436243B-D461-4DCA-8EB1-064725B7B27C}"/>
              </a:ext>
            </a:extLst>
          </p:cNvPr>
          <p:cNvPicPr/>
          <p:nvPr/>
        </p:nvPicPr>
        <p:blipFill>
          <a:blip r:embed="rId9" cstate="print"/>
          <a:stretch>
            <a:fillRect/>
          </a:stretch>
        </p:blipFill>
        <p:spPr bwMode="auto">
          <a:xfrm>
            <a:off x="5295335" y="1843282"/>
            <a:ext cx="2285689" cy="2089774"/>
          </a:xfrm>
          <a:prstGeom prst="rect">
            <a:avLst/>
          </a:prstGeom>
          <a:noFill/>
          <a:ln w="9525">
            <a:noFill/>
            <a:miter lim="800000"/>
            <a:headEnd/>
            <a:tailEnd/>
          </a:ln>
        </p:spPr>
      </p:pic>
    </p:spTree>
    <p:extLst>
      <p:ext uri="{BB962C8B-B14F-4D97-AF65-F5344CB8AC3E}">
        <p14:creationId xmlns:p14="http://schemas.microsoft.com/office/powerpoint/2010/main" val="2355121026"/>
      </p:ext>
    </p:extLst>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31203" y="2647950"/>
            <a:ext cx="6312796" cy="4210092"/>
          </a:xfrm>
          <a:prstGeom prst="rect">
            <a:avLst/>
          </a:prstGeom>
        </p:spPr>
      </p:pic>
      <p:sp>
        <p:nvSpPr>
          <p:cNvPr id="2" name="Title 1"/>
          <p:cNvSpPr>
            <a:spLocks noGrp="1"/>
          </p:cNvSpPr>
          <p:nvPr>
            <p:ph type="title"/>
          </p:nvPr>
        </p:nvSpPr>
        <p:spPr>
          <a:xfrm>
            <a:off x="442562" y="550565"/>
            <a:ext cx="6339237" cy="720000"/>
          </a:xfrm>
        </p:spPr>
        <p:txBody>
          <a:bodyPr/>
          <a:lstStyle/>
          <a:p>
            <a:r>
              <a:rPr lang="en-GB" dirty="0"/>
              <a:t>Legal </a:t>
            </a:r>
            <a:r>
              <a:rPr lang="cs-CZ" dirty="0"/>
              <a:t>F</a:t>
            </a:r>
            <a:r>
              <a:rPr lang="en-GB" dirty="0" err="1"/>
              <a:t>ramework</a:t>
            </a:r>
            <a:r>
              <a:rPr lang="en-GB" dirty="0"/>
              <a:t> for </a:t>
            </a:r>
            <a:r>
              <a:rPr lang="cs-CZ" dirty="0"/>
              <a:t>T</a:t>
            </a:r>
            <a:r>
              <a:rPr lang="en-GB" dirty="0" err="1"/>
              <a:t>rade</a:t>
            </a:r>
            <a:r>
              <a:rPr lang="en-GB" dirty="0"/>
              <a:t> and </a:t>
            </a:r>
            <a:r>
              <a:rPr lang="cs-CZ" dirty="0"/>
              <a:t>I</a:t>
            </a:r>
            <a:r>
              <a:rPr lang="en-GB" dirty="0" err="1"/>
              <a:t>nvestments</a:t>
            </a:r>
            <a:endParaRPr lang="en-GB" dirty="0"/>
          </a:p>
        </p:txBody>
      </p:sp>
      <p:sp>
        <p:nvSpPr>
          <p:cNvPr id="3" name="Text Placeholder 2"/>
          <p:cNvSpPr>
            <a:spLocks noGrp="1"/>
          </p:cNvSpPr>
          <p:nvPr>
            <p:ph type="body" sz="half" idx="1"/>
          </p:nvPr>
        </p:nvSpPr>
        <p:spPr/>
        <p:txBody>
          <a:bodyPr/>
          <a:lstStyle/>
          <a:p>
            <a:pPr marL="285750" indent="-285750" algn="l">
              <a:buClr>
                <a:srgbClr val="C75B12"/>
              </a:buClr>
              <a:buFont typeface="Wingdings" panose="05000000000000000000" pitchFamily="2" charset="2"/>
              <a:buChar char="§"/>
            </a:pPr>
            <a:r>
              <a:rPr lang="en-GB" sz="1400" dirty="0"/>
              <a:t>International Treaties </a:t>
            </a:r>
          </a:p>
          <a:p>
            <a:pPr marL="285750" indent="-285750" algn="l">
              <a:buClr>
                <a:srgbClr val="C75B12"/>
              </a:buClr>
              <a:buFont typeface="Wingdings" panose="05000000000000000000" pitchFamily="2" charset="2"/>
              <a:buChar char="§"/>
            </a:pPr>
            <a:r>
              <a:rPr lang="en-GB" sz="1400" dirty="0"/>
              <a:t>Enforcement of Decisions / Judicial Cooperation / Arbitration</a:t>
            </a:r>
          </a:p>
          <a:p>
            <a:pPr marL="285750" indent="-285750" algn="l">
              <a:buClr>
                <a:srgbClr val="C75B12"/>
              </a:buClr>
              <a:buFont typeface="Wingdings" panose="05000000000000000000" pitchFamily="2" charset="2"/>
              <a:buChar char="§"/>
            </a:pPr>
            <a:r>
              <a:rPr lang="en-GB" sz="1400" dirty="0" smtClean="0"/>
              <a:t>Verification </a:t>
            </a:r>
            <a:r>
              <a:rPr lang="en-GB" sz="1400" dirty="0"/>
              <a:t>of Documents / Apostille </a:t>
            </a:r>
          </a:p>
          <a:p>
            <a:pPr marL="285750" indent="-285750" algn="l">
              <a:buClr>
                <a:srgbClr val="C75B12"/>
              </a:buClr>
              <a:buFont typeface="Wingdings" panose="05000000000000000000" pitchFamily="2" charset="2"/>
              <a:buChar char="§"/>
            </a:pPr>
            <a:r>
              <a:rPr lang="en-GB" sz="1400" dirty="0"/>
              <a:t>How to Start a Business in </a:t>
            </a:r>
            <a:r>
              <a:rPr lang="cs-CZ" sz="1400" dirty="0" err="1" smtClean="0"/>
              <a:t>Romania</a:t>
            </a:r>
            <a:r>
              <a:rPr lang="en-GB" sz="1400" dirty="0" smtClean="0"/>
              <a:t>?</a:t>
            </a:r>
            <a:r>
              <a:rPr lang="en-GB" dirty="0"/>
              <a:t/>
            </a:r>
            <a:br>
              <a:rPr lang="en-GB" dirty="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endParaRPr lang="en-GB" dirty="0"/>
          </a:p>
        </p:txBody>
      </p:sp>
      <p:sp>
        <p:nvSpPr>
          <p:cNvPr id="3" name="Text Placeholder 2"/>
          <p:cNvSpPr>
            <a:spLocks noGrp="1"/>
          </p:cNvSpPr>
          <p:nvPr>
            <p:ph idx="1"/>
          </p:nvPr>
        </p:nvSpPr>
        <p:spPr/>
        <p:txBody>
          <a:bodyPr/>
          <a:lstStyle/>
          <a:p>
            <a:r>
              <a:rPr lang="en-GB" sz="1400" b="1" dirty="0">
                <a:solidFill>
                  <a:srgbClr val="4D4F53"/>
                </a:solidFill>
              </a:rPr>
              <a:t>Business and trade</a:t>
            </a:r>
            <a:endParaRPr lang="cs-CZ" sz="1400" dirty="0">
              <a:solidFill>
                <a:srgbClr val="4D4F53"/>
              </a:solidFill>
            </a:endParaRPr>
          </a:p>
          <a:p>
            <a:pPr marL="171450" indent="-171450">
              <a:buClr>
                <a:srgbClr val="C75B12"/>
              </a:buClr>
              <a:buFont typeface="Wingdings" panose="05000000000000000000" pitchFamily="2" charset="2"/>
              <a:buChar char="§"/>
            </a:pPr>
            <a:r>
              <a:rPr lang="cs-CZ" sz="1400" dirty="0"/>
              <a:t>EEA </a:t>
            </a:r>
            <a:r>
              <a:rPr lang="cs-CZ" sz="1400" dirty="0" err="1"/>
              <a:t>Agreement</a:t>
            </a:r>
            <a:r>
              <a:rPr lang="cs-CZ" sz="1400" dirty="0"/>
              <a:t> </a:t>
            </a:r>
            <a:r>
              <a:rPr lang="cs-CZ" sz="1400" dirty="0" smtClean="0"/>
              <a:t>(1994)</a:t>
            </a:r>
            <a:r>
              <a:rPr lang="en-GB"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cs-CZ" sz="1400" dirty="0"/>
              <a:t>Convention on </a:t>
            </a:r>
            <a:r>
              <a:rPr lang="cs-CZ" sz="1400" dirty="0" err="1"/>
              <a:t>the</a:t>
            </a:r>
            <a:r>
              <a:rPr lang="cs-CZ" sz="1400" dirty="0"/>
              <a:t> </a:t>
            </a:r>
            <a:r>
              <a:rPr lang="cs-CZ" sz="1400" dirty="0" smtClean="0"/>
              <a:t>OECD (1960) </a:t>
            </a:r>
            <a:r>
              <a:rPr lang="en-GB" sz="1400" dirty="0" smtClean="0"/>
              <a:t>✓</a:t>
            </a:r>
            <a:endParaRPr lang="cs-CZ" sz="1400" dirty="0"/>
          </a:p>
          <a:p>
            <a:pPr marL="171450" indent="-171450">
              <a:buClr>
                <a:srgbClr val="C75B12"/>
              </a:buClr>
              <a:buFont typeface="Wingdings" panose="05000000000000000000" pitchFamily="2" charset="2"/>
              <a:buChar char="§"/>
            </a:pPr>
            <a:r>
              <a:rPr lang="cs-CZ" sz="1400" dirty="0"/>
              <a:t>UN Convention on Contracts for the International Sale of </a:t>
            </a:r>
            <a:r>
              <a:rPr lang="cs-CZ" sz="1400" dirty="0" err="1"/>
              <a:t>Goods</a:t>
            </a:r>
            <a:r>
              <a:rPr lang="cs-CZ" sz="1400" dirty="0"/>
              <a:t> </a:t>
            </a:r>
            <a:r>
              <a:rPr lang="cs-CZ" sz="1400" dirty="0" smtClean="0"/>
              <a:t>(1980)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a:t>Marrakesh Agreement establishing the World Trade </a:t>
            </a:r>
            <a:r>
              <a:rPr lang="en-GB" sz="1400" dirty="0" err="1"/>
              <a:t>Organi</a:t>
            </a:r>
            <a:r>
              <a:rPr lang="cs-CZ" sz="1400" dirty="0"/>
              <a:t>s</a:t>
            </a:r>
            <a:r>
              <a:rPr lang="en-GB" sz="1400" dirty="0" err="1" smtClean="0"/>
              <a:t>ation</a:t>
            </a:r>
            <a:r>
              <a:rPr lang="cs-CZ" sz="1400" dirty="0" smtClean="0"/>
              <a:t> (1994) </a:t>
            </a:r>
            <a:r>
              <a:rPr lang="en-GB" sz="1400" dirty="0" smtClean="0"/>
              <a:t>✓</a:t>
            </a:r>
            <a:r>
              <a:rPr lang="cs-CZ" sz="1400" dirty="0" smtClean="0"/>
              <a:t> </a:t>
            </a:r>
            <a:r>
              <a:rPr lang="en-GB" sz="1400" dirty="0" smtClean="0"/>
              <a:t>  </a:t>
            </a:r>
            <a:endParaRPr lang="en-GB" sz="1400" dirty="0"/>
          </a:p>
          <a:p>
            <a:pPr marL="171450" indent="-171450">
              <a:buClr>
                <a:srgbClr val="C75B12"/>
              </a:buClr>
              <a:buFont typeface="Wingdings" panose="05000000000000000000" pitchFamily="2" charset="2"/>
              <a:buChar char="§"/>
            </a:pPr>
            <a:r>
              <a:rPr lang="en-GB" sz="1400" dirty="0"/>
              <a:t>Convention establishing Multilateral Investment Guarantee </a:t>
            </a:r>
            <a:r>
              <a:rPr lang="en-GB" sz="1400" dirty="0" smtClean="0"/>
              <a:t>Agency</a:t>
            </a:r>
            <a:r>
              <a:rPr lang="cs-CZ" sz="1400" dirty="0" smtClean="0"/>
              <a:t> (1985) </a:t>
            </a:r>
            <a:r>
              <a:rPr lang="en-GB" sz="1400" dirty="0"/>
              <a:t>✓</a:t>
            </a:r>
            <a:endParaRPr lang="cs-CZ" sz="1400" dirty="0"/>
          </a:p>
          <a:p>
            <a:pPr marL="171450" indent="-171450">
              <a:buClr>
                <a:srgbClr val="C75B12"/>
              </a:buClr>
              <a:buFont typeface="Wingdings" panose="05000000000000000000" pitchFamily="2" charset="2"/>
              <a:buChar char="§"/>
            </a:pPr>
            <a:r>
              <a:rPr lang="cs-CZ" sz="1400" dirty="0" smtClean="0"/>
              <a:t>ICSID </a:t>
            </a:r>
            <a:r>
              <a:rPr lang="cs-CZ" sz="1400" dirty="0" err="1" smtClean="0"/>
              <a:t>Convention</a:t>
            </a:r>
            <a:r>
              <a:rPr lang="cs-CZ" sz="1400" dirty="0" smtClean="0"/>
              <a:t> - </a:t>
            </a:r>
            <a:r>
              <a:rPr lang="cs-CZ" sz="1400" dirty="0" err="1" smtClean="0"/>
              <a:t>Convention</a:t>
            </a:r>
            <a:r>
              <a:rPr lang="cs-CZ" sz="1400" dirty="0" smtClean="0"/>
              <a:t> </a:t>
            </a:r>
            <a:r>
              <a:rPr lang="cs-CZ" sz="1400" dirty="0"/>
              <a:t>on the settlement of investment disputes between States and nationals of </a:t>
            </a:r>
            <a:r>
              <a:rPr lang="cs-CZ" sz="1400" dirty="0" err="1"/>
              <a:t>other</a:t>
            </a:r>
            <a:r>
              <a:rPr lang="cs-CZ" sz="1400" dirty="0"/>
              <a:t> </a:t>
            </a:r>
            <a:r>
              <a:rPr lang="cs-CZ" sz="1400" dirty="0" err="1" smtClean="0"/>
              <a:t>States</a:t>
            </a:r>
            <a:r>
              <a:rPr lang="cs-CZ" sz="1400" dirty="0" smtClean="0"/>
              <a:t> (1966) </a:t>
            </a:r>
            <a:r>
              <a:rPr lang="en-GB" sz="1400" dirty="0" smtClean="0"/>
              <a:t>✓</a:t>
            </a:r>
            <a:endParaRPr lang="cs-CZ" sz="1400" b="1" dirty="0"/>
          </a:p>
          <a:p>
            <a:pPr>
              <a:buClr>
                <a:srgbClr val="C75B12"/>
              </a:buClr>
            </a:pPr>
            <a:r>
              <a:rPr lang="en-GB" sz="1400" b="1" dirty="0">
                <a:solidFill>
                  <a:srgbClr val="4D4F53"/>
                </a:solidFill>
              </a:rPr>
              <a:t>Transport and logistic</a:t>
            </a:r>
            <a:endParaRPr lang="en-GB" sz="1400" dirty="0"/>
          </a:p>
          <a:p>
            <a:pPr marL="171450" indent="-171450">
              <a:buClr>
                <a:srgbClr val="C75B12"/>
              </a:buClr>
              <a:buFont typeface="Wingdings" panose="05000000000000000000" pitchFamily="2" charset="2"/>
              <a:buChar char="§"/>
            </a:pPr>
            <a:r>
              <a:rPr lang="cs-CZ" sz="1400" dirty="0"/>
              <a:t>Convention for </a:t>
            </a:r>
            <a:r>
              <a:rPr lang="cs-CZ" sz="1400" dirty="0" err="1"/>
              <a:t>the</a:t>
            </a:r>
            <a:r>
              <a:rPr lang="cs-CZ" sz="1400" dirty="0"/>
              <a:t> </a:t>
            </a:r>
            <a:r>
              <a:rPr lang="cs-CZ" sz="1400" dirty="0" err="1" smtClean="0"/>
              <a:t>Unification</a:t>
            </a:r>
            <a:r>
              <a:rPr lang="cs-CZ" sz="1400" dirty="0" smtClean="0"/>
              <a:t> </a:t>
            </a:r>
            <a:r>
              <a:rPr lang="cs-CZ" sz="1400" dirty="0" err="1"/>
              <a:t>of</a:t>
            </a:r>
            <a:r>
              <a:rPr lang="cs-CZ" sz="1400" dirty="0"/>
              <a:t> </a:t>
            </a:r>
            <a:r>
              <a:rPr lang="cs-CZ" sz="1400" dirty="0" err="1" smtClean="0"/>
              <a:t>Certain</a:t>
            </a:r>
            <a:r>
              <a:rPr lang="cs-CZ" sz="1400" dirty="0" smtClean="0"/>
              <a:t> </a:t>
            </a:r>
            <a:r>
              <a:rPr lang="cs-CZ" sz="1400" dirty="0" err="1"/>
              <a:t>R</a:t>
            </a:r>
            <a:r>
              <a:rPr lang="cs-CZ" sz="1400" dirty="0" err="1" smtClean="0"/>
              <a:t>ules</a:t>
            </a:r>
            <a:r>
              <a:rPr lang="cs-CZ" sz="1400" dirty="0" smtClean="0"/>
              <a:t> </a:t>
            </a:r>
            <a:r>
              <a:rPr lang="cs-CZ" sz="1400" dirty="0" err="1"/>
              <a:t>for</a:t>
            </a:r>
            <a:r>
              <a:rPr lang="cs-CZ" sz="1400" dirty="0"/>
              <a:t> </a:t>
            </a:r>
            <a:r>
              <a:rPr lang="cs-CZ" sz="1400" dirty="0" smtClean="0"/>
              <a:t>International </a:t>
            </a:r>
            <a:r>
              <a:rPr lang="cs-CZ" sz="1400" dirty="0" err="1"/>
              <a:t>C</a:t>
            </a:r>
            <a:r>
              <a:rPr lang="cs-CZ" sz="1400" dirty="0" err="1" smtClean="0"/>
              <a:t>arriage</a:t>
            </a:r>
            <a:r>
              <a:rPr lang="cs-CZ" sz="1400" dirty="0" smtClean="0"/>
              <a:t> </a:t>
            </a:r>
            <a:r>
              <a:rPr lang="cs-CZ" sz="1400" dirty="0"/>
              <a:t>by A</a:t>
            </a:r>
            <a:r>
              <a:rPr lang="cs-CZ" sz="1400" dirty="0" smtClean="0"/>
              <a:t>ir (1999) </a:t>
            </a:r>
            <a:r>
              <a:rPr lang="en-GB" sz="1400" dirty="0"/>
              <a:t>✓</a:t>
            </a:r>
            <a:endParaRPr lang="cs-CZ" sz="1400" dirty="0"/>
          </a:p>
          <a:p>
            <a:pPr>
              <a:buClr>
                <a:srgbClr val="C75B12"/>
              </a:buClr>
            </a:pPr>
            <a:endParaRPr lang="cs-CZ" sz="1400" dirty="0"/>
          </a:p>
          <a:p>
            <a:pPr marL="171450" indent="-171450">
              <a:buClr>
                <a:srgbClr val="C75B12"/>
              </a:buClr>
              <a:buFont typeface="Wingdings" panose="05000000000000000000" pitchFamily="2" charset="2"/>
              <a:buChar char="§"/>
            </a:pPr>
            <a:endParaRPr lang="cs-CZ" sz="1400" dirty="0"/>
          </a:p>
        </p:txBody>
      </p:sp>
    </p:spTree>
    <p:extLst>
      <p:ext uri="{BB962C8B-B14F-4D97-AF65-F5344CB8AC3E}">
        <p14:creationId xmlns:p14="http://schemas.microsoft.com/office/powerpoint/2010/main" val="267766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r>
              <a:rPr lang="cs-CZ" sz="1400" dirty="0"/>
              <a:t>(</a:t>
            </a:r>
            <a:r>
              <a:rPr lang="cs-CZ" sz="1400" dirty="0" err="1"/>
              <a:t>Cont‘d</a:t>
            </a:r>
            <a:r>
              <a:rPr lang="cs-CZ" sz="1400" dirty="0"/>
              <a:t>)</a:t>
            </a:r>
            <a:endParaRPr lang="en-GB" dirty="0"/>
          </a:p>
        </p:txBody>
      </p:sp>
      <p:sp>
        <p:nvSpPr>
          <p:cNvPr id="3" name="Content Placeholder 2"/>
          <p:cNvSpPr>
            <a:spLocks noGrp="1"/>
          </p:cNvSpPr>
          <p:nvPr>
            <p:ph idx="1"/>
          </p:nvPr>
        </p:nvSpPr>
        <p:spPr>
          <a:xfrm>
            <a:off x="427024" y="1990489"/>
            <a:ext cx="8072438" cy="4104000"/>
          </a:xfrm>
        </p:spPr>
        <p:txBody>
          <a:bodyPr/>
          <a:lstStyle/>
          <a:p>
            <a:r>
              <a:rPr lang="en-GB" sz="1400" b="1" dirty="0">
                <a:solidFill>
                  <a:srgbClr val="4D4F53"/>
                </a:solidFill>
              </a:rPr>
              <a:t>Energy</a:t>
            </a:r>
          </a:p>
          <a:p>
            <a:pPr marL="171450" lvl="0" indent="-171450">
              <a:buClr>
                <a:srgbClr val="C75B12"/>
              </a:buClr>
              <a:buFont typeface="Wingdings" panose="05000000000000000000" pitchFamily="2" charset="2"/>
              <a:buChar char="§"/>
            </a:pPr>
            <a:r>
              <a:rPr lang="cs-CZ" sz="1400" dirty="0"/>
              <a:t>Energy Charter </a:t>
            </a:r>
            <a:r>
              <a:rPr lang="cs-CZ" sz="1400" dirty="0" err="1" smtClean="0"/>
              <a:t>Treaty</a:t>
            </a:r>
            <a:r>
              <a:rPr lang="cs-CZ" sz="1400" dirty="0" smtClean="0"/>
              <a:t> </a:t>
            </a:r>
            <a:r>
              <a:rPr lang="en-GB" sz="1400" dirty="0"/>
              <a:t>(1994)</a:t>
            </a:r>
            <a:r>
              <a:rPr lang="cs-CZ"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smtClean="0"/>
              <a:t>Statute </a:t>
            </a:r>
            <a:r>
              <a:rPr lang="en-GB" sz="1400" dirty="0"/>
              <a:t>of the International Renewable Energy Agency </a:t>
            </a:r>
            <a:r>
              <a:rPr lang="en-GB" sz="1400" dirty="0" smtClean="0"/>
              <a:t>(</a:t>
            </a:r>
            <a:r>
              <a:rPr lang="cs-CZ" sz="1400" dirty="0" smtClean="0"/>
              <a:t>2009, </a:t>
            </a:r>
            <a:r>
              <a:rPr lang="en-GB" sz="1400" dirty="0" smtClean="0"/>
              <a:t>IRENA</a:t>
            </a:r>
            <a:r>
              <a:rPr lang="en-GB"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a:t>Statute of the International Atomic Energy Agency (1956, IAEA)</a:t>
            </a:r>
            <a:r>
              <a:rPr lang="cs-CZ" sz="1400" dirty="0"/>
              <a:t> </a:t>
            </a:r>
            <a:r>
              <a:rPr lang="en-GB" sz="1400" dirty="0" smtClean="0"/>
              <a:t>✓ </a:t>
            </a:r>
            <a:endParaRPr lang="cs-CZ" sz="1400" dirty="0"/>
          </a:p>
          <a:p>
            <a:pPr marL="171450" lvl="0" indent="-171450">
              <a:buClr>
                <a:srgbClr val="C75B12"/>
              </a:buClr>
              <a:buFont typeface="Wingdings" panose="05000000000000000000" pitchFamily="2" charset="2"/>
              <a:buChar char="§"/>
            </a:pPr>
            <a:endParaRPr lang="cs-CZ" sz="1400" b="1" dirty="0"/>
          </a:p>
          <a:p>
            <a:r>
              <a:rPr lang="en-GB" sz="1400" b="1" dirty="0">
                <a:solidFill>
                  <a:srgbClr val="4D4F53"/>
                </a:solidFill>
              </a:rPr>
              <a:t>IP</a:t>
            </a:r>
          </a:p>
          <a:p>
            <a:pPr marL="285750" indent="-285750">
              <a:buFont typeface="Wingdings" pitchFamily="2" charset="2"/>
              <a:buChar char="§"/>
            </a:pPr>
            <a:r>
              <a:rPr lang="en-GB" sz="1400" dirty="0"/>
              <a:t>Paris Convention for the Protection of Industrial </a:t>
            </a:r>
            <a:r>
              <a:rPr lang="en-GB" sz="1400" dirty="0" smtClean="0"/>
              <a:t>Property</a:t>
            </a:r>
            <a:r>
              <a:rPr lang="cs-CZ" sz="1400" dirty="0" smtClean="0"/>
              <a:t> (1883, WIPO) </a:t>
            </a:r>
            <a:r>
              <a:rPr lang="en-GB" sz="1400" dirty="0"/>
              <a:t>✓</a:t>
            </a:r>
            <a:endParaRPr lang="cs-CZ" sz="1400" dirty="0"/>
          </a:p>
          <a:p>
            <a:pPr marL="285750" indent="-285750">
              <a:buFont typeface="Wingdings" pitchFamily="2" charset="2"/>
              <a:buChar char="§"/>
            </a:pPr>
            <a:r>
              <a:rPr lang="cs-CZ" sz="1400" dirty="0"/>
              <a:t>Member state </a:t>
            </a:r>
            <a:r>
              <a:rPr lang="cs-CZ" sz="1400" dirty="0" err="1"/>
              <a:t>of</a:t>
            </a:r>
            <a:r>
              <a:rPr lang="cs-CZ" sz="1400" dirty="0"/>
              <a:t> </a:t>
            </a:r>
            <a:r>
              <a:rPr lang="cs-CZ" sz="1400" dirty="0" err="1" smtClean="0"/>
              <a:t>the</a:t>
            </a:r>
            <a:r>
              <a:rPr lang="cs-CZ" sz="1400" dirty="0" smtClean="0"/>
              <a:t> </a:t>
            </a:r>
            <a:r>
              <a:rPr lang="cs-CZ" sz="1400" dirty="0" err="1" smtClean="0"/>
              <a:t>European</a:t>
            </a:r>
            <a:r>
              <a:rPr lang="cs-CZ" sz="1400" dirty="0" smtClean="0"/>
              <a:t> Patent </a:t>
            </a:r>
            <a:r>
              <a:rPr lang="cs-CZ" sz="1400" dirty="0" err="1" smtClean="0"/>
              <a:t>Organisation</a:t>
            </a:r>
            <a:r>
              <a:rPr lang="cs-CZ" sz="1400" dirty="0" smtClean="0"/>
              <a:t> (EPO) </a:t>
            </a:r>
            <a:r>
              <a:rPr lang="en-GB" sz="1400" dirty="0"/>
              <a:t>✓</a:t>
            </a:r>
            <a:endParaRPr lang="cs-CZ" sz="1400" dirty="0"/>
          </a:p>
          <a:p>
            <a:endParaRPr lang="en-GB" sz="1400" dirty="0"/>
          </a:p>
          <a:p>
            <a:endParaRPr lang="en-GB" sz="1400" dirty="0"/>
          </a:p>
          <a:p>
            <a:endParaRPr lang="en-GB" dirty="0"/>
          </a:p>
          <a:p>
            <a:endParaRPr lang="en-GB" dirty="0"/>
          </a:p>
          <a:p>
            <a:endParaRPr lang="en-GB" dirty="0"/>
          </a:p>
        </p:txBody>
      </p:sp>
    </p:spTree>
    <p:extLst>
      <p:ext uri="{BB962C8B-B14F-4D97-AF65-F5344CB8AC3E}">
        <p14:creationId xmlns:p14="http://schemas.microsoft.com/office/powerpoint/2010/main" val="117573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Nadpis 1">
            <a:extLst>
              <a:ext uri="{FF2B5EF4-FFF2-40B4-BE49-F238E27FC236}">
                <a16:creationId xmlns="" xmlns:a16="http://schemas.microsoft.com/office/drawing/2014/main" id="{3D05B27C-AE9B-1C4D-92AA-F8CE6E54105F}"/>
              </a:ext>
            </a:extLst>
          </p:cNvPr>
          <p:cNvSpPr>
            <a:spLocks noGrp="1"/>
          </p:cNvSpPr>
          <p:nvPr>
            <p:ph type="title"/>
          </p:nvPr>
        </p:nvSpPr>
        <p:spPr/>
        <p:txBody>
          <a:bodyPr/>
          <a:lstStyle/>
          <a:p>
            <a:r>
              <a:rPr lang="cs-CZ" dirty="0"/>
              <a:t>International Treaties</a:t>
            </a:r>
          </a:p>
        </p:txBody>
      </p:sp>
      <p:sp>
        <p:nvSpPr>
          <p:cNvPr id="3" name="Zástupný symbol pro obsah 2">
            <a:extLst>
              <a:ext uri="{FF2B5EF4-FFF2-40B4-BE49-F238E27FC236}">
                <a16:creationId xmlns="" xmlns:a16="http://schemas.microsoft.com/office/drawing/2014/main" id="{6139AE26-329A-B74F-BDE7-7535E781A7CC}"/>
              </a:ext>
            </a:extLst>
          </p:cNvPr>
          <p:cNvSpPr>
            <a:spLocks noGrp="1"/>
          </p:cNvSpPr>
          <p:nvPr>
            <p:ph idx="1"/>
          </p:nvPr>
        </p:nvSpPr>
        <p:spPr/>
        <p:txBody>
          <a:bodyPr/>
          <a:lstStyle/>
          <a:p>
            <a:pPr>
              <a:buClr>
                <a:srgbClr val="C75B12"/>
              </a:buClr>
            </a:pPr>
            <a:r>
              <a:rPr lang="cs-CZ" sz="1400" b="1" dirty="0">
                <a:solidFill>
                  <a:srgbClr val="4D4F53"/>
                </a:solidFill>
              </a:rPr>
              <a:t>Finance</a:t>
            </a:r>
            <a:endParaRPr lang="cs-CZ" sz="1400" dirty="0"/>
          </a:p>
          <a:p>
            <a:pPr marL="171450" indent="-171450">
              <a:buClr>
                <a:srgbClr val="C75B12"/>
              </a:buClr>
              <a:buFont typeface="Wingdings" panose="05000000000000000000" pitchFamily="2" charset="2"/>
              <a:buChar char="§"/>
            </a:pPr>
            <a:r>
              <a:rPr lang="cs-CZ" sz="1400" dirty="0" err="1" smtClean="0"/>
              <a:t>Convention</a:t>
            </a:r>
            <a:r>
              <a:rPr lang="cs-CZ" sz="1400" dirty="0" smtClean="0"/>
              <a:t> on a </a:t>
            </a:r>
            <a:r>
              <a:rPr lang="cs-CZ" sz="1400" dirty="0" err="1" smtClean="0"/>
              <a:t>common</a:t>
            </a:r>
            <a:r>
              <a:rPr lang="cs-CZ" sz="1400" dirty="0" smtClean="0"/>
              <a:t> transit </a:t>
            </a:r>
            <a:r>
              <a:rPr lang="cs-CZ" sz="1400" dirty="0" err="1" smtClean="0"/>
              <a:t>procedure</a:t>
            </a:r>
            <a:r>
              <a:rPr lang="cs-CZ" sz="1400" dirty="0" smtClean="0"/>
              <a:t> </a:t>
            </a:r>
            <a:r>
              <a:rPr lang="en-GB" sz="1400" dirty="0"/>
              <a:t>✓ </a:t>
            </a:r>
            <a:endParaRPr lang="cs-CZ" sz="1400" dirty="0" smtClean="0"/>
          </a:p>
          <a:p>
            <a:pPr marL="171450" indent="-171450">
              <a:buClr>
                <a:srgbClr val="C75B12"/>
              </a:buClr>
              <a:buFont typeface="Wingdings" panose="05000000000000000000" pitchFamily="2" charset="2"/>
              <a:buChar char="§"/>
            </a:pPr>
            <a:r>
              <a:rPr lang="cs-CZ" sz="1400" dirty="0" err="1" smtClean="0"/>
              <a:t>Agreement</a:t>
            </a:r>
            <a:r>
              <a:rPr lang="cs-CZ" sz="1400" dirty="0" smtClean="0"/>
              <a:t> </a:t>
            </a:r>
            <a:r>
              <a:rPr lang="cs-CZ" sz="1400" dirty="0"/>
              <a:t>of </a:t>
            </a:r>
            <a:r>
              <a:rPr lang="cs-CZ" sz="1400" dirty="0" err="1"/>
              <a:t>the</a:t>
            </a:r>
            <a:r>
              <a:rPr lang="cs-CZ" sz="1400" dirty="0"/>
              <a:t> </a:t>
            </a:r>
            <a:r>
              <a:rPr lang="cs-CZ" sz="1400" dirty="0" smtClean="0"/>
              <a:t>IMF </a:t>
            </a:r>
            <a:r>
              <a:rPr lang="en-GB" sz="1400" dirty="0"/>
              <a:t>✓ </a:t>
            </a:r>
            <a:endParaRPr lang="cs-CZ" sz="1400" dirty="0" smtClean="0"/>
          </a:p>
          <a:p>
            <a:pPr marL="171450" indent="-171450">
              <a:buClr>
                <a:srgbClr val="C75B12"/>
              </a:buClr>
              <a:buFont typeface="Wingdings" panose="05000000000000000000" pitchFamily="2" charset="2"/>
              <a:buChar char="§"/>
            </a:pPr>
            <a:r>
              <a:rPr lang="cs-CZ" sz="1400" dirty="0" err="1"/>
              <a:t>Protocol</a:t>
            </a:r>
            <a:r>
              <a:rPr lang="cs-CZ" sz="1400" dirty="0"/>
              <a:t> </a:t>
            </a:r>
            <a:r>
              <a:rPr lang="cs-CZ" sz="1400" dirty="0" err="1"/>
              <a:t>between</a:t>
            </a:r>
            <a:r>
              <a:rPr lang="cs-CZ" sz="1400" dirty="0"/>
              <a:t>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a:t>the</a:t>
            </a:r>
            <a:r>
              <a:rPr lang="cs-CZ" sz="1400" dirty="0"/>
              <a:t> Czech Republic and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smtClean="0"/>
              <a:t>Romania</a:t>
            </a:r>
            <a:r>
              <a:rPr lang="cs-CZ" sz="1400" dirty="0" smtClean="0"/>
              <a:t> </a:t>
            </a:r>
            <a:r>
              <a:rPr lang="cs-CZ" sz="1400" dirty="0"/>
              <a:t>on </a:t>
            </a:r>
            <a:r>
              <a:rPr lang="cs-CZ" sz="1400" dirty="0" err="1"/>
              <a:t>the</a:t>
            </a:r>
            <a:r>
              <a:rPr lang="cs-CZ" sz="1400" dirty="0"/>
              <a:t> </a:t>
            </a:r>
            <a:r>
              <a:rPr lang="cs-CZ" sz="1400" dirty="0" err="1"/>
              <a:t>Amendments</a:t>
            </a:r>
            <a:r>
              <a:rPr lang="cs-CZ" sz="1400" dirty="0"/>
              <a:t> to </a:t>
            </a:r>
            <a:r>
              <a:rPr lang="cs-CZ" sz="1400" dirty="0" err="1"/>
              <a:t>the</a:t>
            </a:r>
            <a:r>
              <a:rPr lang="cs-CZ" sz="1400" dirty="0"/>
              <a:t> </a:t>
            </a:r>
            <a:r>
              <a:rPr lang="cs-CZ" sz="1400" dirty="0" err="1"/>
              <a:t>Agreement</a:t>
            </a:r>
            <a:r>
              <a:rPr lang="cs-CZ" sz="1400" dirty="0"/>
              <a:t>  </a:t>
            </a:r>
            <a:r>
              <a:rPr lang="cs-CZ" sz="1400" dirty="0" err="1"/>
              <a:t>between</a:t>
            </a:r>
            <a:r>
              <a:rPr lang="cs-CZ" sz="1400" dirty="0"/>
              <a:t>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a:t>the</a:t>
            </a:r>
            <a:r>
              <a:rPr lang="cs-CZ" sz="1400" dirty="0"/>
              <a:t> Czech Republic and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smtClean="0"/>
              <a:t>Romania</a:t>
            </a:r>
            <a:r>
              <a:rPr lang="cs-CZ" sz="1400" dirty="0" smtClean="0"/>
              <a:t> </a:t>
            </a:r>
            <a:r>
              <a:rPr lang="cs-CZ" sz="1400" dirty="0" err="1"/>
              <a:t>for</a:t>
            </a:r>
            <a:r>
              <a:rPr lang="cs-CZ" sz="1400" dirty="0"/>
              <a:t> </a:t>
            </a:r>
            <a:r>
              <a:rPr lang="cs-CZ" sz="1400" dirty="0" err="1"/>
              <a:t>the</a:t>
            </a:r>
            <a:r>
              <a:rPr lang="cs-CZ" sz="1400" dirty="0"/>
              <a:t> </a:t>
            </a:r>
            <a:r>
              <a:rPr lang="cs-CZ" sz="1400" dirty="0" err="1"/>
              <a:t>Promotion</a:t>
            </a:r>
            <a:r>
              <a:rPr lang="cs-CZ" sz="1400" dirty="0"/>
              <a:t> and </a:t>
            </a:r>
            <a:r>
              <a:rPr lang="cs-CZ" sz="1400" dirty="0" err="1"/>
              <a:t>Reciprocal</a:t>
            </a:r>
            <a:r>
              <a:rPr lang="cs-CZ" sz="1400" dirty="0"/>
              <a:t> </a:t>
            </a:r>
            <a:r>
              <a:rPr lang="cs-CZ" sz="1400" dirty="0" err="1"/>
              <a:t>Protection</a:t>
            </a:r>
            <a:r>
              <a:rPr lang="cs-CZ" sz="1400" dirty="0"/>
              <a:t> </a:t>
            </a:r>
            <a:r>
              <a:rPr lang="cs-CZ" sz="1400" dirty="0" err="1"/>
              <a:t>of</a:t>
            </a:r>
            <a:r>
              <a:rPr lang="cs-CZ" sz="1400" dirty="0"/>
              <a:t> </a:t>
            </a:r>
            <a:r>
              <a:rPr lang="cs-CZ" sz="1400" dirty="0" err="1" smtClean="0"/>
              <a:t>Investments</a:t>
            </a:r>
            <a:r>
              <a:rPr lang="cs-CZ" sz="1400" dirty="0" smtClean="0"/>
              <a:t> </a:t>
            </a:r>
            <a:r>
              <a:rPr lang="en-GB" sz="1400" dirty="0"/>
              <a:t>✓</a:t>
            </a:r>
            <a:endParaRPr lang="cs-CZ" sz="1400" dirty="0" smtClean="0"/>
          </a:p>
          <a:p>
            <a:pPr marL="171450" indent="-171450">
              <a:buClr>
                <a:srgbClr val="C75B12"/>
              </a:buClr>
              <a:buFont typeface="Wingdings" panose="05000000000000000000" pitchFamily="2" charset="2"/>
              <a:buChar char="§"/>
            </a:pPr>
            <a:r>
              <a:rPr lang="cs-CZ" sz="1400" dirty="0" smtClean="0"/>
              <a:t> </a:t>
            </a:r>
            <a:r>
              <a:rPr lang="cs-CZ" sz="1400" dirty="0" err="1" smtClean="0"/>
              <a:t>Agreement</a:t>
            </a:r>
            <a:r>
              <a:rPr lang="cs-CZ" sz="1400" dirty="0" smtClean="0"/>
              <a:t> </a:t>
            </a:r>
            <a:r>
              <a:rPr lang="cs-CZ" sz="1400" dirty="0" err="1" smtClean="0"/>
              <a:t>between</a:t>
            </a:r>
            <a:r>
              <a:rPr lang="cs-CZ" sz="1400" dirty="0" smtClean="0"/>
              <a:t> </a:t>
            </a:r>
            <a:r>
              <a:rPr lang="cs-CZ" sz="1400" dirty="0" err="1" smtClean="0"/>
              <a:t>the</a:t>
            </a:r>
            <a:r>
              <a:rPr lang="cs-CZ" sz="1400" dirty="0" smtClean="0"/>
              <a:t> </a:t>
            </a:r>
            <a:r>
              <a:rPr lang="cs-CZ" sz="1400" dirty="0" err="1" smtClean="0"/>
              <a:t>Government</a:t>
            </a:r>
            <a:r>
              <a:rPr lang="cs-CZ" sz="1400" dirty="0" smtClean="0"/>
              <a:t> </a:t>
            </a:r>
            <a:r>
              <a:rPr lang="cs-CZ" sz="1400" dirty="0" err="1" smtClean="0"/>
              <a:t>of</a:t>
            </a:r>
            <a:r>
              <a:rPr lang="cs-CZ" sz="1400" dirty="0" smtClean="0"/>
              <a:t> </a:t>
            </a:r>
            <a:r>
              <a:rPr lang="cs-CZ" sz="1400" dirty="0" err="1" smtClean="0"/>
              <a:t>the</a:t>
            </a:r>
            <a:r>
              <a:rPr lang="cs-CZ" sz="1400" dirty="0" smtClean="0"/>
              <a:t> Czech Republic and </a:t>
            </a:r>
            <a:r>
              <a:rPr lang="cs-CZ" sz="1400" dirty="0" err="1" smtClean="0"/>
              <a:t>the</a:t>
            </a:r>
            <a:r>
              <a:rPr lang="cs-CZ" sz="1400" dirty="0" smtClean="0"/>
              <a:t> </a:t>
            </a:r>
            <a:r>
              <a:rPr lang="cs-CZ" sz="1400" dirty="0" err="1" smtClean="0"/>
              <a:t>Government</a:t>
            </a:r>
            <a:r>
              <a:rPr lang="cs-CZ" sz="1400" dirty="0" smtClean="0"/>
              <a:t> </a:t>
            </a:r>
            <a:r>
              <a:rPr lang="cs-CZ" sz="1400" dirty="0" err="1" smtClean="0"/>
              <a:t>of</a:t>
            </a:r>
            <a:r>
              <a:rPr lang="cs-CZ" sz="1400" dirty="0" smtClean="0"/>
              <a:t> </a:t>
            </a:r>
            <a:r>
              <a:rPr lang="cs-CZ" sz="1400" dirty="0" err="1" smtClean="0"/>
              <a:t>Romania</a:t>
            </a:r>
            <a:r>
              <a:rPr lang="cs-CZ" sz="1400" dirty="0" smtClean="0"/>
              <a:t> to </a:t>
            </a:r>
            <a:r>
              <a:rPr lang="cs-CZ" sz="1400" dirty="0" err="1" smtClean="0"/>
              <a:t>avoid</a:t>
            </a:r>
            <a:r>
              <a:rPr lang="cs-CZ" sz="1400" dirty="0" smtClean="0"/>
              <a:t> double </a:t>
            </a:r>
            <a:r>
              <a:rPr lang="cs-CZ" sz="1400" dirty="0" err="1" smtClean="0"/>
              <a:t>taxation</a:t>
            </a:r>
            <a:r>
              <a:rPr lang="cs-CZ" sz="1400" dirty="0" smtClean="0"/>
              <a:t> and </a:t>
            </a:r>
            <a:r>
              <a:rPr lang="cs-CZ" sz="1400" dirty="0" err="1" smtClean="0"/>
              <a:t>avoidance</a:t>
            </a:r>
            <a:r>
              <a:rPr lang="cs-CZ" sz="1400" dirty="0" smtClean="0"/>
              <a:t> </a:t>
            </a:r>
            <a:r>
              <a:rPr lang="cs-CZ" sz="1400" dirty="0" err="1" smtClean="0"/>
              <a:t>of</a:t>
            </a:r>
            <a:r>
              <a:rPr lang="cs-CZ" sz="1400" dirty="0" smtClean="0"/>
              <a:t> tax </a:t>
            </a:r>
            <a:r>
              <a:rPr lang="cs-CZ" sz="1400" dirty="0" err="1" smtClean="0"/>
              <a:t>evasions</a:t>
            </a:r>
            <a:r>
              <a:rPr lang="cs-CZ" sz="1400" dirty="0" smtClean="0"/>
              <a:t> </a:t>
            </a:r>
            <a:r>
              <a:rPr lang="cs-CZ" sz="1400" dirty="0" err="1" smtClean="0"/>
              <a:t>from</a:t>
            </a:r>
            <a:r>
              <a:rPr lang="cs-CZ" sz="1400" dirty="0" smtClean="0"/>
              <a:t> </a:t>
            </a:r>
            <a:r>
              <a:rPr lang="cs-CZ" sz="1400" dirty="0" err="1" smtClean="0"/>
              <a:t>income</a:t>
            </a:r>
            <a:r>
              <a:rPr lang="cs-CZ" sz="1400" dirty="0" smtClean="0"/>
              <a:t> tax and </a:t>
            </a:r>
            <a:r>
              <a:rPr lang="cs-CZ" sz="1400" dirty="0" err="1" smtClean="0"/>
              <a:t>property</a:t>
            </a:r>
            <a:r>
              <a:rPr lang="cs-CZ" sz="1400" dirty="0" smtClean="0"/>
              <a:t> tax </a:t>
            </a:r>
            <a:r>
              <a:rPr lang="en-GB" sz="1400" dirty="0"/>
              <a:t>✓</a:t>
            </a:r>
            <a:endParaRPr lang="cs-CZ" sz="1400" dirty="0"/>
          </a:p>
          <a:p>
            <a:pPr marL="171450" indent="-171450">
              <a:buClr>
                <a:srgbClr val="C75B12"/>
              </a:buClr>
              <a:buFont typeface="Wingdings" panose="05000000000000000000" pitchFamily="2" charset="2"/>
              <a:buChar char="§"/>
            </a:pPr>
            <a:endParaRPr lang="cs-CZ" sz="1400" dirty="0"/>
          </a:p>
          <a:p>
            <a:r>
              <a:rPr lang="en-GB" sz="1400" b="1" dirty="0">
                <a:solidFill>
                  <a:srgbClr val="4D4F53"/>
                </a:solidFill>
              </a:rPr>
              <a:t>Terrorism and Corruption</a:t>
            </a:r>
            <a:endParaRPr lang="en-GB" sz="1400" dirty="0">
              <a:solidFill>
                <a:srgbClr val="4D4F53"/>
              </a:solidFill>
            </a:endParaRPr>
          </a:p>
          <a:p>
            <a:pPr marL="171450" indent="-171450">
              <a:buClr>
                <a:srgbClr val="C75B12"/>
              </a:buClr>
              <a:buFont typeface="Wingdings" panose="05000000000000000000" pitchFamily="2" charset="2"/>
              <a:buChar char="§"/>
            </a:pPr>
            <a:r>
              <a:rPr lang="en-GB" sz="1400" dirty="0"/>
              <a:t>UN International Convention for the Suppression of the Financing of </a:t>
            </a:r>
            <a:r>
              <a:rPr lang="en-GB" sz="1400" dirty="0" smtClean="0"/>
              <a:t>Terrorism</a:t>
            </a:r>
            <a:r>
              <a:rPr lang="cs-CZ" sz="1400" dirty="0" smtClean="0"/>
              <a:t> </a:t>
            </a:r>
            <a:r>
              <a:rPr lang="en-GB" sz="1400" dirty="0"/>
              <a:t>✓ </a:t>
            </a:r>
            <a:endParaRPr lang="cs-CZ" sz="1400" dirty="0"/>
          </a:p>
          <a:p>
            <a:pPr marL="171450" indent="-171450">
              <a:buClr>
                <a:srgbClr val="C75B12"/>
              </a:buClr>
              <a:buFont typeface="Wingdings" panose="05000000000000000000" pitchFamily="2" charset="2"/>
              <a:buChar char="§"/>
            </a:pPr>
            <a:r>
              <a:rPr lang="en-GB" sz="1400" dirty="0"/>
              <a:t>UN Convention against </a:t>
            </a:r>
            <a:r>
              <a:rPr lang="en-GB" sz="1400" dirty="0" smtClean="0"/>
              <a:t>Corruption</a:t>
            </a:r>
            <a:r>
              <a:rPr lang="cs-CZ" sz="1400" dirty="0" smtClean="0"/>
              <a:t> </a:t>
            </a:r>
            <a:r>
              <a:rPr lang="en-GB" sz="1400" dirty="0"/>
              <a:t>✓ </a:t>
            </a:r>
            <a:endParaRPr lang="cs-CZ" sz="1400" dirty="0"/>
          </a:p>
        </p:txBody>
      </p:sp>
    </p:spTree>
    <p:extLst>
      <p:ext uri="{BB962C8B-B14F-4D97-AF65-F5344CB8AC3E}">
        <p14:creationId xmlns:p14="http://schemas.microsoft.com/office/powerpoint/2010/main" val="390553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Arbitration </a:t>
            </a:r>
            <a:r>
              <a:rPr lang="cs-CZ" dirty="0" smtClean="0"/>
              <a:t/>
            </a:r>
            <a:br>
              <a:rPr lang="cs-CZ" dirty="0" smtClean="0"/>
            </a:br>
            <a:r>
              <a:rPr lang="en-GB" dirty="0" smtClean="0"/>
              <a:t>Enforcement </a:t>
            </a:r>
            <a:r>
              <a:rPr lang="en-GB" dirty="0"/>
              <a:t>of </a:t>
            </a:r>
            <a:r>
              <a:rPr lang="cs-CZ" dirty="0"/>
              <a:t>D</a:t>
            </a:r>
            <a:r>
              <a:rPr lang="en-GB" dirty="0" err="1"/>
              <a:t>ecisions</a:t>
            </a:r>
            <a:r>
              <a:rPr lang="en-GB" dirty="0"/>
              <a:t> / </a:t>
            </a:r>
            <a:r>
              <a:rPr lang="cs-CZ" dirty="0"/>
              <a:t>J</a:t>
            </a:r>
            <a:r>
              <a:rPr lang="en-GB" dirty="0" err="1"/>
              <a:t>udicial</a:t>
            </a:r>
            <a:r>
              <a:rPr lang="en-GB" dirty="0"/>
              <a:t> </a:t>
            </a:r>
            <a:r>
              <a:rPr lang="cs-CZ" dirty="0"/>
              <a:t>C</a:t>
            </a:r>
            <a:r>
              <a:rPr lang="en-GB" dirty="0" err="1"/>
              <a:t>ooperation</a:t>
            </a:r>
            <a:r>
              <a:rPr lang="cs-CZ" dirty="0"/>
              <a:t> </a:t>
            </a:r>
            <a:endParaRPr lang="en-GB" dirty="0"/>
          </a:p>
        </p:txBody>
      </p:sp>
      <p:sp>
        <p:nvSpPr>
          <p:cNvPr id="3" name="Text Placeholder 2"/>
          <p:cNvSpPr>
            <a:spLocks noGrp="1"/>
          </p:cNvSpPr>
          <p:nvPr>
            <p:ph idx="1"/>
          </p:nvPr>
        </p:nvSpPr>
        <p:spPr>
          <a:xfrm>
            <a:off x="427024" y="1990489"/>
            <a:ext cx="8072438" cy="4104000"/>
          </a:xfrm>
        </p:spPr>
        <p:txBody>
          <a:bodyPr/>
          <a:lstStyle/>
          <a:p>
            <a:pPr marL="171450" indent="-171450">
              <a:buClr>
                <a:srgbClr val="C75B12"/>
              </a:buClr>
              <a:buFont typeface="Wingdings" panose="05000000000000000000" pitchFamily="2" charset="2"/>
              <a:buChar char="§"/>
            </a:pPr>
            <a:r>
              <a:rPr lang="en-GB" sz="1400" dirty="0"/>
              <a:t>Convention on the Recognition and Enforcement of Foreign Arbitral Awards (New York, 1958)</a:t>
            </a:r>
            <a:r>
              <a:rPr lang="cs-CZ" sz="1400" dirty="0"/>
              <a:t> </a:t>
            </a:r>
            <a:r>
              <a:rPr lang="en-GB" sz="1400" dirty="0" smtClean="0"/>
              <a:t>✓</a:t>
            </a:r>
            <a:endParaRPr lang="cs-CZ" sz="1400" dirty="0" smtClean="0"/>
          </a:p>
          <a:p>
            <a:pPr marL="171450" indent="-171450">
              <a:buClr>
                <a:srgbClr val="C75B12"/>
              </a:buClr>
              <a:buFont typeface="Wingdings" panose="05000000000000000000" pitchFamily="2" charset="2"/>
              <a:buChar char="§"/>
            </a:pPr>
            <a:r>
              <a:rPr lang="en-US" sz="1400" dirty="0" smtClean="0"/>
              <a:t>Regulation </a:t>
            </a:r>
            <a:r>
              <a:rPr lang="en-US" sz="1400" dirty="0"/>
              <a:t>No. 1215/2012 of the European Parliament and of the Council of 12 December 2012 on jurisdiction and the recognition and enforcement of judgments in civil and commercial </a:t>
            </a:r>
            <a:r>
              <a:rPr lang="en-US" sz="1400" dirty="0" smtClean="0"/>
              <a:t>matters (</a:t>
            </a:r>
            <a:r>
              <a:rPr lang="en-GB" sz="1400" dirty="0" smtClean="0"/>
              <a:t>Brussels Regulation) </a:t>
            </a:r>
            <a:r>
              <a:rPr lang="en-GB" sz="1400" dirty="0"/>
              <a:t>✓</a:t>
            </a:r>
            <a:endParaRPr lang="en-US" sz="1400" dirty="0"/>
          </a:p>
          <a:p>
            <a:pPr marL="171450" indent="-171450">
              <a:buClr>
                <a:srgbClr val="C75B12"/>
              </a:buClr>
              <a:buFont typeface="Wingdings" panose="05000000000000000000" pitchFamily="2" charset="2"/>
              <a:buChar char="§"/>
            </a:pPr>
            <a:r>
              <a:rPr lang="en-GB" sz="1400" dirty="0" smtClean="0"/>
              <a:t>Convention </a:t>
            </a:r>
            <a:r>
              <a:rPr lang="en-GB" sz="1400" dirty="0"/>
              <a:t>of 30 June 2005 on Choice of Court </a:t>
            </a:r>
            <a:r>
              <a:rPr lang="en-GB" sz="1400" dirty="0" smtClean="0"/>
              <a:t>Agreements (Hague Convention) </a:t>
            </a:r>
            <a:r>
              <a:rPr lang="en-GB" sz="1400" dirty="0"/>
              <a:t>✓</a:t>
            </a:r>
            <a:endParaRPr lang="en-GB" sz="1400" dirty="0" smtClean="0"/>
          </a:p>
          <a:p>
            <a:pPr marL="171450" indent="-171450">
              <a:buClr>
                <a:srgbClr val="C75B12"/>
              </a:buClr>
              <a:buFont typeface="Wingdings" panose="05000000000000000000" pitchFamily="2" charset="2"/>
              <a:buChar char="§"/>
            </a:pPr>
            <a:r>
              <a:rPr lang="en-GB" sz="1400" dirty="0"/>
              <a:t>A final and conclusive judgment for payment of money rendered by a court of </a:t>
            </a:r>
            <a:r>
              <a:rPr lang="en-GB" sz="1400" dirty="0" smtClean="0"/>
              <a:t>Romania </a:t>
            </a:r>
            <a:r>
              <a:rPr lang="en-GB" sz="1400" dirty="0"/>
              <a:t>which is enforceable in </a:t>
            </a:r>
            <a:r>
              <a:rPr lang="en-GB" sz="1400" dirty="0" smtClean="0"/>
              <a:t>Romania </a:t>
            </a:r>
            <a:r>
              <a:rPr lang="en-GB" sz="1400" dirty="0"/>
              <a:t>will be recognised and enforceable by </a:t>
            </a:r>
            <a:r>
              <a:rPr lang="en-GB" sz="1400" dirty="0" smtClean="0"/>
              <a:t>Czech courts, </a:t>
            </a:r>
            <a:r>
              <a:rPr lang="en-GB" sz="1400" dirty="0"/>
              <a:t>according and subject to the </a:t>
            </a:r>
            <a:r>
              <a:rPr lang="en-GB" sz="1400" dirty="0" smtClean="0"/>
              <a:t>Brussels Regulation and the </a:t>
            </a:r>
            <a:r>
              <a:rPr lang="en-GB" sz="1400" dirty="0"/>
              <a:t>Hague </a:t>
            </a:r>
            <a:r>
              <a:rPr lang="en-GB" sz="1400" dirty="0" smtClean="0"/>
              <a:t>Convention </a:t>
            </a:r>
            <a:r>
              <a:rPr lang="en-GB" sz="1400" dirty="0"/>
              <a:t>✓</a:t>
            </a:r>
          </a:p>
          <a:p>
            <a:endParaRPr lang="en-GB" dirty="0"/>
          </a:p>
          <a:p>
            <a:pPr marL="171450" indent="-171450">
              <a:buClr>
                <a:srgbClr val="C75B12"/>
              </a:buClr>
              <a:buFont typeface="Wingdings" panose="05000000000000000000" pitchFamily="2" charset="2"/>
              <a:buChar char="§"/>
            </a:pPr>
            <a:endParaRPr lang="en-GB" dirty="0"/>
          </a:p>
          <a:p>
            <a:pPr marL="171450" indent="-171450">
              <a:buClr>
                <a:srgbClr val="C75B12"/>
              </a:buClr>
              <a:buFont typeface="Wingdings" panose="05000000000000000000" pitchFamily="2" charset="2"/>
              <a:buChar char="§"/>
            </a:pPr>
            <a:endParaRPr lang="cs-CZ" sz="1400" dirty="0"/>
          </a:p>
          <a:p>
            <a:pPr algn="l"/>
            <a:endParaRPr lang="cs-CZ" dirty="0" smtClean="0">
              <a:solidFill>
                <a:srgbClr val="000000"/>
              </a:solidFill>
              <a:latin typeface="Roboto Condensed"/>
            </a:endParaRPr>
          </a:p>
          <a:p>
            <a:pPr algn="l"/>
            <a:endParaRPr lang="en-GB" dirty="0" smtClean="0">
              <a:solidFill>
                <a:srgbClr val="000000"/>
              </a:solidFill>
              <a:latin typeface="Roboto Condensed"/>
            </a:endParaRPr>
          </a:p>
          <a:p>
            <a:pPr marL="171450" indent="-171450">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659" y="5008419"/>
            <a:ext cx="7251341" cy="1849582"/>
          </a:xfrm>
          <a:prstGeom prst="rect">
            <a:avLst/>
          </a:prstGeom>
        </p:spPr>
      </p:pic>
    </p:spTree>
    <p:extLst>
      <p:ext uri="{BB962C8B-B14F-4D97-AF65-F5344CB8AC3E}">
        <p14:creationId xmlns:p14="http://schemas.microsoft.com/office/powerpoint/2010/main" val="175995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en-GB" dirty="0"/>
              <a:t>Verification of </a:t>
            </a:r>
            <a:r>
              <a:rPr lang="cs-CZ" dirty="0"/>
              <a:t>D</a:t>
            </a:r>
            <a:r>
              <a:rPr lang="en-GB" dirty="0" err="1"/>
              <a:t>ocuments</a:t>
            </a:r>
            <a:r>
              <a:rPr lang="en-GB" dirty="0"/>
              <a:t> / </a:t>
            </a:r>
            <a:r>
              <a:rPr lang="cs-CZ" dirty="0"/>
              <a:t>Apostille</a:t>
            </a:r>
            <a:r>
              <a:rPr lang="en-GB" dirty="0"/>
              <a:t>  </a:t>
            </a:r>
          </a:p>
        </p:txBody>
      </p:sp>
      <p:sp>
        <p:nvSpPr>
          <p:cNvPr id="3" name="Text Placeholder 2"/>
          <p:cNvSpPr>
            <a:spLocks noGrp="1"/>
          </p:cNvSpPr>
          <p:nvPr>
            <p:ph idx="1"/>
          </p:nvPr>
        </p:nvSpPr>
        <p:spPr/>
        <p:txBody>
          <a:bodyPr/>
          <a:lstStyle/>
          <a:p>
            <a:r>
              <a:rPr lang="cs-CZ" sz="1400" dirty="0" err="1" smtClean="0"/>
              <a:t>Both</a:t>
            </a:r>
            <a:r>
              <a:rPr lang="cs-CZ" sz="1400" dirty="0" smtClean="0"/>
              <a:t> </a:t>
            </a:r>
            <a:r>
              <a:rPr lang="cs-CZ" sz="1400" dirty="0" err="1" smtClean="0"/>
              <a:t>states</a:t>
            </a:r>
            <a:r>
              <a:rPr lang="cs-CZ" sz="1400" dirty="0" smtClean="0"/>
              <a:t> are </a:t>
            </a:r>
            <a:r>
              <a:rPr lang="cs-CZ" sz="1400" dirty="0" err="1" smtClean="0"/>
              <a:t>parties</a:t>
            </a:r>
            <a:r>
              <a:rPr lang="cs-CZ" sz="1400" dirty="0" smtClean="0"/>
              <a:t> to </a:t>
            </a:r>
            <a:r>
              <a:rPr lang="cs-CZ" sz="1400" dirty="0" err="1" smtClean="0"/>
              <a:t>the</a:t>
            </a:r>
            <a:r>
              <a:rPr lang="cs-CZ" sz="1400" dirty="0" smtClean="0"/>
              <a:t> </a:t>
            </a:r>
            <a:r>
              <a:rPr lang="cs-CZ" sz="1400" dirty="0" err="1" smtClean="0"/>
              <a:t>Hague</a:t>
            </a:r>
            <a:r>
              <a:rPr lang="cs-CZ" sz="1400" dirty="0" smtClean="0"/>
              <a:t> </a:t>
            </a:r>
            <a:r>
              <a:rPr lang="cs-CZ" sz="1400" dirty="0" err="1" smtClean="0"/>
              <a:t>Convention</a:t>
            </a:r>
            <a:r>
              <a:rPr lang="cs-CZ" sz="1400" dirty="0" smtClean="0"/>
              <a:t> on </a:t>
            </a:r>
            <a:r>
              <a:rPr lang="cs-CZ" sz="1400" dirty="0" err="1" smtClean="0"/>
              <a:t>Apostille</a:t>
            </a:r>
            <a:endParaRPr lang="cs-CZ" sz="1400" dirty="0" smtClean="0"/>
          </a:p>
          <a:p>
            <a:endParaRPr lang="cs-CZ" sz="1400" dirty="0"/>
          </a:p>
          <a:p>
            <a:r>
              <a:rPr lang="en-GB" sz="1400" dirty="0" smtClean="0"/>
              <a:t>Verification</a:t>
            </a:r>
            <a:r>
              <a:rPr lang="cs-CZ" sz="1400" dirty="0" smtClean="0"/>
              <a:t> </a:t>
            </a:r>
            <a:r>
              <a:rPr lang="en-GB" sz="1400" dirty="0"/>
              <a:t>of </a:t>
            </a:r>
            <a:r>
              <a:rPr lang="cs-CZ" sz="1400" b="1" dirty="0" err="1" smtClean="0">
                <a:solidFill>
                  <a:srgbClr val="4D4F53"/>
                </a:solidFill>
              </a:rPr>
              <a:t>Romanian</a:t>
            </a:r>
            <a:r>
              <a:rPr lang="en-GB" sz="1400" b="1" dirty="0" smtClean="0">
                <a:solidFill>
                  <a:srgbClr val="4D4F53"/>
                </a:solidFill>
              </a:rPr>
              <a:t> </a:t>
            </a:r>
            <a:r>
              <a:rPr lang="en-GB" sz="1400" b="1" dirty="0">
                <a:solidFill>
                  <a:srgbClr val="4D4F53"/>
                </a:solidFill>
              </a:rPr>
              <a:t>documents</a:t>
            </a:r>
            <a:r>
              <a:rPr lang="cs-CZ" sz="1400" b="1" dirty="0">
                <a:solidFill>
                  <a:srgbClr val="4D4F53"/>
                </a:solidFill>
              </a:rPr>
              <a:t> </a:t>
            </a:r>
            <a:r>
              <a:rPr lang="en-GB" sz="1400" dirty="0"/>
              <a:t>for use </a:t>
            </a:r>
            <a:r>
              <a:rPr lang="en-GB" sz="1400" u="sng" dirty="0"/>
              <a:t>in the </a:t>
            </a:r>
            <a:r>
              <a:rPr lang="cs-CZ" sz="1400" u="sng" dirty="0"/>
              <a:t>Czech </a:t>
            </a:r>
            <a:r>
              <a:rPr lang="cs-CZ" sz="1400" u="sng" dirty="0" smtClean="0"/>
              <a:t>Republic</a:t>
            </a:r>
          </a:p>
          <a:p>
            <a:pPr marL="285750" indent="-285750">
              <a:buClr>
                <a:srgbClr val="C75B12"/>
              </a:buClr>
              <a:buFont typeface="Wingdings" pitchFamily="2" charset="2"/>
              <a:buChar char="§"/>
            </a:pPr>
            <a:r>
              <a:rPr lang="en-GB" sz="1400" dirty="0"/>
              <a:t>Offices of the Prefect </a:t>
            </a:r>
            <a:r>
              <a:rPr lang="cs-CZ" sz="1400" dirty="0" smtClean="0"/>
              <a:t>(</a:t>
            </a:r>
            <a:r>
              <a:rPr lang="en-US" sz="1400" dirty="0" smtClean="0"/>
              <a:t>A</a:t>
            </a:r>
            <a:r>
              <a:rPr lang="cs-CZ" sz="1400" dirty="0" err="1" smtClean="0"/>
              <a:t>dministrative</a:t>
            </a:r>
            <a:r>
              <a:rPr lang="cs-CZ" sz="1400" dirty="0" smtClean="0"/>
              <a:t> </a:t>
            </a:r>
            <a:r>
              <a:rPr lang="cs-CZ" sz="1400" dirty="0" err="1"/>
              <a:t>documents</a:t>
            </a:r>
            <a:r>
              <a:rPr lang="cs-CZ" sz="1400" dirty="0"/>
              <a:t>)</a:t>
            </a:r>
            <a:endParaRPr lang="en-GB" sz="1400" dirty="0"/>
          </a:p>
          <a:p>
            <a:pPr marL="285750" indent="-285750">
              <a:buClr>
                <a:srgbClr val="C75B12"/>
              </a:buClr>
              <a:buFont typeface="Wingdings" pitchFamily="2" charset="2"/>
              <a:buChar char="§"/>
            </a:pPr>
            <a:r>
              <a:rPr lang="en-GB" sz="1400" dirty="0" smtClean="0"/>
              <a:t>Tribunals</a:t>
            </a:r>
            <a:r>
              <a:rPr lang="en-GB" sz="1400" dirty="0"/>
              <a:t> </a:t>
            </a:r>
            <a:r>
              <a:rPr lang="cs-CZ" sz="1400" dirty="0" smtClean="0"/>
              <a:t>(</a:t>
            </a:r>
            <a:r>
              <a:rPr lang="en-US" sz="1400" dirty="0" smtClean="0"/>
              <a:t>D</a:t>
            </a:r>
            <a:r>
              <a:rPr lang="en-GB" sz="1400" dirty="0" err="1" smtClean="0"/>
              <a:t>ocuments</a:t>
            </a:r>
            <a:r>
              <a:rPr lang="en-GB" sz="1400" dirty="0" smtClean="0"/>
              <a:t> </a:t>
            </a:r>
            <a:r>
              <a:rPr lang="en-GB" sz="1400" dirty="0"/>
              <a:t>emanating from an authority or an official connected with the courts or tribunals of the </a:t>
            </a:r>
            <a:r>
              <a:rPr lang="en-GB" sz="1400" dirty="0" smtClean="0"/>
              <a:t>State</a:t>
            </a:r>
            <a:r>
              <a:rPr lang="cs-CZ" sz="1400" dirty="0" smtClean="0"/>
              <a:t>;</a:t>
            </a:r>
            <a:r>
              <a:rPr lang="en-US" sz="1400" dirty="0"/>
              <a:t>)</a:t>
            </a:r>
            <a:endParaRPr lang="cs-CZ" sz="1400" dirty="0"/>
          </a:p>
          <a:p>
            <a:pPr marL="285750" indent="-285750">
              <a:buClr>
                <a:srgbClr val="C75B12"/>
              </a:buClr>
              <a:buFont typeface="Wingdings" pitchFamily="2" charset="2"/>
              <a:buChar char="§"/>
            </a:pPr>
            <a:r>
              <a:rPr lang="en-GB" sz="1400" dirty="0"/>
              <a:t>Chambers of Notaries Public </a:t>
            </a:r>
            <a:r>
              <a:rPr lang="cs-CZ" sz="1400" dirty="0" smtClean="0"/>
              <a:t>(</a:t>
            </a:r>
            <a:r>
              <a:rPr lang="en-US" sz="1400" dirty="0" smtClean="0"/>
              <a:t>N</a:t>
            </a:r>
            <a:r>
              <a:rPr lang="cs-CZ" sz="1400" dirty="0" err="1" smtClean="0"/>
              <a:t>otarial</a:t>
            </a:r>
            <a:r>
              <a:rPr lang="cs-CZ" sz="1400" dirty="0" smtClean="0"/>
              <a:t> </a:t>
            </a:r>
            <a:r>
              <a:rPr lang="cs-CZ" sz="1400" dirty="0" err="1" smtClean="0"/>
              <a:t>acts</a:t>
            </a:r>
            <a:r>
              <a:rPr lang="cs-CZ" sz="1400" dirty="0" smtClean="0"/>
              <a:t>)</a:t>
            </a:r>
            <a:endParaRPr lang="cs-CZ" sz="1400" dirty="0"/>
          </a:p>
          <a:p>
            <a:endParaRPr lang="cs-CZ" sz="1400" dirty="0"/>
          </a:p>
          <a:p>
            <a:r>
              <a:rPr lang="en-GB" sz="1400" dirty="0"/>
              <a:t>Verification of </a:t>
            </a:r>
            <a:r>
              <a:rPr lang="en-GB" sz="1400" b="1" dirty="0">
                <a:solidFill>
                  <a:srgbClr val="4D4F53"/>
                </a:solidFill>
              </a:rPr>
              <a:t>Czech documents</a:t>
            </a:r>
            <a:r>
              <a:rPr lang="cs-CZ" sz="1400" b="1" dirty="0">
                <a:solidFill>
                  <a:srgbClr val="4D4F53"/>
                </a:solidFill>
              </a:rPr>
              <a:t> </a:t>
            </a:r>
            <a:r>
              <a:rPr lang="en-GB" sz="1400" dirty="0"/>
              <a:t>for use in </a:t>
            </a:r>
            <a:r>
              <a:rPr lang="cs-CZ" sz="1400" u="sng" dirty="0" err="1" smtClean="0"/>
              <a:t>Romania</a:t>
            </a:r>
            <a:endParaRPr lang="cs-CZ" sz="1400" dirty="0"/>
          </a:p>
          <a:p>
            <a:pPr marL="285750" indent="-285750">
              <a:buClr>
                <a:srgbClr val="C75B12"/>
              </a:buClr>
              <a:buFont typeface="Wingdings" pitchFamily="2" charset="2"/>
              <a:buChar char="§"/>
            </a:pPr>
            <a:r>
              <a:rPr lang="cs-CZ" sz="1400" dirty="0"/>
              <a:t>Ministry </a:t>
            </a:r>
            <a:r>
              <a:rPr lang="en-GB" sz="1400" dirty="0"/>
              <a:t>of </a:t>
            </a:r>
            <a:r>
              <a:rPr lang="cs-CZ" sz="1400" dirty="0" smtClean="0"/>
              <a:t>Justice</a:t>
            </a:r>
            <a:r>
              <a:rPr lang="en-GB" sz="1400" dirty="0" smtClean="0"/>
              <a:t> </a:t>
            </a:r>
            <a:r>
              <a:rPr lang="en-GB" sz="1400" dirty="0"/>
              <a:t>of the</a:t>
            </a:r>
            <a:r>
              <a:rPr lang="cs-CZ" sz="1400" dirty="0"/>
              <a:t> Czech Republic (Documents issued by judicial authority or notary)</a:t>
            </a:r>
          </a:p>
          <a:p>
            <a:pPr marL="285750" indent="-285750">
              <a:buClr>
                <a:srgbClr val="C75B12"/>
              </a:buClr>
              <a:buFont typeface="Wingdings" pitchFamily="2" charset="2"/>
              <a:buChar char="§"/>
            </a:pPr>
            <a:r>
              <a:rPr lang="cs-CZ" sz="1400" dirty="0"/>
              <a:t>Ministry </a:t>
            </a:r>
            <a:r>
              <a:rPr lang="cs-CZ" sz="1400" dirty="0" err="1"/>
              <a:t>of</a:t>
            </a:r>
            <a:r>
              <a:rPr lang="cs-CZ" sz="1400" dirty="0"/>
              <a:t> </a:t>
            </a:r>
            <a:r>
              <a:rPr lang="cs-CZ" sz="1400" dirty="0" err="1" smtClean="0"/>
              <a:t>Foreign</a:t>
            </a:r>
            <a:r>
              <a:rPr lang="cs-CZ" sz="1400" dirty="0" smtClean="0"/>
              <a:t> </a:t>
            </a:r>
            <a:r>
              <a:rPr lang="cs-CZ" sz="1400" dirty="0" err="1" smtClean="0"/>
              <a:t>Affairs</a:t>
            </a:r>
            <a:r>
              <a:rPr lang="cs-CZ" sz="1400" dirty="0" smtClean="0"/>
              <a:t> </a:t>
            </a:r>
            <a:r>
              <a:rPr lang="cs-CZ" sz="1400" dirty="0" err="1" smtClean="0"/>
              <a:t>of</a:t>
            </a:r>
            <a:r>
              <a:rPr lang="cs-CZ" sz="1400" dirty="0" smtClean="0"/>
              <a:t> </a:t>
            </a:r>
            <a:r>
              <a:rPr lang="cs-CZ" sz="1400" dirty="0"/>
              <a:t>the Czech Republic (Documents issued by administration)</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14575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r>
              <a:rPr lang="cs-CZ" dirty="0"/>
              <a:t> to Start Business in </a:t>
            </a:r>
            <a:r>
              <a:rPr lang="cs-CZ" dirty="0" err="1" smtClean="0"/>
              <a:t>Romania</a:t>
            </a:r>
            <a:r>
              <a:rPr lang="en-GB" dirty="0" smtClean="0"/>
              <a:t>?</a:t>
            </a:r>
            <a:endParaRPr lang="en-GB" dirty="0"/>
          </a:p>
        </p:txBody>
      </p:sp>
      <p:sp>
        <p:nvSpPr>
          <p:cNvPr id="3" name="Text Placeholder 2"/>
          <p:cNvSpPr>
            <a:spLocks noGrp="1"/>
          </p:cNvSpPr>
          <p:nvPr>
            <p:ph type="body" sz="half" idx="1"/>
          </p:nvPr>
        </p:nvSpPr>
        <p:spPr>
          <a:xfrm>
            <a:off x="431800" y="1963788"/>
            <a:ext cx="3959225" cy="4152014"/>
          </a:xfrm>
        </p:spPr>
        <p:txBody>
          <a:bodyPr/>
          <a:lstStyle/>
          <a:p>
            <a:r>
              <a:rPr lang="en-GB" sz="1400" dirty="0" smtClean="0"/>
              <a:t>The </a:t>
            </a:r>
            <a:r>
              <a:rPr lang="en-GB" sz="1400" dirty="0"/>
              <a:t>Company Law regulates five types of commercial </a:t>
            </a:r>
            <a:r>
              <a:rPr lang="en-GB" sz="1400" dirty="0" smtClean="0"/>
              <a:t>companies</a:t>
            </a:r>
            <a:endParaRPr lang="en-GB" sz="1400" dirty="0"/>
          </a:p>
          <a:p>
            <a:pPr marL="228600" indent="-228600">
              <a:buFont typeface="+mj-lt"/>
              <a:buAutoNum type="arabicPeriod"/>
            </a:pPr>
            <a:r>
              <a:rPr lang="cs-CZ" sz="1400" dirty="0"/>
              <a:t>Limited </a:t>
            </a:r>
            <a:r>
              <a:rPr lang="cs-CZ" sz="1400" dirty="0" err="1"/>
              <a:t>liability</a:t>
            </a:r>
            <a:r>
              <a:rPr lang="cs-CZ" sz="1400" dirty="0"/>
              <a:t> </a:t>
            </a:r>
            <a:r>
              <a:rPr lang="cs-CZ" sz="1400" dirty="0" err="1"/>
              <a:t>company</a:t>
            </a:r>
            <a:r>
              <a:rPr lang="cs-CZ" sz="1400" dirty="0"/>
              <a:t> </a:t>
            </a:r>
            <a:endParaRPr lang="cs-CZ" sz="1400" dirty="0" smtClean="0"/>
          </a:p>
          <a:p>
            <a:pPr marL="228600" indent="-228600">
              <a:buFont typeface="+mj-lt"/>
              <a:buAutoNum type="arabicPeriod"/>
            </a:pPr>
            <a:r>
              <a:rPr lang="cs-CZ" sz="1400" dirty="0"/>
              <a:t>Joint </a:t>
            </a:r>
            <a:r>
              <a:rPr lang="cs-CZ" sz="1400" dirty="0" err="1"/>
              <a:t>stock</a:t>
            </a:r>
            <a:r>
              <a:rPr lang="cs-CZ" sz="1400" dirty="0"/>
              <a:t> </a:t>
            </a:r>
            <a:r>
              <a:rPr lang="cs-CZ" sz="1400" dirty="0" err="1" smtClean="0"/>
              <a:t>company</a:t>
            </a:r>
            <a:endParaRPr lang="cs-CZ" sz="1400" dirty="0" smtClean="0"/>
          </a:p>
          <a:p>
            <a:pPr marL="228600" indent="-228600">
              <a:buFont typeface="+mj-lt"/>
              <a:buAutoNum type="arabicPeriod"/>
            </a:pPr>
            <a:r>
              <a:rPr lang="cs-CZ" sz="1400" dirty="0"/>
              <a:t>General </a:t>
            </a:r>
            <a:r>
              <a:rPr lang="cs-CZ" sz="1400" dirty="0" err="1" smtClean="0"/>
              <a:t>partnership</a:t>
            </a:r>
            <a:endParaRPr lang="cs-CZ" sz="1400" dirty="0" smtClean="0"/>
          </a:p>
          <a:p>
            <a:pPr marL="228600" indent="-228600">
              <a:buFont typeface="+mj-lt"/>
              <a:buAutoNum type="arabicPeriod"/>
            </a:pPr>
            <a:r>
              <a:rPr lang="en-GB" sz="1400" dirty="0"/>
              <a:t>Limited partnership </a:t>
            </a:r>
            <a:endParaRPr lang="cs-CZ" sz="1400" dirty="0" smtClean="0"/>
          </a:p>
          <a:p>
            <a:pPr marL="228600" indent="-228600">
              <a:buFont typeface="+mj-lt"/>
              <a:buAutoNum type="arabicPeriod"/>
            </a:pPr>
            <a:r>
              <a:rPr lang="cs-CZ" sz="1400" dirty="0" smtClean="0"/>
              <a:t>Limited </a:t>
            </a:r>
            <a:r>
              <a:rPr lang="cs-CZ" sz="1400" dirty="0" err="1"/>
              <a:t>partnership</a:t>
            </a:r>
            <a:r>
              <a:rPr lang="cs-CZ" sz="1400" dirty="0"/>
              <a:t> on </a:t>
            </a:r>
            <a:r>
              <a:rPr lang="cs-CZ" sz="1400" dirty="0" err="1"/>
              <a:t>shares</a:t>
            </a:r>
            <a:endParaRPr lang="cs-CZ" sz="1400" dirty="0"/>
          </a:p>
          <a:p>
            <a:endParaRPr lang="en-GB" sz="1400" dirty="0"/>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521" r="25521"/>
          <a:stretch>
            <a:fillRect/>
          </a:stretch>
        </p:blipFill>
        <p:spPr/>
      </p:pic>
    </p:spTree>
    <p:extLst>
      <p:ext uri="{BB962C8B-B14F-4D97-AF65-F5344CB8AC3E}">
        <p14:creationId xmlns:p14="http://schemas.microsoft.com/office/powerpoint/2010/main" val="103824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Restrictions</a:t>
            </a:r>
            <a:r>
              <a:rPr lang="cs-CZ" dirty="0" smtClean="0"/>
              <a:t> on </a:t>
            </a:r>
            <a:r>
              <a:rPr lang="cs-CZ" dirty="0" err="1" smtClean="0"/>
              <a:t>foreigners</a:t>
            </a:r>
            <a:r>
              <a:rPr lang="cs-CZ" dirty="0" smtClean="0"/>
              <a:t> </a:t>
            </a:r>
            <a:r>
              <a:rPr lang="cs-CZ" dirty="0" err="1" smtClean="0"/>
              <a:t>owning</a:t>
            </a:r>
            <a:r>
              <a:rPr lang="cs-CZ" dirty="0" smtClean="0"/>
              <a:t> </a:t>
            </a:r>
            <a:r>
              <a:rPr lang="cs-CZ" dirty="0" err="1" smtClean="0"/>
              <a:t>shares</a:t>
            </a:r>
            <a:r>
              <a:rPr lang="cs-CZ" dirty="0" smtClean="0"/>
              <a:t> / </a:t>
            </a:r>
            <a:r>
              <a:rPr lang="cs-CZ" dirty="0" err="1" smtClean="0"/>
              <a:t>real</a:t>
            </a:r>
            <a:r>
              <a:rPr lang="cs-CZ" dirty="0" smtClean="0"/>
              <a:t> </a:t>
            </a:r>
            <a:r>
              <a:rPr lang="cs-CZ" dirty="0" err="1" smtClean="0"/>
              <a:t>estate</a:t>
            </a:r>
            <a:endParaRPr lang="en-GB" dirty="0"/>
          </a:p>
        </p:txBody>
      </p:sp>
      <p:sp>
        <p:nvSpPr>
          <p:cNvPr id="3" name="Text Placeholder 2"/>
          <p:cNvSpPr>
            <a:spLocks noGrp="1"/>
          </p:cNvSpPr>
          <p:nvPr>
            <p:ph type="body" sz="half" idx="1"/>
          </p:nvPr>
        </p:nvSpPr>
        <p:spPr>
          <a:xfrm>
            <a:off x="444501" y="1972340"/>
            <a:ext cx="3956050" cy="4140000"/>
          </a:xfrm>
        </p:spPr>
        <p:txBody>
          <a:bodyPr/>
          <a:lstStyle/>
          <a:p>
            <a:pPr marL="371475" lvl="1" indent="-285750">
              <a:buFont typeface="Wingdings" panose="05000000000000000000" pitchFamily="2" charset="2"/>
              <a:buChar char="§"/>
            </a:pPr>
            <a:r>
              <a:rPr lang="cs-CZ" sz="1400" dirty="0" smtClean="0"/>
              <a:t>T</a:t>
            </a:r>
            <a:r>
              <a:rPr lang="en-GB" sz="1400" dirty="0" smtClean="0"/>
              <a:t>he </a:t>
            </a:r>
            <a:r>
              <a:rPr lang="en-GB" sz="1400" dirty="0"/>
              <a:t>Romanian legislation does not provide any </a:t>
            </a:r>
            <a:r>
              <a:rPr lang="en-GB" sz="1400" dirty="0" smtClean="0"/>
              <a:t>restrictions </a:t>
            </a:r>
            <a:r>
              <a:rPr lang="en-GB" sz="1400" dirty="0"/>
              <a:t>on foreigners owning </a:t>
            </a:r>
            <a:r>
              <a:rPr lang="en-GB" sz="1400" dirty="0" smtClean="0"/>
              <a:t>shares</a:t>
            </a:r>
            <a:endParaRPr lang="cs-CZ" sz="1400" dirty="0" smtClean="0"/>
          </a:p>
          <a:p>
            <a:pPr marL="371475" lvl="1" indent="-285750">
              <a:buFont typeface="Wingdings" panose="05000000000000000000" pitchFamily="2" charset="2"/>
              <a:buChar char="§"/>
            </a:pPr>
            <a:r>
              <a:rPr lang="cs-CZ" sz="1400" dirty="0" smtClean="0"/>
              <a:t>N</a:t>
            </a:r>
            <a:r>
              <a:rPr lang="en-GB" sz="1400" dirty="0" smtClean="0"/>
              <a:t>on-EU </a:t>
            </a:r>
            <a:r>
              <a:rPr lang="en-GB" sz="1400" dirty="0"/>
              <a:t>foreign persons and legal entities can acquire land in Romania in accordance with international treaties, based on reciprocity.</a:t>
            </a:r>
          </a:p>
          <a:p>
            <a:pPr marL="371475" lvl="1" indent="-285750">
              <a:buFont typeface="Wingdings" panose="05000000000000000000" pitchFamily="2" charset="2"/>
              <a:buChar char="§"/>
            </a:pPr>
            <a:r>
              <a:rPr lang="en-GB" sz="1400" dirty="0" smtClean="0"/>
              <a:t>EU </a:t>
            </a:r>
            <a:r>
              <a:rPr lang="en-GB" sz="1400" dirty="0"/>
              <a:t>or EEA nationals and legal entities are allowed to acquire land following the </a:t>
            </a:r>
            <a:r>
              <a:rPr lang="en-GB" sz="1400" dirty="0" smtClean="0"/>
              <a:t>same </a:t>
            </a:r>
            <a:r>
              <a:rPr lang="en-GB" sz="1400" dirty="0"/>
              <a:t>conditions as Romanian nationals and legal entities.</a:t>
            </a:r>
          </a:p>
          <a:p>
            <a:pPr marL="371475" lvl="1" indent="-285750">
              <a:buFont typeface="Wingdings" panose="05000000000000000000" pitchFamily="2" charset="2"/>
              <a:buChar char="§"/>
            </a:pPr>
            <a:endParaRPr lang="cs-CZ" sz="1400" dirty="0" smtClean="0"/>
          </a:p>
        </p:txBody>
      </p:sp>
    </p:spTree>
    <p:extLst>
      <p:ext uri="{BB962C8B-B14F-4D97-AF65-F5344CB8AC3E}">
        <p14:creationId xmlns:p14="http://schemas.microsoft.com/office/powerpoint/2010/main" val="406887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3" name="Text Placeholder 2"/>
          <p:cNvSpPr>
            <a:spLocks noGrp="1"/>
          </p:cNvSpPr>
          <p:nvPr>
            <p:ph sz="half" idx="1"/>
          </p:nvPr>
        </p:nvSpPr>
        <p:spPr/>
        <p:txBody>
          <a:bodyPr/>
          <a:lstStyle/>
          <a:p>
            <a:pPr>
              <a:buClr>
                <a:srgbClr val="C75B12"/>
              </a:buClr>
            </a:pPr>
            <a:r>
              <a:rPr lang="cs-CZ" sz="1400" dirty="0" err="1" smtClean="0"/>
              <a:t>Debt</a:t>
            </a:r>
            <a:r>
              <a:rPr lang="cs-CZ" sz="1400" dirty="0" smtClean="0"/>
              <a:t> </a:t>
            </a:r>
            <a:r>
              <a:rPr lang="cs-CZ" sz="1400" dirty="0" err="1" smtClean="0"/>
              <a:t>Financing</a:t>
            </a:r>
            <a:r>
              <a:rPr lang="cs-CZ" sz="1400" dirty="0" smtClean="0"/>
              <a:t>:</a:t>
            </a:r>
          </a:p>
          <a:p>
            <a:pPr marL="285750" indent="-285750">
              <a:buClr>
                <a:srgbClr val="C75B12"/>
              </a:buClr>
              <a:buFont typeface="Wingdings" pitchFamily="2" charset="2"/>
              <a:buChar char="§"/>
            </a:pPr>
            <a:r>
              <a:rPr lang="cs-CZ" sz="1400" dirty="0" smtClean="0"/>
              <a:t>D</a:t>
            </a:r>
            <a:r>
              <a:rPr lang="en-GB" sz="1400" dirty="0" err="1"/>
              <a:t>ebt</a:t>
            </a:r>
            <a:r>
              <a:rPr lang="en-GB" sz="1400" dirty="0"/>
              <a:t> financing </a:t>
            </a:r>
            <a:r>
              <a:rPr lang="cs-CZ" sz="1400" dirty="0" err="1"/>
              <a:t>is</a:t>
            </a:r>
            <a:r>
              <a:rPr lang="cs-CZ" sz="1400" dirty="0"/>
              <a:t> </a:t>
            </a:r>
            <a:r>
              <a:rPr lang="en-GB" sz="1400" dirty="0"/>
              <a:t>typically based on LMA standard</a:t>
            </a:r>
          </a:p>
          <a:p>
            <a:pPr marL="285750" lvl="0" indent="-285750">
              <a:buClr>
                <a:srgbClr val="C75B12"/>
              </a:buClr>
              <a:buFont typeface="Wingdings" pitchFamily="2" charset="2"/>
              <a:buChar char="§"/>
            </a:pPr>
            <a:r>
              <a:rPr lang="en-GB" sz="1400" dirty="0"/>
              <a:t>or </a:t>
            </a:r>
            <a:r>
              <a:rPr lang="en-GB" sz="1400" dirty="0" smtClean="0"/>
              <a:t>own </a:t>
            </a:r>
            <a:r>
              <a:rPr lang="en-GB" sz="1400" dirty="0"/>
              <a:t>standards, which are usually shorter and lesser in complexity, while still inspired from LMA standard.</a:t>
            </a:r>
          </a:p>
          <a:p>
            <a:endParaRPr lang="cs-CZ" sz="1050" dirty="0"/>
          </a:p>
        </p:txBody>
      </p:sp>
      <p:sp>
        <p:nvSpPr>
          <p:cNvPr id="4" name="Content Placeholder 3"/>
          <p:cNvSpPr>
            <a:spLocks noGrp="1"/>
          </p:cNvSpPr>
          <p:nvPr>
            <p:ph sz="half" idx="2"/>
          </p:nvPr>
        </p:nvSpPr>
        <p:spPr/>
        <p:txBody>
          <a:bodyPr/>
          <a:lstStyle/>
          <a:p>
            <a:pPr algn="just">
              <a:buClr>
                <a:srgbClr val="C75B12"/>
              </a:buClr>
            </a:pPr>
            <a:r>
              <a:rPr lang="cs-CZ" sz="1400" dirty="0" smtClean="0"/>
              <a:t>S</a:t>
            </a:r>
            <a:r>
              <a:rPr lang="en-GB" sz="1400" dirty="0" err="1" smtClean="0"/>
              <a:t>ecurity</a:t>
            </a:r>
            <a:r>
              <a:rPr lang="en-GB" sz="1400" dirty="0" smtClean="0"/>
              <a:t> </a:t>
            </a:r>
            <a:r>
              <a:rPr lang="en-GB" sz="1400" dirty="0"/>
              <a:t>package for financing transactions are the following:</a:t>
            </a:r>
          </a:p>
          <a:p>
            <a:pPr marL="285750" lvl="0" indent="-285750" algn="just">
              <a:buClr>
                <a:srgbClr val="C75B12"/>
              </a:buClr>
              <a:buFont typeface="Wingdings" pitchFamily="2" charset="2"/>
              <a:buChar char="§"/>
            </a:pPr>
            <a:r>
              <a:rPr lang="en-GB" sz="1400" dirty="0"/>
              <a:t>movable mortgage over movable assets owned by a Romanian company, such as:</a:t>
            </a:r>
          </a:p>
          <a:p>
            <a:pPr marL="285750" lvl="0" indent="-285750" algn="just">
              <a:buClr>
                <a:srgbClr val="C75B12"/>
              </a:buClr>
              <a:buFont typeface="Wingdings" pitchFamily="2" charset="2"/>
              <a:buChar char="§"/>
            </a:pPr>
            <a:r>
              <a:rPr lang="cs-CZ" sz="1400" dirty="0" smtClean="0"/>
              <a:t>b</a:t>
            </a:r>
            <a:r>
              <a:rPr lang="en-GB" sz="1400" dirty="0" err="1" smtClean="0"/>
              <a:t>ank</a:t>
            </a:r>
            <a:r>
              <a:rPr lang="cs-CZ" sz="1400" dirty="0" smtClean="0"/>
              <a:t> </a:t>
            </a:r>
            <a:r>
              <a:rPr lang="en-US" sz="1400" dirty="0"/>
              <a:t>accounts</a:t>
            </a:r>
            <a:r>
              <a:rPr lang="cs-CZ" sz="1400" dirty="0" smtClean="0"/>
              <a:t>, </a:t>
            </a:r>
            <a:r>
              <a:rPr lang="en-GB" sz="1400" dirty="0" smtClean="0"/>
              <a:t>receivables </a:t>
            </a:r>
            <a:r>
              <a:rPr lang="en-GB" sz="1400" dirty="0"/>
              <a:t>owed by third parties</a:t>
            </a:r>
            <a:r>
              <a:rPr lang="cs-CZ" sz="1400" dirty="0" smtClean="0"/>
              <a:t>, </a:t>
            </a:r>
            <a:r>
              <a:rPr lang="en-US" sz="1400" dirty="0" smtClean="0"/>
              <a:t>insurance</a:t>
            </a:r>
            <a:r>
              <a:rPr lang="en-GB" sz="1400" dirty="0" smtClean="0"/>
              <a:t> </a:t>
            </a:r>
            <a:r>
              <a:rPr lang="en-GB" sz="1400" dirty="0"/>
              <a:t>policies</a:t>
            </a:r>
            <a:r>
              <a:rPr lang="cs-CZ" sz="1400" dirty="0"/>
              <a:t>,</a:t>
            </a:r>
            <a:r>
              <a:rPr lang="en-US" sz="1400" dirty="0"/>
              <a:t>intellectual</a:t>
            </a:r>
            <a:r>
              <a:rPr lang="en-GB" sz="1400" dirty="0"/>
              <a:t> property rights</a:t>
            </a:r>
            <a:r>
              <a:rPr lang="cs-CZ" sz="1400" dirty="0"/>
              <a:t>, </a:t>
            </a:r>
            <a:r>
              <a:rPr lang="en-US" sz="1400" dirty="0"/>
              <a:t>stocks</a:t>
            </a:r>
            <a:endParaRPr lang="en-GB" sz="1400" dirty="0"/>
          </a:p>
          <a:p>
            <a:pPr marL="285750" lvl="0" indent="-285750" algn="just">
              <a:buClr>
                <a:srgbClr val="C75B12"/>
              </a:buClr>
              <a:buFont typeface="Wingdings" pitchFamily="2" charset="2"/>
              <a:buChar char="§"/>
            </a:pPr>
            <a:r>
              <a:rPr lang="en-GB" sz="1400" dirty="0"/>
              <a:t>movable mortgage over shares issued by a Romanian company, the pledgers being the shareholders of that Romanian company; and/or</a:t>
            </a:r>
          </a:p>
          <a:p>
            <a:pPr marL="285750" indent="-285750" algn="just">
              <a:buClr>
                <a:srgbClr val="C75B12"/>
              </a:buClr>
              <a:buFont typeface="Wingdings" pitchFamily="2" charset="2"/>
              <a:buChar char="§"/>
            </a:pPr>
            <a:r>
              <a:rPr lang="en-GB" sz="1400" dirty="0"/>
              <a:t>immovable mortgage over certain immovable assets owned by the Romanian company</a:t>
            </a:r>
          </a:p>
          <a:p>
            <a:pPr algn="just"/>
            <a:endParaRPr lang="en-GB" sz="1400" dirty="0"/>
          </a:p>
        </p:txBody>
      </p:sp>
      <p:sp>
        <p:nvSpPr>
          <p:cNvPr id="2" name="Title 1"/>
          <p:cNvSpPr>
            <a:spLocks noGrp="1"/>
          </p:cNvSpPr>
          <p:nvPr>
            <p:ph type="title"/>
          </p:nvPr>
        </p:nvSpPr>
        <p:spPr/>
        <p:txBody>
          <a:bodyPr/>
          <a:lstStyle/>
          <a:p>
            <a:r>
              <a:rPr lang="cs-CZ" dirty="0" err="1" smtClean="0"/>
              <a:t>Debt</a:t>
            </a:r>
            <a:r>
              <a:rPr lang="cs-CZ" dirty="0" smtClean="0"/>
              <a:t> </a:t>
            </a:r>
            <a:r>
              <a:rPr lang="cs-CZ" dirty="0" err="1" smtClean="0"/>
              <a:t>financing</a:t>
            </a:r>
            <a:r>
              <a:rPr lang="cs-CZ" dirty="0" smtClean="0"/>
              <a:t>/</a:t>
            </a:r>
            <a:r>
              <a:rPr lang="cs-CZ" dirty="0" err="1" smtClean="0"/>
              <a:t>security</a:t>
            </a:r>
            <a:r>
              <a:rPr lang="cs-CZ" dirty="0"/>
              <a:t> </a:t>
            </a:r>
            <a:r>
              <a:rPr lang="cs-CZ" dirty="0" err="1" smtClean="0"/>
              <a:t>package</a:t>
            </a:r>
            <a:endParaRPr lang="en-GB" dirty="0"/>
          </a:p>
        </p:txBody>
      </p:sp>
    </p:spTree>
    <p:extLst>
      <p:ext uri="{BB962C8B-B14F-4D97-AF65-F5344CB8AC3E}">
        <p14:creationId xmlns:p14="http://schemas.microsoft.com/office/powerpoint/2010/main" val="54185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IP </a:t>
            </a:r>
            <a:r>
              <a:rPr lang="cs-CZ" dirty="0" err="1" smtClean="0"/>
              <a:t>protection</a:t>
            </a:r>
            <a:endParaRPr lang="en-GB" dirty="0"/>
          </a:p>
        </p:txBody>
      </p:sp>
      <p:sp>
        <p:nvSpPr>
          <p:cNvPr id="3" name="Text Placeholder 2"/>
          <p:cNvSpPr>
            <a:spLocks noGrp="1"/>
          </p:cNvSpPr>
          <p:nvPr>
            <p:ph type="body" sz="half" idx="1"/>
          </p:nvPr>
        </p:nvSpPr>
        <p:spPr/>
        <p:txBody>
          <a:bodyPr/>
          <a:lstStyle/>
          <a:p>
            <a:r>
              <a:rPr lang="en-GB" sz="1400" dirty="0"/>
              <a:t>Protection of intellectual property rights is mainly ensured by registration with the relevant national entity, the State Office for Patents and Trademarks (“</a:t>
            </a:r>
            <a:r>
              <a:rPr lang="en-GB" sz="1400" b="1" dirty="0"/>
              <a:t>OSIM</a:t>
            </a:r>
            <a:r>
              <a:rPr lang="en-GB" sz="1400" dirty="0"/>
              <a:t>”) or the Romanian Copyright Office (“</a:t>
            </a:r>
            <a:r>
              <a:rPr lang="en-GB" sz="1400" b="1" dirty="0"/>
              <a:t>ORDA</a:t>
            </a:r>
            <a:r>
              <a:rPr lang="en-GB" sz="1400" dirty="0"/>
              <a:t>”). </a:t>
            </a:r>
            <a:endParaRPr lang="cs-CZ" sz="1400" dirty="0" smtClean="0"/>
          </a:p>
          <a:p>
            <a:endParaRPr lang="en-GB"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361" r="17361"/>
          <a:stretch>
            <a:fillRect/>
          </a:stretch>
        </p:blipFill>
        <p:spPr/>
      </p:pic>
    </p:spTree>
    <p:extLst>
      <p:ext uri="{BB962C8B-B14F-4D97-AF65-F5344CB8AC3E}">
        <p14:creationId xmlns:p14="http://schemas.microsoft.com/office/powerpoint/2010/main" val="349805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81000" y="4724401"/>
            <a:ext cx="7162800" cy="838200"/>
          </a:xfrm>
        </p:spPr>
        <p:txBody>
          <a:bodyPr>
            <a:normAutofit fontScale="92500" lnSpcReduction="10000"/>
          </a:bodyPr>
          <a:lstStyle/>
          <a:p>
            <a:pPr algn="l"/>
            <a:r>
              <a:rPr lang="cs-CZ" sz="2800" b="1" dirty="0">
                <a:solidFill>
                  <a:schemeClr val="tx1"/>
                </a:solidFill>
              </a:rPr>
              <a:t>Mr. </a:t>
            </a:r>
            <a:r>
              <a:rPr lang="cs-CZ" sz="2800" b="1" dirty="0" smtClean="0">
                <a:solidFill>
                  <a:schemeClr val="tx1"/>
                </a:solidFill>
              </a:rPr>
              <a:t>Karel Machotka</a:t>
            </a:r>
            <a:endParaRPr lang="cs-CZ" sz="2800" b="1" dirty="0">
              <a:solidFill>
                <a:schemeClr val="tx1"/>
              </a:solidFill>
            </a:endParaRPr>
          </a:p>
          <a:p>
            <a:pPr algn="l"/>
            <a:r>
              <a:rPr lang="en-US" sz="2400" dirty="0" smtClean="0"/>
              <a:t>Executive Director of ICC Czech Republic</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72570" y="3614058"/>
            <a:ext cx="9144000" cy="2306260"/>
          </a:xfrm>
          <a:effectLst/>
        </p:spPr>
        <p:txBody>
          <a:bodyPr/>
          <a:lstStyle/>
          <a:p>
            <a:pPr algn="l"/>
            <a:r>
              <a:rPr lang="cs-CZ" sz="4000" dirty="0">
                <a:solidFill>
                  <a:srgbClr val="747678"/>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747678"/>
                </a:solidFill>
                <a:latin typeface="Arial Black" panose="020B0A04020102020204" pitchFamily="34" charset="0"/>
              </a:rPr>
              <a:t>? ? ? </a:t>
            </a:r>
            <a:r>
              <a:rPr lang="cs-CZ" sz="4000" dirty="0">
                <a:solidFill>
                  <a:srgbClr val="4D4F53"/>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4D4F53"/>
                </a:solidFill>
                <a:latin typeface="Arial Black" panose="020B0A04020102020204" pitchFamily="34" charset="0"/>
              </a:rPr>
              <a:t>? ? ?  ? ? ? ? ? ? ? ? ? ? ? ? ? ? ? ? ? ? ? </a:t>
            </a:r>
            <a:endParaRPr lang="en-GB" sz="4000" dirty="0">
              <a:solidFill>
                <a:srgbClr val="4D4F53"/>
              </a:solidFill>
              <a:latin typeface="Arial Black" panose="020B0A04020102020204" pitchFamily="34" charset="0"/>
            </a:endParaRPr>
          </a:p>
        </p:txBody>
      </p:sp>
      <p:sp>
        <p:nvSpPr>
          <p:cNvPr id="4" name="TextBox 3"/>
          <p:cNvSpPr txBox="1"/>
          <p:nvPr/>
        </p:nvSpPr>
        <p:spPr bwMode="auto">
          <a:xfrm>
            <a:off x="6720113" y="3526970"/>
            <a:ext cx="914400" cy="1827423"/>
          </a:xfrm>
          <a:prstGeom prst="rect">
            <a:avLst/>
          </a:prstGeom>
          <a:noFill/>
          <a:ln w="9525">
            <a:noFill/>
            <a:miter lim="800000"/>
            <a:headEnd/>
            <a:tailEnd/>
          </a:ln>
          <a:effectLst>
            <a:outerShdw blurRad="50800" dist="38100" dir="2700000" algn="tl" rotWithShape="0">
              <a:srgbClr val="747678">
                <a:alpha val="40000"/>
              </a:srgbClr>
            </a:outerShdw>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r>
              <a:rPr lang="cs-CZ" sz="12500" kern="0" dirty="0">
                <a:solidFill>
                  <a:srgbClr val="F0AB00"/>
                </a:solidFill>
                <a:latin typeface="Arial Black" panose="020B0A04020102020204" pitchFamily="34" charset="0"/>
                <a:cs typeface="Arial" charset="0"/>
              </a:rPr>
              <a:t>?</a:t>
            </a:r>
            <a:endParaRPr lang="en-GB" sz="12500" kern="0" dirty="0">
              <a:solidFill>
                <a:srgbClr val="F0AB00"/>
              </a:solidFill>
              <a:latin typeface="Arial Black" panose="020B0A04020102020204" pitchFamily="34" charset="0"/>
              <a:cs typeface="Arial" charset="0"/>
            </a:endParaRPr>
          </a:p>
        </p:txBody>
      </p:sp>
    </p:spTree>
    <p:extLst>
      <p:ext uri="{BB962C8B-B14F-4D97-AF65-F5344CB8AC3E}">
        <p14:creationId xmlns:p14="http://schemas.microsoft.com/office/powerpoint/2010/main" val="21121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319" y="2111737"/>
            <a:ext cx="2506303" cy="2733368"/>
          </a:xfrm>
          <a:prstGeom prst="rect">
            <a:avLst/>
          </a:prstGeom>
          <a:solidFill>
            <a:schemeClr val="bg2"/>
          </a:solidFill>
          <a:ln>
            <a:noFill/>
          </a:ln>
          <a:effectLst>
            <a:outerShdw blurRad="50800" dist="38100" dir="2700000" algn="tl" rotWithShape="0">
              <a:srgbClr val="4D4F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FFFFFF"/>
              </a:buClr>
              <a:defRPr/>
            </a:pPr>
            <a:endParaRPr lang="en-GB" sz="1600">
              <a:solidFill>
                <a:srgbClr val="C75B12"/>
              </a:solidFill>
            </a:endParaRPr>
          </a:p>
        </p:txBody>
      </p:sp>
      <p:sp>
        <p:nvSpPr>
          <p:cNvPr id="2" name="Title 1"/>
          <p:cNvSpPr>
            <a:spLocks noGrp="1"/>
          </p:cNvSpPr>
          <p:nvPr>
            <p:ph type="title"/>
          </p:nvPr>
        </p:nvSpPr>
        <p:spPr>
          <a:xfrm>
            <a:off x="475664" y="542804"/>
            <a:ext cx="8072438" cy="720000"/>
          </a:xfrm>
        </p:spPr>
        <p:txBody>
          <a:bodyPr/>
          <a:lstStyle/>
          <a:p>
            <a:r>
              <a:rPr lang="cs-CZ" dirty="0" err="1"/>
              <a:t>Thank</a:t>
            </a:r>
            <a:r>
              <a:rPr lang="cs-CZ" dirty="0"/>
              <a:t> </a:t>
            </a:r>
            <a:r>
              <a:rPr lang="cs-CZ" dirty="0" err="1"/>
              <a:t>You</a:t>
            </a:r>
            <a:r>
              <a:rPr lang="cs-CZ" dirty="0"/>
              <a:t>!</a:t>
            </a:r>
            <a:endParaRPr lang="en-GB" dirty="0"/>
          </a:p>
        </p:txBody>
      </p:sp>
      <p:sp>
        <p:nvSpPr>
          <p:cNvPr id="8" name="TextBox 7"/>
          <p:cNvSpPr txBox="1"/>
          <p:nvPr/>
        </p:nvSpPr>
        <p:spPr bwMode="auto">
          <a:xfrm>
            <a:off x="544174" y="3917439"/>
            <a:ext cx="2466975" cy="81868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defRPr/>
            </a:pPr>
            <a:r>
              <a:rPr lang="cs-CZ" sz="1400" b="1" kern="0" dirty="0">
                <a:solidFill>
                  <a:srgbClr val="4D4F53"/>
                </a:solidFill>
                <a:cs typeface="Arial" charset="0"/>
              </a:rPr>
              <a:t>Kamil Blažek</a:t>
            </a:r>
          </a:p>
          <a:p>
            <a:pPr fontAlgn="base">
              <a:lnSpc>
                <a:spcPct val="95000"/>
              </a:lnSpc>
              <a:spcBef>
                <a:spcPct val="0"/>
              </a:spcBef>
              <a:spcAft>
                <a:spcPct val="0"/>
              </a:spcAft>
              <a:defRPr/>
            </a:pPr>
            <a:r>
              <a:rPr lang="cs-CZ" sz="1400" kern="0" dirty="0">
                <a:solidFill>
                  <a:srgbClr val="000000"/>
                </a:solidFill>
                <a:cs typeface="Arial" charset="0"/>
              </a:rPr>
              <a:t>Partner</a:t>
            </a:r>
          </a:p>
          <a:p>
            <a:pPr fontAlgn="base">
              <a:lnSpc>
                <a:spcPct val="95000"/>
              </a:lnSpc>
              <a:spcBef>
                <a:spcPct val="0"/>
              </a:spcBef>
              <a:spcAft>
                <a:spcPct val="0"/>
              </a:spcAft>
              <a:defRPr/>
            </a:pPr>
            <a:r>
              <a:rPr lang="cs-CZ" sz="1400" kern="0" dirty="0">
                <a:solidFill>
                  <a:srgbClr val="000000"/>
                </a:solidFill>
                <a:cs typeface="Arial" charset="0"/>
              </a:rPr>
              <a:t>+420 221 622 160</a:t>
            </a:r>
          </a:p>
          <a:p>
            <a:pPr fontAlgn="base">
              <a:lnSpc>
                <a:spcPct val="95000"/>
              </a:lnSpc>
              <a:spcBef>
                <a:spcPct val="0"/>
              </a:spcBef>
              <a:spcAft>
                <a:spcPct val="0"/>
              </a:spcAft>
              <a:defRPr/>
            </a:pPr>
            <a:r>
              <a:rPr lang="cs-CZ" sz="1400" kern="0" dirty="0">
                <a:solidFill>
                  <a:srgbClr val="C75B12"/>
                </a:solidFill>
                <a:cs typeface="Arial" charset="0"/>
              </a:rPr>
              <a:t>kamil.blazek@kinstellar.com</a:t>
            </a:r>
            <a:endParaRPr lang="en-US" sz="1400" kern="0" dirty="0">
              <a:solidFill>
                <a:srgbClr val="C75B12"/>
              </a:solidFill>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46" y="2334250"/>
            <a:ext cx="1440000" cy="1440000"/>
          </a:xfrm>
          <a:prstGeom prst="rect">
            <a:avLst/>
          </a:prstGeom>
        </p:spPr>
      </p:pic>
      <p:sp>
        <p:nvSpPr>
          <p:cNvPr id="13" name="Rectangle 12"/>
          <p:cNvSpPr/>
          <p:nvPr/>
        </p:nvSpPr>
        <p:spPr>
          <a:xfrm>
            <a:off x="534342" y="3763561"/>
            <a:ext cx="2237518" cy="58993"/>
          </a:xfrm>
          <a:prstGeom prst="rect">
            <a:avLst/>
          </a:prstGeom>
          <a:gradFill>
            <a:gsLst>
              <a:gs pos="0">
                <a:schemeClr val="accent2">
                  <a:lumMod val="40000"/>
                  <a:lumOff val="60000"/>
                </a:schemeClr>
              </a:gs>
              <a:gs pos="46000">
                <a:schemeClr val="accent2">
                  <a:lumMod val="95000"/>
                  <a:lumOff val="5000"/>
                </a:schemeClr>
              </a:gs>
              <a:gs pos="100000">
                <a:srgbClr val="C75B1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FFFFFF"/>
              </a:buClr>
              <a:defRPr/>
            </a:pPr>
            <a:endParaRPr lang="en-GB" sz="1600">
              <a:solidFill>
                <a:srgbClr val="C75B12"/>
              </a:solidFill>
            </a:endParaRPr>
          </a:p>
        </p:txBody>
      </p:sp>
      <p:pic>
        <p:nvPicPr>
          <p:cNvPr id="12" name="Picture 2"/>
          <p:cNvPicPr>
            <a:picLocks noChangeArrowheads="1"/>
          </p:cNvPicPr>
          <p:nvPr/>
        </p:nvPicPr>
        <p:blipFill>
          <a:blip r:embed="rId4" cstate="print"/>
          <a:srcRect/>
          <a:stretch>
            <a:fillRect/>
          </a:stretch>
        </p:blipFill>
        <p:spPr bwMode="auto">
          <a:xfrm>
            <a:off x="5421313" y="0"/>
            <a:ext cx="3744000" cy="6912000"/>
          </a:xfrm>
          <a:prstGeom prst="rect">
            <a:avLst/>
          </a:prstGeom>
          <a:noFill/>
          <a:ln w="9525">
            <a:noFill/>
            <a:miter lim="800000"/>
            <a:headEnd/>
            <a:tailEnd/>
          </a:ln>
          <a:effectLst/>
        </p:spPr>
      </p:pic>
      <p:sp>
        <p:nvSpPr>
          <p:cNvPr id="15" name="TextBox 14"/>
          <p:cNvSpPr txBox="1"/>
          <p:nvPr/>
        </p:nvSpPr>
        <p:spPr bwMode="auto">
          <a:xfrm>
            <a:off x="481493" y="5313016"/>
            <a:ext cx="5248098" cy="89383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121000"/>
              </a:lnSpc>
              <a:spcBef>
                <a:spcPts val="300"/>
              </a:spcBef>
              <a:spcAft>
                <a:spcPts val="300"/>
              </a:spcAft>
              <a:defRPr/>
            </a:pPr>
            <a:r>
              <a:rPr lang="en-GB" sz="1200" dirty="0">
                <a:solidFill>
                  <a:srgbClr val="000000"/>
                </a:solidFill>
                <a:cs typeface="Arial" charset="0"/>
              </a:rPr>
              <a:t>We would be pleased to provide you with any further information about any of our offices, lawyers, practice areas or expertise (as well as our fees policy) which you might require. Should you have any questions, all contact information is available on: </a:t>
            </a:r>
            <a:r>
              <a:rPr lang="en-GB" sz="1200" dirty="0">
                <a:solidFill>
                  <a:srgbClr val="C75B12"/>
                </a:solidFill>
                <a:cs typeface="Arial" charset="0"/>
              </a:rPr>
              <a:t>www.kinstellar.com</a:t>
            </a:r>
            <a:endParaRPr lang="en-GB" sz="1200" dirty="0">
              <a:solidFill>
                <a:srgbClr val="000000"/>
              </a:solidFill>
              <a:cs typeface="Arial" charset="0"/>
            </a:endParaRPr>
          </a:p>
        </p:txBody>
      </p:sp>
    </p:spTree>
    <p:extLst>
      <p:ext uri="{BB962C8B-B14F-4D97-AF65-F5344CB8AC3E}">
        <p14:creationId xmlns:p14="http://schemas.microsoft.com/office/powerpoint/2010/main" val="368708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23528" y="4437112"/>
            <a:ext cx="7220272" cy="1125489"/>
          </a:xfrm>
        </p:spPr>
        <p:txBody>
          <a:bodyPr>
            <a:normAutofit/>
          </a:bodyPr>
          <a:lstStyle/>
          <a:p>
            <a:pPr algn="l"/>
            <a:r>
              <a:rPr lang="cs-CZ" sz="2800" b="1" dirty="0" err="1" smtClean="0">
                <a:solidFill>
                  <a:schemeClr val="tx1"/>
                </a:solidFill>
              </a:rPr>
              <a:t>Mr</a:t>
            </a:r>
            <a:r>
              <a:rPr lang="cs-CZ" sz="2800" b="1" dirty="0" smtClean="0">
                <a:solidFill>
                  <a:schemeClr val="tx1"/>
                </a:solidFill>
              </a:rPr>
              <a:t>. Jan Holub</a:t>
            </a:r>
            <a:endParaRPr lang="cs-CZ" sz="2800" b="1" dirty="0">
              <a:solidFill>
                <a:schemeClr val="tx1"/>
              </a:solidFill>
            </a:endParaRPr>
          </a:p>
          <a:p>
            <a:pPr algn="l"/>
            <a:r>
              <a:rPr lang="en-US" sz="2400" dirty="0" smtClean="0"/>
              <a:t>Credit manager</a:t>
            </a:r>
            <a:r>
              <a:rPr lang="cs-CZ" sz="2400" dirty="0" smtClean="0"/>
              <a:t>, </a:t>
            </a:r>
            <a:r>
              <a:rPr lang="en-US" sz="2400" dirty="0" smtClean="0"/>
              <a:t>Czech export bank</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text 16"/>
          <p:cNvSpPr>
            <a:spLocks noGrp="1"/>
          </p:cNvSpPr>
          <p:nvPr>
            <p:ph type="body" sz="half" idx="13"/>
          </p:nvPr>
        </p:nvSpPr>
        <p:spPr/>
        <p:txBody>
          <a:bodyPr/>
          <a:lstStyle/>
          <a:p>
            <a:r>
              <a:rPr lang="cs-CZ" dirty="0" smtClean="0"/>
              <a:t>Vládní program na podporu exportu</a:t>
            </a:r>
            <a:endParaRPr lang="cs-CZ" dirty="0"/>
          </a:p>
        </p:txBody>
      </p:sp>
      <p:sp>
        <p:nvSpPr>
          <p:cNvPr id="18" name="Zástupný symbol pro text 17"/>
          <p:cNvSpPr>
            <a:spLocks noGrp="1"/>
          </p:cNvSpPr>
          <p:nvPr>
            <p:ph type="body" sz="quarter" idx="14"/>
          </p:nvPr>
        </p:nvSpPr>
        <p:spPr/>
        <p:txBody>
          <a:bodyPr/>
          <a:lstStyle/>
          <a:p>
            <a:r>
              <a:rPr lang="cs-CZ" b="1" dirty="0" smtClean="0">
                <a:latin typeface="+mj-lt"/>
              </a:rPr>
              <a:t>Česká banka pro český export</a:t>
            </a:r>
            <a:endParaRPr lang="cs-CZ" b="1" dirty="0">
              <a:latin typeface="+mj-lt"/>
            </a:endParaRPr>
          </a:p>
        </p:txBody>
      </p:sp>
      <p:grpSp>
        <p:nvGrpSpPr>
          <p:cNvPr id="2" name="Group 18"/>
          <p:cNvGrpSpPr/>
          <p:nvPr/>
        </p:nvGrpSpPr>
        <p:grpSpPr>
          <a:xfrm>
            <a:off x="-68909" y="2092712"/>
            <a:ext cx="4571821" cy="1556851"/>
            <a:chOff x="0" y="1633537"/>
            <a:chExt cx="6027739" cy="2052638"/>
          </a:xfrm>
        </p:grpSpPr>
        <p:sp>
          <p:nvSpPr>
            <p:cNvPr id="56" name="Freeform 7"/>
            <p:cNvSpPr>
              <a:spLocks/>
            </p:cNvSpPr>
            <p:nvPr/>
          </p:nvSpPr>
          <p:spPr bwMode="auto">
            <a:xfrm>
              <a:off x="2349501" y="1633537"/>
              <a:ext cx="3678238" cy="2052638"/>
            </a:xfrm>
            <a:custGeom>
              <a:avLst/>
              <a:gdLst>
                <a:gd name="T0" fmla="*/ 209 w 456"/>
                <a:gd name="T1" fmla="*/ 199 h 254"/>
                <a:gd name="T2" fmla="*/ 0 w 456"/>
                <a:gd name="T3" fmla="*/ 199 h 254"/>
                <a:gd name="T4" fmla="*/ 0 w 456"/>
                <a:gd name="T5" fmla="*/ 254 h 254"/>
                <a:gd name="T6" fmla="*/ 257 w 456"/>
                <a:gd name="T7" fmla="*/ 254 h 254"/>
                <a:gd name="T8" fmla="*/ 456 w 456"/>
                <a:gd name="T9" fmla="*/ 55 h 254"/>
                <a:gd name="T10" fmla="*/ 456 w 456"/>
                <a:gd name="T11" fmla="*/ 0 h 254"/>
                <a:gd name="T12" fmla="*/ 209 w 456"/>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09" y="199"/>
                  </a:moveTo>
                  <a:cubicBezTo>
                    <a:pt x="0" y="199"/>
                    <a:pt x="0" y="199"/>
                    <a:pt x="0" y="199"/>
                  </a:cubicBezTo>
                  <a:cubicBezTo>
                    <a:pt x="0" y="254"/>
                    <a:pt x="0" y="254"/>
                    <a:pt x="0" y="254"/>
                  </a:cubicBezTo>
                  <a:cubicBezTo>
                    <a:pt x="32" y="254"/>
                    <a:pt x="232" y="254"/>
                    <a:pt x="257" y="254"/>
                  </a:cubicBezTo>
                  <a:cubicBezTo>
                    <a:pt x="261" y="146"/>
                    <a:pt x="348" y="59"/>
                    <a:pt x="456" y="55"/>
                  </a:cubicBezTo>
                  <a:cubicBezTo>
                    <a:pt x="456" y="0"/>
                    <a:pt x="456" y="0"/>
                    <a:pt x="456" y="0"/>
                  </a:cubicBezTo>
                  <a:cubicBezTo>
                    <a:pt x="337" y="4"/>
                    <a:pt x="237" y="87"/>
                    <a:pt x="209" y="1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57" name="Rectangle 14"/>
            <p:cNvSpPr/>
            <p:nvPr/>
          </p:nvSpPr>
          <p:spPr>
            <a:xfrm>
              <a:off x="0" y="3244132"/>
              <a:ext cx="2349501" cy="4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grpSp>
      <p:grpSp>
        <p:nvGrpSpPr>
          <p:cNvPr id="3" name="Group 21"/>
          <p:cNvGrpSpPr/>
          <p:nvPr/>
        </p:nvGrpSpPr>
        <p:grpSpPr>
          <a:xfrm>
            <a:off x="-68909" y="3748296"/>
            <a:ext cx="4571821" cy="1556852"/>
            <a:chOff x="0" y="3816349"/>
            <a:chExt cx="6027739" cy="2052639"/>
          </a:xfrm>
        </p:grpSpPr>
        <p:sp>
          <p:nvSpPr>
            <p:cNvPr id="54" name="Freeform 8"/>
            <p:cNvSpPr>
              <a:spLocks/>
            </p:cNvSpPr>
            <p:nvPr/>
          </p:nvSpPr>
          <p:spPr bwMode="auto">
            <a:xfrm>
              <a:off x="2349501" y="3816350"/>
              <a:ext cx="3678238" cy="2052638"/>
            </a:xfrm>
            <a:custGeom>
              <a:avLst/>
              <a:gdLst>
                <a:gd name="T0" fmla="*/ 257 w 456"/>
                <a:gd name="T1" fmla="*/ 0 h 254"/>
                <a:gd name="T2" fmla="*/ 0 w 456"/>
                <a:gd name="T3" fmla="*/ 0 h 254"/>
                <a:gd name="T4" fmla="*/ 0 w 456"/>
                <a:gd name="T5" fmla="*/ 55 h 254"/>
                <a:gd name="T6" fmla="*/ 209 w 456"/>
                <a:gd name="T7" fmla="*/ 55 h 254"/>
                <a:gd name="T8" fmla="*/ 456 w 456"/>
                <a:gd name="T9" fmla="*/ 254 h 254"/>
                <a:gd name="T10" fmla="*/ 456 w 456"/>
                <a:gd name="T11" fmla="*/ 199 h 254"/>
                <a:gd name="T12" fmla="*/ 257 w 456"/>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57" y="0"/>
                  </a:moveTo>
                  <a:cubicBezTo>
                    <a:pt x="232" y="0"/>
                    <a:pt x="32" y="0"/>
                    <a:pt x="0" y="0"/>
                  </a:cubicBezTo>
                  <a:cubicBezTo>
                    <a:pt x="0" y="55"/>
                    <a:pt x="0" y="55"/>
                    <a:pt x="0" y="55"/>
                  </a:cubicBezTo>
                  <a:cubicBezTo>
                    <a:pt x="209" y="55"/>
                    <a:pt x="209" y="55"/>
                    <a:pt x="209" y="55"/>
                  </a:cubicBezTo>
                  <a:cubicBezTo>
                    <a:pt x="237" y="167"/>
                    <a:pt x="337" y="250"/>
                    <a:pt x="456" y="254"/>
                  </a:cubicBezTo>
                  <a:cubicBezTo>
                    <a:pt x="456" y="199"/>
                    <a:pt x="456" y="199"/>
                    <a:pt x="456" y="199"/>
                  </a:cubicBezTo>
                  <a:cubicBezTo>
                    <a:pt x="348" y="195"/>
                    <a:pt x="261" y="108"/>
                    <a:pt x="25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55" name="Rectangle 15"/>
            <p:cNvSpPr/>
            <p:nvPr/>
          </p:nvSpPr>
          <p:spPr>
            <a:xfrm>
              <a:off x="0" y="3816349"/>
              <a:ext cx="2349501" cy="442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grpSp>
      <p:grpSp>
        <p:nvGrpSpPr>
          <p:cNvPr id="5" name="Group 19"/>
          <p:cNvGrpSpPr/>
          <p:nvPr/>
        </p:nvGrpSpPr>
        <p:grpSpPr>
          <a:xfrm>
            <a:off x="4600441" y="2092712"/>
            <a:ext cx="4577839" cy="1556851"/>
            <a:chOff x="6156326" y="1633537"/>
            <a:chExt cx="6035674" cy="2052638"/>
          </a:xfrm>
        </p:grpSpPr>
        <p:sp>
          <p:nvSpPr>
            <p:cNvPr id="52" name="Freeform 5"/>
            <p:cNvSpPr>
              <a:spLocks/>
            </p:cNvSpPr>
            <p:nvPr/>
          </p:nvSpPr>
          <p:spPr bwMode="auto">
            <a:xfrm>
              <a:off x="6156326" y="1633537"/>
              <a:ext cx="3670300" cy="2052638"/>
            </a:xfrm>
            <a:custGeom>
              <a:avLst/>
              <a:gdLst>
                <a:gd name="T0" fmla="*/ 246 w 455"/>
                <a:gd name="T1" fmla="*/ 199 h 254"/>
                <a:gd name="T2" fmla="*/ 0 w 455"/>
                <a:gd name="T3" fmla="*/ 0 h 254"/>
                <a:gd name="T4" fmla="*/ 0 w 455"/>
                <a:gd name="T5" fmla="*/ 55 h 254"/>
                <a:gd name="T6" fmla="*/ 199 w 455"/>
                <a:gd name="T7" fmla="*/ 254 h 254"/>
                <a:gd name="T8" fmla="*/ 455 w 455"/>
                <a:gd name="T9" fmla="*/ 254 h 254"/>
                <a:gd name="T10" fmla="*/ 455 w 455"/>
                <a:gd name="T11" fmla="*/ 199 h 254"/>
                <a:gd name="T12" fmla="*/ 246 w 455"/>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246" y="199"/>
                  </a:moveTo>
                  <a:cubicBezTo>
                    <a:pt x="219" y="87"/>
                    <a:pt x="119" y="4"/>
                    <a:pt x="0" y="0"/>
                  </a:cubicBezTo>
                  <a:cubicBezTo>
                    <a:pt x="0" y="55"/>
                    <a:pt x="0" y="55"/>
                    <a:pt x="0" y="55"/>
                  </a:cubicBezTo>
                  <a:cubicBezTo>
                    <a:pt x="107" y="59"/>
                    <a:pt x="195" y="146"/>
                    <a:pt x="199" y="254"/>
                  </a:cubicBezTo>
                  <a:cubicBezTo>
                    <a:pt x="228" y="254"/>
                    <a:pt x="424" y="254"/>
                    <a:pt x="455" y="254"/>
                  </a:cubicBezTo>
                  <a:cubicBezTo>
                    <a:pt x="455" y="199"/>
                    <a:pt x="455" y="199"/>
                    <a:pt x="455" y="199"/>
                  </a:cubicBezTo>
                  <a:lnTo>
                    <a:pt x="246" y="19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53" name="Rectangle 16"/>
            <p:cNvSpPr/>
            <p:nvPr/>
          </p:nvSpPr>
          <p:spPr>
            <a:xfrm>
              <a:off x="9826626" y="3244132"/>
              <a:ext cx="2365374" cy="4420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grpSp>
      <p:grpSp>
        <p:nvGrpSpPr>
          <p:cNvPr id="6" name="Group 20"/>
          <p:cNvGrpSpPr/>
          <p:nvPr/>
        </p:nvGrpSpPr>
        <p:grpSpPr>
          <a:xfrm>
            <a:off x="4600441" y="3748296"/>
            <a:ext cx="4577839" cy="1556852"/>
            <a:chOff x="6156326" y="3816349"/>
            <a:chExt cx="6035674" cy="2052639"/>
          </a:xfrm>
        </p:grpSpPr>
        <p:sp>
          <p:nvSpPr>
            <p:cNvPr id="50" name="Freeform 6"/>
            <p:cNvSpPr>
              <a:spLocks/>
            </p:cNvSpPr>
            <p:nvPr/>
          </p:nvSpPr>
          <p:spPr bwMode="auto">
            <a:xfrm>
              <a:off x="6156326" y="3816350"/>
              <a:ext cx="3670300" cy="2052638"/>
            </a:xfrm>
            <a:custGeom>
              <a:avLst/>
              <a:gdLst>
                <a:gd name="T0" fmla="*/ 199 w 455"/>
                <a:gd name="T1" fmla="*/ 0 h 254"/>
                <a:gd name="T2" fmla="*/ 0 w 455"/>
                <a:gd name="T3" fmla="*/ 199 h 254"/>
                <a:gd name="T4" fmla="*/ 0 w 455"/>
                <a:gd name="T5" fmla="*/ 254 h 254"/>
                <a:gd name="T6" fmla="*/ 246 w 455"/>
                <a:gd name="T7" fmla="*/ 55 h 254"/>
                <a:gd name="T8" fmla="*/ 455 w 455"/>
                <a:gd name="T9" fmla="*/ 55 h 254"/>
                <a:gd name="T10" fmla="*/ 455 w 455"/>
                <a:gd name="T11" fmla="*/ 0 h 254"/>
                <a:gd name="T12" fmla="*/ 199 w 45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199" y="0"/>
                  </a:moveTo>
                  <a:cubicBezTo>
                    <a:pt x="195" y="108"/>
                    <a:pt x="107" y="195"/>
                    <a:pt x="0" y="199"/>
                  </a:cubicBezTo>
                  <a:cubicBezTo>
                    <a:pt x="0" y="254"/>
                    <a:pt x="0" y="254"/>
                    <a:pt x="0" y="254"/>
                  </a:cubicBezTo>
                  <a:cubicBezTo>
                    <a:pt x="119" y="250"/>
                    <a:pt x="219" y="167"/>
                    <a:pt x="246" y="55"/>
                  </a:cubicBezTo>
                  <a:cubicBezTo>
                    <a:pt x="455" y="55"/>
                    <a:pt x="455" y="55"/>
                    <a:pt x="455" y="55"/>
                  </a:cubicBezTo>
                  <a:cubicBezTo>
                    <a:pt x="455" y="0"/>
                    <a:pt x="455" y="0"/>
                    <a:pt x="455" y="0"/>
                  </a:cubicBezTo>
                  <a:cubicBezTo>
                    <a:pt x="363" y="0"/>
                    <a:pt x="291" y="0"/>
                    <a:pt x="199" y="0"/>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51" name="Rectangle 17"/>
            <p:cNvSpPr/>
            <p:nvPr/>
          </p:nvSpPr>
          <p:spPr>
            <a:xfrm>
              <a:off x="9826626" y="3816349"/>
              <a:ext cx="2365374" cy="44204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grpSp>
      <p:sp>
        <p:nvSpPr>
          <p:cNvPr id="40" name="TextBox 10"/>
          <p:cNvSpPr txBox="1"/>
          <p:nvPr/>
        </p:nvSpPr>
        <p:spPr>
          <a:xfrm rot="2425313">
            <a:off x="3207668" y="2330534"/>
            <a:ext cx="2731728" cy="2797658"/>
          </a:xfrm>
          <a:prstGeom prst="rect">
            <a:avLst/>
          </a:prstGeom>
          <a:noFill/>
        </p:spPr>
        <p:txBody>
          <a:bodyPr wrap="none" rtlCol="0">
            <a:prstTxWarp prst="textArchUp">
              <a:avLst/>
            </a:prstTxWarp>
            <a:spAutoFit/>
          </a:bodyPr>
          <a:lstStyle/>
          <a:p>
            <a:pPr algn="ctr"/>
            <a:r>
              <a:rPr lang="cs-CZ" sz="1600" b="1" dirty="0" smtClean="0">
                <a:solidFill>
                  <a:srgbClr val="FFFFFF"/>
                </a:solidFill>
              </a:rPr>
              <a:t>MZV</a:t>
            </a:r>
            <a:endParaRPr lang="cs-CZ" sz="1600" b="1" dirty="0">
              <a:solidFill>
                <a:srgbClr val="FFFFFF"/>
              </a:solidFill>
            </a:endParaRPr>
          </a:p>
        </p:txBody>
      </p:sp>
      <p:sp>
        <p:nvSpPr>
          <p:cNvPr id="41" name="TextBox 11"/>
          <p:cNvSpPr txBox="1"/>
          <p:nvPr/>
        </p:nvSpPr>
        <p:spPr>
          <a:xfrm rot="19134323">
            <a:off x="3143078" y="2303468"/>
            <a:ext cx="2731728" cy="2731728"/>
          </a:xfrm>
          <a:prstGeom prst="rect">
            <a:avLst/>
          </a:prstGeom>
          <a:noFill/>
        </p:spPr>
        <p:txBody>
          <a:bodyPr wrap="none" rtlCol="0">
            <a:prstTxWarp prst="textArchUp">
              <a:avLst/>
            </a:prstTxWarp>
            <a:spAutoFit/>
          </a:bodyPr>
          <a:lstStyle/>
          <a:p>
            <a:pPr algn="ctr"/>
            <a:r>
              <a:rPr lang="cs-CZ" sz="1600" b="1" dirty="0" smtClean="0">
                <a:solidFill>
                  <a:srgbClr val="FFFFFF"/>
                </a:solidFill>
              </a:rPr>
              <a:t>MPO</a:t>
            </a:r>
            <a:r>
              <a:rPr lang="cs-CZ" sz="1200" b="1" dirty="0" smtClean="0">
                <a:solidFill>
                  <a:srgbClr val="FFFFFF"/>
                </a:solidFill>
              </a:rPr>
              <a:t> </a:t>
            </a:r>
            <a:endParaRPr lang="cs-CZ" sz="1200" b="1" dirty="0">
              <a:solidFill>
                <a:srgbClr val="FFFFFF"/>
              </a:solidFill>
            </a:endParaRPr>
          </a:p>
        </p:txBody>
      </p:sp>
      <p:sp>
        <p:nvSpPr>
          <p:cNvPr id="42" name="TextBox 12"/>
          <p:cNvSpPr txBox="1"/>
          <p:nvPr/>
        </p:nvSpPr>
        <p:spPr>
          <a:xfrm rot="8100000">
            <a:off x="3222879" y="2382432"/>
            <a:ext cx="2731728" cy="2731728"/>
          </a:xfrm>
          <a:prstGeom prst="rect">
            <a:avLst/>
          </a:prstGeom>
          <a:noFill/>
        </p:spPr>
        <p:txBody>
          <a:bodyPr wrap="none" rtlCol="0">
            <a:prstTxWarp prst="textArchUp">
              <a:avLst/>
            </a:prstTxWarp>
            <a:spAutoFit/>
          </a:bodyPr>
          <a:lstStyle/>
          <a:p>
            <a:pPr algn="ctr"/>
            <a:r>
              <a:rPr lang="cs-CZ" sz="1600" b="1" dirty="0" err="1" smtClean="0">
                <a:solidFill>
                  <a:srgbClr val="FFFFFF"/>
                </a:solidFill>
              </a:rPr>
              <a:t>CzechTrade</a:t>
            </a:r>
            <a:endParaRPr lang="cs-CZ" sz="1600" b="1" dirty="0">
              <a:solidFill>
                <a:srgbClr val="FFFFFF"/>
              </a:solidFill>
            </a:endParaRPr>
          </a:p>
        </p:txBody>
      </p:sp>
      <p:sp>
        <p:nvSpPr>
          <p:cNvPr id="43" name="TextBox 13"/>
          <p:cNvSpPr txBox="1"/>
          <p:nvPr/>
        </p:nvSpPr>
        <p:spPr>
          <a:xfrm rot="13633005">
            <a:off x="3157899" y="2371551"/>
            <a:ext cx="2731728" cy="2731728"/>
          </a:xfrm>
          <a:prstGeom prst="rect">
            <a:avLst/>
          </a:prstGeom>
          <a:noFill/>
        </p:spPr>
        <p:txBody>
          <a:bodyPr wrap="none" rtlCol="0">
            <a:prstTxWarp prst="textArchUp">
              <a:avLst/>
            </a:prstTxWarp>
            <a:spAutoFit/>
          </a:bodyPr>
          <a:lstStyle/>
          <a:p>
            <a:pPr algn="ctr"/>
            <a:r>
              <a:rPr lang="cs-CZ" sz="1600" b="1" dirty="0" smtClean="0">
                <a:solidFill>
                  <a:srgbClr val="FFFFFF"/>
                </a:solidFill>
              </a:rPr>
              <a:t>EGAP</a:t>
            </a:r>
            <a:endParaRPr lang="cs-CZ" sz="1600" b="1" dirty="0">
              <a:solidFill>
                <a:srgbClr val="FFFFFF"/>
              </a:solidFill>
            </a:endParaRPr>
          </a:p>
        </p:txBody>
      </p:sp>
      <p:sp>
        <p:nvSpPr>
          <p:cNvPr id="44" name="Rectangle 22"/>
          <p:cNvSpPr/>
          <p:nvPr/>
        </p:nvSpPr>
        <p:spPr>
          <a:xfrm>
            <a:off x="8127" y="2094677"/>
            <a:ext cx="3228975" cy="1092607"/>
          </a:xfrm>
          <a:prstGeom prst="rect">
            <a:avLst/>
          </a:prstGeom>
        </p:spPr>
        <p:txBody>
          <a:bodyPr wrap="square" lIns="121920" rIns="121920" bIns="60960">
            <a:spAutoFit/>
          </a:bodyPr>
          <a:lstStyle/>
          <a:p>
            <a:pPr marL="285750" indent="-285750" defTabSz="914226">
              <a:spcBef>
                <a:spcPct val="0"/>
              </a:spcBef>
              <a:spcAft>
                <a:spcPts val="800"/>
              </a:spcAft>
              <a:buClr>
                <a:srgbClr val="E73029"/>
              </a:buClr>
              <a:buFont typeface="Arial" panose="020B0604020202020204" pitchFamily="34" charset="0"/>
              <a:buChar char="•"/>
            </a:pPr>
            <a:r>
              <a:rPr lang="cs-CZ" sz="1600" dirty="0" smtClean="0">
                <a:solidFill>
                  <a:srgbClr val="706F6F"/>
                </a:solidFill>
              </a:rPr>
              <a:t>hájí obchodní zájmy České republiky v EU, WTO, OECD a podílí se na odstraňování obchodních bariér</a:t>
            </a:r>
            <a:endParaRPr lang="cs-CZ" sz="1600" dirty="0">
              <a:solidFill>
                <a:srgbClr val="706F6F"/>
              </a:solidFill>
            </a:endParaRPr>
          </a:p>
        </p:txBody>
      </p:sp>
      <p:sp>
        <p:nvSpPr>
          <p:cNvPr id="45" name="Rectangle 23"/>
          <p:cNvSpPr/>
          <p:nvPr/>
        </p:nvSpPr>
        <p:spPr>
          <a:xfrm>
            <a:off x="0" y="4200665"/>
            <a:ext cx="3030910" cy="1092607"/>
          </a:xfrm>
          <a:prstGeom prst="rect">
            <a:avLst/>
          </a:prstGeom>
        </p:spPr>
        <p:txBody>
          <a:bodyPr wrap="square" lIns="121920" rIns="121920" bIns="60960">
            <a:spAutoFit/>
          </a:bodyPr>
          <a:lstStyle/>
          <a:p>
            <a:pPr marL="285750" indent="-285750" defTabSz="914226">
              <a:spcBef>
                <a:spcPct val="0"/>
              </a:spcBef>
              <a:spcAft>
                <a:spcPts val="800"/>
              </a:spcAft>
              <a:buClr>
                <a:srgbClr val="E73029"/>
              </a:buClr>
              <a:buFont typeface="Arial" panose="020B0604020202020204" pitchFamily="34" charset="0"/>
              <a:buChar char="•"/>
            </a:pPr>
            <a:r>
              <a:rPr lang="cs-CZ" sz="1600" dirty="0" smtClean="0">
                <a:solidFill>
                  <a:srgbClr val="706F6F"/>
                </a:solidFill>
              </a:rPr>
              <a:t>státem vlastněná pojišťovací společnost, která pojišťuje tržně nepojistitelná teritoriální a komerční rizika</a:t>
            </a:r>
          </a:p>
        </p:txBody>
      </p:sp>
      <p:sp>
        <p:nvSpPr>
          <p:cNvPr id="46" name="Rectangle 24"/>
          <p:cNvSpPr/>
          <p:nvPr/>
        </p:nvSpPr>
        <p:spPr>
          <a:xfrm>
            <a:off x="5992335" y="2079417"/>
            <a:ext cx="3059832" cy="846386"/>
          </a:xfrm>
          <a:prstGeom prst="rect">
            <a:avLst/>
          </a:prstGeom>
        </p:spPr>
        <p:txBody>
          <a:bodyPr wrap="square" lIns="121920" rIns="121920" bIns="60960">
            <a:spAutoFit/>
          </a:bodyPr>
          <a:lstStyle/>
          <a:p>
            <a:pPr marL="285750" indent="-285750" defTabSz="914226">
              <a:spcBef>
                <a:spcPct val="0"/>
              </a:spcBef>
              <a:spcAft>
                <a:spcPts val="800"/>
              </a:spcAft>
              <a:buClr>
                <a:srgbClr val="E73029"/>
              </a:buClr>
              <a:buFont typeface="Arial" panose="020B0604020202020204" pitchFamily="34" charset="0"/>
              <a:buChar char="•"/>
            </a:pPr>
            <a:r>
              <a:rPr lang="cs-CZ" sz="1600" dirty="0" smtClean="0">
                <a:solidFill>
                  <a:srgbClr val="706F6F"/>
                </a:solidFill>
              </a:rPr>
              <a:t>vykonává a koordinuje zahraniční politiku v oblasti vnějších ekonomických vztahů</a:t>
            </a:r>
            <a:endParaRPr lang="cs-CZ" sz="1600" dirty="0">
              <a:solidFill>
                <a:srgbClr val="706F6F"/>
              </a:solidFill>
            </a:endParaRPr>
          </a:p>
        </p:txBody>
      </p:sp>
      <p:sp>
        <p:nvSpPr>
          <p:cNvPr id="47" name="Rectangle 25"/>
          <p:cNvSpPr/>
          <p:nvPr/>
        </p:nvSpPr>
        <p:spPr>
          <a:xfrm>
            <a:off x="6073178" y="4223548"/>
            <a:ext cx="3059832" cy="846386"/>
          </a:xfrm>
          <a:prstGeom prst="rect">
            <a:avLst/>
          </a:prstGeom>
        </p:spPr>
        <p:txBody>
          <a:bodyPr wrap="square" lIns="121920" rIns="121920" bIns="60960">
            <a:spAutoFit/>
          </a:bodyPr>
          <a:lstStyle/>
          <a:p>
            <a:pPr marL="285750" indent="-285750" defTabSz="914226">
              <a:spcBef>
                <a:spcPct val="0"/>
              </a:spcBef>
              <a:spcAft>
                <a:spcPts val="800"/>
              </a:spcAft>
              <a:buClr>
                <a:srgbClr val="E73029"/>
              </a:buClr>
              <a:buFont typeface="Arial" panose="020B0604020202020204" pitchFamily="34" charset="0"/>
              <a:buChar char="•"/>
            </a:pPr>
            <a:r>
              <a:rPr lang="cs-CZ" sz="1600" dirty="0" smtClean="0">
                <a:solidFill>
                  <a:srgbClr val="706F6F"/>
                </a:solidFill>
              </a:rPr>
              <a:t>nabízí podporu exportu, poradenství a exportní vzdělávání</a:t>
            </a:r>
            <a:endParaRPr lang="cs-CZ" sz="1600" dirty="0">
              <a:solidFill>
                <a:srgbClr val="706F6F"/>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5624" r="28786" b="33293"/>
          <a:stretch/>
        </p:blipFill>
        <p:spPr>
          <a:xfrm>
            <a:off x="3228975" y="2913199"/>
            <a:ext cx="2543175" cy="1687376"/>
          </a:xfrm>
          <a:prstGeom prst="rect">
            <a:avLst/>
          </a:prstGeom>
        </p:spPr>
      </p:pic>
    </p:spTree>
    <p:extLst>
      <p:ext uri="{BB962C8B-B14F-4D97-AF65-F5344CB8AC3E}">
        <p14:creationId xmlns:p14="http://schemas.microsoft.com/office/powerpoint/2010/main" val="414512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50"/>
          <p:cNvGrpSpPr/>
          <p:nvPr/>
        </p:nvGrpSpPr>
        <p:grpSpPr>
          <a:xfrm>
            <a:off x="3796383" y="4522208"/>
            <a:ext cx="5029277" cy="1512000"/>
            <a:chOff x="3796383" y="4522208"/>
            <a:chExt cx="5029277"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84</a:t>
              </a:r>
              <a:endParaRPr lang="en-US" sz="3600" b="1" dirty="0">
                <a:solidFill>
                  <a:srgbClr val="FFFFFF"/>
                </a:solidFill>
              </a:endParaRPr>
            </a:p>
          </p:txBody>
        </p:sp>
        <p:sp>
          <p:nvSpPr>
            <p:cNvPr id="39" name="TextovéPole 38"/>
            <p:cNvSpPr txBox="1"/>
            <p:nvPr/>
          </p:nvSpPr>
          <p:spPr>
            <a:xfrm>
              <a:off x="5925032" y="5048598"/>
              <a:ext cx="2895440" cy="646331"/>
            </a:xfrm>
            <a:prstGeom prst="rect">
              <a:avLst/>
            </a:prstGeom>
            <a:noFill/>
          </p:spPr>
          <p:txBody>
            <a:bodyPr wrap="square" rtlCol="0">
              <a:spAutoFit/>
            </a:bodyPr>
            <a:lstStyle/>
            <a:p>
              <a:pPr algn="r"/>
              <a:r>
                <a:rPr lang="cs-CZ" dirty="0" smtClean="0">
                  <a:solidFill>
                    <a:srgbClr val="002060"/>
                  </a:solidFill>
                </a:rPr>
                <a:t>Cílových zemí podpořeného financování</a:t>
              </a:r>
              <a:endParaRPr lang="en-US" dirty="0">
                <a:solidFill>
                  <a:srgbClr val="002060"/>
                </a:solidFill>
              </a:endParaRP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3" name="Skupina 49"/>
          <p:cNvGrpSpPr/>
          <p:nvPr/>
        </p:nvGrpSpPr>
        <p:grpSpPr>
          <a:xfrm>
            <a:off x="329047" y="3971418"/>
            <a:ext cx="5017453" cy="1512000"/>
            <a:chOff x="279073" y="4446246"/>
            <a:chExt cx="5017453"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1386</a:t>
              </a:r>
              <a:endParaRPr lang="en-US" sz="3600" b="1" dirty="0">
                <a:solidFill>
                  <a:srgbClr val="FFFFFF"/>
                </a:solidFill>
              </a:endParaRPr>
            </a:p>
          </p:txBody>
        </p:sp>
        <p:sp>
          <p:nvSpPr>
            <p:cNvPr id="38" name="TextovéPole 37"/>
            <p:cNvSpPr txBox="1"/>
            <p:nvPr/>
          </p:nvSpPr>
          <p:spPr>
            <a:xfrm>
              <a:off x="279073" y="4889632"/>
              <a:ext cx="2789244" cy="369332"/>
            </a:xfrm>
            <a:prstGeom prst="rect">
              <a:avLst/>
            </a:prstGeom>
            <a:noFill/>
          </p:spPr>
          <p:txBody>
            <a:bodyPr wrap="square" rtlCol="0">
              <a:spAutoFit/>
            </a:bodyPr>
            <a:lstStyle/>
            <a:p>
              <a:r>
                <a:rPr lang="cs-CZ" dirty="0" smtClean="0">
                  <a:solidFill>
                    <a:srgbClr val="002060"/>
                  </a:solidFill>
                </a:rPr>
                <a:t>Obchodních případů</a:t>
              </a:r>
              <a:endParaRPr lang="en-US" dirty="0">
                <a:solidFill>
                  <a:srgbClr val="002060"/>
                </a:solidFill>
              </a:endParaRPr>
            </a:p>
          </p:txBody>
        </p:sp>
      </p:grpSp>
      <p:grpSp>
        <p:nvGrpSpPr>
          <p:cNvPr id="4" name="Skupina 48"/>
          <p:cNvGrpSpPr/>
          <p:nvPr/>
        </p:nvGrpSpPr>
        <p:grpSpPr>
          <a:xfrm>
            <a:off x="3834500" y="3439284"/>
            <a:ext cx="5011148" cy="1512000"/>
            <a:chOff x="3816000" y="3987104"/>
            <a:chExt cx="5011148"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382</a:t>
              </a:r>
              <a:endParaRPr lang="en-US" sz="3600" b="1" dirty="0">
                <a:solidFill>
                  <a:srgbClr val="FFFFFF"/>
                </a:solidFill>
              </a:endParaRPr>
            </a:p>
          </p:txBody>
        </p:sp>
        <p:sp>
          <p:nvSpPr>
            <p:cNvPr id="37" name="TextovéPole 36"/>
            <p:cNvSpPr txBox="1"/>
            <p:nvPr/>
          </p:nvSpPr>
          <p:spPr>
            <a:xfrm>
              <a:off x="5700935" y="4547533"/>
              <a:ext cx="3126213" cy="369332"/>
            </a:xfrm>
            <a:prstGeom prst="rect">
              <a:avLst/>
            </a:prstGeom>
            <a:noFill/>
          </p:spPr>
          <p:txBody>
            <a:bodyPr wrap="square" rtlCol="0">
              <a:spAutoFit/>
            </a:bodyPr>
            <a:lstStyle/>
            <a:p>
              <a:pPr algn="r"/>
              <a:r>
                <a:rPr lang="cs-CZ" dirty="0" smtClean="0">
                  <a:solidFill>
                    <a:srgbClr val="002060"/>
                  </a:solidFill>
                </a:rPr>
                <a:t>Podpořeného exportu (mld. Kč)</a:t>
              </a:r>
              <a:endParaRPr lang="en-US" sz="1000" dirty="0">
                <a:solidFill>
                  <a:srgbClr val="002060"/>
                </a:solidFill>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81</a:t>
              </a:r>
              <a:endParaRPr lang="en-US" sz="3600" b="1" dirty="0">
                <a:solidFill>
                  <a:srgbClr val="FFFFFF"/>
                </a:solidFill>
              </a:endParaRPr>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390013" cy="369332"/>
            </a:xfrm>
            <a:prstGeom prst="rect">
              <a:avLst/>
            </a:prstGeom>
            <a:noFill/>
          </p:spPr>
          <p:txBody>
            <a:bodyPr wrap="none" rtlCol="0">
              <a:spAutoFit/>
            </a:bodyPr>
            <a:lstStyle/>
            <a:p>
              <a:r>
                <a:rPr lang="cs-CZ" dirty="0" smtClean="0">
                  <a:solidFill>
                    <a:srgbClr val="002060"/>
                  </a:solidFill>
                </a:rPr>
                <a:t>Celková aktiva </a:t>
              </a:r>
              <a:r>
                <a:rPr lang="en-US" dirty="0" smtClean="0">
                  <a:solidFill>
                    <a:srgbClr val="002060"/>
                  </a:solidFill>
                </a:rPr>
                <a:t>(</a:t>
              </a:r>
              <a:r>
                <a:rPr lang="cs-CZ" dirty="0" smtClean="0">
                  <a:solidFill>
                    <a:srgbClr val="002060"/>
                  </a:solidFill>
                </a:rPr>
                <a:t>mld. Kč</a:t>
              </a:r>
              <a:r>
                <a:rPr lang="en-US" dirty="0" smtClean="0">
                  <a:solidFill>
                    <a:srgbClr val="002060"/>
                  </a:solidFill>
                </a:rPr>
                <a:t>)</a:t>
              </a:r>
              <a:endParaRPr lang="en-US" sz="1000" dirty="0">
                <a:solidFill>
                  <a:srgbClr val="002060"/>
                </a:solidFill>
              </a:endParaRPr>
            </a:p>
          </p:txBody>
        </p:sp>
      </p:grpSp>
      <p:grpSp>
        <p:nvGrpSpPr>
          <p:cNvPr id="6" name="Skupina 45"/>
          <p:cNvGrpSpPr/>
          <p:nvPr/>
        </p:nvGrpSpPr>
        <p:grpSpPr>
          <a:xfrm>
            <a:off x="3816000" y="2339984"/>
            <a:ext cx="5019796" cy="1512000"/>
            <a:chOff x="3816000" y="2339984"/>
            <a:chExt cx="5019796"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AA-</a:t>
              </a:r>
              <a:endParaRPr lang="en-US" sz="3600" b="1" dirty="0">
                <a:solidFill>
                  <a:srgbClr val="FFFFFF"/>
                </a:solidFill>
              </a:endParaRPr>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46552" y="2834144"/>
              <a:ext cx="2789244" cy="677108"/>
            </a:xfrm>
            <a:prstGeom prst="rect">
              <a:avLst/>
            </a:prstGeom>
            <a:noFill/>
          </p:spPr>
          <p:txBody>
            <a:bodyPr wrap="square" rtlCol="0">
              <a:spAutoFit/>
            </a:bodyPr>
            <a:lstStyle/>
            <a:p>
              <a:pPr algn="r"/>
              <a:r>
                <a:rPr lang="cs-CZ" dirty="0" smtClean="0">
                  <a:solidFill>
                    <a:srgbClr val="002060"/>
                  </a:solidFill>
                </a:rPr>
                <a:t>Rating S </a:t>
              </a:r>
              <a:r>
                <a:rPr lang="en-US" dirty="0" smtClean="0">
                  <a:solidFill>
                    <a:srgbClr val="002060"/>
                  </a:solidFill>
                </a:rPr>
                <a:t>&amp; </a:t>
              </a:r>
              <a:r>
                <a:rPr lang="ru-RU" dirty="0" smtClean="0">
                  <a:solidFill>
                    <a:srgbClr val="002060"/>
                  </a:solidFill>
                </a:rPr>
                <a:t>Р</a:t>
              </a:r>
              <a:endParaRPr lang="en-US" dirty="0" smtClean="0">
                <a:solidFill>
                  <a:srgbClr val="002060"/>
                </a:solidFill>
              </a:endParaRPr>
            </a:p>
            <a:p>
              <a:pPr algn="r"/>
              <a:endParaRPr lang="cs-CZ" sz="1000" dirty="0" smtClean="0">
                <a:solidFill>
                  <a:srgbClr val="002060"/>
                </a:solidFill>
              </a:endParaRPr>
            </a:p>
            <a:p>
              <a:pPr algn="r"/>
              <a:r>
                <a:rPr lang="cs-CZ" sz="1000" dirty="0" smtClean="0">
                  <a:solidFill>
                    <a:srgbClr val="002060"/>
                  </a:solidFill>
                </a:rPr>
                <a:t>Stabilní výhled</a:t>
              </a:r>
              <a:endParaRPr lang="en-US" sz="1000" dirty="0">
                <a:solidFill>
                  <a:srgbClr val="002060"/>
                </a:solidFill>
              </a:endParaRPr>
            </a:p>
          </p:txBody>
        </p:sp>
      </p:grpSp>
      <p:grpSp>
        <p:nvGrpSpPr>
          <p:cNvPr id="7"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A1</a:t>
              </a:r>
              <a:endParaRPr lang="en-US" sz="3600" b="1" dirty="0">
                <a:solidFill>
                  <a:srgbClr val="FFFFFF"/>
                </a:solidFill>
              </a:endParaRPr>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638975" cy="677108"/>
            </a:xfrm>
            <a:prstGeom prst="rect">
              <a:avLst/>
            </a:prstGeom>
            <a:noFill/>
          </p:spPr>
          <p:txBody>
            <a:bodyPr wrap="none" rtlCol="0">
              <a:spAutoFit/>
            </a:bodyPr>
            <a:lstStyle/>
            <a:p>
              <a:r>
                <a:rPr lang="cs-CZ" dirty="0" smtClean="0">
                  <a:solidFill>
                    <a:srgbClr val="002060"/>
                  </a:solidFill>
                </a:rPr>
                <a:t>Rating </a:t>
              </a:r>
              <a:r>
                <a:rPr lang="en-US" dirty="0" smtClean="0">
                  <a:solidFill>
                    <a:srgbClr val="002060"/>
                  </a:solidFill>
                </a:rPr>
                <a:t>Moody’</a:t>
              </a:r>
              <a:r>
                <a:rPr lang="cs-CZ" dirty="0" smtClean="0">
                  <a:solidFill>
                    <a:srgbClr val="002060"/>
                  </a:solidFill>
                </a:rPr>
                <a:t>s</a:t>
              </a:r>
            </a:p>
            <a:p>
              <a:endParaRPr lang="cs-CZ" sz="1000" dirty="0" smtClean="0">
                <a:solidFill>
                  <a:srgbClr val="515151"/>
                </a:solidFill>
              </a:endParaRPr>
            </a:p>
            <a:p>
              <a:r>
                <a:rPr lang="cs-CZ" sz="1000" dirty="0" smtClean="0">
                  <a:solidFill>
                    <a:srgbClr val="002060"/>
                  </a:solidFill>
                </a:rPr>
                <a:t>Stabilní výhled</a:t>
              </a:r>
              <a:endParaRPr lang="en-US" sz="1000" dirty="0">
                <a:solidFill>
                  <a:srgbClr val="002060"/>
                </a:solidFill>
              </a:endParaRPr>
            </a:p>
          </p:txBody>
        </p:sp>
      </p:grpSp>
      <p:grpSp>
        <p:nvGrpSpPr>
          <p:cNvPr id="8" name="Skupina 43"/>
          <p:cNvGrpSpPr/>
          <p:nvPr/>
        </p:nvGrpSpPr>
        <p:grpSpPr>
          <a:xfrm>
            <a:off x="3816000" y="1241904"/>
            <a:ext cx="5017564" cy="1512000"/>
            <a:chOff x="3816000" y="1241904"/>
            <a:chExt cx="501756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100%</a:t>
              </a:r>
              <a:endParaRPr lang="en-US" sz="3600" b="1" dirty="0">
                <a:solidFill>
                  <a:srgbClr val="FFFFFF"/>
                </a:solidFill>
              </a:endParaRPr>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44320" y="1759822"/>
              <a:ext cx="2789244" cy="369332"/>
            </a:xfrm>
            <a:prstGeom prst="rect">
              <a:avLst/>
            </a:prstGeom>
            <a:noFill/>
          </p:spPr>
          <p:txBody>
            <a:bodyPr wrap="square" rtlCol="0">
              <a:spAutoFit/>
            </a:bodyPr>
            <a:lstStyle/>
            <a:p>
              <a:pPr algn="r">
                <a:tabLst>
                  <a:tab pos="2603500" algn="l"/>
                </a:tabLst>
              </a:pPr>
              <a:r>
                <a:rPr lang="cs-CZ" dirty="0" smtClean="0">
                  <a:solidFill>
                    <a:srgbClr val="002060"/>
                  </a:solidFill>
                </a:rPr>
                <a:t>Vlastněna státem</a:t>
              </a:r>
              <a:endParaRPr lang="en-US" dirty="0">
                <a:solidFill>
                  <a:srgbClr val="002060"/>
                </a:solidFill>
              </a:endParaRPr>
            </a:p>
          </p:txBody>
        </p:sp>
      </p:grpSp>
      <p:grpSp>
        <p:nvGrpSpPr>
          <p:cNvPr id="9"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1995</a:t>
              </a:r>
              <a:endParaRPr lang="en-US" sz="3600" b="1" dirty="0">
                <a:solidFill>
                  <a:srgbClr val="FFFFFF"/>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2998513" cy="369332"/>
            </a:xfrm>
            <a:prstGeom prst="rect">
              <a:avLst/>
            </a:prstGeom>
            <a:noFill/>
          </p:spPr>
          <p:txBody>
            <a:bodyPr wrap="none" rtlCol="0">
              <a:spAutoFit/>
            </a:bodyPr>
            <a:lstStyle/>
            <a:p>
              <a:r>
                <a:rPr lang="cs-CZ" dirty="0" smtClean="0">
                  <a:solidFill>
                    <a:srgbClr val="002060"/>
                  </a:solidFill>
                </a:rPr>
                <a:t>Založení České exportní banky</a:t>
              </a:r>
              <a:endParaRPr lang="en-US" dirty="0">
                <a:solidFill>
                  <a:srgbClr val="002060"/>
                </a:solidFill>
              </a:endParaRPr>
            </a:p>
          </p:txBody>
        </p:sp>
      </p:grpSp>
      <p:sp>
        <p:nvSpPr>
          <p:cNvPr id="42" name="Zástupný symbol pro text 41"/>
          <p:cNvSpPr>
            <a:spLocks noGrp="1"/>
          </p:cNvSpPr>
          <p:nvPr>
            <p:ph type="body" sz="quarter" idx="14"/>
          </p:nvPr>
        </p:nvSpPr>
        <p:spPr/>
        <p:txBody>
          <a:bodyPr/>
          <a:lstStyle/>
          <a:p>
            <a:r>
              <a:rPr lang="cs-CZ" b="1" dirty="0"/>
              <a:t>Česká banka pro český export</a:t>
            </a:r>
          </a:p>
        </p:txBody>
      </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6" name="Rectangle 23"/>
          <p:cNvSpPr/>
          <p:nvPr/>
        </p:nvSpPr>
        <p:spPr>
          <a:xfrm>
            <a:off x="323528" y="692864"/>
            <a:ext cx="3833388" cy="230832"/>
          </a:xfrm>
          <a:prstGeom prst="rect">
            <a:avLst/>
          </a:prstGeom>
        </p:spPr>
        <p:txBody>
          <a:bodyPr wrap="square">
            <a:spAutoFit/>
          </a:bodyPr>
          <a:lstStyle/>
          <a:p>
            <a:pPr>
              <a:lnSpc>
                <a:spcPct val="90000"/>
              </a:lnSpc>
            </a:pPr>
            <a:r>
              <a:rPr lang="cs-CZ" sz="1000" dirty="0" smtClean="0">
                <a:solidFill>
                  <a:srgbClr val="515151"/>
                </a:solidFill>
              </a:rPr>
              <a:t>*Data k 31. 12. 2016</a:t>
            </a:r>
          </a:p>
        </p:txBody>
      </p:sp>
    </p:spTree>
    <p:extLst>
      <p:ext uri="{BB962C8B-B14F-4D97-AF65-F5344CB8AC3E}">
        <p14:creationId xmlns:p14="http://schemas.microsoft.com/office/powerpoint/2010/main" val="140216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ástupný symbol pro text 35"/>
          <p:cNvSpPr>
            <a:spLocks noGrp="1"/>
          </p:cNvSpPr>
          <p:nvPr>
            <p:ph type="body" sz="half" idx="2"/>
          </p:nvPr>
        </p:nvSpPr>
        <p:spPr>
          <a:xfrm>
            <a:off x="755576" y="1628800"/>
            <a:ext cx="7704856" cy="4536504"/>
          </a:xfrm>
        </p:spPr>
        <p:txBody>
          <a:bodyPr>
            <a:normAutofit/>
          </a:bodyPr>
          <a:lstStyle/>
          <a:p>
            <a:pPr algn="just">
              <a:spcBef>
                <a:spcPct val="0"/>
              </a:spcBef>
              <a:spcAft>
                <a:spcPts val="800"/>
              </a:spcAft>
            </a:pPr>
            <a:r>
              <a:rPr lang="cs-CZ" sz="1700" dirty="0" smtClean="0"/>
              <a:t>ČEB </a:t>
            </a:r>
            <a:r>
              <a:rPr lang="cs-CZ" sz="1700" dirty="0"/>
              <a:t>poskytuje podpořené exportní financování </a:t>
            </a:r>
            <a:r>
              <a:rPr lang="cs-CZ" sz="1700" b="1" dirty="0"/>
              <a:t>v souladu s pravidly OECD</a:t>
            </a:r>
            <a:r>
              <a:rPr lang="cs-CZ" sz="1700" dirty="0"/>
              <a:t>, které stanoví u exportního financování na 2 a více roků tyto podmínky</a:t>
            </a:r>
            <a:r>
              <a:rPr lang="cs-CZ" sz="1700" dirty="0" smtClean="0"/>
              <a:t>:</a:t>
            </a:r>
          </a:p>
          <a:p>
            <a:pPr marL="285750" lvl="1" indent="-285750" algn="just">
              <a:spcAft>
                <a:spcPts val="600"/>
              </a:spcAft>
              <a:buClr>
                <a:schemeClr val="accent1"/>
              </a:buClr>
              <a:buFont typeface="Arial" panose="020B0604020202020204" pitchFamily="34" charset="0"/>
              <a:buChar char="•"/>
            </a:pPr>
            <a:r>
              <a:rPr lang="cs-CZ" sz="1700" dirty="0">
                <a:solidFill>
                  <a:srgbClr val="706F6F"/>
                </a:solidFill>
              </a:rPr>
              <a:t>oficiální podpora pro </a:t>
            </a:r>
            <a:r>
              <a:rPr lang="cs-CZ" sz="1700" b="1" dirty="0">
                <a:solidFill>
                  <a:srgbClr val="706F6F"/>
                </a:solidFill>
              </a:rPr>
              <a:t>místní náklady ≤ 30% </a:t>
            </a:r>
            <a:r>
              <a:rPr lang="cs-CZ" sz="1700" dirty="0">
                <a:solidFill>
                  <a:srgbClr val="706F6F"/>
                </a:solidFill>
              </a:rPr>
              <a:t>hodnoty zakázky;</a:t>
            </a:r>
          </a:p>
          <a:p>
            <a:pPr marL="285750" lvl="1" indent="-285750" algn="just">
              <a:spcAft>
                <a:spcPts val="600"/>
              </a:spcAft>
              <a:buClr>
                <a:schemeClr val="accent1"/>
              </a:buClr>
              <a:buFont typeface="Arial" panose="020B0604020202020204" pitchFamily="34" charset="0"/>
              <a:buChar char="•"/>
            </a:pPr>
            <a:r>
              <a:rPr lang="cs-CZ" sz="1700" dirty="0">
                <a:solidFill>
                  <a:srgbClr val="706F6F"/>
                </a:solidFill>
              </a:rPr>
              <a:t>kupující musí </a:t>
            </a:r>
            <a:r>
              <a:rPr lang="cs-CZ" sz="1700" b="1" dirty="0">
                <a:solidFill>
                  <a:srgbClr val="706F6F"/>
                </a:solidFill>
              </a:rPr>
              <a:t>zaplatit předem ≥ 15% </a:t>
            </a:r>
            <a:r>
              <a:rPr lang="cs-CZ" sz="1700" dirty="0">
                <a:solidFill>
                  <a:srgbClr val="706F6F"/>
                </a:solidFill>
              </a:rPr>
              <a:t>hodnoty zakázky;</a:t>
            </a:r>
          </a:p>
          <a:p>
            <a:pPr marL="285750" lvl="1" indent="-285750" algn="just">
              <a:spcAft>
                <a:spcPts val="600"/>
              </a:spcAft>
              <a:buClr>
                <a:schemeClr val="accent1"/>
              </a:buClr>
              <a:buFont typeface="Arial" panose="020B0604020202020204" pitchFamily="34" charset="0"/>
              <a:buChar char="•"/>
            </a:pPr>
            <a:r>
              <a:rPr lang="cs-CZ" sz="1700" dirty="0">
                <a:solidFill>
                  <a:srgbClr val="706F6F"/>
                </a:solidFill>
              </a:rPr>
              <a:t>maximální </a:t>
            </a:r>
            <a:r>
              <a:rPr lang="cs-CZ" sz="1700" b="1" dirty="0">
                <a:solidFill>
                  <a:srgbClr val="706F6F"/>
                </a:solidFill>
              </a:rPr>
              <a:t>splatnost</a:t>
            </a:r>
          </a:p>
          <a:p>
            <a:pPr marL="742950" lvl="1" indent="-285750" algn="just">
              <a:spcAft>
                <a:spcPts val="600"/>
              </a:spcAft>
              <a:buFont typeface="Calibri" panose="020F0502020204030204" pitchFamily="34" charset="0"/>
              <a:buChar char="–"/>
            </a:pPr>
            <a:r>
              <a:rPr lang="cs-CZ" sz="1700" dirty="0">
                <a:solidFill>
                  <a:srgbClr val="706F6F"/>
                </a:solidFill>
              </a:rPr>
              <a:t>pro zemi v kategorii I (relativně bohatá) až 8,5 roku</a:t>
            </a:r>
          </a:p>
          <a:p>
            <a:pPr marL="742950" lvl="1" indent="-285750" algn="just">
              <a:spcAft>
                <a:spcPts val="600"/>
              </a:spcAft>
              <a:buFont typeface="Calibri" panose="020F0502020204030204" pitchFamily="34" charset="0"/>
              <a:buChar char="–"/>
            </a:pPr>
            <a:r>
              <a:rPr lang="cs-CZ" sz="1700" dirty="0">
                <a:solidFill>
                  <a:srgbClr val="706F6F"/>
                </a:solidFill>
              </a:rPr>
              <a:t>pro zemi v kategorii II (relativně chudá) až 10 let</a:t>
            </a:r>
          </a:p>
          <a:p>
            <a:pPr marL="742950" lvl="1" indent="-285750" algn="just">
              <a:spcAft>
                <a:spcPts val="600"/>
              </a:spcAft>
              <a:buFont typeface="Calibri" panose="020F0502020204030204" pitchFamily="34" charset="0"/>
              <a:buChar char="–"/>
            </a:pPr>
            <a:r>
              <a:rPr lang="cs-CZ" sz="1700" dirty="0">
                <a:solidFill>
                  <a:srgbClr val="706F6F"/>
                </a:solidFill>
              </a:rPr>
              <a:t>výjimky pro letadla, lodě, jaderné elektrárny a alternativní energetické zdroje;</a:t>
            </a:r>
          </a:p>
          <a:p>
            <a:pPr marL="285750" lvl="1" indent="-285750" algn="just">
              <a:spcAft>
                <a:spcPts val="600"/>
              </a:spcAft>
              <a:buClr>
                <a:schemeClr val="accent1"/>
              </a:buClr>
              <a:buFont typeface="Arial" panose="020B0604020202020204" pitchFamily="34" charset="0"/>
              <a:buChar char="•"/>
            </a:pPr>
            <a:r>
              <a:rPr lang="cs-CZ" sz="1700" dirty="0">
                <a:solidFill>
                  <a:srgbClr val="706F6F"/>
                </a:solidFill>
              </a:rPr>
              <a:t>jistina a úroky se splácí ve </a:t>
            </a:r>
            <a:r>
              <a:rPr lang="cs-CZ" sz="1700" b="1" dirty="0">
                <a:solidFill>
                  <a:srgbClr val="706F6F"/>
                </a:solidFill>
              </a:rPr>
              <a:t>stejných splátkách</a:t>
            </a:r>
            <a:r>
              <a:rPr lang="cs-CZ" sz="1700" dirty="0">
                <a:solidFill>
                  <a:srgbClr val="706F6F"/>
                </a:solidFill>
              </a:rPr>
              <a:t>, nejméně jednou </a:t>
            </a:r>
            <a:r>
              <a:rPr lang="cs-CZ" sz="1700" b="1" dirty="0">
                <a:solidFill>
                  <a:srgbClr val="706F6F"/>
                </a:solidFill>
              </a:rPr>
              <a:t>za 6</a:t>
            </a:r>
            <a:r>
              <a:rPr lang="cs-CZ" sz="1700" dirty="0">
                <a:solidFill>
                  <a:srgbClr val="706F6F"/>
                </a:solidFill>
              </a:rPr>
              <a:t> </a:t>
            </a:r>
            <a:r>
              <a:rPr lang="cs-CZ" sz="1700" b="1" dirty="0">
                <a:solidFill>
                  <a:srgbClr val="706F6F"/>
                </a:solidFill>
              </a:rPr>
              <a:t>měsíců</a:t>
            </a:r>
            <a:r>
              <a:rPr lang="cs-CZ" sz="1700" dirty="0">
                <a:solidFill>
                  <a:srgbClr val="706F6F"/>
                </a:solidFill>
              </a:rPr>
              <a:t>; </a:t>
            </a:r>
          </a:p>
          <a:p>
            <a:pPr marL="285750" lvl="1" indent="-285750" algn="just">
              <a:spcAft>
                <a:spcPts val="600"/>
              </a:spcAft>
              <a:buClr>
                <a:schemeClr val="accent1"/>
              </a:buClr>
              <a:buFont typeface="Arial" panose="020B0604020202020204" pitchFamily="34" charset="0"/>
              <a:buChar char="•"/>
            </a:pPr>
            <a:r>
              <a:rPr lang="cs-CZ" sz="1700" dirty="0">
                <a:solidFill>
                  <a:srgbClr val="706F6F"/>
                </a:solidFill>
              </a:rPr>
              <a:t>minimální fixní úroková sazba na úrovni </a:t>
            </a:r>
            <a:r>
              <a:rPr lang="cs-CZ" sz="1700" b="1" dirty="0">
                <a:solidFill>
                  <a:srgbClr val="706F6F"/>
                </a:solidFill>
              </a:rPr>
              <a:t>CIRR</a:t>
            </a:r>
            <a:r>
              <a:rPr lang="cs-CZ" sz="1700" dirty="0">
                <a:solidFill>
                  <a:srgbClr val="706F6F"/>
                </a:solidFill>
              </a:rPr>
              <a:t> (</a:t>
            </a:r>
            <a:r>
              <a:rPr lang="cs-CZ" sz="1700" dirty="0" err="1">
                <a:solidFill>
                  <a:srgbClr val="706F6F"/>
                </a:solidFill>
              </a:rPr>
              <a:t>Commercial</a:t>
            </a:r>
            <a:r>
              <a:rPr lang="cs-CZ" sz="1700" dirty="0">
                <a:solidFill>
                  <a:srgbClr val="706F6F"/>
                </a:solidFill>
              </a:rPr>
              <a:t> </a:t>
            </a:r>
            <a:r>
              <a:rPr lang="cs-CZ" sz="1700" dirty="0" err="1">
                <a:solidFill>
                  <a:srgbClr val="706F6F"/>
                </a:solidFill>
              </a:rPr>
              <a:t>Interest</a:t>
            </a:r>
            <a:r>
              <a:rPr lang="cs-CZ" sz="1700" dirty="0">
                <a:solidFill>
                  <a:srgbClr val="706F6F"/>
                </a:solidFill>
              </a:rPr>
              <a:t> Reference </a:t>
            </a:r>
            <a:r>
              <a:rPr lang="cs-CZ" sz="1700" dirty="0" err="1">
                <a:solidFill>
                  <a:srgbClr val="706F6F"/>
                </a:solidFill>
              </a:rPr>
              <a:t>Rate</a:t>
            </a:r>
            <a:r>
              <a:rPr lang="cs-CZ" sz="1700" dirty="0">
                <a:solidFill>
                  <a:srgbClr val="706F6F"/>
                </a:solidFill>
              </a:rPr>
              <a:t>). </a:t>
            </a:r>
          </a:p>
        </p:txBody>
      </p:sp>
      <p:sp>
        <p:nvSpPr>
          <p:cNvPr id="37" name="Zástupný symbol pro text 36"/>
          <p:cNvSpPr>
            <a:spLocks noGrp="1"/>
          </p:cNvSpPr>
          <p:nvPr>
            <p:ph type="body" sz="half" idx="13"/>
          </p:nvPr>
        </p:nvSpPr>
        <p:spPr/>
        <p:txBody>
          <a:bodyPr/>
          <a:lstStyle/>
          <a:p>
            <a:r>
              <a:rPr lang="cs-CZ" dirty="0" smtClean="0"/>
              <a:t>Podpořené exportní financování dle ujednání OECD</a:t>
            </a:r>
            <a:endParaRPr lang="en-US" dirty="0"/>
          </a:p>
        </p:txBody>
      </p:sp>
      <p:sp>
        <p:nvSpPr>
          <p:cNvPr id="38" name="Zástupný symbol pro text 37"/>
          <p:cNvSpPr>
            <a:spLocks noGrp="1"/>
          </p:cNvSpPr>
          <p:nvPr>
            <p:ph type="body" sz="quarter" idx="14"/>
          </p:nvPr>
        </p:nvSpPr>
        <p:spPr/>
        <p:txBody>
          <a:bodyPr/>
          <a:lstStyle/>
          <a:p>
            <a:r>
              <a:rPr lang="cs-CZ" b="1" dirty="0"/>
              <a:t>Česká banka pro český export</a:t>
            </a:r>
          </a:p>
        </p:txBody>
      </p:sp>
    </p:spTree>
    <p:extLst>
      <p:ext uri="{BB962C8B-B14F-4D97-AF65-F5344CB8AC3E}">
        <p14:creationId xmlns:p14="http://schemas.microsoft.com/office/powerpoint/2010/main" val="39048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p:cNvSpPr>
            <a:spLocks noGrp="1"/>
          </p:cNvSpPr>
          <p:nvPr>
            <p:ph type="body" sz="half" idx="13"/>
          </p:nvPr>
        </p:nvSpPr>
        <p:spPr/>
        <p:txBody>
          <a:bodyPr/>
          <a:lstStyle/>
          <a:p>
            <a:r>
              <a:rPr lang="cs-CZ" dirty="0" smtClean="0"/>
              <a:t>Hlavní produkty</a:t>
            </a:r>
            <a:endParaRPr lang="en-US" dirty="0"/>
          </a:p>
        </p:txBody>
      </p:sp>
      <p:sp>
        <p:nvSpPr>
          <p:cNvPr id="8" name="Zástupný symbol pro text 7"/>
          <p:cNvSpPr>
            <a:spLocks noGrp="1"/>
          </p:cNvSpPr>
          <p:nvPr>
            <p:ph type="body" sz="quarter" idx="14"/>
          </p:nvPr>
        </p:nvSpPr>
        <p:spPr/>
        <p:txBody>
          <a:bodyPr/>
          <a:lstStyle/>
          <a:p>
            <a:r>
              <a:rPr lang="cs-CZ" b="1" dirty="0"/>
              <a:t>Česká banka pro český export</a:t>
            </a:r>
          </a:p>
          <a:p>
            <a:endParaRPr lang="en-US" dirty="0"/>
          </a:p>
        </p:txBody>
      </p:sp>
      <p:graphicFrame>
        <p:nvGraphicFramePr>
          <p:cNvPr id="252" name="Table 2"/>
          <p:cNvGraphicFramePr>
            <a:graphicFrameLocks noGrp="1"/>
          </p:cNvGraphicFramePr>
          <p:nvPr>
            <p:extLst>
              <p:ext uri="{D42A27DB-BD31-4B8C-83A1-F6EECF244321}">
                <p14:modId xmlns:p14="http://schemas.microsoft.com/office/powerpoint/2010/main" val="234493830"/>
              </p:ext>
            </p:extLst>
          </p:nvPr>
        </p:nvGraphicFramePr>
        <p:xfrm>
          <a:off x="899592" y="1556792"/>
          <a:ext cx="7488832" cy="3849588"/>
        </p:xfrm>
        <a:graphic>
          <a:graphicData uri="http://schemas.openxmlformats.org/drawingml/2006/table">
            <a:tbl>
              <a:tblPr firstRow="1" bandRow="1">
                <a:tableStyleId>{5C22544A-7EE6-4342-B048-85BDC9FD1C3A}</a:tableStyleId>
              </a:tblPr>
              <a:tblGrid>
                <a:gridCol w="3744416"/>
                <a:gridCol w="3744416"/>
              </a:tblGrid>
              <a:tr h="658540">
                <a:tc>
                  <a:txBody>
                    <a:bodyPr/>
                    <a:lstStyle/>
                    <a:p>
                      <a:pPr algn="l"/>
                      <a:r>
                        <a:rPr lang="cs-CZ" sz="1600" b="1" i="0" dirty="0" smtClean="0">
                          <a:solidFill>
                            <a:srgbClr val="FFFFFF"/>
                          </a:solidFill>
                          <a:latin typeface="+mj-lt"/>
                          <a:ea typeface="Bebas Neue" charset="0"/>
                          <a:cs typeface="Bebas Neue" charset="0"/>
                        </a:rPr>
                        <a:t>Klient</a:t>
                      </a:r>
                      <a:endParaRPr lang="en-US" sz="1600" b="1" i="0" dirty="0">
                        <a:solidFill>
                          <a:srgbClr val="FFFFFF"/>
                        </a:solidFill>
                        <a:latin typeface="+mj-lt"/>
                        <a:ea typeface="Bebas Neue" charset="0"/>
                        <a:cs typeface="Bebas Neue" charset="0"/>
                      </a:endParaRPr>
                    </a:p>
                  </a:txBody>
                  <a:tcPr marL="121959" marR="60979" marT="30490" marB="30490" anchor="ctr"/>
                </a:tc>
                <a:tc>
                  <a:txBody>
                    <a:bodyPr/>
                    <a:lstStyle/>
                    <a:p>
                      <a:pPr algn="l"/>
                      <a:r>
                        <a:rPr lang="cs-CZ" sz="1600" b="1" i="0" dirty="0" smtClean="0">
                          <a:solidFill>
                            <a:srgbClr val="FFFFFF"/>
                          </a:solidFill>
                          <a:latin typeface="+mj-lt"/>
                          <a:ea typeface="Bebas Neue" charset="0"/>
                          <a:cs typeface="Bebas Neue" charset="0"/>
                        </a:rPr>
                        <a:t>Produkt</a:t>
                      </a:r>
                      <a:endParaRPr lang="en-US" sz="1600" b="1" i="0" dirty="0">
                        <a:solidFill>
                          <a:srgbClr val="FFFFFF"/>
                        </a:solidFill>
                        <a:latin typeface="+mj-lt"/>
                        <a:ea typeface="Bebas Neue" charset="0"/>
                        <a:cs typeface="Bebas Neue" charset="0"/>
                      </a:endParaRPr>
                    </a:p>
                  </a:txBody>
                  <a:tcPr marL="121959" marR="60979" marT="30490" marB="30490" anchor="ctr">
                    <a:solidFill>
                      <a:schemeClr val="accent3"/>
                    </a:solidFill>
                  </a:tcPr>
                </a:tc>
              </a:tr>
              <a:tr h="398881">
                <a:tc rowSpan="4">
                  <a:txBody>
                    <a:bodyPr/>
                    <a:lstStyle/>
                    <a:p>
                      <a:r>
                        <a:rPr lang="cs-CZ" sz="1600" b="1" kern="1200" dirty="0" smtClean="0">
                          <a:solidFill>
                            <a:srgbClr val="706F6F"/>
                          </a:solidFill>
                          <a:latin typeface="+mn-lt"/>
                          <a:ea typeface="+mn-ea"/>
                          <a:cs typeface="+mn-cs"/>
                        </a:rPr>
                        <a:t>ČESKÝ</a:t>
                      </a:r>
                      <a:r>
                        <a:rPr lang="cs-CZ" sz="1600" b="1" kern="1200" baseline="0" dirty="0" smtClean="0">
                          <a:solidFill>
                            <a:srgbClr val="706F6F"/>
                          </a:solidFill>
                          <a:latin typeface="+mn-lt"/>
                          <a:ea typeface="+mn-ea"/>
                          <a:cs typeface="+mn-cs"/>
                        </a:rPr>
                        <a:t> EXPORTÉR</a:t>
                      </a:r>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cs-CZ" sz="1600" kern="1200" dirty="0" smtClean="0">
                          <a:solidFill>
                            <a:srgbClr val="706F6F"/>
                          </a:solidFill>
                          <a:latin typeface="+mn-lt"/>
                          <a:ea typeface="+mn-ea"/>
                          <a:cs typeface="+mn-cs"/>
                        </a:rPr>
                        <a:t>Předexportní úvěr</a:t>
                      </a:r>
                      <a:endParaRPr lang="en-GB" sz="1600" kern="120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B w="6350" cap="flat" cmpd="sng" algn="ctr">
                      <a:solidFill>
                        <a:schemeClr val="bg1">
                          <a:lumMod val="95000"/>
                        </a:schemeClr>
                      </a:solidFill>
                      <a:prstDash val="solid"/>
                      <a:round/>
                      <a:headEnd type="none" w="med" len="med"/>
                      <a:tailEnd type="none" w="med" len="med"/>
                    </a:lnB>
                    <a:solidFill>
                      <a:schemeClr val="bg1"/>
                    </a:solidFill>
                  </a:tcPr>
                </a:tc>
              </a:tr>
              <a:tr h="398881">
                <a:tc vMerge="1">
                  <a:txBody>
                    <a:bodyPr/>
                    <a:lstStyle/>
                    <a:p>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lang="cs-CZ" sz="1600" kern="1200" noProof="0" dirty="0" smtClean="0">
                          <a:solidFill>
                            <a:srgbClr val="706F6F"/>
                          </a:solidFill>
                          <a:latin typeface="+mn-lt"/>
                          <a:ea typeface="+mn-ea"/>
                          <a:cs typeface="+mn-cs"/>
                        </a:rPr>
                        <a:t>Dodavatelský</a:t>
                      </a:r>
                      <a:r>
                        <a:rPr lang="cs-CZ" sz="1600" kern="1200" baseline="0" noProof="0" dirty="0" smtClean="0">
                          <a:solidFill>
                            <a:srgbClr val="706F6F"/>
                          </a:solidFill>
                          <a:latin typeface="+mn-lt"/>
                          <a:ea typeface="+mn-ea"/>
                          <a:cs typeface="+mn-cs"/>
                        </a:rPr>
                        <a:t> exportní úvěr</a:t>
                      </a:r>
                      <a:endParaRPr lang="en-US" sz="1600" kern="1200" noProof="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vMerge="1">
                  <a:txBody>
                    <a:bodyPr/>
                    <a:lstStyle/>
                    <a:p>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cs-CZ" sz="1600" kern="1200" dirty="0" smtClean="0">
                          <a:solidFill>
                            <a:srgbClr val="706F6F"/>
                          </a:solidFill>
                          <a:latin typeface="+mn-lt"/>
                          <a:ea typeface="+mn-ea"/>
                          <a:cs typeface="+mn-cs"/>
                        </a:rPr>
                        <a:t>Záruky</a:t>
                      </a:r>
                      <a:endParaRPr lang="en-GB" sz="1600" kern="120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vMerge="1">
                  <a:txBody>
                    <a:bodyPr/>
                    <a:lstStyle/>
                    <a:p>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cs-CZ" sz="1600" kern="1200" dirty="0" smtClean="0">
                          <a:solidFill>
                            <a:srgbClr val="706F6F"/>
                          </a:solidFill>
                          <a:latin typeface="+mn-lt"/>
                          <a:ea typeface="+mn-ea"/>
                          <a:cs typeface="+mn-cs"/>
                        </a:rPr>
                        <a:t>Odkup</a:t>
                      </a:r>
                      <a:r>
                        <a:rPr lang="cs-CZ" sz="1600" kern="1200" baseline="0" dirty="0" smtClean="0">
                          <a:solidFill>
                            <a:srgbClr val="706F6F"/>
                          </a:solidFill>
                          <a:latin typeface="+mn-lt"/>
                          <a:ea typeface="+mn-ea"/>
                          <a:cs typeface="+mn-cs"/>
                        </a:rPr>
                        <a:t> vývozních pohledávek</a:t>
                      </a:r>
                      <a:endParaRPr lang="en-GB" sz="1600" kern="120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a:txBody>
                    <a:bodyPr/>
                    <a:lstStyle/>
                    <a:p>
                      <a:r>
                        <a:rPr lang="cs-CZ" sz="1600" b="1" kern="1200" dirty="0" smtClean="0">
                          <a:solidFill>
                            <a:srgbClr val="706F6F"/>
                          </a:solidFill>
                          <a:latin typeface="+mn-lt"/>
                          <a:ea typeface="+mn-ea"/>
                          <a:cs typeface="+mn-cs"/>
                        </a:rPr>
                        <a:t>ČESKÝ</a:t>
                      </a:r>
                      <a:r>
                        <a:rPr lang="cs-CZ" sz="1600" b="1" kern="1200" baseline="0" dirty="0" smtClean="0">
                          <a:solidFill>
                            <a:srgbClr val="706F6F"/>
                          </a:solidFill>
                          <a:latin typeface="+mn-lt"/>
                          <a:ea typeface="+mn-ea"/>
                          <a:cs typeface="+mn-cs"/>
                        </a:rPr>
                        <a:t> INVESTOR</a:t>
                      </a:r>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r>
                        <a:rPr lang="cs-CZ" sz="1600" kern="1200" dirty="0" smtClean="0">
                          <a:solidFill>
                            <a:srgbClr val="706F6F"/>
                          </a:solidFill>
                          <a:latin typeface="+mn-lt"/>
                          <a:ea typeface="+mn-ea"/>
                          <a:cs typeface="+mn-cs"/>
                        </a:rPr>
                        <a:t>Financování investic v zahraničí</a:t>
                      </a:r>
                      <a:endParaRPr lang="en-US" sz="1600" kern="1200" dirty="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a:txBody>
                    <a:bodyPr/>
                    <a:lstStyle/>
                    <a:p>
                      <a:r>
                        <a:rPr lang="cs-CZ" sz="1600" b="1" kern="1200" dirty="0" smtClean="0">
                          <a:solidFill>
                            <a:srgbClr val="706F6F"/>
                          </a:solidFill>
                          <a:latin typeface="+mn-lt"/>
                          <a:ea typeface="+mn-ea"/>
                          <a:cs typeface="+mn-cs"/>
                        </a:rPr>
                        <a:t>ZAHRANIČNÍ IMPORTÉR</a:t>
                      </a:r>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solidFill>
                            <a:srgbClr val="706F6F"/>
                          </a:solidFill>
                          <a:latin typeface="+mn-lt"/>
                          <a:ea typeface="+mn-ea"/>
                          <a:cs typeface="+mn-cs"/>
                        </a:rPr>
                        <a:t>Odběratelský</a:t>
                      </a:r>
                      <a:r>
                        <a:rPr lang="cs-CZ" sz="1600" kern="1200" baseline="0" dirty="0" smtClean="0">
                          <a:solidFill>
                            <a:srgbClr val="706F6F"/>
                          </a:solidFill>
                          <a:latin typeface="+mn-lt"/>
                          <a:ea typeface="+mn-ea"/>
                          <a:cs typeface="+mn-cs"/>
                        </a:rPr>
                        <a:t> exportní úvěr</a:t>
                      </a:r>
                      <a:endParaRPr lang="en-GB" sz="1600" kern="120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a:txBody>
                    <a:bodyPr/>
                    <a:lstStyle/>
                    <a:p>
                      <a:r>
                        <a:rPr lang="cs-CZ" sz="1600" b="1" kern="1200" dirty="0" smtClean="0">
                          <a:solidFill>
                            <a:srgbClr val="706F6F"/>
                          </a:solidFill>
                          <a:latin typeface="+mn-lt"/>
                          <a:ea typeface="+mn-ea"/>
                          <a:cs typeface="+mn-cs"/>
                        </a:rPr>
                        <a:t>BANKA</a:t>
                      </a:r>
                      <a:r>
                        <a:rPr lang="cs-CZ" sz="1600" b="1" kern="1200" baseline="0" dirty="0" smtClean="0">
                          <a:solidFill>
                            <a:srgbClr val="706F6F"/>
                          </a:solidFill>
                          <a:latin typeface="+mn-lt"/>
                          <a:ea typeface="+mn-ea"/>
                          <a:cs typeface="+mn-cs"/>
                        </a:rPr>
                        <a:t> IMPORTÉRA</a:t>
                      </a:r>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solidFill>
                            <a:srgbClr val="706F6F"/>
                          </a:solidFill>
                          <a:latin typeface="+mn-lt"/>
                          <a:ea typeface="+mn-ea"/>
                          <a:cs typeface="+mn-cs"/>
                        </a:rPr>
                        <a:t>Přímý dodavatelský</a:t>
                      </a:r>
                      <a:r>
                        <a:rPr lang="cs-CZ" sz="1600" kern="1200" baseline="0" dirty="0" smtClean="0">
                          <a:solidFill>
                            <a:srgbClr val="706F6F"/>
                          </a:solidFill>
                          <a:latin typeface="+mn-lt"/>
                          <a:ea typeface="+mn-ea"/>
                          <a:cs typeface="+mn-cs"/>
                        </a:rPr>
                        <a:t> úvěr</a:t>
                      </a:r>
                      <a:r>
                        <a:rPr lang="en-GB" sz="1600" kern="1200" dirty="0" smtClean="0">
                          <a:solidFill>
                            <a:srgbClr val="706F6F"/>
                          </a:solidFill>
                          <a:latin typeface="+mn-lt"/>
                          <a:ea typeface="+mn-ea"/>
                          <a:cs typeface="+mn-cs"/>
                        </a:rPr>
                        <a:t> </a:t>
                      </a: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r h="398881">
                <a:tc>
                  <a:txBody>
                    <a:bodyPr/>
                    <a:lstStyle/>
                    <a:p>
                      <a:r>
                        <a:rPr lang="cs-CZ" sz="1600" b="1" kern="1200" dirty="0" smtClean="0">
                          <a:solidFill>
                            <a:srgbClr val="706F6F"/>
                          </a:solidFill>
                          <a:latin typeface="+mn-lt"/>
                          <a:ea typeface="+mn-ea"/>
                          <a:cs typeface="+mn-cs"/>
                        </a:rPr>
                        <a:t>BANKA</a:t>
                      </a:r>
                      <a:r>
                        <a:rPr lang="cs-CZ" sz="1600" b="1" kern="1200" baseline="0" dirty="0" smtClean="0">
                          <a:solidFill>
                            <a:srgbClr val="706F6F"/>
                          </a:solidFill>
                          <a:latin typeface="+mn-lt"/>
                          <a:ea typeface="+mn-ea"/>
                          <a:cs typeface="+mn-cs"/>
                        </a:rPr>
                        <a:t> EXPORTÉRA</a:t>
                      </a:r>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solidFill>
                            <a:srgbClr val="706F6F"/>
                          </a:solidFill>
                          <a:latin typeface="+mn-lt"/>
                          <a:ea typeface="+mn-ea"/>
                          <a:cs typeface="+mn-cs"/>
                        </a:rPr>
                        <a:t>Nepřímý</a:t>
                      </a:r>
                      <a:r>
                        <a:rPr lang="cs-CZ" sz="1600" kern="1200" baseline="0" dirty="0" smtClean="0">
                          <a:solidFill>
                            <a:srgbClr val="706F6F"/>
                          </a:solidFill>
                          <a:latin typeface="+mn-lt"/>
                          <a:ea typeface="+mn-ea"/>
                          <a:cs typeface="+mn-cs"/>
                        </a:rPr>
                        <a:t> dodavatelský úvěr</a:t>
                      </a:r>
                      <a:endParaRPr lang="en-GB" sz="1600" kern="1200" dirty="0" smtClean="0">
                        <a:solidFill>
                          <a:srgbClr val="706F6F"/>
                        </a:solidFill>
                        <a:latin typeface="+mn-lt"/>
                        <a:ea typeface="+mn-ea"/>
                        <a:cs typeface="+mn-cs"/>
                      </a:endParaRPr>
                    </a:p>
                  </a:txBody>
                  <a:tcPr marL="121959" marR="60979" marT="0" marB="3049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1157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a:t>Česká banka pro český export</a:t>
            </a:r>
          </a:p>
        </p:txBody>
      </p:sp>
      <p:grpSp>
        <p:nvGrpSpPr>
          <p:cNvPr id="2" name="Skupina 511"/>
          <p:cNvGrpSpPr/>
          <p:nvPr/>
        </p:nvGrpSpPr>
        <p:grpSpPr>
          <a:xfrm>
            <a:off x="898211" y="1988840"/>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14" name="Obrázek 513"/>
            <p:cNvPicPr>
              <a:picLocks noChangeAspect="1"/>
            </p:cNvPicPr>
            <p:nvPr/>
          </p:nvPicPr>
          <p:blipFill>
            <a:blip r:embed="rId2" cstate="print">
              <a:extLst>
                <a:ext uri="{BEBA8EAE-BF5A-486C-A8C5-ECC9F3942E4B}">
                  <a14:imgProps xmlns:a14="http://schemas.microsoft.com/office/drawing/2010/main">
                    <a14:imgLayer r:embed="rId3">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3" name="Skupina 514"/>
          <p:cNvGrpSpPr/>
          <p:nvPr/>
        </p:nvGrpSpPr>
        <p:grpSpPr>
          <a:xfrm>
            <a:off x="4993489" y="1988840"/>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17" name="Obrázek 516"/>
            <p:cNvPicPr>
              <a:picLocks noChangeAspect="1"/>
            </p:cNvPicPr>
            <p:nvPr/>
          </p:nvPicPr>
          <p:blipFill>
            <a:blip r:embed="rId4" cstate="print">
              <a:extLst>
                <a:ext uri="{BEBA8EAE-BF5A-486C-A8C5-ECC9F3942E4B}">
                  <a14:imgProps xmlns:a14="http://schemas.microsoft.com/office/drawing/2010/main">
                    <a14:imgLayer r:embed="rId5">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5" name="Skupina 517"/>
          <p:cNvGrpSpPr/>
          <p:nvPr/>
        </p:nvGrpSpPr>
        <p:grpSpPr>
          <a:xfrm>
            <a:off x="2945850" y="1988840"/>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20" name="Obrázek 519"/>
            <p:cNvPicPr>
              <a:picLocks noChangeAspect="1"/>
            </p:cNvPicPr>
            <p:nvPr/>
          </p:nvPicPr>
          <p:blipFill>
            <a:blip r:embed="rId6" cstate="print">
              <a:biLevel thresh="25000"/>
              <a:extLst>
                <a:ext uri="{BEBA8EAE-BF5A-486C-A8C5-ECC9F3942E4B}">
                  <a14:imgProps xmlns:a14="http://schemas.microsoft.com/office/drawing/2010/main">
                    <a14:imgLayer r:embed="rId7">
                      <a14:imgEffect>
                        <a14:backgroundRemoval t="4007" b="89770" l="8132" r="91965"/>
                      </a14:imgEffect>
                      <a14:imgEffect>
                        <a14:artisticMarker/>
                      </a14:imgEffect>
                    </a14:imgLayer>
                  </a14:imgProps>
                </a:ext>
                <a:ext uri="{28A0092B-C50C-407E-A947-70E740481C1C}">
                  <a14:useLocalDpi xmlns:a14="http://schemas.microsoft.com/office/drawing/2010/main" val="0"/>
                </a:ext>
              </a:extLst>
            </a:blip>
            <a:stretch>
              <a:fillRect/>
            </a:stretch>
          </p:blipFill>
          <p:spPr>
            <a:xfrm>
              <a:off x="2687958" y="2564904"/>
              <a:ext cx="887766" cy="1008112"/>
            </a:xfrm>
            <a:prstGeom prst="rect">
              <a:avLst/>
            </a:prstGeom>
            <a:ln>
              <a:noFill/>
            </a:ln>
          </p:spPr>
        </p:pic>
      </p:grpSp>
      <p:grpSp>
        <p:nvGrpSpPr>
          <p:cNvPr id="6" name="Skupina 520"/>
          <p:cNvGrpSpPr/>
          <p:nvPr/>
        </p:nvGrpSpPr>
        <p:grpSpPr>
          <a:xfrm>
            <a:off x="7041128" y="1988840"/>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23" name="Picture 2" descr="C:\Users\antp\AppData\Local\Microsoft\Windows\Temporary Internet Files\Content.IE5\2Z7K8MW9\869px-Documents_icon.svg[1].pn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524" name="TextovéPole 523"/>
          <p:cNvSpPr txBox="1"/>
          <p:nvPr/>
        </p:nvSpPr>
        <p:spPr>
          <a:xfrm>
            <a:off x="682291" y="3861048"/>
            <a:ext cx="1872000" cy="1569660"/>
          </a:xfrm>
          <a:prstGeom prst="rect">
            <a:avLst/>
          </a:prstGeom>
          <a:noFill/>
        </p:spPr>
        <p:txBody>
          <a:bodyPr wrap="none" rtlCol="0">
            <a:noAutofit/>
          </a:bodyPr>
          <a:lstStyle/>
          <a:p>
            <a:pPr algn="ctr"/>
            <a:r>
              <a:rPr lang="cs-CZ" sz="1600" b="1" i="1" dirty="0" smtClean="0">
                <a:solidFill>
                  <a:srgbClr val="FF0000"/>
                </a:solidFill>
              </a:rPr>
              <a:t>bankovní záruky:</a:t>
            </a:r>
          </a:p>
          <a:p>
            <a:endParaRPr lang="cs-CZ" sz="1600" i="1" dirty="0" smtClean="0">
              <a:solidFill>
                <a:srgbClr val="515151"/>
              </a:solidFill>
            </a:endParaRP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smtClean="0">
                <a:solidFill>
                  <a:srgbClr val="515151"/>
                </a:solidFill>
              </a:rPr>
              <a:t>za akontaci</a:t>
            </a:r>
          </a:p>
          <a:p>
            <a:pPr marL="342900" indent="-342900">
              <a:buClr>
                <a:srgbClr val="E73029"/>
              </a:buClr>
              <a:buSzPct val="80000"/>
              <a:buFont typeface="Arial" panose="020B0604020202020204" pitchFamily="34" charset="0"/>
              <a:buChar char="•"/>
            </a:pPr>
            <a:r>
              <a:rPr lang="cs-CZ" sz="1600" i="1" dirty="0" smtClean="0">
                <a:solidFill>
                  <a:srgbClr val="515151"/>
                </a:solidFill>
              </a:rPr>
              <a:t>za výrobu</a:t>
            </a:r>
          </a:p>
          <a:p>
            <a:pPr marL="342900" indent="-342900">
              <a:buClr>
                <a:srgbClr val="E73029"/>
              </a:buClr>
              <a:buSzPct val="80000"/>
              <a:buFont typeface="Arial" panose="020B0604020202020204" pitchFamily="34" charset="0"/>
              <a:buChar char="•"/>
            </a:pPr>
            <a:r>
              <a:rPr lang="cs-CZ" sz="1600" i="1" dirty="0" smtClean="0">
                <a:solidFill>
                  <a:srgbClr val="515151"/>
                </a:solidFill>
              </a:rPr>
              <a:t>za zádržné</a:t>
            </a:r>
          </a:p>
          <a:p>
            <a:pPr marL="342900" indent="-342900">
              <a:buFontTx/>
              <a:buChar char="-"/>
            </a:pPr>
            <a:endParaRPr lang="cs-CZ" sz="1600" b="1" i="1" dirty="0" smtClean="0">
              <a:solidFill>
                <a:srgbClr val="383C3C">
                  <a:lumMod val="75000"/>
                </a:srgbClr>
              </a:solidFill>
            </a:endParaRPr>
          </a:p>
        </p:txBody>
      </p:sp>
      <p:sp>
        <p:nvSpPr>
          <p:cNvPr id="525" name="TextovéPole 524"/>
          <p:cNvSpPr txBox="1"/>
          <p:nvPr/>
        </p:nvSpPr>
        <p:spPr>
          <a:xfrm>
            <a:off x="2729930" y="3861048"/>
            <a:ext cx="1872000" cy="1815882"/>
          </a:xfrm>
          <a:prstGeom prst="rect">
            <a:avLst/>
          </a:prstGeom>
          <a:noFill/>
        </p:spPr>
        <p:txBody>
          <a:bodyPr wrap="none" rtlCol="0">
            <a:noAutofit/>
          </a:bodyPr>
          <a:lstStyle/>
          <a:p>
            <a:pPr algn="ctr"/>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dodavatele:</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a:solidFill>
                  <a:srgbClr val="515151"/>
                </a:solidFill>
              </a:rPr>
              <a:t>na výrobu</a:t>
            </a:r>
          </a:p>
          <a:p>
            <a:pPr marL="342900" indent="-342900">
              <a:buClr>
                <a:srgbClr val="E73029"/>
              </a:buClr>
              <a:buSzPct val="80000"/>
              <a:buFont typeface="Arial" panose="020B0604020202020204" pitchFamily="34" charset="0"/>
              <a:buChar char="•"/>
            </a:pPr>
            <a:r>
              <a:rPr lang="cs-CZ" sz="1600" i="1" dirty="0">
                <a:solidFill>
                  <a:srgbClr val="515151"/>
                </a:solidFill>
              </a:rPr>
              <a:t>dodavatelský</a:t>
            </a:r>
          </a:p>
          <a:p>
            <a:pPr marL="342900" indent="-342900">
              <a:buClr>
                <a:srgbClr val="E73029"/>
              </a:buClr>
              <a:buSzPct val="80000"/>
              <a:buFont typeface="Arial" panose="020B0604020202020204" pitchFamily="34" charset="0"/>
              <a:buChar char="•"/>
            </a:pPr>
            <a:r>
              <a:rPr lang="cs-CZ" sz="1600" i="1" dirty="0">
                <a:solidFill>
                  <a:srgbClr val="515151"/>
                </a:solidFill>
              </a:rPr>
              <a:t>odkup pohledávky </a:t>
            </a:r>
            <a:r>
              <a:rPr lang="cs-CZ" sz="1600" i="1" dirty="0" smtClean="0">
                <a:solidFill>
                  <a:srgbClr val="515151"/>
                </a:solidFill>
              </a:rPr>
              <a:t/>
            </a:r>
            <a:br>
              <a:rPr lang="cs-CZ" sz="1600" i="1" dirty="0" smtClean="0">
                <a:solidFill>
                  <a:srgbClr val="515151"/>
                </a:solidFill>
              </a:rPr>
            </a:br>
            <a:r>
              <a:rPr lang="cs-CZ" sz="1600" i="1" dirty="0" smtClean="0">
                <a:solidFill>
                  <a:srgbClr val="515151"/>
                </a:solidFill>
              </a:rPr>
              <a:t>s </a:t>
            </a:r>
            <a:r>
              <a:rPr lang="cs-CZ" sz="1600" i="1" dirty="0">
                <a:solidFill>
                  <a:srgbClr val="515151"/>
                </a:solidFill>
              </a:rPr>
              <a:t>regresem</a:t>
            </a:r>
          </a:p>
          <a:p>
            <a:pPr marL="342900" indent="-342900">
              <a:buClr>
                <a:srgbClr val="E73029"/>
              </a:buClr>
              <a:buSzPct val="80000"/>
              <a:buFont typeface="Arial" panose="020B0604020202020204" pitchFamily="34" charset="0"/>
              <a:buChar char="•"/>
            </a:pPr>
            <a:r>
              <a:rPr lang="cs-CZ" sz="1600" i="1" dirty="0" smtClean="0">
                <a:solidFill>
                  <a:srgbClr val="515151"/>
                </a:solidFill>
              </a:rPr>
              <a:t>investiční</a:t>
            </a:r>
            <a:endParaRPr lang="en-US" sz="1600" i="1" dirty="0">
              <a:solidFill>
                <a:srgbClr val="515151"/>
              </a:solidFill>
            </a:endParaRPr>
          </a:p>
        </p:txBody>
      </p:sp>
      <p:sp>
        <p:nvSpPr>
          <p:cNvPr id="526" name="TextovéPole 525"/>
          <p:cNvSpPr txBox="1"/>
          <p:nvPr/>
        </p:nvSpPr>
        <p:spPr>
          <a:xfrm>
            <a:off x="4777569" y="3861048"/>
            <a:ext cx="1872000" cy="1815882"/>
          </a:xfrm>
          <a:prstGeom prst="rect">
            <a:avLst/>
          </a:prstGeom>
          <a:noFill/>
        </p:spPr>
        <p:txBody>
          <a:bodyPr wrap="none" rtlCol="0">
            <a:noAutofit/>
          </a:bodyPr>
          <a:lstStyle/>
          <a:p>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odběratele:</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a:solidFill>
                  <a:srgbClr val="515151"/>
                </a:solidFill>
              </a:rPr>
              <a:t>odběratelský</a:t>
            </a:r>
          </a:p>
          <a:p>
            <a:pPr marL="342900" indent="-342900">
              <a:buClr>
                <a:srgbClr val="E73029"/>
              </a:buClr>
              <a:buSzPct val="80000"/>
              <a:buFont typeface="Arial" panose="020B0604020202020204" pitchFamily="34" charset="0"/>
              <a:buChar char="•"/>
            </a:pPr>
            <a:r>
              <a:rPr lang="cs-CZ" sz="1600" i="1" dirty="0">
                <a:solidFill>
                  <a:srgbClr val="515151"/>
                </a:solidFill>
              </a:rPr>
              <a:t>odkup </a:t>
            </a:r>
            <a:r>
              <a:rPr lang="cs-CZ" sz="1600" i="1" dirty="0" smtClean="0">
                <a:solidFill>
                  <a:srgbClr val="515151"/>
                </a:solidFill>
              </a:rPr>
              <a:t>pohledávky</a:t>
            </a:r>
            <a:br>
              <a:rPr lang="cs-CZ" sz="1600" i="1" dirty="0" smtClean="0">
                <a:solidFill>
                  <a:srgbClr val="515151"/>
                </a:solidFill>
              </a:rPr>
            </a:br>
            <a:r>
              <a:rPr lang="cs-CZ" sz="1600" i="1" dirty="0" smtClean="0">
                <a:solidFill>
                  <a:srgbClr val="515151"/>
                </a:solidFill>
              </a:rPr>
              <a:t>bez </a:t>
            </a:r>
            <a:r>
              <a:rPr lang="cs-CZ" sz="1600" i="1" dirty="0">
                <a:solidFill>
                  <a:srgbClr val="515151"/>
                </a:solidFill>
              </a:rPr>
              <a:t>regresu</a:t>
            </a:r>
          </a:p>
          <a:p>
            <a:pPr marL="342900" indent="-342900">
              <a:buClr>
                <a:srgbClr val="E73029"/>
              </a:buClr>
              <a:buSzPct val="80000"/>
              <a:buFont typeface="Arial" panose="020B0604020202020204" pitchFamily="34" charset="0"/>
              <a:buChar char="•"/>
            </a:pPr>
            <a:r>
              <a:rPr lang="cs-CZ" sz="1600" i="1" dirty="0">
                <a:solidFill>
                  <a:srgbClr val="515151"/>
                </a:solidFill>
              </a:rPr>
              <a:t>odkup pohledávky </a:t>
            </a:r>
            <a:br>
              <a:rPr lang="cs-CZ" sz="1600" i="1" dirty="0">
                <a:solidFill>
                  <a:srgbClr val="515151"/>
                </a:solidFill>
              </a:rPr>
            </a:br>
            <a:r>
              <a:rPr lang="cs-CZ" sz="1600" i="1" dirty="0">
                <a:solidFill>
                  <a:srgbClr val="515151"/>
                </a:solidFill>
              </a:rPr>
              <a:t>z dok. akreditivu</a:t>
            </a:r>
            <a:endParaRPr lang="en-US" sz="1600" i="1" dirty="0">
              <a:solidFill>
                <a:srgbClr val="515151"/>
              </a:solidFill>
            </a:endParaRPr>
          </a:p>
        </p:txBody>
      </p:sp>
      <p:sp>
        <p:nvSpPr>
          <p:cNvPr id="527" name="TextovéPole 526"/>
          <p:cNvSpPr txBox="1"/>
          <p:nvPr/>
        </p:nvSpPr>
        <p:spPr>
          <a:xfrm>
            <a:off x="6825208" y="3861048"/>
            <a:ext cx="1872000" cy="1569660"/>
          </a:xfrm>
          <a:prstGeom prst="rect">
            <a:avLst/>
          </a:prstGeom>
          <a:noFill/>
        </p:spPr>
        <p:txBody>
          <a:bodyPr wrap="none" rtlCol="0">
            <a:noAutofit/>
          </a:bodyPr>
          <a:lstStyle/>
          <a:p>
            <a:r>
              <a:rPr lang="cs-CZ" sz="1600" b="1" i="1" dirty="0" smtClean="0">
                <a:solidFill>
                  <a:srgbClr val="FF0000"/>
                </a:solidFill>
              </a:rPr>
              <a:t>dokumentární </a:t>
            </a:r>
            <a:br>
              <a:rPr lang="cs-CZ" sz="1600" b="1" i="1" dirty="0" smtClean="0">
                <a:solidFill>
                  <a:srgbClr val="FF0000"/>
                </a:solidFill>
              </a:rPr>
            </a:br>
            <a:r>
              <a:rPr lang="cs-CZ" sz="1600" b="1" i="1" dirty="0" smtClean="0">
                <a:solidFill>
                  <a:srgbClr val="FF0000"/>
                </a:solidFill>
              </a:rPr>
              <a:t>služby:</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smtClean="0">
                <a:solidFill>
                  <a:srgbClr val="515151"/>
                </a:solidFill>
              </a:rPr>
              <a:t>avízo </a:t>
            </a:r>
            <a:r>
              <a:rPr lang="cs-CZ" sz="1600" i="1" dirty="0">
                <a:solidFill>
                  <a:srgbClr val="515151"/>
                </a:solidFill>
              </a:rPr>
              <a:t>LC</a:t>
            </a:r>
          </a:p>
          <a:p>
            <a:pPr marL="342900" indent="-342900">
              <a:buClr>
                <a:srgbClr val="E73029"/>
              </a:buClr>
              <a:buSzPct val="80000"/>
              <a:buFont typeface="Arial" panose="020B0604020202020204" pitchFamily="34" charset="0"/>
              <a:buChar char="•"/>
            </a:pPr>
            <a:r>
              <a:rPr lang="cs-CZ" sz="1600" i="1" dirty="0">
                <a:solidFill>
                  <a:srgbClr val="515151"/>
                </a:solidFill>
              </a:rPr>
              <a:t>kontrola LC</a:t>
            </a:r>
          </a:p>
          <a:p>
            <a:pPr marL="342900" indent="-342900">
              <a:buClr>
                <a:srgbClr val="E73029"/>
              </a:buClr>
              <a:buSzPct val="80000"/>
              <a:buFont typeface="Arial" panose="020B0604020202020204" pitchFamily="34" charset="0"/>
              <a:buChar char="•"/>
            </a:pPr>
            <a:r>
              <a:rPr lang="cs-CZ" sz="1600" i="1" dirty="0">
                <a:solidFill>
                  <a:srgbClr val="515151"/>
                </a:solidFill>
              </a:rPr>
              <a:t>potvrzení LC</a:t>
            </a:r>
          </a:p>
          <a:p>
            <a:pPr marL="342900" indent="-342900">
              <a:buFontTx/>
              <a:buChar char="-"/>
            </a:pPr>
            <a:endParaRPr lang="en-US" sz="1600" i="1" dirty="0">
              <a:solidFill>
                <a:srgbClr val="383C3C">
                  <a:lumMod val="75000"/>
                </a:srgbClr>
              </a:solidFill>
            </a:endParaRPr>
          </a:p>
        </p:txBody>
      </p:sp>
      <p:sp>
        <p:nvSpPr>
          <p:cNvPr id="19" name="Zástupný symbol pro text 6"/>
          <p:cNvSpPr>
            <a:spLocks noGrp="1"/>
          </p:cNvSpPr>
          <p:nvPr>
            <p:ph type="body" sz="half" idx="13"/>
          </p:nvPr>
        </p:nvSpPr>
        <p:spPr>
          <a:xfrm>
            <a:off x="611560" y="980728"/>
            <a:ext cx="7992888" cy="504056"/>
          </a:xfrm>
        </p:spPr>
        <p:txBody>
          <a:bodyPr/>
          <a:lstStyle/>
          <a:p>
            <a:r>
              <a:rPr lang="cs-CZ" dirty="0" smtClean="0"/>
              <a:t>Produktová nabídka</a:t>
            </a:r>
            <a:endParaRPr lang="en-US" dirty="0"/>
          </a:p>
        </p:txBody>
      </p:sp>
    </p:spTree>
    <p:extLst>
      <p:ext uri="{BB962C8B-B14F-4D97-AF65-F5344CB8AC3E}">
        <p14:creationId xmlns:p14="http://schemas.microsoft.com/office/powerpoint/2010/main" val="311046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normAutofit lnSpcReduction="10000"/>
          </a:bodyPr>
          <a:lstStyle/>
          <a:p>
            <a:r>
              <a:rPr lang="cs-CZ" b="1" dirty="0"/>
              <a:t>Česká banka pro český export</a:t>
            </a:r>
          </a:p>
        </p:txBody>
      </p:sp>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nvGrpSpPr>
          <p:cNvPr id="2" name="Group 9"/>
          <p:cNvGrpSpPr/>
          <p:nvPr/>
        </p:nvGrpSpPr>
        <p:grpSpPr>
          <a:xfrm>
            <a:off x="126615" y="1746966"/>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C00000"/>
                </a:solidFill>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1">
                <a:lumMod val="85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solidFill>
              <a:schemeClr val="accent2"/>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C00000"/>
                </a:solidFill>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sp>
        <p:nvSpPr>
          <p:cNvPr id="510" name="Zástupný symbol pro text 5"/>
          <p:cNvSpPr>
            <a:spLocks noGrp="1"/>
          </p:cNvSpPr>
          <p:nvPr>
            <p:ph type="body" sz="half" idx="13"/>
          </p:nvPr>
        </p:nvSpPr>
        <p:spPr>
          <a:xfrm>
            <a:off x="611560" y="980728"/>
            <a:ext cx="7992888" cy="504056"/>
          </a:xfrm>
        </p:spPr>
        <p:txBody>
          <a:bodyPr/>
          <a:lstStyle/>
          <a:p>
            <a:r>
              <a:rPr lang="cs-CZ" dirty="0" smtClean="0"/>
              <a:t>Stopy ČEB ve světě</a:t>
            </a:r>
            <a:endParaRPr lang="cs-CZ" dirty="0"/>
          </a:p>
        </p:txBody>
      </p:sp>
    </p:spTree>
    <p:extLst>
      <p:ext uri="{BB962C8B-B14F-4D97-AF65-F5344CB8AC3E}">
        <p14:creationId xmlns:p14="http://schemas.microsoft.com/office/powerpoint/2010/main" val="195851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76672"/>
            <a:ext cx="3369568" cy="955576"/>
          </a:xfrm>
          <a:ln>
            <a:solidFill>
              <a:schemeClr val="bg1"/>
            </a:solidFill>
          </a:ln>
        </p:spPr>
        <p:txBody>
          <a:bodyPr/>
          <a:lstStyle/>
          <a:p>
            <a:pPr algn="ctr"/>
            <a:r>
              <a:rPr lang="cs-CZ" sz="4400" b="1" dirty="0" err="1" smtClean="0">
                <a:solidFill>
                  <a:schemeClr val="accent1">
                    <a:lumMod val="75000"/>
                  </a:schemeClr>
                </a:solidFill>
                <a:latin typeface="Cambria" pitchFamily="18" charset="0"/>
              </a:rPr>
              <a:t>Romania</a:t>
            </a:r>
            <a:endParaRPr lang="cs-CZ" sz="4400" dirty="0">
              <a:solidFill>
                <a:srgbClr val="0064A8"/>
              </a:solidFill>
              <a:latin typeface="Cambria" pitchFamily="18" charset="0"/>
              <a:cs typeface="Arial" pitchFamily="34" charset="0"/>
            </a:endParaRPr>
          </a:p>
        </p:txBody>
      </p:sp>
      <p:sp>
        <p:nvSpPr>
          <p:cNvPr id="4" name="Zaoblený obdélník 3"/>
          <p:cNvSpPr/>
          <p:nvPr/>
        </p:nvSpPr>
        <p:spPr>
          <a:xfrm>
            <a:off x="533400" y="1828800"/>
            <a:ext cx="3581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193" tIns="45597" rIns="91193" bIns="45597" rtlCol="0" anchor="ctr"/>
          <a:lstStyle/>
          <a:p>
            <a:pPr algn="ctr" defTabSz="911965"/>
            <a:endParaRPr lang="cs-CZ" dirty="0">
              <a:solidFill>
                <a:prstClr val="white"/>
              </a:solidFill>
            </a:endParaRPr>
          </a:p>
        </p:txBody>
      </p:sp>
      <p:sp>
        <p:nvSpPr>
          <p:cNvPr id="7" name="Obdélník 6"/>
          <p:cNvSpPr/>
          <p:nvPr/>
        </p:nvSpPr>
        <p:spPr>
          <a:xfrm>
            <a:off x="387152" y="1810184"/>
            <a:ext cx="3962400" cy="738415"/>
          </a:xfrm>
          <a:prstGeom prst="rect">
            <a:avLst/>
          </a:prstGeom>
        </p:spPr>
        <p:txBody>
          <a:bodyPr wrap="square" lIns="91193" tIns="45597" rIns="91193" bIns="45597">
            <a:spAutoFit/>
          </a:bodyPr>
          <a:lstStyle/>
          <a:p>
            <a:pPr algn="ctr" defTabSz="455972">
              <a:lnSpc>
                <a:spcPct val="150000"/>
              </a:lnSpc>
            </a:pPr>
            <a:r>
              <a:rPr lang="en-GB" sz="1400" b="1" dirty="0">
                <a:solidFill>
                  <a:srgbClr val="000000"/>
                </a:solidFill>
                <a:ea typeface="ＭＳ Ｐゴシック" pitchFamily="34" charset="-128"/>
                <a:cs typeface="Arial" charset="0"/>
              </a:rPr>
              <a:t>GDP</a:t>
            </a:r>
            <a:r>
              <a:rPr lang="en-GB" sz="1400" dirty="0">
                <a:solidFill>
                  <a:srgbClr val="000000"/>
                </a:solidFill>
                <a:ea typeface="ＭＳ Ｐゴシック" pitchFamily="34" charset="-128"/>
                <a:cs typeface="Arial" charset="0"/>
              </a:rPr>
              <a:t> (</a:t>
            </a:r>
            <a:r>
              <a:rPr lang="cs-CZ" sz="1400" dirty="0">
                <a:solidFill>
                  <a:srgbClr val="000000"/>
                </a:solidFill>
                <a:ea typeface="ＭＳ Ｐゴシック" pitchFamily="34" charset="-128"/>
                <a:cs typeface="Arial" charset="0"/>
              </a:rPr>
              <a:t>PPP, 2017 </a:t>
            </a:r>
            <a:r>
              <a:rPr lang="cs-CZ" sz="1400" dirty="0" err="1">
                <a:solidFill>
                  <a:srgbClr val="000000"/>
                </a:solidFill>
                <a:ea typeface="ＭＳ Ｐゴシック" pitchFamily="34" charset="-128"/>
                <a:cs typeface="Arial" charset="0"/>
              </a:rPr>
              <a:t>est</a:t>
            </a:r>
            <a:r>
              <a:rPr lang="cs-CZ" sz="1400" dirty="0">
                <a:solidFill>
                  <a:srgbClr val="000000"/>
                </a:solidFill>
                <a:ea typeface="ＭＳ Ｐゴシック" pitchFamily="34" charset="-128"/>
                <a:cs typeface="Arial" charset="0"/>
              </a:rPr>
              <a:t>.</a:t>
            </a:r>
            <a:r>
              <a:rPr lang="en-GB" sz="1400" dirty="0">
                <a:solidFill>
                  <a:prstClr val="black"/>
                </a:solidFill>
              </a:rPr>
              <a:t>): </a:t>
            </a:r>
            <a:r>
              <a:rPr lang="cs-CZ" sz="1400" dirty="0" smtClean="0"/>
              <a:t>$ 481.5 </a:t>
            </a:r>
            <a:r>
              <a:rPr lang="cs-CZ" sz="1400" dirty="0" err="1" smtClean="0"/>
              <a:t>billion</a:t>
            </a:r>
            <a:endParaRPr lang="cs-CZ" sz="1400" dirty="0"/>
          </a:p>
          <a:p>
            <a:pPr algn="ctr" defTabSz="455972">
              <a:lnSpc>
                <a:spcPct val="150000"/>
              </a:lnSpc>
            </a:pPr>
            <a:r>
              <a:rPr lang="en-GB" sz="1400" b="1" dirty="0">
                <a:solidFill>
                  <a:srgbClr val="000000"/>
                </a:solidFill>
                <a:ea typeface="ＭＳ Ｐゴシック" pitchFamily="34" charset="-128"/>
                <a:cs typeface="Arial" charset="0"/>
              </a:rPr>
              <a:t>GDP</a:t>
            </a:r>
            <a:r>
              <a:rPr lang="cs-CZ" sz="1400" b="1" dirty="0">
                <a:solidFill>
                  <a:srgbClr val="000000"/>
                </a:solidFill>
                <a:ea typeface="ＭＳ Ｐゴシック" pitchFamily="34" charset="-128"/>
                <a:cs typeface="Arial" charset="0"/>
              </a:rPr>
              <a:t> per capita</a:t>
            </a:r>
            <a:r>
              <a:rPr lang="en-GB" sz="1400" b="1" dirty="0">
                <a:solidFill>
                  <a:srgbClr val="000000"/>
                </a:solidFill>
                <a:ea typeface="ＭＳ Ｐゴシック" pitchFamily="34" charset="-128"/>
                <a:cs typeface="Arial" charset="0"/>
              </a:rPr>
              <a:t> </a:t>
            </a:r>
            <a:r>
              <a:rPr lang="cs-CZ" sz="1400" dirty="0">
                <a:solidFill>
                  <a:srgbClr val="000000"/>
                </a:solidFill>
                <a:ea typeface="ＭＳ Ｐゴシック" pitchFamily="34" charset="-128"/>
                <a:cs typeface="Arial" charset="0"/>
              </a:rPr>
              <a:t>(PPP, 2017 </a:t>
            </a:r>
            <a:r>
              <a:rPr lang="cs-CZ" sz="1400" dirty="0" err="1">
                <a:solidFill>
                  <a:srgbClr val="000000"/>
                </a:solidFill>
                <a:ea typeface="ＭＳ Ｐゴシック" pitchFamily="34" charset="-128"/>
                <a:cs typeface="Arial" charset="0"/>
              </a:rPr>
              <a:t>est</a:t>
            </a:r>
            <a:r>
              <a:rPr lang="cs-CZ" sz="1400" dirty="0">
                <a:solidFill>
                  <a:srgbClr val="000000"/>
                </a:solidFill>
                <a:ea typeface="ＭＳ Ｐゴシック" pitchFamily="34" charset="-128"/>
                <a:cs typeface="Arial" charset="0"/>
              </a:rPr>
              <a:t>.</a:t>
            </a:r>
            <a:r>
              <a:rPr lang="en-GB" sz="1400" dirty="0">
                <a:solidFill>
                  <a:prstClr val="black"/>
                </a:solidFill>
                <a:ea typeface="ＭＳ Ｐゴシック" pitchFamily="34" charset="-128"/>
                <a:cs typeface="Arial" charset="0"/>
              </a:rPr>
              <a:t>): </a:t>
            </a:r>
            <a:r>
              <a:rPr lang="cs-CZ" sz="1400" dirty="0" smtClean="0"/>
              <a:t>$ 24,500</a:t>
            </a:r>
            <a:endParaRPr lang="en-GB" sz="1400" dirty="0">
              <a:solidFill>
                <a:srgbClr val="000000"/>
              </a:solidFill>
              <a:ea typeface="ＭＳ Ｐゴシック" pitchFamily="34" charset="-128"/>
              <a:cs typeface="Arial" charset="0"/>
            </a:endParaRPr>
          </a:p>
        </p:txBody>
      </p:sp>
      <p:sp>
        <p:nvSpPr>
          <p:cNvPr id="14" name="Obdélník 21"/>
          <p:cNvSpPr>
            <a:spLocks noChangeArrowheads="1"/>
          </p:cNvSpPr>
          <p:nvPr/>
        </p:nvSpPr>
        <p:spPr bwMode="auto">
          <a:xfrm>
            <a:off x="609599" y="5486417"/>
            <a:ext cx="4610473" cy="1200080"/>
          </a:xfrm>
          <a:prstGeom prst="rect">
            <a:avLst/>
          </a:prstGeom>
          <a:noFill/>
          <a:ln w="9525">
            <a:noFill/>
            <a:miter lim="800000"/>
            <a:headEnd/>
            <a:tailEnd/>
          </a:ln>
        </p:spPr>
        <p:txBody>
          <a:bodyPr wrap="square" lIns="91193" tIns="45597" rIns="91193" bIns="45597">
            <a:spAutoFit/>
          </a:bodyPr>
          <a:lstStyle/>
          <a:p>
            <a:pPr defTabSz="455972" fontAlgn="base">
              <a:spcBef>
                <a:spcPct val="0"/>
              </a:spcBef>
              <a:spcAft>
                <a:spcPct val="0"/>
              </a:spcAft>
              <a:buFont typeface="Arial" charset="0"/>
              <a:buChar char="•"/>
            </a:pPr>
            <a:endParaRPr lang="cs-CZ" sz="1200" dirty="0">
              <a:solidFill>
                <a:prstClr val="black"/>
              </a:solidFill>
              <a:ea typeface="ＭＳ Ｐゴシック" pitchFamily="34" charset="-128"/>
              <a:cs typeface="Arial" pitchFamily="34" charset="0"/>
            </a:endParaRPr>
          </a:p>
          <a:p>
            <a:pPr marL="171450" indent="-171450" defTabSz="455972" fontAlgn="base">
              <a:spcBef>
                <a:spcPct val="0"/>
              </a:spcBef>
              <a:spcAft>
                <a:spcPct val="0"/>
              </a:spcAft>
              <a:buFont typeface="Arial" panose="020B0604020202020204" pitchFamily="34" charset="0"/>
              <a:buChar char="•"/>
            </a:pPr>
            <a:r>
              <a:rPr lang="en-GB" sz="1200" dirty="0">
                <a:solidFill>
                  <a:prstClr val="black"/>
                </a:solidFill>
                <a:ea typeface="ＭＳ Ｐゴシック" pitchFamily="34" charset="-128"/>
                <a:cs typeface="Arial" pitchFamily="34" charset="0"/>
              </a:rPr>
              <a:t>OECD Country Risk Classification</a:t>
            </a:r>
            <a:r>
              <a:rPr lang="cs-CZ" sz="1200" dirty="0">
                <a:solidFill>
                  <a:prstClr val="black"/>
                </a:solidFill>
                <a:ea typeface="ＭＳ Ｐゴシック" pitchFamily="34" charset="-128"/>
                <a:cs typeface="Arial" pitchFamily="34" charset="0"/>
              </a:rPr>
              <a:t> </a:t>
            </a:r>
            <a:r>
              <a:rPr lang="en-GB" sz="1200" dirty="0">
                <a:solidFill>
                  <a:prstClr val="black"/>
                </a:solidFill>
                <a:ea typeface="ＭＳ Ｐゴシック" pitchFamily="34" charset="-128"/>
                <a:cs typeface="Arial" pitchFamily="34" charset="0"/>
              </a:rPr>
              <a:t>(</a:t>
            </a:r>
            <a:r>
              <a:rPr lang="cs-CZ" sz="1200" dirty="0">
                <a:solidFill>
                  <a:prstClr val="black"/>
                </a:solidFill>
                <a:ea typeface="ＭＳ Ｐゴシック" pitchFamily="34" charset="-128"/>
                <a:cs typeface="Arial" pitchFamily="34" charset="0"/>
              </a:rPr>
              <a:t>6/</a:t>
            </a:r>
            <a:r>
              <a:rPr lang="en-GB" sz="1200" dirty="0">
                <a:solidFill>
                  <a:prstClr val="black"/>
                </a:solidFill>
                <a:ea typeface="ＭＳ Ｐゴシック" pitchFamily="34" charset="-128"/>
                <a:cs typeface="Arial" pitchFamily="34" charset="0"/>
              </a:rPr>
              <a:t>201</a:t>
            </a:r>
            <a:r>
              <a:rPr lang="cs-CZ" sz="1200" dirty="0">
                <a:solidFill>
                  <a:prstClr val="black"/>
                </a:solidFill>
                <a:ea typeface="ＭＳ Ｐゴシック" pitchFamily="34" charset="-128"/>
                <a:cs typeface="Arial" pitchFamily="34" charset="0"/>
              </a:rPr>
              <a:t>8):</a:t>
            </a:r>
            <a:r>
              <a:rPr lang="en-GB" sz="1200" dirty="0">
                <a:solidFill>
                  <a:prstClr val="black"/>
                </a:solidFill>
                <a:ea typeface="ＭＳ Ｐゴシック" pitchFamily="34" charset="-128"/>
                <a:cs typeface="Arial" pitchFamily="34" charset="0"/>
              </a:rPr>
              <a:t> </a:t>
            </a:r>
            <a:r>
              <a:rPr lang="cs-CZ" sz="1200" dirty="0">
                <a:solidFill>
                  <a:prstClr val="black"/>
                </a:solidFill>
                <a:ea typeface="ＭＳ Ｐゴシック" pitchFamily="34" charset="-128"/>
                <a:cs typeface="Arial" pitchFamily="34" charset="0"/>
              </a:rPr>
              <a:t> </a:t>
            </a:r>
            <a:r>
              <a:rPr lang="cs-CZ" sz="1200" b="1" dirty="0" smtClean="0">
                <a:solidFill>
                  <a:prstClr val="black"/>
                </a:solidFill>
                <a:ea typeface="ＭＳ Ｐゴシック" pitchFamily="34" charset="-128"/>
                <a:cs typeface="Arial" pitchFamily="34" charset="0"/>
              </a:rPr>
              <a:t>3/7</a:t>
            </a:r>
            <a:endParaRPr lang="cs-CZ" sz="1200" b="1" dirty="0">
              <a:solidFill>
                <a:prstClr val="black"/>
              </a:solidFill>
              <a:ea typeface="ＭＳ Ｐゴシック" pitchFamily="34" charset="-128"/>
              <a:cs typeface="Arial" pitchFamily="34" charset="0"/>
            </a:endParaRPr>
          </a:p>
          <a:p>
            <a:pPr marL="171450" indent="-171450" defTabSz="455972" fontAlgn="base">
              <a:spcBef>
                <a:spcPct val="0"/>
              </a:spcBef>
              <a:spcAft>
                <a:spcPct val="0"/>
              </a:spcAft>
              <a:buFont typeface="Arial" panose="020B0604020202020204" pitchFamily="34" charset="0"/>
              <a:buChar char="•"/>
            </a:pPr>
            <a:r>
              <a:rPr lang="en-GB" sz="1200" dirty="0">
                <a:solidFill>
                  <a:prstClr val="black"/>
                </a:solidFill>
                <a:ea typeface="ＭＳ Ｐゴシック" pitchFamily="34" charset="-128"/>
                <a:cs typeface="Arial" pitchFamily="34" charset="0"/>
              </a:rPr>
              <a:t>Global Competitiveness Index (201</a:t>
            </a:r>
            <a:r>
              <a:rPr lang="cs-CZ" sz="1200" dirty="0">
                <a:solidFill>
                  <a:prstClr val="black"/>
                </a:solidFill>
                <a:ea typeface="ＭＳ Ｐゴシック" pitchFamily="34" charset="-128"/>
                <a:cs typeface="Arial" pitchFamily="34" charset="0"/>
              </a:rPr>
              <a:t>7-</a:t>
            </a:r>
            <a:r>
              <a:rPr lang="en-GB" sz="1200" dirty="0">
                <a:solidFill>
                  <a:prstClr val="black"/>
                </a:solidFill>
                <a:ea typeface="ＭＳ Ｐゴシック" pitchFamily="34" charset="-128"/>
                <a:cs typeface="Arial" pitchFamily="34" charset="0"/>
              </a:rPr>
              <a:t>201</a:t>
            </a:r>
            <a:r>
              <a:rPr lang="cs-CZ" sz="1200" dirty="0">
                <a:solidFill>
                  <a:prstClr val="black"/>
                </a:solidFill>
                <a:ea typeface="ＭＳ Ｐゴシック" pitchFamily="34" charset="-128"/>
                <a:cs typeface="Arial" pitchFamily="34" charset="0"/>
              </a:rPr>
              <a:t>8</a:t>
            </a:r>
            <a:r>
              <a:rPr lang="en-GB" sz="1200" dirty="0">
                <a:solidFill>
                  <a:prstClr val="black"/>
                </a:solidFill>
                <a:ea typeface="ＭＳ Ｐゴシック" pitchFamily="34" charset="-128"/>
                <a:cs typeface="Arial" pitchFamily="34" charset="0"/>
              </a:rPr>
              <a:t>): </a:t>
            </a:r>
            <a:r>
              <a:rPr lang="cs-CZ" sz="1200" b="1" dirty="0" smtClean="0">
                <a:solidFill>
                  <a:prstClr val="black"/>
                </a:solidFill>
                <a:ea typeface="ＭＳ Ｐゴシック" pitchFamily="34" charset="-128"/>
                <a:cs typeface="Arial" pitchFamily="34" charset="0"/>
              </a:rPr>
              <a:t>68/137</a:t>
            </a:r>
            <a:endParaRPr lang="cs-CZ" sz="1200" b="1" dirty="0">
              <a:solidFill>
                <a:prstClr val="black"/>
              </a:solidFill>
              <a:ea typeface="ＭＳ Ｐゴシック" pitchFamily="34" charset="-128"/>
              <a:cs typeface="Arial" pitchFamily="34" charset="0"/>
            </a:endParaRPr>
          </a:p>
          <a:p>
            <a:pPr defTabSz="455972" fontAlgn="base">
              <a:spcBef>
                <a:spcPct val="0"/>
              </a:spcBef>
              <a:spcAft>
                <a:spcPct val="0"/>
              </a:spcAft>
              <a:buFont typeface="Arial" charset="0"/>
              <a:buChar char="•"/>
            </a:pPr>
            <a:r>
              <a:rPr lang="cs-CZ" sz="1200" dirty="0">
                <a:solidFill>
                  <a:prstClr val="black"/>
                </a:solidFill>
                <a:ea typeface="ＭＳ Ｐゴシック" pitchFamily="34" charset="-128"/>
                <a:cs typeface="Arial" pitchFamily="34" charset="0"/>
              </a:rPr>
              <a:t>   </a:t>
            </a:r>
            <a:r>
              <a:rPr lang="en-GB" sz="1200" dirty="0">
                <a:solidFill>
                  <a:prstClr val="black"/>
                </a:solidFill>
                <a:ea typeface="ＭＳ Ｐゴシック" pitchFamily="34" charset="-128"/>
                <a:cs typeface="Arial" pitchFamily="34" charset="0"/>
              </a:rPr>
              <a:t>Doing Business (201</a:t>
            </a:r>
            <a:r>
              <a:rPr lang="cs-CZ" sz="1200" dirty="0">
                <a:solidFill>
                  <a:prstClr val="black"/>
                </a:solidFill>
                <a:ea typeface="ＭＳ Ｐゴシック" pitchFamily="34" charset="-128"/>
                <a:cs typeface="Arial" pitchFamily="34" charset="0"/>
              </a:rPr>
              <a:t>8</a:t>
            </a:r>
            <a:r>
              <a:rPr lang="en-GB" sz="1200" dirty="0">
                <a:solidFill>
                  <a:prstClr val="black"/>
                </a:solidFill>
                <a:ea typeface="ＭＳ Ｐゴシック" pitchFamily="34" charset="-128"/>
                <a:cs typeface="Arial" pitchFamily="34" charset="0"/>
              </a:rPr>
              <a:t>):  </a:t>
            </a:r>
            <a:r>
              <a:rPr lang="cs-CZ" sz="1200" b="1" dirty="0" smtClean="0">
                <a:solidFill>
                  <a:prstClr val="black"/>
                </a:solidFill>
                <a:ea typeface="ＭＳ Ｐゴシック" pitchFamily="34" charset="-128"/>
                <a:cs typeface="Arial" pitchFamily="34" charset="0"/>
              </a:rPr>
              <a:t>45/190</a:t>
            </a:r>
            <a:endParaRPr lang="cs-CZ" sz="1200" b="1" dirty="0">
              <a:solidFill>
                <a:prstClr val="black"/>
              </a:solidFill>
              <a:ea typeface="ＭＳ Ｐゴシック" pitchFamily="34" charset="-128"/>
              <a:cs typeface="Arial" pitchFamily="34" charset="0"/>
            </a:endParaRPr>
          </a:p>
          <a:p>
            <a:pPr defTabSz="455972" fontAlgn="base">
              <a:spcBef>
                <a:spcPct val="0"/>
              </a:spcBef>
              <a:spcAft>
                <a:spcPct val="0"/>
              </a:spcAft>
            </a:pPr>
            <a:endParaRPr lang="cs-CZ" sz="1200" b="1" dirty="0">
              <a:solidFill>
                <a:prstClr val="black"/>
              </a:solidFill>
              <a:ea typeface="ＭＳ Ｐゴシック" pitchFamily="34" charset="-128"/>
              <a:cs typeface="Arial" pitchFamily="34" charset="0"/>
            </a:endParaRPr>
          </a:p>
          <a:p>
            <a:pPr defTabSz="455972" fontAlgn="base">
              <a:spcBef>
                <a:spcPct val="0"/>
              </a:spcBef>
              <a:spcAft>
                <a:spcPct val="0"/>
              </a:spcAft>
            </a:pPr>
            <a:endParaRPr lang="en-GB" sz="1200" b="1" dirty="0">
              <a:solidFill>
                <a:srgbClr val="1F497D"/>
              </a:solidFill>
              <a:ea typeface="ＭＳ Ｐゴシック" pitchFamily="34" charset="-128"/>
              <a:cs typeface="Arial" pitchFamily="34" charset="0"/>
            </a:endParaRPr>
          </a:p>
        </p:txBody>
      </p:sp>
      <p:sp>
        <p:nvSpPr>
          <p:cNvPr id="16" name="Obdélník 15"/>
          <p:cNvSpPr/>
          <p:nvPr/>
        </p:nvSpPr>
        <p:spPr>
          <a:xfrm>
            <a:off x="533410" y="5181783"/>
            <a:ext cx="1183451" cy="369083"/>
          </a:xfrm>
          <a:prstGeom prst="rect">
            <a:avLst/>
          </a:prstGeom>
        </p:spPr>
        <p:txBody>
          <a:bodyPr wrap="square" lIns="91193" tIns="45597" rIns="91193" bIns="45597">
            <a:spAutoFit/>
          </a:bodyPr>
          <a:lstStyle/>
          <a:p>
            <a:pPr defTabSz="455972" fontAlgn="base">
              <a:spcBef>
                <a:spcPct val="0"/>
              </a:spcBef>
              <a:spcAft>
                <a:spcPct val="0"/>
              </a:spcAft>
            </a:pPr>
            <a:r>
              <a:rPr lang="cs-CZ" b="1" dirty="0">
                <a:ln w="1905"/>
                <a:solidFill>
                  <a:srgbClr val="1F497D"/>
                </a:solidFill>
                <a:effectLst>
                  <a:innerShdw blurRad="69850" dist="43180" dir="5400000">
                    <a:srgbClr val="000000">
                      <a:alpha val="65000"/>
                    </a:srgbClr>
                  </a:innerShdw>
                </a:effectLst>
                <a:ea typeface="ＭＳ Ｐゴシック" pitchFamily="34" charset="-128"/>
                <a:cs typeface="Arial" pitchFamily="34" charset="0"/>
              </a:rPr>
              <a:t> </a:t>
            </a:r>
            <a:r>
              <a:rPr lang="en-GB" sz="1600" b="1" dirty="0">
                <a:ln w="1905"/>
                <a:solidFill>
                  <a:srgbClr val="1F497D"/>
                </a:solidFill>
                <a:effectLst>
                  <a:innerShdw blurRad="69850" dist="43180" dir="5400000">
                    <a:srgbClr val="000000">
                      <a:alpha val="65000"/>
                    </a:srgbClr>
                  </a:innerShdw>
                </a:effectLst>
                <a:ea typeface="ＭＳ Ｐゴシック" pitchFamily="34" charset="-128"/>
                <a:cs typeface="Arial" pitchFamily="34" charset="0"/>
              </a:rPr>
              <a:t>Ratings</a:t>
            </a:r>
          </a:p>
        </p:txBody>
      </p:sp>
      <p:sp>
        <p:nvSpPr>
          <p:cNvPr id="19" name="TextovéPole 30"/>
          <p:cNvSpPr txBox="1">
            <a:spLocks noChangeArrowheads="1"/>
          </p:cNvSpPr>
          <p:nvPr/>
        </p:nvSpPr>
        <p:spPr bwMode="auto">
          <a:xfrm>
            <a:off x="228600" y="6642758"/>
            <a:ext cx="8686800" cy="215195"/>
          </a:xfrm>
          <a:prstGeom prst="rect">
            <a:avLst/>
          </a:prstGeom>
          <a:noFill/>
          <a:ln w="9525">
            <a:noFill/>
            <a:miter lim="800000"/>
            <a:headEnd/>
            <a:tailEnd/>
          </a:ln>
        </p:spPr>
        <p:txBody>
          <a:bodyPr wrap="square" lIns="91193" tIns="45597" rIns="91193" bIns="45597">
            <a:spAutoFit/>
          </a:bodyPr>
          <a:lstStyle/>
          <a:p>
            <a:pPr defTabSz="455972" fontAlgn="base">
              <a:spcBef>
                <a:spcPct val="0"/>
              </a:spcBef>
              <a:spcAft>
                <a:spcPct val="0"/>
              </a:spcAft>
            </a:pPr>
            <a:r>
              <a:rPr lang="cs-CZ" sz="800" i="1" dirty="0" err="1">
                <a:solidFill>
                  <a:srgbClr val="000000"/>
                </a:solidFill>
                <a:ea typeface="ＭＳ Ｐゴシック" pitchFamily="34" charset="-128"/>
                <a:cs typeface="Arial" charset="0"/>
              </a:rPr>
              <a:t>Sources</a:t>
            </a:r>
            <a:r>
              <a:rPr lang="cs-CZ" sz="800" i="1" dirty="0">
                <a:solidFill>
                  <a:srgbClr val="000000"/>
                </a:solidFill>
                <a:ea typeface="ＭＳ Ｐゴシック" pitchFamily="34" charset="-128"/>
                <a:cs typeface="Arial" charset="0"/>
              </a:rPr>
              <a:t>: *CIA </a:t>
            </a:r>
            <a:r>
              <a:rPr lang="cs-CZ" sz="800" i="1" dirty="0" err="1">
                <a:solidFill>
                  <a:srgbClr val="000000"/>
                </a:solidFill>
                <a:ea typeface="ＭＳ Ｐゴシック" pitchFamily="34" charset="-128"/>
                <a:cs typeface="Arial" charset="0"/>
              </a:rPr>
              <a:t>Factbook</a:t>
            </a:r>
            <a:r>
              <a:rPr lang="cs-CZ" sz="800" i="1" dirty="0">
                <a:solidFill>
                  <a:srgbClr val="000000"/>
                </a:solidFill>
                <a:ea typeface="ＭＳ Ｐゴシック" pitchFamily="34" charset="-128"/>
                <a:cs typeface="Arial" charset="0"/>
              </a:rPr>
              <a:t>, **OECD, </a:t>
            </a:r>
            <a:r>
              <a:rPr lang="cs-CZ" sz="800" i="1" dirty="0" err="1">
                <a:solidFill>
                  <a:srgbClr val="000000"/>
                </a:solidFill>
                <a:ea typeface="ＭＳ Ｐゴシック" pitchFamily="34" charset="-128"/>
                <a:cs typeface="Arial" charset="0"/>
              </a:rPr>
              <a:t>Reports.webforum.org</a:t>
            </a:r>
            <a:r>
              <a:rPr lang="cs-CZ" sz="800" i="1" dirty="0">
                <a:solidFill>
                  <a:srgbClr val="000000"/>
                </a:solidFill>
                <a:ea typeface="ＭＳ Ｐゴシック" pitchFamily="34" charset="-128"/>
                <a:cs typeface="Arial" charset="0"/>
              </a:rPr>
              <a:t>, </a:t>
            </a:r>
            <a:r>
              <a:rPr lang="cs-CZ" sz="800" i="1" dirty="0" err="1">
                <a:solidFill>
                  <a:srgbClr val="000000"/>
                </a:solidFill>
                <a:ea typeface="ＭＳ Ｐゴシック" pitchFamily="34" charset="-128"/>
                <a:cs typeface="Arial" charset="0"/>
              </a:rPr>
              <a:t>Tradingeconomics.com</a:t>
            </a:r>
            <a:r>
              <a:rPr lang="cs-CZ" sz="800" i="1" dirty="0">
                <a:solidFill>
                  <a:srgbClr val="000000"/>
                </a:solidFill>
                <a:ea typeface="ＭＳ Ｐゴシック" pitchFamily="34" charset="-128"/>
                <a:cs typeface="Arial" charset="0"/>
              </a:rPr>
              <a:t>, </a:t>
            </a:r>
            <a:r>
              <a:rPr lang="cs-CZ" sz="800" i="1" dirty="0" err="1">
                <a:solidFill>
                  <a:srgbClr val="000000"/>
                </a:solidFill>
                <a:ea typeface="ＭＳ Ｐゴシック" pitchFamily="34" charset="-128"/>
                <a:cs typeface="Arial" charset="0"/>
              </a:rPr>
              <a:t>Imd.org</a:t>
            </a:r>
            <a:r>
              <a:rPr lang="cs-CZ" sz="800" i="1" dirty="0">
                <a:solidFill>
                  <a:srgbClr val="000000"/>
                </a:solidFill>
                <a:ea typeface="ＭＳ Ｐゴシック" pitchFamily="34" charset="-128"/>
                <a:cs typeface="Arial" charset="0"/>
              </a:rPr>
              <a:t>, </a:t>
            </a:r>
            <a:r>
              <a:rPr lang="cs-CZ" sz="800" i="1" dirty="0" err="1">
                <a:solidFill>
                  <a:srgbClr val="000000"/>
                </a:solidFill>
                <a:ea typeface="ＭＳ Ｐゴシック" pitchFamily="34" charset="-128"/>
                <a:cs typeface="Arial" charset="0"/>
              </a:rPr>
              <a:t>DoingBusiness.org</a:t>
            </a:r>
            <a:r>
              <a:rPr lang="cs-CZ" sz="800" i="1" dirty="0">
                <a:solidFill>
                  <a:srgbClr val="000000"/>
                </a:solidFill>
                <a:ea typeface="ＭＳ Ｐゴシック" pitchFamily="34" charset="-128"/>
                <a:cs typeface="Arial" charset="0"/>
              </a:rPr>
              <a:t> ***</a:t>
            </a:r>
            <a:r>
              <a:rPr lang="cs-CZ" sz="800" i="1" dirty="0" err="1">
                <a:solidFill>
                  <a:srgbClr val="000000"/>
                </a:solidFill>
                <a:ea typeface="ＭＳ Ｐゴシック" pitchFamily="34" charset="-128"/>
                <a:cs typeface="Arial" charset="0"/>
              </a:rPr>
              <a:t>BusinessInfo.cz</a:t>
            </a:r>
            <a:endParaRPr lang="cs-CZ" sz="800" i="1" dirty="0">
              <a:solidFill>
                <a:prstClr val="black"/>
              </a:solidFill>
              <a:ea typeface="ＭＳ Ｐゴシック" pitchFamily="34" charset="-128"/>
              <a:cs typeface="Arial" charset="0"/>
            </a:endParaRPr>
          </a:p>
        </p:txBody>
      </p:sp>
      <p:sp>
        <p:nvSpPr>
          <p:cNvPr id="26" name="Obdélník 25"/>
          <p:cNvSpPr/>
          <p:nvPr/>
        </p:nvSpPr>
        <p:spPr>
          <a:xfrm>
            <a:off x="4572000" y="2636912"/>
            <a:ext cx="833384" cy="338306"/>
          </a:xfrm>
          <a:prstGeom prst="rect">
            <a:avLst/>
          </a:prstGeom>
        </p:spPr>
        <p:txBody>
          <a:bodyPr wrap="square" lIns="91193" tIns="45597" rIns="91193" bIns="45597">
            <a:spAutoFit/>
          </a:bodyPr>
          <a:lstStyle/>
          <a:p>
            <a:pPr defTabSz="455972" fontAlgn="base">
              <a:spcBef>
                <a:spcPct val="0"/>
              </a:spcBef>
              <a:spcAft>
                <a:spcPct val="0"/>
              </a:spcAft>
            </a:pPr>
            <a:r>
              <a:rPr lang="en-GB" sz="1600" b="1" dirty="0">
                <a:ln w="1905"/>
                <a:solidFill>
                  <a:srgbClr val="1F497D"/>
                </a:solidFill>
                <a:effectLst>
                  <a:innerShdw blurRad="69850" dist="43180" dir="5400000">
                    <a:srgbClr val="000000">
                      <a:alpha val="65000"/>
                    </a:srgbClr>
                  </a:innerShdw>
                </a:effectLst>
                <a:ea typeface="ＭＳ Ｐゴシック" pitchFamily="34" charset="-128"/>
                <a:cs typeface="Arial" pitchFamily="34" charset="0"/>
              </a:rPr>
              <a:t>Export</a:t>
            </a:r>
          </a:p>
        </p:txBody>
      </p:sp>
      <p:sp>
        <p:nvSpPr>
          <p:cNvPr id="27" name="Obdélník 26"/>
          <p:cNvSpPr/>
          <p:nvPr/>
        </p:nvSpPr>
        <p:spPr>
          <a:xfrm>
            <a:off x="4572000" y="4581128"/>
            <a:ext cx="823766" cy="338306"/>
          </a:xfrm>
          <a:prstGeom prst="rect">
            <a:avLst/>
          </a:prstGeom>
        </p:spPr>
        <p:txBody>
          <a:bodyPr wrap="none" lIns="91193" tIns="45597" rIns="91193" bIns="45597">
            <a:spAutoFit/>
          </a:bodyPr>
          <a:lstStyle/>
          <a:p>
            <a:pPr defTabSz="455972" fontAlgn="base">
              <a:spcBef>
                <a:spcPct val="0"/>
              </a:spcBef>
              <a:spcAft>
                <a:spcPct val="0"/>
              </a:spcAft>
            </a:pPr>
            <a:r>
              <a:rPr lang="en-GB" sz="1600" b="1" dirty="0">
                <a:ln w="1905"/>
                <a:solidFill>
                  <a:srgbClr val="1F497D"/>
                </a:solidFill>
                <a:effectLst>
                  <a:innerShdw blurRad="69850" dist="43180" dir="5400000">
                    <a:srgbClr val="000000">
                      <a:alpha val="65000"/>
                    </a:srgbClr>
                  </a:innerShdw>
                </a:effectLst>
                <a:ea typeface="ＭＳ Ｐゴシック" pitchFamily="34" charset="-128"/>
                <a:cs typeface="Arial" pitchFamily="34" charset="0"/>
              </a:rPr>
              <a:t>Import</a:t>
            </a:r>
          </a:p>
        </p:txBody>
      </p:sp>
      <p:sp>
        <p:nvSpPr>
          <p:cNvPr id="21" name="Zaoblený obdélník 20"/>
          <p:cNvSpPr/>
          <p:nvPr/>
        </p:nvSpPr>
        <p:spPr>
          <a:xfrm>
            <a:off x="609600" y="5562600"/>
            <a:ext cx="38077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193" tIns="45597" rIns="91193" bIns="45597" rtlCol="0" anchor="ctr"/>
          <a:lstStyle/>
          <a:p>
            <a:pPr algn="ctr" defTabSz="911965"/>
            <a:endParaRPr lang="cs-CZ">
              <a:solidFill>
                <a:prstClr val="white"/>
              </a:solidFill>
            </a:endParaRPr>
          </a:p>
        </p:txBody>
      </p:sp>
      <p:sp>
        <p:nvSpPr>
          <p:cNvPr id="29" name="Zaoblený obdélník 28"/>
          <p:cNvSpPr/>
          <p:nvPr/>
        </p:nvSpPr>
        <p:spPr>
          <a:xfrm>
            <a:off x="4572000" y="2996952"/>
            <a:ext cx="439248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193" tIns="45597" rIns="91193" bIns="45597" rtlCol="0" anchor="ctr"/>
          <a:lstStyle/>
          <a:p>
            <a:pPr algn="ctr" defTabSz="911965"/>
            <a:endParaRPr lang="cs-CZ">
              <a:solidFill>
                <a:prstClr val="white"/>
              </a:solidFill>
            </a:endParaRPr>
          </a:p>
        </p:txBody>
      </p:sp>
      <p:sp>
        <p:nvSpPr>
          <p:cNvPr id="31" name="Zaoblený obdélník 30"/>
          <p:cNvSpPr/>
          <p:nvPr/>
        </p:nvSpPr>
        <p:spPr>
          <a:xfrm>
            <a:off x="4572000" y="4941168"/>
            <a:ext cx="439248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193" tIns="45597" rIns="91193" bIns="45597" rtlCol="0" anchor="ctr"/>
          <a:lstStyle/>
          <a:p>
            <a:pPr algn="ctr" defTabSz="911965"/>
            <a:endParaRPr lang="cs-CZ">
              <a:solidFill>
                <a:prstClr val="white"/>
              </a:solidFill>
            </a:endParaRPr>
          </a:p>
        </p:txBody>
      </p:sp>
      <p:sp>
        <p:nvSpPr>
          <p:cNvPr id="34" name="Obdélník 33"/>
          <p:cNvSpPr/>
          <p:nvPr/>
        </p:nvSpPr>
        <p:spPr>
          <a:xfrm>
            <a:off x="611560" y="2852936"/>
            <a:ext cx="3384376" cy="338306"/>
          </a:xfrm>
          <a:prstGeom prst="rect">
            <a:avLst/>
          </a:prstGeom>
        </p:spPr>
        <p:txBody>
          <a:bodyPr wrap="square" lIns="91193" tIns="45597" rIns="91193" bIns="45597">
            <a:spAutoFit/>
          </a:bodyPr>
          <a:lstStyle/>
          <a:p>
            <a:pPr defTabSz="455972" fontAlgn="base">
              <a:spcBef>
                <a:spcPct val="0"/>
              </a:spcBef>
              <a:spcAft>
                <a:spcPct val="0"/>
              </a:spcAft>
            </a:pPr>
            <a:r>
              <a:rPr lang="en-GB" sz="1600" b="1" dirty="0">
                <a:ln w="1905"/>
                <a:solidFill>
                  <a:srgbClr val="0063BE">
                    <a:lumMod val="75000"/>
                  </a:srgbClr>
                </a:solidFill>
                <a:effectLst>
                  <a:innerShdw blurRad="69850" dist="43180" dir="5400000">
                    <a:srgbClr val="000000">
                      <a:alpha val="65000"/>
                    </a:srgbClr>
                  </a:innerShdw>
                </a:effectLst>
                <a:ea typeface="ＭＳ Ｐゴシック" pitchFamily="34" charset="-128"/>
                <a:cs typeface="Arial" pitchFamily="34" charset="0"/>
              </a:rPr>
              <a:t>Composition of GDP (201</a:t>
            </a:r>
            <a:r>
              <a:rPr lang="cs-CZ" sz="1600" b="1" dirty="0">
                <a:ln w="1905"/>
                <a:solidFill>
                  <a:srgbClr val="0063BE">
                    <a:lumMod val="75000"/>
                  </a:srgbClr>
                </a:solidFill>
                <a:effectLst>
                  <a:innerShdw blurRad="69850" dist="43180" dir="5400000">
                    <a:srgbClr val="000000">
                      <a:alpha val="65000"/>
                    </a:srgbClr>
                  </a:innerShdw>
                </a:effectLst>
                <a:ea typeface="ＭＳ Ｐゴシック" pitchFamily="34" charset="-128"/>
                <a:cs typeface="Arial" pitchFamily="34" charset="0"/>
              </a:rPr>
              <a:t>7 </a:t>
            </a:r>
            <a:r>
              <a:rPr lang="cs-CZ" sz="1600" b="1" dirty="0" err="1">
                <a:ln w="1905"/>
                <a:solidFill>
                  <a:srgbClr val="0063BE">
                    <a:lumMod val="75000"/>
                  </a:srgbClr>
                </a:solidFill>
                <a:effectLst>
                  <a:innerShdw blurRad="69850" dist="43180" dir="5400000">
                    <a:srgbClr val="000000">
                      <a:alpha val="65000"/>
                    </a:srgbClr>
                  </a:innerShdw>
                </a:effectLst>
                <a:ea typeface="ＭＳ Ｐゴシック" pitchFamily="34" charset="-128"/>
                <a:cs typeface="Arial" pitchFamily="34" charset="0"/>
              </a:rPr>
              <a:t>est</a:t>
            </a:r>
            <a:r>
              <a:rPr lang="cs-CZ" sz="1600" b="1" dirty="0">
                <a:ln w="1905"/>
                <a:solidFill>
                  <a:srgbClr val="0063BE">
                    <a:lumMod val="75000"/>
                  </a:srgbClr>
                </a:solidFill>
                <a:effectLst>
                  <a:innerShdw blurRad="69850" dist="43180" dir="5400000">
                    <a:srgbClr val="000000">
                      <a:alpha val="65000"/>
                    </a:srgbClr>
                  </a:innerShdw>
                </a:effectLst>
                <a:ea typeface="ＭＳ Ｐゴシック" pitchFamily="34" charset="-128"/>
                <a:cs typeface="Arial" pitchFamily="34" charset="0"/>
              </a:rPr>
              <a:t>.</a:t>
            </a:r>
            <a:r>
              <a:rPr lang="en-GB" sz="1600" b="1" dirty="0">
                <a:ln w="1905"/>
                <a:solidFill>
                  <a:srgbClr val="0063BE">
                    <a:lumMod val="75000"/>
                  </a:srgbClr>
                </a:solidFill>
                <a:effectLst>
                  <a:innerShdw blurRad="69850" dist="43180" dir="5400000">
                    <a:srgbClr val="000000">
                      <a:alpha val="65000"/>
                    </a:srgbClr>
                  </a:innerShdw>
                </a:effectLst>
                <a:ea typeface="ＭＳ Ｐゴシック" pitchFamily="34" charset="-128"/>
                <a:cs typeface="Arial" pitchFamily="34" charset="0"/>
              </a:rPr>
              <a:t>)</a:t>
            </a:r>
          </a:p>
        </p:txBody>
      </p:sp>
      <p:sp>
        <p:nvSpPr>
          <p:cNvPr id="18" name="Obdélník 17"/>
          <p:cNvSpPr/>
          <p:nvPr/>
        </p:nvSpPr>
        <p:spPr>
          <a:xfrm>
            <a:off x="4572000" y="4941168"/>
            <a:ext cx="4392488" cy="2031077"/>
          </a:xfrm>
          <a:prstGeom prst="rect">
            <a:avLst/>
          </a:prstGeom>
        </p:spPr>
        <p:txBody>
          <a:bodyPr wrap="square" lIns="91193" tIns="45597" rIns="91193" bIns="45597">
            <a:spAutoFit/>
          </a:bodyPr>
          <a:lstStyle/>
          <a:p>
            <a:pPr defTabSz="911965" fontAlgn="ctr"/>
            <a:r>
              <a:rPr lang="en-GB" sz="1200" b="1" u="sng" dirty="0" smtClean="0">
                <a:solidFill>
                  <a:prstClr val="black"/>
                </a:solidFill>
                <a:ea typeface="ＭＳ Ｐゴシック" pitchFamily="34" charset="-128"/>
                <a:cs typeface="Arial" pitchFamily="34" charset="0"/>
              </a:rPr>
              <a:t>Partners</a:t>
            </a:r>
            <a:r>
              <a:rPr lang="cs-CZ" sz="1200" b="1" u="sng" dirty="0" smtClean="0">
                <a:solidFill>
                  <a:prstClr val="black"/>
                </a:solidFill>
                <a:ea typeface="ＭＳ Ｐゴシック" pitchFamily="34" charset="-128"/>
                <a:cs typeface="Arial" pitchFamily="34" charset="0"/>
              </a:rPr>
              <a:t> </a:t>
            </a:r>
            <a:r>
              <a:rPr lang="cs-CZ" sz="1200" b="1" u="sng" dirty="0">
                <a:solidFill>
                  <a:prstClr val="black"/>
                </a:solidFill>
                <a:ea typeface="ＭＳ Ｐゴシック" pitchFamily="34" charset="-128"/>
                <a:cs typeface="Arial" pitchFamily="34" charset="0"/>
              </a:rPr>
              <a:t>(2017)</a:t>
            </a:r>
            <a:r>
              <a:rPr lang="cs-CZ" sz="1200" b="1" dirty="0">
                <a:solidFill>
                  <a:prstClr val="black"/>
                </a:solidFill>
                <a:ea typeface="ＭＳ Ｐゴシック" pitchFamily="34" charset="-128"/>
                <a:cs typeface="Arial" pitchFamily="34" charset="0"/>
              </a:rPr>
              <a:t>:</a:t>
            </a:r>
            <a:r>
              <a:rPr lang="cs-CZ" sz="1200" dirty="0">
                <a:solidFill>
                  <a:prstClr val="black"/>
                </a:solidFill>
              </a:rPr>
              <a:t> </a:t>
            </a:r>
            <a:r>
              <a:rPr lang="en-US" sz="1200" dirty="0" smtClean="0"/>
              <a:t>Germany 20</a:t>
            </a:r>
            <a:r>
              <a:rPr lang="cs-CZ" sz="1200" dirty="0" smtClean="0"/>
              <a:t> </a:t>
            </a:r>
            <a:r>
              <a:rPr lang="en-US" sz="1200" dirty="0" smtClean="0"/>
              <a:t>%, Italy 10</a:t>
            </a:r>
            <a:r>
              <a:rPr lang="cs-CZ" sz="1200" dirty="0" smtClean="0"/>
              <a:t> </a:t>
            </a:r>
            <a:r>
              <a:rPr lang="en-US" sz="1200" dirty="0" smtClean="0"/>
              <a:t>%, Hungary 7.5</a:t>
            </a:r>
            <a:r>
              <a:rPr lang="cs-CZ" sz="1200" dirty="0" smtClean="0"/>
              <a:t> </a:t>
            </a:r>
            <a:r>
              <a:rPr lang="en-US" sz="1200" dirty="0" smtClean="0"/>
              <a:t>%, Poland 5.5</a:t>
            </a:r>
            <a:r>
              <a:rPr lang="cs-CZ" sz="1200" dirty="0" smtClean="0"/>
              <a:t> </a:t>
            </a:r>
            <a:r>
              <a:rPr lang="en-US" sz="1200" dirty="0" smtClean="0"/>
              <a:t>%, France 5.3</a:t>
            </a:r>
            <a:r>
              <a:rPr lang="cs-CZ" sz="1200" dirty="0" smtClean="0"/>
              <a:t> </a:t>
            </a:r>
            <a:r>
              <a:rPr lang="en-US" sz="1200" dirty="0" smtClean="0"/>
              <a:t>%, China 5</a:t>
            </a:r>
            <a:r>
              <a:rPr lang="cs-CZ" sz="1200" dirty="0" smtClean="0"/>
              <a:t> </a:t>
            </a:r>
            <a:r>
              <a:rPr lang="en-US" sz="1200" dirty="0" smtClean="0"/>
              <a:t>%, Netherlands 4</a:t>
            </a:r>
            <a:r>
              <a:rPr lang="cs-CZ" sz="1200" dirty="0" smtClean="0"/>
              <a:t> </a:t>
            </a:r>
            <a:r>
              <a:rPr lang="en-US" sz="1200" dirty="0" smtClean="0"/>
              <a:t>%</a:t>
            </a:r>
            <a:endParaRPr lang="cs-CZ" sz="1200" dirty="0" smtClean="0"/>
          </a:p>
          <a:p>
            <a:pPr defTabSz="911965" fontAlgn="ctr"/>
            <a:endParaRPr lang="cs-CZ" sz="1200" dirty="0" smtClean="0"/>
          </a:p>
          <a:p>
            <a:pPr defTabSz="911965" fontAlgn="ctr"/>
            <a:r>
              <a:rPr lang="en-US" sz="1200" b="1" u="sng" dirty="0" smtClean="0"/>
              <a:t>Commodities</a:t>
            </a:r>
            <a:r>
              <a:rPr lang="cs-CZ" sz="1200" b="1" u="sng" dirty="0" smtClean="0"/>
              <a:t> (2017)</a:t>
            </a:r>
            <a:r>
              <a:rPr lang="cs-CZ" sz="1200" b="1" dirty="0" smtClean="0"/>
              <a:t>:</a:t>
            </a:r>
            <a:r>
              <a:rPr lang="en-US" sz="1200" dirty="0" smtClean="0"/>
              <a:t>machinery and equipment, other manufactured goods, chemicals, agricultural products and foodstuffs, fuels and minerals, metals and metal products, raw materials</a:t>
            </a:r>
            <a:endParaRPr lang="cs-CZ" sz="1200" dirty="0" smtClean="0"/>
          </a:p>
          <a:p>
            <a:pPr defTabSz="911965" fontAlgn="ctr"/>
            <a:endParaRPr lang="cs-CZ" sz="1200" dirty="0" smtClean="0"/>
          </a:p>
          <a:p>
            <a:pPr defTabSz="911965" fontAlgn="ctr"/>
            <a:endParaRPr lang="cs-CZ" sz="1200" dirty="0" smtClean="0"/>
          </a:p>
          <a:p>
            <a:pPr defTabSz="911965" fontAlgn="ctr"/>
            <a:endParaRPr lang="cs-CZ" dirty="0">
              <a:solidFill>
                <a:prstClr val="black"/>
              </a:solidFill>
            </a:endParaRPr>
          </a:p>
        </p:txBody>
      </p:sp>
      <p:sp>
        <p:nvSpPr>
          <p:cNvPr id="20" name="Obdélník 19"/>
          <p:cNvSpPr/>
          <p:nvPr/>
        </p:nvSpPr>
        <p:spPr>
          <a:xfrm>
            <a:off x="4644009" y="2852936"/>
            <a:ext cx="4499992" cy="1569412"/>
          </a:xfrm>
          <a:prstGeom prst="rect">
            <a:avLst/>
          </a:prstGeom>
        </p:spPr>
        <p:txBody>
          <a:bodyPr wrap="square" lIns="91193" tIns="45597" rIns="91193" bIns="45597">
            <a:spAutoFit/>
          </a:bodyPr>
          <a:lstStyle/>
          <a:p>
            <a:pPr defTabSz="455972" fontAlgn="base">
              <a:spcBef>
                <a:spcPct val="0"/>
              </a:spcBef>
              <a:spcAft>
                <a:spcPct val="0"/>
              </a:spcAft>
            </a:pPr>
            <a:endParaRPr lang="cs-CZ" sz="1200" b="1" u="sng" dirty="0">
              <a:solidFill>
                <a:prstClr val="black"/>
              </a:solidFill>
              <a:ea typeface="ＭＳ Ｐゴシック" pitchFamily="34" charset="-128"/>
              <a:cs typeface="Arial" pitchFamily="34" charset="0"/>
            </a:endParaRPr>
          </a:p>
          <a:p>
            <a:pPr defTabSz="455972" fontAlgn="base">
              <a:spcBef>
                <a:spcPct val="0"/>
              </a:spcBef>
              <a:spcAft>
                <a:spcPct val="0"/>
              </a:spcAft>
            </a:pPr>
            <a:r>
              <a:rPr lang="en-GB" sz="1200" b="1" u="sng" dirty="0">
                <a:solidFill>
                  <a:prstClr val="black"/>
                </a:solidFill>
                <a:ea typeface="ＭＳ Ｐゴシック" pitchFamily="34" charset="-128"/>
                <a:cs typeface="Arial" pitchFamily="34" charset="0"/>
              </a:rPr>
              <a:t>Partners</a:t>
            </a:r>
            <a:r>
              <a:rPr lang="cs-CZ" sz="1200" b="1" u="sng" dirty="0">
                <a:solidFill>
                  <a:prstClr val="black"/>
                </a:solidFill>
                <a:ea typeface="ＭＳ Ｐゴシック" pitchFamily="34" charset="-128"/>
                <a:cs typeface="Arial" pitchFamily="34" charset="0"/>
              </a:rPr>
              <a:t> (2017)</a:t>
            </a:r>
            <a:r>
              <a:rPr lang="cs-CZ" sz="1200" b="1" dirty="0">
                <a:solidFill>
                  <a:prstClr val="black"/>
                </a:solidFill>
                <a:ea typeface="ＭＳ Ｐゴシック" pitchFamily="34" charset="-128"/>
                <a:cs typeface="Arial" pitchFamily="34" charset="0"/>
              </a:rPr>
              <a:t>: </a:t>
            </a:r>
            <a:r>
              <a:rPr lang="en-US" sz="1200" dirty="0" smtClean="0"/>
              <a:t>Germany 23</a:t>
            </a:r>
            <a:r>
              <a:rPr lang="cs-CZ" sz="1200" dirty="0" smtClean="0"/>
              <a:t> </a:t>
            </a:r>
            <a:r>
              <a:rPr lang="en-US" sz="1200" dirty="0" smtClean="0"/>
              <a:t>%, Italy 11.2</a:t>
            </a:r>
            <a:r>
              <a:rPr lang="cs-CZ" sz="1200" dirty="0" smtClean="0"/>
              <a:t> </a:t>
            </a:r>
            <a:r>
              <a:rPr lang="en-US" sz="1200" dirty="0" smtClean="0"/>
              <a:t>%, France 6.8</a:t>
            </a:r>
            <a:r>
              <a:rPr lang="cs-CZ" sz="1200" dirty="0" smtClean="0"/>
              <a:t> </a:t>
            </a:r>
            <a:r>
              <a:rPr lang="en-US" sz="1200" dirty="0" smtClean="0"/>
              <a:t>%, Hungary 4.7</a:t>
            </a:r>
            <a:r>
              <a:rPr lang="cs-CZ" sz="1200" dirty="0" smtClean="0"/>
              <a:t> </a:t>
            </a:r>
            <a:r>
              <a:rPr lang="en-US" sz="1200" dirty="0" smtClean="0"/>
              <a:t>%, UK 4.1</a:t>
            </a:r>
            <a:r>
              <a:rPr lang="cs-CZ" sz="1200" dirty="0" smtClean="0"/>
              <a:t> </a:t>
            </a:r>
            <a:r>
              <a:rPr lang="en-US" sz="1200" dirty="0" smtClean="0"/>
              <a:t>%</a:t>
            </a:r>
            <a:endParaRPr lang="cs-CZ" sz="1200" dirty="0" smtClean="0"/>
          </a:p>
          <a:p>
            <a:pPr defTabSz="455972" fontAlgn="base">
              <a:spcBef>
                <a:spcPct val="0"/>
              </a:spcBef>
              <a:spcAft>
                <a:spcPct val="0"/>
              </a:spcAft>
            </a:pPr>
            <a:endParaRPr lang="cs-CZ" sz="1200" dirty="0" smtClean="0"/>
          </a:p>
          <a:p>
            <a:pPr defTabSz="455972" fontAlgn="base">
              <a:spcBef>
                <a:spcPct val="0"/>
              </a:spcBef>
              <a:spcAft>
                <a:spcPct val="0"/>
              </a:spcAft>
            </a:pPr>
            <a:r>
              <a:rPr lang="en-US" sz="1200" b="1" u="sng" dirty="0" smtClean="0"/>
              <a:t>Commodities</a:t>
            </a:r>
            <a:r>
              <a:rPr lang="cs-CZ" sz="1200" b="1" u="sng" dirty="0" smtClean="0"/>
              <a:t> (2017)</a:t>
            </a:r>
            <a:r>
              <a:rPr lang="cs-CZ" sz="1200" b="1" dirty="0" smtClean="0"/>
              <a:t>: </a:t>
            </a:r>
            <a:r>
              <a:rPr lang="en-US" sz="1200" dirty="0" smtClean="0"/>
              <a:t>machinery and equipment, other manufactured goods, agricultural products and f</a:t>
            </a:r>
            <a:r>
              <a:rPr lang="cs-CZ" sz="1200" dirty="0" err="1" smtClean="0"/>
              <a:t>oo</a:t>
            </a:r>
            <a:r>
              <a:rPr lang="en-US" sz="1200" dirty="0" smtClean="0"/>
              <a:t>d</a:t>
            </a:r>
            <a:r>
              <a:rPr lang="cs-CZ" sz="1200" dirty="0" smtClean="0"/>
              <a:t> </a:t>
            </a:r>
            <a:r>
              <a:rPr lang="en-US" sz="1200" dirty="0" smtClean="0"/>
              <a:t>stuffs, metals and metal products, chemicals, minerals and fuels, </a:t>
            </a:r>
            <a:endParaRPr lang="cs-CZ" sz="1200" dirty="0" smtClean="0"/>
          </a:p>
          <a:p>
            <a:pPr defTabSz="455972" fontAlgn="base">
              <a:spcBef>
                <a:spcPct val="0"/>
              </a:spcBef>
              <a:spcAft>
                <a:spcPct val="0"/>
              </a:spcAft>
            </a:pPr>
            <a:r>
              <a:rPr lang="en-US" sz="1200" dirty="0" smtClean="0"/>
              <a:t>raw materials</a:t>
            </a:r>
            <a:endParaRPr lang="cs-CZ" sz="1200" dirty="0">
              <a:solidFill>
                <a:prstClr val="black"/>
              </a:solidFill>
              <a:ea typeface="ＭＳ Ｐゴシック" pitchFamily="34" charset="-128"/>
              <a:cs typeface="Arial" pitchFamily="34" charset="0"/>
            </a:endParaRPr>
          </a:p>
        </p:txBody>
      </p:sp>
      <p:sp>
        <p:nvSpPr>
          <p:cNvPr id="3074" name="AutoShape 2"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6" name="AutoShape 4"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8" name="AutoShape 6"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80" name="AutoShape 8"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82" name="AutoShape 10"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84" name="AutoShape 12"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86" name="AutoShape 14" descr="VÃ½sledek obrÃ¡zku pro iceland map"/>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0" name="obrázek 2" descr="C:\Users\Brunclikova\Desktop\TS 2018\TS_smluvené\TS USA\program\USA_zmenšená.png">
            <a:extLst>
              <a:ext uri="{FF2B5EF4-FFF2-40B4-BE49-F238E27FC236}">
                <a16:creationId xmlns:a16="http://schemas.microsoft.com/office/drawing/2014/main" xmlns="" id="{89191115-FEB6-4DBA-9A69-2ACF4CCAF238}"/>
              </a:ext>
            </a:extLst>
          </p:cNvPr>
          <p:cNvPicPr/>
          <p:nvPr/>
        </p:nvPicPr>
        <p:blipFill>
          <a:blip r:embed="rId2" cstate="print"/>
          <a:stretch>
            <a:fillRect/>
          </a:stretch>
        </p:blipFill>
        <p:spPr bwMode="auto">
          <a:xfrm>
            <a:off x="3695169" y="174645"/>
            <a:ext cx="1705544" cy="1559356"/>
          </a:xfrm>
          <a:prstGeom prst="rect">
            <a:avLst/>
          </a:prstGeom>
          <a:noFill/>
          <a:ln w="9525">
            <a:noFill/>
            <a:miter lim="800000"/>
            <a:headEnd/>
            <a:tailEnd/>
          </a:ln>
        </p:spPr>
      </p:pic>
      <p:graphicFrame>
        <p:nvGraphicFramePr>
          <p:cNvPr id="28" name="Graf 27"/>
          <p:cNvGraphicFramePr/>
          <p:nvPr/>
        </p:nvGraphicFramePr>
        <p:xfrm>
          <a:off x="0" y="3212976"/>
          <a:ext cx="4355976" cy="187220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VÃ½sledek obrÃ¡zku pro Romania map"/>
          <p:cNvPicPr>
            <a:picLocks noChangeAspect="1" noChangeArrowheads="1"/>
          </p:cNvPicPr>
          <p:nvPr/>
        </p:nvPicPr>
        <p:blipFill>
          <a:blip r:embed="rId4" cstate="print"/>
          <a:srcRect/>
          <a:stretch>
            <a:fillRect/>
          </a:stretch>
        </p:blipFill>
        <p:spPr bwMode="auto">
          <a:xfrm>
            <a:off x="6012160" y="260648"/>
            <a:ext cx="2880320" cy="2522013"/>
          </a:xfrm>
          <a:prstGeom prst="rect">
            <a:avLst/>
          </a:prstGeom>
          <a:noFill/>
        </p:spPr>
      </p:pic>
    </p:spTree>
  </p:cSld>
  <p:clrMapOvr>
    <a:masterClrMapping/>
  </p:clrMapOvr>
  <p:transition advClick="0"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half" idx="13"/>
          </p:nvPr>
        </p:nvSpPr>
        <p:spPr/>
        <p:txBody>
          <a:bodyPr/>
          <a:lstStyle/>
          <a:p>
            <a:r>
              <a:rPr lang="cs-CZ" dirty="0" smtClean="0"/>
              <a:t>Úvěrové portfolio podle země vývozu</a:t>
            </a:r>
            <a:endParaRPr lang="cs-CZ" dirty="0"/>
          </a:p>
        </p:txBody>
      </p:sp>
      <p:sp>
        <p:nvSpPr>
          <p:cNvPr id="7" name="Zástupný symbol pro text 6"/>
          <p:cNvSpPr>
            <a:spLocks noGrp="1"/>
          </p:cNvSpPr>
          <p:nvPr>
            <p:ph type="body" sz="quarter" idx="14"/>
          </p:nvPr>
        </p:nvSpPr>
        <p:spPr/>
        <p:txBody>
          <a:bodyPr/>
          <a:lstStyle/>
          <a:p>
            <a:r>
              <a:rPr lang="cs-CZ" b="1" dirty="0"/>
              <a:t>Česká banka pro český export</a:t>
            </a:r>
          </a:p>
        </p:txBody>
      </p:sp>
      <p:graphicFrame>
        <p:nvGraphicFramePr>
          <p:cNvPr id="5" name="Chart Placeholder 18"/>
          <p:cNvGraphicFramePr>
            <a:graphicFrameLocks/>
          </p:cNvGraphicFramePr>
          <p:nvPr>
            <p:extLst>
              <p:ext uri="{D42A27DB-BD31-4B8C-83A1-F6EECF244321}">
                <p14:modId xmlns:p14="http://schemas.microsoft.com/office/powerpoint/2010/main" val="2533477910"/>
              </p:ext>
            </p:extLst>
          </p:nvPr>
        </p:nvGraphicFramePr>
        <p:xfrm>
          <a:off x="2026512" y="1789973"/>
          <a:ext cx="5029200" cy="4522787"/>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3"/>
          <p:cNvSpPr/>
          <p:nvPr/>
        </p:nvSpPr>
        <p:spPr>
          <a:xfrm flipH="1" flipV="1">
            <a:off x="5968165" y="5345663"/>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15151"/>
              </a:solidFill>
              <a:latin typeface="Source Sans Pro" charset="0"/>
            </a:endParaRPr>
          </a:p>
        </p:txBody>
      </p:sp>
      <p:sp>
        <p:nvSpPr>
          <p:cNvPr id="10" name="Rectangle 4"/>
          <p:cNvSpPr/>
          <p:nvPr/>
        </p:nvSpPr>
        <p:spPr>
          <a:xfrm>
            <a:off x="4932040" y="1621587"/>
            <a:ext cx="958596" cy="497059"/>
          </a:xfrm>
          <a:prstGeom prst="rect">
            <a:avLst/>
          </a:prstGeom>
        </p:spPr>
        <p:txBody>
          <a:bodyPr wrap="none" lIns="0" tIns="0" rIns="0" bIns="0">
            <a:spAutoFit/>
          </a:bodyPr>
          <a:lstStyle/>
          <a:p>
            <a:pPr>
              <a:lnSpc>
                <a:spcPct val="85000"/>
              </a:lnSpc>
            </a:pPr>
            <a:r>
              <a:rPr lang="cs-CZ" sz="2400" b="1" dirty="0" smtClean="0">
                <a:solidFill>
                  <a:srgbClr val="515151"/>
                </a:solidFill>
                <a:latin typeface="Bebas Neue" charset="0"/>
                <a:ea typeface="Bebas Neue" charset="0"/>
                <a:cs typeface="Bebas Neue" charset="0"/>
              </a:rPr>
              <a:t>6,90 %</a:t>
            </a:r>
            <a:endParaRPr lang="cs-CZ" sz="1400" b="1" dirty="0" smtClean="0">
              <a:solidFill>
                <a:srgbClr val="515151"/>
              </a:solidFill>
              <a:latin typeface="Bebas Neue" charset="0"/>
              <a:ea typeface="Bebas Neue" charset="0"/>
              <a:cs typeface="Bebas Neue" charset="0"/>
            </a:endParaRPr>
          </a:p>
          <a:p>
            <a:pPr>
              <a:lnSpc>
                <a:spcPct val="85000"/>
              </a:lnSpc>
            </a:pPr>
            <a:r>
              <a:rPr lang="cs-CZ" sz="1400" dirty="0" smtClean="0">
                <a:solidFill>
                  <a:srgbClr val="515151"/>
                </a:solidFill>
                <a:latin typeface="Source Sans Pro" charset="0"/>
              </a:rPr>
              <a:t>další země</a:t>
            </a:r>
            <a:endParaRPr lang="cs-CZ" sz="1400" dirty="0">
              <a:solidFill>
                <a:srgbClr val="515151"/>
              </a:solidFill>
              <a:latin typeface="Source Sans Pro" charset="0"/>
            </a:endParaRPr>
          </a:p>
        </p:txBody>
      </p:sp>
      <p:sp>
        <p:nvSpPr>
          <p:cNvPr id="11" name="Rectangle 5"/>
          <p:cNvSpPr/>
          <p:nvPr/>
        </p:nvSpPr>
        <p:spPr>
          <a:xfrm>
            <a:off x="594596" y="3161132"/>
            <a:ext cx="1130118" cy="497059"/>
          </a:xfrm>
          <a:prstGeom prst="rect">
            <a:avLst/>
          </a:prstGeom>
        </p:spPr>
        <p:txBody>
          <a:bodyPr wrap="none" lIns="0" tIns="0" rIns="0" bIns="0">
            <a:spAutoFit/>
          </a:bodyPr>
          <a:lstStyle/>
          <a:p>
            <a:pPr algn="r">
              <a:lnSpc>
                <a:spcPct val="85000"/>
              </a:lnSpc>
            </a:pPr>
            <a:r>
              <a:rPr lang="cs-CZ" sz="2400" b="1" dirty="0" smtClean="0">
                <a:solidFill>
                  <a:srgbClr val="515151"/>
                </a:solidFill>
                <a:latin typeface="Bebas Neue" charset="0"/>
                <a:ea typeface="Bebas Neue" charset="0"/>
                <a:cs typeface="Bebas Neue" charset="0"/>
              </a:rPr>
              <a:t>10,24 %</a:t>
            </a:r>
            <a:endParaRPr lang="cs-CZ" sz="1400" b="1" dirty="0" smtClean="0">
              <a:solidFill>
                <a:srgbClr val="515151"/>
              </a:solidFill>
              <a:latin typeface="Bebas Neue" charset="0"/>
              <a:ea typeface="Bebas Neue" charset="0"/>
              <a:cs typeface="Bebas Neue" charset="0"/>
            </a:endParaRPr>
          </a:p>
          <a:p>
            <a:pPr algn="r">
              <a:lnSpc>
                <a:spcPct val="85000"/>
              </a:lnSpc>
            </a:pPr>
            <a:r>
              <a:rPr lang="cs-CZ" sz="1400" dirty="0" smtClean="0">
                <a:solidFill>
                  <a:srgbClr val="515151"/>
                </a:solidFill>
                <a:latin typeface="Source Sans Pro" charset="0"/>
              </a:rPr>
              <a:t>Ázerbájdžán</a:t>
            </a:r>
            <a:endParaRPr lang="cs-CZ" sz="1400" dirty="0">
              <a:solidFill>
                <a:srgbClr val="515151"/>
              </a:solidFill>
              <a:latin typeface="Source Sans Pro" charset="0"/>
            </a:endParaRPr>
          </a:p>
        </p:txBody>
      </p:sp>
      <p:sp>
        <p:nvSpPr>
          <p:cNvPr id="12" name="Rectangle 6"/>
          <p:cNvSpPr/>
          <p:nvPr/>
        </p:nvSpPr>
        <p:spPr>
          <a:xfrm>
            <a:off x="520128" y="5233446"/>
            <a:ext cx="1130118" cy="497059"/>
          </a:xfrm>
          <a:prstGeom prst="rect">
            <a:avLst/>
          </a:prstGeom>
        </p:spPr>
        <p:txBody>
          <a:bodyPr wrap="none" lIns="0" tIns="0" rIns="0" bIns="0">
            <a:spAutoFit/>
          </a:bodyPr>
          <a:lstStyle/>
          <a:p>
            <a:pPr algn="r">
              <a:lnSpc>
                <a:spcPct val="85000"/>
              </a:lnSpc>
            </a:pPr>
            <a:r>
              <a:rPr lang="cs-CZ" sz="2400" b="1" dirty="0" smtClean="0">
                <a:solidFill>
                  <a:srgbClr val="515151"/>
                </a:solidFill>
                <a:latin typeface="Bebas Neue" charset="0"/>
                <a:ea typeface="Bebas Neue" charset="0"/>
                <a:cs typeface="Bebas Neue" charset="0"/>
              </a:rPr>
              <a:t>22,08 %</a:t>
            </a:r>
            <a:endParaRPr lang="cs-CZ" sz="1400" b="1" dirty="0" smtClean="0">
              <a:solidFill>
                <a:srgbClr val="515151"/>
              </a:solidFill>
              <a:latin typeface="Bebas Neue" charset="0"/>
              <a:ea typeface="Bebas Neue" charset="0"/>
              <a:cs typeface="Bebas Neue" charset="0"/>
            </a:endParaRPr>
          </a:p>
          <a:p>
            <a:pPr>
              <a:lnSpc>
                <a:spcPct val="85000"/>
              </a:lnSpc>
            </a:pPr>
            <a:r>
              <a:rPr lang="cs-CZ" sz="1400" dirty="0" smtClean="0">
                <a:solidFill>
                  <a:srgbClr val="515151"/>
                </a:solidFill>
                <a:latin typeface="Source Sans Pro" charset="0"/>
              </a:rPr>
              <a:t>Turecko</a:t>
            </a:r>
            <a:endParaRPr lang="cs-CZ" sz="1400" dirty="0">
              <a:solidFill>
                <a:srgbClr val="515151"/>
              </a:solidFill>
              <a:latin typeface="Source Sans Pro" charset="0"/>
            </a:endParaRPr>
          </a:p>
        </p:txBody>
      </p:sp>
      <p:sp>
        <p:nvSpPr>
          <p:cNvPr id="13" name="Rectangle 7"/>
          <p:cNvSpPr/>
          <p:nvPr/>
        </p:nvSpPr>
        <p:spPr>
          <a:xfrm>
            <a:off x="6751948" y="5316744"/>
            <a:ext cx="1130118" cy="497059"/>
          </a:xfrm>
          <a:prstGeom prst="rect">
            <a:avLst/>
          </a:prstGeom>
        </p:spPr>
        <p:txBody>
          <a:bodyPr wrap="none" lIns="0" tIns="0" rIns="0" bIns="0">
            <a:spAutoFit/>
          </a:bodyPr>
          <a:lstStyle/>
          <a:p>
            <a:pPr>
              <a:lnSpc>
                <a:spcPct val="85000"/>
              </a:lnSpc>
            </a:pPr>
            <a:r>
              <a:rPr lang="cs-CZ" sz="2400" b="1" dirty="0" smtClean="0">
                <a:solidFill>
                  <a:srgbClr val="515151"/>
                </a:solidFill>
                <a:latin typeface="Bebas Neue" charset="0"/>
                <a:ea typeface="Bebas Neue" charset="0"/>
                <a:cs typeface="Bebas Neue" charset="0"/>
              </a:rPr>
              <a:t>23,09 %</a:t>
            </a:r>
          </a:p>
          <a:p>
            <a:pPr>
              <a:lnSpc>
                <a:spcPct val="85000"/>
              </a:lnSpc>
            </a:pPr>
            <a:r>
              <a:rPr lang="cs-CZ" sz="1400" dirty="0" smtClean="0">
                <a:solidFill>
                  <a:srgbClr val="515151"/>
                </a:solidFill>
                <a:latin typeface="Source Sans Pro" charset="0"/>
              </a:rPr>
              <a:t>Slovensko</a:t>
            </a:r>
            <a:endParaRPr lang="cs-CZ" sz="1400" dirty="0">
              <a:solidFill>
                <a:srgbClr val="515151"/>
              </a:solidFill>
              <a:latin typeface="Source Sans Pro" charset="0"/>
            </a:endParaRPr>
          </a:p>
        </p:txBody>
      </p:sp>
      <p:sp>
        <p:nvSpPr>
          <p:cNvPr id="14" name="Rectangle 8"/>
          <p:cNvSpPr/>
          <p:nvPr/>
        </p:nvSpPr>
        <p:spPr>
          <a:xfrm>
            <a:off x="6901839" y="2044166"/>
            <a:ext cx="1130118" cy="497059"/>
          </a:xfrm>
          <a:prstGeom prst="rect">
            <a:avLst/>
          </a:prstGeom>
        </p:spPr>
        <p:txBody>
          <a:bodyPr wrap="none" lIns="0" tIns="0" rIns="0" bIns="0">
            <a:spAutoFit/>
          </a:bodyPr>
          <a:lstStyle/>
          <a:p>
            <a:pPr>
              <a:lnSpc>
                <a:spcPct val="85000"/>
              </a:lnSpc>
            </a:pPr>
            <a:r>
              <a:rPr lang="cs-CZ" sz="2400" b="1" dirty="0" smtClean="0">
                <a:solidFill>
                  <a:srgbClr val="515151"/>
                </a:solidFill>
                <a:latin typeface="Bebas Neue" charset="0"/>
                <a:ea typeface="Bebas Neue" charset="0"/>
                <a:cs typeface="Bebas Neue" charset="0"/>
              </a:rPr>
              <a:t>33,17 %</a:t>
            </a:r>
            <a:endParaRPr lang="cs-CZ" sz="1400" b="1" dirty="0" smtClean="0">
              <a:solidFill>
                <a:srgbClr val="515151"/>
              </a:solidFill>
              <a:latin typeface="Bebas Neue" charset="0"/>
              <a:ea typeface="Bebas Neue" charset="0"/>
              <a:cs typeface="Bebas Neue" charset="0"/>
            </a:endParaRPr>
          </a:p>
          <a:p>
            <a:pPr>
              <a:lnSpc>
                <a:spcPct val="85000"/>
              </a:lnSpc>
            </a:pPr>
            <a:r>
              <a:rPr lang="cs-CZ" sz="1400" dirty="0" smtClean="0">
                <a:solidFill>
                  <a:srgbClr val="515151"/>
                </a:solidFill>
                <a:latin typeface="Source Sans Pro" charset="0"/>
              </a:rPr>
              <a:t>Rusko</a:t>
            </a:r>
            <a:endParaRPr lang="cs-CZ" sz="1400" dirty="0">
              <a:solidFill>
                <a:srgbClr val="515151"/>
              </a:solidFill>
              <a:latin typeface="Source Sans Pro" charset="0"/>
            </a:endParaRPr>
          </a:p>
        </p:txBody>
      </p:sp>
      <p:sp>
        <p:nvSpPr>
          <p:cNvPr id="15" name="Freeform 9"/>
          <p:cNvSpPr/>
          <p:nvPr/>
        </p:nvSpPr>
        <p:spPr>
          <a:xfrm flipV="1">
            <a:off x="1889265" y="5122473"/>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15151"/>
              </a:solidFill>
              <a:latin typeface="Source Sans Pro" charset="0"/>
            </a:endParaRPr>
          </a:p>
        </p:txBody>
      </p:sp>
      <p:cxnSp>
        <p:nvCxnSpPr>
          <p:cNvPr id="16" name="Straight Connector 10"/>
          <p:cNvCxnSpPr/>
          <p:nvPr/>
        </p:nvCxnSpPr>
        <p:spPr>
          <a:xfrm flipH="1">
            <a:off x="2001304" y="3409662"/>
            <a:ext cx="603057" cy="0"/>
          </a:xfrm>
          <a:prstGeom prst="line">
            <a:avLst/>
          </a:prstGeom>
          <a:noFill/>
          <a:ln w="3175">
            <a:solidFill>
              <a:schemeClr val="accent4"/>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 name="Freeform 11"/>
          <p:cNvSpPr/>
          <p:nvPr/>
        </p:nvSpPr>
        <p:spPr>
          <a:xfrm flipH="1">
            <a:off x="6066500" y="2330326"/>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15151"/>
              </a:solidFill>
              <a:latin typeface="Source Sans Pro" charset="0"/>
            </a:endParaRPr>
          </a:p>
        </p:txBody>
      </p:sp>
      <p:sp>
        <p:nvSpPr>
          <p:cNvPr id="18" name="Freeform 12"/>
          <p:cNvSpPr/>
          <p:nvPr/>
        </p:nvSpPr>
        <p:spPr>
          <a:xfrm>
            <a:off x="2221237" y="2280291"/>
            <a:ext cx="1012209" cy="260934"/>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3">
                <a:lumMod val="50000"/>
              </a:schemeClr>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15151"/>
              </a:solidFill>
              <a:latin typeface="Source Sans Pro" charset="0"/>
            </a:endParaRPr>
          </a:p>
        </p:txBody>
      </p:sp>
      <p:sp>
        <p:nvSpPr>
          <p:cNvPr id="19" name="Rectangle 13"/>
          <p:cNvSpPr/>
          <p:nvPr/>
        </p:nvSpPr>
        <p:spPr>
          <a:xfrm>
            <a:off x="3176539" y="3581683"/>
            <a:ext cx="2791626" cy="711413"/>
          </a:xfrm>
          <a:prstGeom prst="rect">
            <a:avLst/>
          </a:prstGeom>
        </p:spPr>
        <p:txBody>
          <a:bodyPr wrap="square" lIns="121920" rIns="121920" bIns="60960">
            <a:spAutoFit/>
          </a:bodyPr>
          <a:lstStyle/>
          <a:p>
            <a:pPr algn="ctr">
              <a:lnSpc>
                <a:spcPct val="120000"/>
              </a:lnSpc>
            </a:pPr>
            <a:r>
              <a:rPr lang="cs-CZ" sz="3600" b="1" dirty="0" smtClean="0">
                <a:solidFill>
                  <a:srgbClr val="515151"/>
                </a:solidFill>
                <a:latin typeface="Bebas Neue" charset="0"/>
                <a:ea typeface="Bebas Neue" charset="0"/>
                <a:cs typeface="Bebas Neue" charset="0"/>
              </a:rPr>
              <a:t>71 mld. Kč</a:t>
            </a:r>
            <a:endParaRPr lang="cs-CZ" sz="3600" b="1" dirty="0">
              <a:solidFill>
                <a:srgbClr val="515151"/>
              </a:solidFill>
              <a:latin typeface="Bebas Neue" charset="0"/>
              <a:ea typeface="Bebas Neue" charset="0"/>
              <a:cs typeface="Bebas Neue" charset="0"/>
            </a:endParaRPr>
          </a:p>
        </p:txBody>
      </p:sp>
      <p:sp>
        <p:nvSpPr>
          <p:cNvPr id="21" name="Rectangle 23"/>
          <p:cNvSpPr/>
          <p:nvPr/>
        </p:nvSpPr>
        <p:spPr>
          <a:xfrm>
            <a:off x="594596" y="1497784"/>
            <a:ext cx="3833388" cy="230832"/>
          </a:xfrm>
          <a:prstGeom prst="rect">
            <a:avLst/>
          </a:prstGeom>
        </p:spPr>
        <p:txBody>
          <a:bodyPr wrap="square">
            <a:spAutoFit/>
          </a:bodyPr>
          <a:lstStyle/>
          <a:p>
            <a:pPr>
              <a:lnSpc>
                <a:spcPct val="90000"/>
              </a:lnSpc>
            </a:pPr>
            <a:r>
              <a:rPr lang="cs-CZ" sz="1000" dirty="0" smtClean="0">
                <a:solidFill>
                  <a:srgbClr val="515151"/>
                </a:solidFill>
              </a:rPr>
              <a:t>*Data k 31. 12. 2016 (dle stavu jistiny)</a:t>
            </a:r>
          </a:p>
        </p:txBody>
      </p:sp>
      <p:sp>
        <p:nvSpPr>
          <p:cNvPr id="22" name="Rectangle 5"/>
          <p:cNvSpPr/>
          <p:nvPr/>
        </p:nvSpPr>
        <p:spPr>
          <a:xfrm>
            <a:off x="1042708" y="2053854"/>
            <a:ext cx="958596" cy="497059"/>
          </a:xfrm>
          <a:prstGeom prst="rect">
            <a:avLst/>
          </a:prstGeom>
        </p:spPr>
        <p:txBody>
          <a:bodyPr wrap="none" lIns="0" tIns="0" rIns="0" bIns="0">
            <a:spAutoFit/>
          </a:bodyPr>
          <a:lstStyle/>
          <a:p>
            <a:pPr algn="r">
              <a:lnSpc>
                <a:spcPct val="85000"/>
              </a:lnSpc>
            </a:pPr>
            <a:r>
              <a:rPr lang="cs-CZ" sz="2400" b="1" dirty="0" smtClean="0">
                <a:solidFill>
                  <a:srgbClr val="515151"/>
                </a:solidFill>
                <a:latin typeface="Bebas Neue" charset="0"/>
                <a:ea typeface="Bebas Neue" charset="0"/>
                <a:cs typeface="Bebas Neue" charset="0"/>
              </a:rPr>
              <a:t>4,52 %</a:t>
            </a:r>
            <a:endParaRPr lang="cs-CZ" sz="1400" b="1" dirty="0" smtClean="0">
              <a:solidFill>
                <a:srgbClr val="515151"/>
              </a:solidFill>
              <a:latin typeface="Bebas Neue" charset="0"/>
              <a:ea typeface="Bebas Neue" charset="0"/>
              <a:cs typeface="Bebas Neue" charset="0"/>
            </a:endParaRPr>
          </a:p>
          <a:p>
            <a:pPr>
              <a:lnSpc>
                <a:spcPct val="85000"/>
              </a:lnSpc>
            </a:pPr>
            <a:r>
              <a:rPr lang="cs-CZ" sz="1400" dirty="0" smtClean="0">
                <a:solidFill>
                  <a:srgbClr val="515151"/>
                </a:solidFill>
                <a:latin typeface="Source Sans Pro" charset="0"/>
              </a:rPr>
              <a:t>Gruzie</a:t>
            </a:r>
            <a:endParaRPr lang="cs-CZ" sz="1400" dirty="0">
              <a:solidFill>
                <a:srgbClr val="515151"/>
              </a:solidFill>
              <a:latin typeface="Source Sans Pro" charset="0"/>
            </a:endParaRPr>
          </a:p>
        </p:txBody>
      </p:sp>
    </p:spTree>
    <p:extLst>
      <p:ext uri="{BB962C8B-B14F-4D97-AF65-F5344CB8AC3E}">
        <p14:creationId xmlns:p14="http://schemas.microsoft.com/office/powerpoint/2010/main" val="74012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text 18"/>
          <p:cNvSpPr>
            <a:spLocks noGrp="1"/>
          </p:cNvSpPr>
          <p:nvPr>
            <p:ph type="body" sz="half" idx="13"/>
          </p:nvPr>
        </p:nvSpPr>
        <p:spPr/>
        <p:txBody>
          <a:bodyPr/>
          <a:lstStyle/>
          <a:p>
            <a:r>
              <a:rPr lang="cs-CZ" dirty="0"/>
              <a:t>Úvěrové portfolio podle </a:t>
            </a:r>
            <a:r>
              <a:rPr lang="cs-CZ" dirty="0" smtClean="0"/>
              <a:t>odvětví financování</a:t>
            </a:r>
            <a:endParaRPr lang="en-US" dirty="0"/>
          </a:p>
        </p:txBody>
      </p:sp>
      <p:sp>
        <p:nvSpPr>
          <p:cNvPr id="5" name="Zástupný symbol pro text 4"/>
          <p:cNvSpPr>
            <a:spLocks noGrp="1"/>
          </p:cNvSpPr>
          <p:nvPr>
            <p:ph type="body" sz="quarter" idx="14"/>
          </p:nvPr>
        </p:nvSpPr>
        <p:spPr/>
        <p:txBody>
          <a:bodyPr/>
          <a:lstStyle/>
          <a:p>
            <a:r>
              <a:rPr lang="cs-CZ" b="1" dirty="0"/>
              <a:t>Česká banka pro český export</a:t>
            </a:r>
          </a:p>
          <a:p>
            <a:endParaRPr lang="en-US" dirty="0" smtClean="0"/>
          </a:p>
        </p:txBody>
      </p:sp>
      <p:sp>
        <p:nvSpPr>
          <p:cNvPr id="39" name="Right Arrow 21"/>
          <p:cNvSpPr/>
          <p:nvPr/>
        </p:nvSpPr>
        <p:spPr>
          <a:xfrm>
            <a:off x="7262177" y="3254101"/>
            <a:ext cx="550183" cy="319597"/>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graphicFrame>
        <p:nvGraphicFramePr>
          <p:cNvPr id="45" name="Graf 44"/>
          <p:cNvGraphicFramePr/>
          <p:nvPr>
            <p:extLst>
              <p:ext uri="{D42A27DB-BD31-4B8C-83A1-F6EECF244321}">
                <p14:modId xmlns:p14="http://schemas.microsoft.com/office/powerpoint/2010/main" val="182944450"/>
              </p:ext>
            </p:extLst>
          </p:nvPr>
        </p:nvGraphicFramePr>
        <p:xfrm>
          <a:off x="1187624" y="1389937"/>
          <a:ext cx="7956376" cy="4613976"/>
        </p:xfrm>
        <a:graphic>
          <a:graphicData uri="http://schemas.openxmlformats.org/drawingml/2006/chart">
            <c:chart xmlns:c="http://schemas.openxmlformats.org/drawingml/2006/chart" xmlns:r="http://schemas.openxmlformats.org/officeDocument/2006/relationships" r:id="rId3"/>
          </a:graphicData>
        </a:graphic>
      </p:graphicFrame>
      <p:sp>
        <p:nvSpPr>
          <p:cNvPr id="50" name="Right Arrow 21"/>
          <p:cNvSpPr/>
          <p:nvPr/>
        </p:nvSpPr>
        <p:spPr>
          <a:xfrm rot="10217954">
            <a:off x="2349031" y="4201354"/>
            <a:ext cx="550183" cy="319597"/>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51" name="Right Arrow 21"/>
          <p:cNvSpPr/>
          <p:nvPr/>
        </p:nvSpPr>
        <p:spPr>
          <a:xfrm rot="9318663">
            <a:off x="2665722" y="4982566"/>
            <a:ext cx="550183" cy="319597"/>
          </a:xfrm>
          <a:prstGeom prst="rightArrow">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52" name="Right Arrow 21"/>
          <p:cNvSpPr/>
          <p:nvPr/>
        </p:nvSpPr>
        <p:spPr>
          <a:xfrm rot="7932283">
            <a:off x="3807993" y="5838397"/>
            <a:ext cx="550183" cy="3195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54" name="Obdélník 53"/>
          <p:cNvSpPr/>
          <p:nvPr/>
        </p:nvSpPr>
        <p:spPr>
          <a:xfrm>
            <a:off x="996903" y="1951535"/>
            <a:ext cx="1918913" cy="369332"/>
          </a:xfrm>
          <a:prstGeom prst="rect">
            <a:avLst/>
          </a:prstGeom>
        </p:spPr>
        <p:txBody>
          <a:bodyPr wrap="square">
            <a:spAutoFit/>
          </a:bodyPr>
          <a:lstStyle/>
          <a:p>
            <a:r>
              <a:rPr lang="cs-CZ" b="1" dirty="0" smtClean="0">
                <a:solidFill>
                  <a:srgbClr val="706F6F"/>
                </a:solidFill>
              </a:rPr>
              <a:t>Ostatní odvětví</a:t>
            </a:r>
            <a:endParaRPr lang="cs-CZ" b="1" dirty="0">
              <a:solidFill>
                <a:srgbClr val="706F6F"/>
              </a:solidFill>
            </a:endParaRPr>
          </a:p>
        </p:txBody>
      </p:sp>
      <p:sp>
        <p:nvSpPr>
          <p:cNvPr id="57" name="Right Arrow 21"/>
          <p:cNvSpPr/>
          <p:nvPr/>
        </p:nvSpPr>
        <p:spPr>
          <a:xfrm rot="12481399">
            <a:off x="2629534" y="2246713"/>
            <a:ext cx="550183" cy="319597"/>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6" name="Obdélník 5"/>
          <p:cNvSpPr/>
          <p:nvPr/>
        </p:nvSpPr>
        <p:spPr>
          <a:xfrm>
            <a:off x="2786047" y="6211489"/>
            <a:ext cx="1589987" cy="369332"/>
          </a:xfrm>
          <a:prstGeom prst="rect">
            <a:avLst/>
          </a:prstGeom>
        </p:spPr>
        <p:txBody>
          <a:bodyPr wrap="none">
            <a:spAutoFit/>
          </a:bodyPr>
          <a:lstStyle/>
          <a:p>
            <a:r>
              <a:rPr lang="cs-CZ" b="1" dirty="0" smtClean="0">
                <a:solidFill>
                  <a:srgbClr val="706F6F"/>
                </a:solidFill>
              </a:rPr>
              <a:t>Veřejná správa</a:t>
            </a:r>
            <a:endParaRPr lang="cs-CZ" b="1" dirty="0">
              <a:solidFill>
                <a:srgbClr val="706F6F"/>
              </a:solidFill>
            </a:endParaRPr>
          </a:p>
        </p:txBody>
      </p:sp>
      <p:sp>
        <p:nvSpPr>
          <p:cNvPr id="58" name="Obdélník 57"/>
          <p:cNvSpPr/>
          <p:nvPr/>
        </p:nvSpPr>
        <p:spPr>
          <a:xfrm>
            <a:off x="395536" y="5291916"/>
            <a:ext cx="2271712"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b="1" dirty="0" smtClean="0">
                <a:solidFill>
                  <a:srgbClr val="706F6F"/>
                </a:solidFill>
              </a:rPr>
              <a:t>Výroba a tváření kovů</a:t>
            </a:r>
            <a:endParaRPr lang="cs-CZ" sz="1800" b="1" dirty="0">
              <a:solidFill>
                <a:srgbClr val="706F6F"/>
              </a:solidFill>
            </a:endParaRPr>
          </a:p>
        </p:txBody>
      </p:sp>
      <p:sp>
        <p:nvSpPr>
          <p:cNvPr id="59" name="Obdélník 58"/>
          <p:cNvSpPr/>
          <p:nvPr/>
        </p:nvSpPr>
        <p:spPr>
          <a:xfrm>
            <a:off x="539552" y="4221088"/>
            <a:ext cx="1736501"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b="1" dirty="0" smtClean="0">
                <a:solidFill>
                  <a:srgbClr val="706F6F"/>
                </a:solidFill>
              </a:rPr>
              <a:t>Přenos elektřiny</a:t>
            </a:r>
          </a:p>
        </p:txBody>
      </p:sp>
      <p:sp>
        <p:nvSpPr>
          <p:cNvPr id="15" name="Rectangle 23"/>
          <p:cNvSpPr/>
          <p:nvPr/>
        </p:nvSpPr>
        <p:spPr>
          <a:xfrm>
            <a:off x="594596" y="1497784"/>
            <a:ext cx="3833388" cy="230832"/>
          </a:xfrm>
          <a:prstGeom prst="rect">
            <a:avLst/>
          </a:prstGeom>
        </p:spPr>
        <p:txBody>
          <a:bodyPr wrap="square">
            <a:spAutoFit/>
          </a:bodyPr>
          <a:lstStyle/>
          <a:p>
            <a:pPr>
              <a:lnSpc>
                <a:spcPct val="90000"/>
              </a:lnSpc>
            </a:pPr>
            <a:r>
              <a:rPr lang="cs-CZ" sz="1000" dirty="0" smtClean="0">
                <a:solidFill>
                  <a:srgbClr val="515151"/>
                </a:solidFill>
              </a:rPr>
              <a:t>*Data k 31. 12. 2016 (dle stavu jistiny)</a:t>
            </a:r>
          </a:p>
        </p:txBody>
      </p:sp>
    </p:spTree>
    <p:extLst>
      <p:ext uri="{BB962C8B-B14F-4D97-AF65-F5344CB8AC3E}">
        <p14:creationId xmlns:p14="http://schemas.microsoft.com/office/powerpoint/2010/main" val="244722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text 16"/>
          <p:cNvSpPr>
            <a:spLocks noGrp="1"/>
          </p:cNvSpPr>
          <p:nvPr>
            <p:ph type="body" sz="half" idx="13"/>
          </p:nvPr>
        </p:nvSpPr>
        <p:spPr/>
        <p:txBody>
          <a:bodyPr/>
          <a:lstStyle/>
          <a:p>
            <a:r>
              <a:rPr lang="cs-CZ" dirty="0" smtClean="0">
                <a:latin typeface="+mj-lt"/>
              </a:rPr>
              <a:t>Budoucí spolupráce</a:t>
            </a:r>
            <a:endParaRPr lang="cs-CZ" dirty="0">
              <a:latin typeface="+mj-lt"/>
            </a:endParaRPr>
          </a:p>
        </p:txBody>
      </p:sp>
      <p:sp>
        <p:nvSpPr>
          <p:cNvPr id="18" name="Zástupný symbol pro text 17"/>
          <p:cNvSpPr>
            <a:spLocks noGrp="1"/>
          </p:cNvSpPr>
          <p:nvPr>
            <p:ph type="body" sz="quarter" idx="14"/>
          </p:nvPr>
        </p:nvSpPr>
        <p:spPr/>
        <p:txBody>
          <a:bodyPr/>
          <a:lstStyle/>
          <a:p>
            <a:r>
              <a:rPr lang="cs-CZ" b="1" dirty="0"/>
              <a:t>Česká banka pro český export</a:t>
            </a:r>
          </a:p>
        </p:txBody>
      </p:sp>
      <p:grpSp>
        <p:nvGrpSpPr>
          <p:cNvPr id="2" name="Skupina 2"/>
          <p:cNvGrpSpPr/>
          <p:nvPr/>
        </p:nvGrpSpPr>
        <p:grpSpPr>
          <a:xfrm>
            <a:off x="-12493" y="941312"/>
            <a:ext cx="9191470" cy="5007968"/>
            <a:chOff x="-12493" y="941312"/>
            <a:chExt cx="9191470" cy="5007968"/>
          </a:xfrm>
        </p:grpSpPr>
        <p:grpSp>
          <p:nvGrpSpPr>
            <p:cNvPr id="3" name="Skupina 1"/>
            <p:cNvGrpSpPr/>
            <p:nvPr/>
          </p:nvGrpSpPr>
          <p:grpSpPr>
            <a:xfrm>
              <a:off x="-12493" y="941312"/>
              <a:ext cx="9191470" cy="5007968"/>
              <a:chOff x="0" y="248410"/>
              <a:chExt cx="12211430" cy="6653394"/>
            </a:xfrm>
          </p:grpSpPr>
          <p:sp>
            <p:nvSpPr>
              <p:cNvPr id="36" name="Freeform 5"/>
              <p:cNvSpPr>
                <a:spLocks/>
              </p:cNvSpPr>
              <p:nvPr/>
            </p:nvSpPr>
            <p:spPr bwMode="auto">
              <a:xfrm>
                <a:off x="0" y="2881835"/>
                <a:ext cx="12211430" cy="4019969"/>
              </a:xfrm>
              <a:custGeom>
                <a:avLst/>
                <a:gdLst>
                  <a:gd name="T0" fmla="*/ 0 w 6367"/>
                  <a:gd name="T1" fmla="*/ 1579 h 2613"/>
                  <a:gd name="T2" fmla="*/ 611 w 6367"/>
                  <a:gd name="T3" fmla="*/ 1579 h 2613"/>
                  <a:gd name="T4" fmla="*/ 818 w 6367"/>
                  <a:gd name="T5" fmla="*/ 1400 h 2613"/>
                  <a:gd name="T6" fmla="*/ 818 w 6367"/>
                  <a:gd name="T7" fmla="*/ 1400 h 2613"/>
                  <a:gd name="T8" fmla="*/ 1599 w 6367"/>
                  <a:gd name="T9" fmla="*/ 1400 h 2613"/>
                  <a:gd name="T10" fmla="*/ 1806 w 6367"/>
                  <a:gd name="T11" fmla="*/ 1221 h 2613"/>
                  <a:gd name="T12" fmla="*/ 2587 w 6367"/>
                  <a:gd name="T13" fmla="*/ 1221 h 2613"/>
                  <a:gd name="T14" fmla="*/ 2794 w 6367"/>
                  <a:gd name="T15" fmla="*/ 1043 h 2613"/>
                  <a:gd name="T16" fmla="*/ 3575 w 6367"/>
                  <a:gd name="T17" fmla="*/ 1043 h 2613"/>
                  <a:gd name="T18" fmla="*/ 3782 w 6367"/>
                  <a:gd name="T19" fmla="*/ 864 h 2613"/>
                  <a:gd name="T20" fmla="*/ 4565 w 6367"/>
                  <a:gd name="T21" fmla="*/ 864 h 2613"/>
                  <a:gd name="T22" fmla="*/ 4770 w 6367"/>
                  <a:gd name="T23" fmla="*/ 685 h 2613"/>
                  <a:gd name="T24" fmla="*/ 5553 w 6367"/>
                  <a:gd name="T25" fmla="*/ 685 h 2613"/>
                  <a:gd name="T26" fmla="*/ 5553 w 6367"/>
                  <a:gd name="T27" fmla="*/ 685 h 2613"/>
                  <a:gd name="T28" fmla="*/ 6367 w 6367"/>
                  <a:gd name="T29" fmla="*/ 0 h 2613"/>
                  <a:gd name="T30" fmla="*/ 6367 w 6367"/>
                  <a:gd name="T31" fmla="*/ 2613 h 2613"/>
                  <a:gd name="T32" fmla="*/ 0 w 6367"/>
                  <a:gd name="T33" fmla="*/ 2613 h 2613"/>
                  <a:gd name="T34" fmla="*/ 0 w 6367"/>
                  <a:gd name="T35" fmla="*/ 1579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7" h="2613">
                    <a:moveTo>
                      <a:pt x="0" y="1579"/>
                    </a:moveTo>
                    <a:lnTo>
                      <a:pt x="611" y="1579"/>
                    </a:lnTo>
                    <a:lnTo>
                      <a:pt x="818" y="1400"/>
                    </a:lnTo>
                    <a:lnTo>
                      <a:pt x="818" y="1400"/>
                    </a:lnTo>
                    <a:lnTo>
                      <a:pt x="1599" y="1400"/>
                    </a:lnTo>
                    <a:lnTo>
                      <a:pt x="1806" y="1221"/>
                    </a:lnTo>
                    <a:lnTo>
                      <a:pt x="2587" y="1221"/>
                    </a:lnTo>
                    <a:lnTo>
                      <a:pt x="2794" y="1043"/>
                    </a:lnTo>
                    <a:lnTo>
                      <a:pt x="3575" y="1043"/>
                    </a:lnTo>
                    <a:lnTo>
                      <a:pt x="3782" y="864"/>
                    </a:lnTo>
                    <a:lnTo>
                      <a:pt x="4565" y="864"/>
                    </a:lnTo>
                    <a:lnTo>
                      <a:pt x="4770" y="685"/>
                    </a:lnTo>
                    <a:lnTo>
                      <a:pt x="5553" y="685"/>
                    </a:lnTo>
                    <a:lnTo>
                      <a:pt x="5553" y="685"/>
                    </a:lnTo>
                    <a:lnTo>
                      <a:pt x="6367" y="0"/>
                    </a:lnTo>
                    <a:lnTo>
                      <a:pt x="6367" y="2613"/>
                    </a:lnTo>
                    <a:lnTo>
                      <a:pt x="0" y="2613"/>
                    </a:lnTo>
                    <a:lnTo>
                      <a:pt x="0" y="15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37" name="Freeform 7"/>
              <p:cNvSpPr>
                <a:spLocks noEditPoints="1"/>
              </p:cNvSpPr>
              <p:nvPr/>
            </p:nvSpPr>
            <p:spPr bwMode="auto">
              <a:xfrm>
                <a:off x="0" y="3702441"/>
                <a:ext cx="12211430" cy="3197410"/>
              </a:xfrm>
              <a:custGeom>
                <a:avLst/>
                <a:gdLst>
                  <a:gd name="T0" fmla="*/ 2297 w 5599"/>
                  <a:gd name="T1" fmla="*/ 1844 h 1860"/>
                  <a:gd name="T2" fmla="*/ 4691 w 5599"/>
                  <a:gd name="T3" fmla="*/ 1856 h 1860"/>
                  <a:gd name="T4" fmla="*/ 5266 w 5599"/>
                  <a:gd name="T5" fmla="*/ 1860 h 1860"/>
                  <a:gd name="T6" fmla="*/ 1926 w 5599"/>
                  <a:gd name="T7" fmla="*/ 1799 h 1860"/>
                  <a:gd name="T8" fmla="*/ 2574 w 5599"/>
                  <a:gd name="T9" fmla="*/ 1738 h 1860"/>
                  <a:gd name="T10" fmla="*/ 1501 w 5599"/>
                  <a:gd name="T11" fmla="*/ 1766 h 1860"/>
                  <a:gd name="T12" fmla="*/ 5235 w 5599"/>
                  <a:gd name="T13" fmla="*/ 1749 h 1860"/>
                  <a:gd name="T14" fmla="*/ 3659 w 5599"/>
                  <a:gd name="T15" fmla="*/ 1693 h 1860"/>
                  <a:gd name="T16" fmla="*/ 2237 w 5599"/>
                  <a:gd name="T17" fmla="*/ 1678 h 1860"/>
                  <a:gd name="T18" fmla="*/ 1944 w 5599"/>
                  <a:gd name="T19" fmla="*/ 1704 h 1860"/>
                  <a:gd name="T20" fmla="*/ 401 w 5599"/>
                  <a:gd name="T21" fmla="*/ 1711 h 1860"/>
                  <a:gd name="T22" fmla="*/ 5358 w 5599"/>
                  <a:gd name="T23" fmla="*/ 1643 h 1860"/>
                  <a:gd name="T24" fmla="*/ 4973 w 5599"/>
                  <a:gd name="T25" fmla="*/ 1576 h 1860"/>
                  <a:gd name="T26" fmla="*/ 2605 w 5599"/>
                  <a:gd name="T27" fmla="*/ 1552 h 1860"/>
                  <a:gd name="T28" fmla="*/ 4527 w 5599"/>
                  <a:gd name="T29" fmla="*/ 1534 h 1860"/>
                  <a:gd name="T30" fmla="*/ 3075 w 5599"/>
                  <a:gd name="T31" fmla="*/ 1549 h 1860"/>
                  <a:gd name="T32" fmla="*/ 517 w 5599"/>
                  <a:gd name="T33" fmla="*/ 1571 h 1860"/>
                  <a:gd name="T34" fmla="*/ 3857 w 5599"/>
                  <a:gd name="T35" fmla="*/ 1493 h 1860"/>
                  <a:gd name="T36" fmla="*/ 1058 w 5599"/>
                  <a:gd name="T37" fmla="*/ 1470 h 1860"/>
                  <a:gd name="T38" fmla="*/ 4291 w 5599"/>
                  <a:gd name="T39" fmla="*/ 1439 h 1860"/>
                  <a:gd name="T40" fmla="*/ 2617 w 5599"/>
                  <a:gd name="T41" fmla="*/ 1445 h 1860"/>
                  <a:gd name="T42" fmla="*/ 919 w 5599"/>
                  <a:gd name="T43" fmla="*/ 1432 h 1860"/>
                  <a:gd name="T44" fmla="*/ 5139 w 5599"/>
                  <a:gd name="T45" fmla="*/ 1360 h 1860"/>
                  <a:gd name="T46" fmla="*/ 517 w 5599"/>
                  <a:gd name="T47" fmla="*/ 1350 h 1860"/>
                  <a:gd name="T48" fmla="*/ 5589 w 5599"/>
                  <a:gd name="T49" fmla="*/ 1360 h 1860"/>
                  <a:gd name="T50" fmla="*/ 2154 w 5599"/>
                  <a:gd name="T51" fmla="*/ 1356 h 1860"/>
                  <a:gd name="T52" fmla="*/ 5478 w 5599"/>
                  <a:gd name="T53" fmla="*/ 1290 h 1860"/>
                  <a:gd name="T54" fmla="*/ 4084 w 5599"/>
                  <a:gd name="T55" fmla="*/ 1268 h 1860"/>
                  <a:gd name="T56" fmla="*/ 4984 w 5599"/>
                  <a:gd name="T57" fmla="*/ 1273 h 1860"/>
                  <a:gd name="T58" fmla="*/ 2399 w 5599"/>
                  <a:gd name="T59" fmla="*/ 1242 h 1860"/>
                  <a:gd name="T60" fmla="*/ 3973 w 5599"/>
                  <a:gd name="T61" fmla="*/ 1199 h 1860"/>
                  <a:gd name="T62" fmla="*/ 1369 w 5599"/>
                  <a:gd name="T63" fmla="*/ 1188 h 1860"/>
                  <a:gd name="T64" fmla="*/ 2955 w 5599"/>
                  <a:gd name="T65" fmla="*/ 1197 h 1860"/>
                  <a:gd name="T66" fmla="*/ 205 w 5599"/>
                  <a:gd name="T67" fmla="*/ 1228 h 1860"/>
                  <a:gd name="T68" fmla="*/ 977 w 5599"/>
                  <a:gd name="T69" fmla="*/ 1129 h 1860"/>
                  <a:gd name="T70" fmla="*/ 838 w 5599"/>
                  <a:gd name="T71" fmla="*/ 1079 h 1860"/>
                  <a:gd name="T72" fmla="*/ 17 w 5599"/>
                  <a:gd name="T73" fmla="*/ 1056 h 1860"/>
                  <a:gd name="T74" fmla="*/ 4033 w 5599"/>
                  <a:gd name="T75" fmla="*/ 1038 h 1860"/>
                  <a:gd name="T76" fmla="*/ 5077 w 5599"/>
                  <a:gd name="T77" fmla="*/ 1077 h 1860"/>
                  <a:gd name="T78" fmla="*/ 2904 w 5599"/>
                  <a:gd name="T79" fmla="*/ 1056 h 1860"/>
                  <a:gd name="T80" fmla="*/ 2087 w 5599"/>
                  <a:gd name="T81" fmla="*/ 997 h 1860"/>
                  <a:gd name="T82" fmla="*/ 4413 w 5599"/>
                  <a:gd name="T83" fmla="*/ 946 h 1860"/>
                  <a:gd name="T84" fmla="*/ 3216 w 5599"/>
                  <a:gd name="T85" fmla="*/ 938 h 1860"/>
                  <a:gd name="T86" fmla="*/ 869 w 5599"/>
                  <a:gd name="T87" fmla="*/ 993 h 1860"/>
                  <a:gd name="T88" fmla="*/ 5163 w 5599"/>
                  <a:gd name="T89" fmla="*/ 898 h 1860"/>
                  <a:gd name="T90" fmla="*/ 1369 w 5599"/>
                  <a:gd name="T91" fmla="*/ 860 h 1860"/>
                  <a:gd name="T92" fmla="*/ 1076 w 5599"/>
                  <a:gd name="T93" fmla="*/ 886 h 1860"/>
                  <a:gd name="T94" fmla="*/ 1926 w 5599"/>
                  <a:gd name="T95" fmla="*/ 906 h 1860"/>
                  <a:gd name="T96" fmla="*/ 4126 w 5599"/>
                  <a:gd name="T97" fmla="*/ 780 h 1860"/>
                  <a:gd name="T98" fmla="*/ 5199 w 5599"/>
                  <a:gd name="T99" fmla="*/ 741 h 1860"/>
                  <a:gd name="T100" fmla="*/ 4841 w 5599"/>
                  <a:gd name="T101" fmla="*/ 713 h 1860"/>
                  <a:gd name="T102" fmla="*/ 4547 w 5599"/>
                  <a:gd name="T103" fmla="*/ 739 h 1860"/>
                  <a:gd name="T104" fmla="*/ 2794 w 5599"/>
                  <a:gd name="T105" fmla="*/ 747 h 1860"/>
                  <a:gd name="T106" fmla="*/ 3461 w 5599"/>
                  <a:gd name="T107" fmla="*/ 621 h 1860"/>
                  <a:gd name="T108" fmla="*/ 3248 w 5599"/>
                  <a:gd name="T109" fmla="*/ 575 h 1860"/>
                  <a:gd name="T110" fmla="*/ 5127 w 5599"/>
                  <a:gd name="T111" fmla="*/ 541 h 1860"/>
                  <a:gd name="T112" fmla="*/ 3857 w 5599"/>
                  <a:gd name="T113" fmla="*/ 583 h 1860"/>
                  <a:gd name="T114" fmla="*/ 4329 w 5599"/>
                  <a:gd name="T115" fmla="*/ 462 h 1860"/>
                  <a:gd name="T116" fmla="*/ 5139 w 5599"/>
                  <a:gd name="T117" fmla="*/ 387 h 1860"/>
                  <a:gd name="T118" fmla="*/ 5266 w 5599"/>
                  <a:gd name="T119" fmla="*/ 402 h 1860"/>
                  <a:gd name="T120" fmla="*/ 4984 w 5599"/>
                  <a:gd name="T121" fmla="*/ 296 h 1860"/>
                  <a:gd name="T122" fmla="*/ 4640 w 5599"/>
                  <a:gd name="T123" fmla="*/ 250 h 1860"/>
                  <a:gd name="T124" fmla="*/ 5380 w 5599"/>
                  <a:gd name="T125"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9" h="1860">
                    <a:moveTo>
                      <a:pt x="4901" y="1856"/>
                    </a:moveTo>
                    <a:cubicBezTo>
                      <a:pt x="4896" y="1856"/>
                      <a:pt x="4891" y="1858"/>
                      <a:pt x="4886" y="1860"/>
                    </a:cubicBezTo>
                    <a:cubicBezTo>
                      <a:pt x="4916" y="1860"/>
                      <a:pt x="4916" y="1860"/>
                      <a:pt x="4916" y="1860"/>
                    </a:cubicBezTo>
                    <a:cubicBezTo>
                      <a:pt x="4911" y="1858"/>
                      <a:pt x="4906" y="1856"/>
                      <a:pt x="4901" y="1856"/>
                    </a:cubicBezTo>
                    <a:moveTo>
                      <a:pt x="2791" y="1852"/>
                    </a:moveTo>
                    <a:cubicBezTo>
                      <a:pt x="2782" y="1852"/>
                      <a:pt x="2773" y="1855"/>
                      <a:pt x="2765" y="1860"/>
                    </a:cubicBezTo>
                    <a:cubicBezTo>
                      <a:pt x="2818" y="1860"/>
                      <a:pt x="2818" y="1860"/>
                      <a:pt x="2818" y="1860"/>
                    </a:cubicBezTo>
                    <a:cubicBezTo>
                      <a:pt x="2810" y="1855"/>
                      <a:pt x="2801" y="1852"/>
                      <a:pt x="2791" y="1852"/>
                    </a:cubicBezTo>
                    <a:moveTo>
                      <a:pt x="3973" y="1849"/>
                    </a:moveTo>
                    <a:cubicBezTo>
                      <a:pt x="3964" y="1849"/>
                      <a:pt x="3955" y="1853"/>
                      <a:pt x="3950" y="1860"/>
                    </a:cubicBezTo>
                    <a:cubicBezTo>
                      <a:pt x="3997" y="1860"/>
                      <a:pt x="3997" y="1860"/>
                      <a:pt x="3997" y="1860"/>
                    </a:cubicBezTo>
                    <a:cubicBezTo>
                      <a:pt x="3991" y="1853"/>
                      <a:pt x="3983" y="1849"/>
                      <a:pt x="3973" y="1849"/>
                    </a:cubicBezTo>
                    <a:moveTo>
                      <a:pt x="5139" y="1847"/>
                    </a:moveTo>
                    <a:cubicBezTo>
                      <a:pt x="5129" y="1847"/>
                      <a:pt x="5121" y="1852"/>
                      <a:pt x="5117" y="1860"/>
                    </a:cubicBezTo>
                    <a:cubicBezTo>
                      <a:pt x="5160" y="1860"/>
                      <a:pt x="5160" y="1860"/>
                      <a:pt x="5160" y="1860"/>
                    </a:cubicBezTo>
                    <a:cubicBezTo>
                      <a:pt x="5156" y="1852"/>
                      <a:pt x="5148" y="1847"/>
                      <a:pt x="5139" y="1847"/>
                    </a:cubicBezTo>
                    <a:moveTo>
                      <a:pt x="3105" y="1847"/>
                    </a:moveTo>
                    <a:cubicBezTo>
                      <a:pt x="3093" y="1847"/>
                      <a:pt x="3083" y="1852"/>
                      <a:pt x="3076" y="1860"/>
                    </a:cubicBezTo>
                    <a:cubicBezTo>
                      <a:pt x="3134" y="1860"/>
                      <a:pt x="3134" y="1860"/>
                      <a:pt x="3134" y="1860"/>
                    </a:cubicBezTo>
                    <a:cubicBezTo>
                      <a:pt x="3127" y="1852"/>
                      <a:pt x="3117" y="1847"/>
                      <a:pt x="3105" y="1847"/>
                    </a:cubicBezTo>
                    <a:moveTo>
                      <a:pt x="2297" y="1844"/>
                    </a:moveTo>
                    <a:cubicBezTo>
                      <a:pt x="2286" y="1844"/>
                      <a:pt x="2276" y="1851"/>
                      <a:pt x="2271" y="1860"/>
                    </a:cubicBezTo>
                    <a:cubicBezTo>
                      <a:pt x="2323" y="1860"/>
                      <a:pt x="2323" y="1860"/>
                      <a:pt x="2323" y="1860"/>
                    </a:cubicBezTo>
                    <a:cubicBezTo>
                      <a:pt x="2318" y="1851"/>
                      <a:pt x="2308" y="1844"/>
                      <a:pt x="2297" y="1844"/>
                    </a:cubicBezTo>
                    <a:moveTo>
                      <a:pt x="203" y="1844"/>
                    </a:moveTo>
                    <a:cubicBezTo>
                      <a:pt x="189" y="1844"/>
                      <a:pt x="177" y="1850"/>
                      <a:pt x="168" y="1860"/>
                    </a:cubicBezTo>
                    <a:cubicBezTo>
                      <a:pt x="239" y="1860"/>
                      <a:pt x="239" y="1860"/>
                      <a:pt x="239" y="1860"/>
                    </a:cubicBezTo>
                    <a:cubicBezTo>
                      <a:pt x="230" y="1850"/>
                      <a:pt x="217" y="1844"/>
                      <a:pt x="203" y="1844"/>
                    </a:cubicBezTo>
                    <a:moveTo>
                      <a:pt x="517" y="1839"/>
                    </a:moveTo>
                    <a:cubicBezTo>
                      <a:pt x="502" y="1839"/>
                      <a:pt x="489" y="1848"/>
                      <a:pt x="483" y="1860"/>
                    </a:cubicBezTo>
                    <a:cubicBezTo>
                      <a:pt x="551" y="1860"/>
                      <a:pt x="551" y="1860"/>
                      <a:pt x="551" y="1860"/>
                    </a:cubicBezTo>
                    <a:cubicBezTo>
                      <a:pt x="545" y="1848"/>
                      <a:pt x="532" y="1839"/>
                      <a:pt x="517" y="1839"/>
                    </a:cubicBezTo>
                    <a:moveTo>
                      <a:pt x="1369" y="1837"/>
                    </a:moveTo>
                    <a:cubicBezTo>
                      <a:pt x="1355" y="1837"/>
                      <a:pt x="1343" y="1847"/>
                      <a:pt x="1340" y="1860"/>
                    </a:cubicBezTo>
                    <a:cubicBezTo>
                      <a:pt x="1398" y="1860"/>
                      <a:pt x="1398" y="1860"/>
                      <a:pt x="1398" y="1860"/>
                    </a:cubicBezTo>
                    <a:cubicBezTo>
                      <a:pt x="1395" y="1847"/>
                      <a:pt x="1383" y="1837"/>
                      <a:pt x="1369" y="1837"/>
                    </a:cubicBezTo>
                    <a:moveTo>
                      <a:pt x="3726" y="1828"/>
                    </a:moveTo>
                    <a:cubicBezTo>
                      <a:pt x="3705" y="1828"/>
                      <a:pt x="3688" y="1841"/>
                      <a:pt x="3682" y="1860"/>
                    </a:cubicBezTo>
                    <a:cubicBezTo>
                      <a:pt x="3770" y="1860"/>
                      <a:pt x="3770" y="1860"/>
                      <a:pt x="3770" y="1860"/>
                    </a:cubicBezTo>
                    <a:cubicBezTo>
                      <a:pt x="3764" y="1841"/>
                      <a:pt x="3747" y="1828"/>
                      <a:pt x="3726" y="1828"/>
                    </a:cubicBezTo>
                    <a:moveTo>
                      <a:pt x="4725" y="1823"/>
                    </a:moveTo>
                    <a:cubicBezTo>
                      <a:pt x="4706" y="1823"/>
                      <a:pt x="4691" y="1838"/>
                      <a:pt x="4691" y="1856"/>
                    </a:cubicBezTo>
                    <a:cubicBezTo>
                      <a:pt x="4691" y="1858"/>
                      <a:pt x="4691" y="1859"/>
                      <a:pt x="4691" y="1860"/>
                    </a:cubicBezTo>
                    <a:cubicBezTo>
                      <a:pt x="4758" y="1860"/>
                      <a:pt x="4758" y="1860"/>
                      <a:pt x="4758" y="1860"/>
                    </a:cubicBezTo>
                    <a:cubicBezTo>
                      <a:pt x="4758" y="1859"/>
                      <a:pt x="4758" y="1858"/>
                      <a:pt x="4758" y="1856"/>
                    </a:cubicBezTo>
                    <a:cubicBezTo>
                      <a:pt x="4758" y="1838"/>
                      <a:pt x="4743" y="1823"/>
                      <a:pt x="4725" y="1823"/>
                    </a:cubicBezTo>
                    <a:moveTo>
                      <a:pt x="5599" y="1820"/>
                    </a:moveTo>
                    <a:cubicBezTo>
                      <a:pt x="5593" y="1827"/>
                      <a:pt x="5589" y="1836"/>
                      <a:pt x="5589" y="1847"/>
                    </a:cubicBezTo>
                    <a:cubicBezTo>
                      <a:pt x="5589" y="1851"/>
                      <a:pt x="5589" y="1856"/>
                      <a:pt x="5591" y="1860"/>
                    </a:cubicBezTo>
                    <a:cubicBezTo>
                      <a:pt x="5599" y="1860"/>
                      <a:pt x="5599" y="1860"/>
                      <a:pt x="5599" y="1860"/>
                    </a:cubicBezTo>
                    <a:cubicBezTo>
                      <a:pt x="5599" y="1820"/>
                      <a:pt x="5599" y="1820"/>
                      <a:pt x="5599" y="1820"/>
                    </a:cubicBezTo>
                    <a:moveTo>
                      <a:pt x="1122" y="1816"/>
                    </a:moveTo>
                    <a:cubicBezTo>
                      <a:pt x="1097" y="1816"/>
                      <a:pt x="1077" y="1836"/>
                      <a:pt x="1076" y="1860"/>
                    </a:cubicBezTo>
                    <a:cubicBezTo>
                      <a:pt x="1168" y="1860"/>
                      <a:pt x="1168" y="1860"/>
                      <a:pt x="1168" y="1860"/>
                    </a:cubicBezTo>
                    <a:cubicBezTo>
                      <a:pt x="1167" y="1836"/>
                      <a:pt x="1147" y="1816"/>
                      <a:pt x="1122" y="1816"/>
                    </a:cubicBezTo>
                    <a:moveTo>
                      <a:pt x="2955" y="1815"/>
                    </a:moveTo>
                    <a:cubicBezTo>
                      <a:pt x="2937" y="1815"/>
                      <a:pt x="2922" y="1830"/>
                      <a:pt x="2922" y="1849"/>
                    </a:cubicBezTo>
                    <a:cubicBezTo>
                      <a:pt x="2922" y="1853"/>
                      <a:pt x="2923" y="1856"/>
                      <a:pt x="2924" y="1860"/>
                    </a:cubicBezTo>
                    <a:cubicBezTo>
                      <a:pt x="2986" y="1860"/>
                      <a:pt x="2986" y="1860"/>
                      <a:pt x="2986" y="1860"/>
                    </a:cubicBezTo>
                    <a:cubicBezTo>
                      <a:pt x="2988" y="1856"/>
                      <a:pt x="2989" y="1853"/>
                      <a:pt x="2989" y="1849"/>
                    </a:cubicBezTo>
                    <a:cubicBezTo>
                      <a:pt x="2989" y="1830"/>
                      <a:pt x="2974" y="1815"/>
                      <a:pt x="2955" y="1815"/>
                    </a:cubicBezTo>
                    <a:moveTo>
                      <a:pt x="5314" y="1813"/>
                    </a:moveTo>
                    <a:cubicBezTo>
                      <a:pt x="5288" y="1813"/>
                      <a:pt x="5267" y="1834"/>
                      <a:pt x="5266" y="1860"/>
                    </a:cubicBezTo>
                    <a:cubicBezTo>
                      <a:pt x="5362" y="1860"/>
                      <a:pt x="5362" y="1860"/>
                      <a:pt x="5362" y="1860"/>
                    </a:cubicBezTo>
                    <a:cubicBezTo>
                      <a:pt x="5361" y="1834"/>
                      <a:pt x="5340" y="1813"/>
                      <a:pt x="5314" y="1813"/>
                    </a:cubicBezTo>
                    <a:moveTo>
                      <a:pt x="2121" y="1811"/>
                    </a:moveTo>
                    <a:cubicBezTo>
                      <a:pt x="2102" y="1811"/>
                      <a:pt x="2087" y="1826"/>
                      <a:pt x="2087" y="1844"/>
                    </a:cubicBezTo>
                    <a:cubicBezTo>
                      <a:pt x="2087" y="1850"/>
                      <a:pt x="2089" y="1855"/>
                      <a:pt x="2091" y="1860"/>
                    </a:cubicBezTo>
                    <a:cubicBezTo>
                      <a:pt x="2150" y="1860"/>
                      <a:pt x="2150" y="1860"/>
                      <a:pt x="2150" y="1860"/>
                    </a:cubicBezTo>
                    <a:cubicBezTo>
                      <a:pt x="2153" y="1855"/>
                      <a:pt x="2154" y="1850"/>
                      <a:pt x="2154" y="1844"/>
                    </a:cubicBezTo>
                    <a:cubicBezTo>
                      <a:pt x="2154" y="1826"/>
                      <a:pt x="2139" y="1811"/>
                      <a:pt x="2121" y="1811"/>
                    </a:cubicBezTo>
                    <a:moveTo>
                      <a:pt x="4529" y="1811"/>
                    </a:moveTo>
                    <a:cubicBezTo>
                      <a:pt x="4506" y="1811"/>
                      <a:pt x="4487" y="1830"/>
                      <a:pt x="4487" y="1853"/>
                    </a:cubicBezTo>
                    <a:cubicBezTo>
                      <a:pt x="4487" y="1855"/>
                      <a:pt x="4488" y="1858"/>
                      <a:pt x="4488" y="1860"/>
                    </a:cubicBezTo>
                    <a:cubicBezTo>
                      <a:pt x="4571" y="1860"/>
                      <a:pt x="4571" y="1860"/>
                      <a:pt x="4571" y="1860"/>
                    </a:cubicBezTo>
                    <a:cubicBezTo>
                      <a:pt x="4571" y="1858"/>
                      <a:pt x="4571" y="1855"/>
                      <a:pt x="4571" y="1853"/>
                    </a:cubicBezTo>
                    <a:cubicBezTo>
                      <a:pt x="4571" y="1830"/>
                      <a:pt x="4553" y="1811"/>
                      <a:pt x="4529" y="1811"/>
                    </a:cubicBezTo>
                    <a:moveTo>
                      <a:pt x="367" y="1808"/>
                    </a:moveTo>
                    <a:cubicBezTo>
                      <a:pt x="349" y="1808"/>
                      <a:pt x="334" y="1823"/>
                      <a:pt x="334" y="1841"/>
                    </a:cubicBezTo>
                    <a:cubicBezTo>
                      <a:pt x="334" y="1848"/>
                      <a:pt x="336" y="1855"/>
                      <a:pt x="340" y="1860"/>
                    </a:cubicBezTo>
                    <a:cubicBezTo>
                      <a:pt x="394" y="1860"/>
                      <a:pt x="394" y="1860"/>
                      <a:pt x="394" y="1860"/>
                    </a:cubicBezTo>
                    <a:cubicBezTo>
                      <a:pt x="398" y="1855"/>
                      <a:pt x="400" y="1848"/>
                      <a:pt x="400" y="1841"/>
                    </a:cubicBezTo>
                    <a:cubicBezTo>
                      <a:pt x="400" y="1823"/>
                      <a:pt x="386" y="1808"/>
                      <a:pt x="367" y="1808"/>
                    </a:cubicBezTo>
                    <a:moveTo>
                      <a:pt x="1926" y="1799"/>
                    </a:moveTo>
                    <a:cubicBezTo>
                      <a:pt x="1902" y="1799"/>
                      <a:pt x="1884" y="1818"/>
                      <a:pt x="1884" y="1841"/>
                    </a:cubicBezTo>
                    <a:cubicBezTo>
                      <a:pt x="1884" y="1848"/>
                      <a:pt x="1885" y="1854"/>
                      <a:pt x="1888" y="1860"/>
                    </a:cubicBezTo>
                    <a:cubicBezTo>
                      <a:pt x="1963" y="1860"/>
                      <a:pt x="1963" y="1860"/>
                      <a:pt x="1963" y="1860"/>
                    </a:cubicBezTo>
                    <a:cubicBezTo>
                      <a:pt x="1966" y="1854"/>
                      <a:pt x="1968" y="1848"/>
                      <a:pt x="1968" y="1841"/>
                    </a:cubicBezTo>
                    <a:cubicBezTo>
                      <a:pt x="1968" y="1818"/>
                      <a:pt x="1949" y="1799"/>
                      <a:pt x="1926" y="1799"/>
                    </a:cubicBezTo>
                    <a:moveTo>
                      <a:pt x="5478" y="1777"/>
                    </a:moveTo>
                    <a:cubicBezTo>
                      <a:pt x="5459" y="1777"/>
                      <a:pt x="5444" y="1792"/>
                      <a:pt x="5444" y="1810"/>
                    </a:cubicBezTo>
                    <a:cubicBezTo>
                      <a:pt x="5444" y="1828"/>
                      <a:pt x="5459" y="1843"/>
                      <a:pt x="5478" y="1843"/>
                    </a:cubicBezTo>
                    <a:cubicBezTo>
                      <a:pt x="5496" y="1843"/>
                      <a:pt x="5511" y="1828"/>
                      <a:pt x="5511" y="1810"/>
                    </a:cubicBezTo>
                    <a:cubicBezTo>
                      <a:pt x="5511" y="1792"/>
                      <a:pt x="5496" y="1777"/>
                      <a:pt x="5478" y="1777"/>
                    </a:cubicBezTo>
                    <a:moveTo>
                      <a:pt x="2677" y="1752"/>
                    </a:moveTo>
                    <a:cubicBezTo>
                      <a:pt x="2657" y="1752"/>
                      <a:pt x="2641" y="1768"/>
                      <a:pt x="2641" y="1788"/>
                    </a:cubicBezTo>
                    <a:cubicBezTo>
                      <a:pt x="2641" y="1808"/>
                      <a:pt x="2657" y="1824"/>
                      <a:pt x="2677" y="1824"/>
                    </a:cubicBezTo>
                    <a:cubicBezTo>
                      <a:pt x="2696" y="1824"/>
                      <a:pt x="2713" y="1808"/>
                      <a:pt x="2713" y="1788"/>
                    </a:cubicBezTo>
                    <a:cubicBezTo>
                      <a:pt x="2713" y="1768"/>
                      <a:pt x="2696" y="1752"/>
                      <a:pt x="2677" y="1752"/>
                    </a:cubicBezTo>
                    <a:moveTo>
                      <a:pt x="89" y="1744"/>
                    </a:moveTo>
                    <a:cubicBezTo>
                      <a:pt x="69" y="1744"/>
                      <a:pt x="53" y="1761"/>
                      <a:pt x="53" y="1780"/>
                    </a:cubicBezTo>
                    <a:cubicBezTo>
                      <a:pt x="53" y="1800"/>
                      <a:pt x="69" y="1816"/>
                      <a:pt x="89" y="1816"/>
                    </a:cubicBezTo>
                    <a:cubicBezTo>
                      <a:pt x="108" y="1816"/>
                      <a:pt x="125" y="1800"/>
                      <a:pt x="125" y="1780"/>
                    </a:cubicBezTo>
                    <a:cubicBezTo>
                      <a:pt x="125" y="1761"/>
                      <a:pt x="108" y="1744"/>
                      <a:pt x="89" y="1744"/>
                    </a:cubicBezTo>
                    <a:moveTo>
                      <a:pt x="2574" y="1738"/>
                    </a:moveTo>
                    <a:cubicBezTo>
                      <a:pt x="2563" y="1738"/>
                      <a:pt x="2555" y="1747"/>
                      <a:pt x="2555" y="1757"/>
                    </a:cubicBezTo>
                    <a:cubicBezTo>
                      <a:pt x="2555" y="1768"/>
                      <a:pt x="2563" y="1776"/>
                      <a:pt x="2574" y="1776"/>
                    </a:cubicBezTo>
                    <a:cubicBezTo>
                      <a:pt x="2584" y="1776"/>
                      <a:pt x="2593" y="1768"/>
                      <a:pt x="2593" y="1757"/>
                    </a:cubicBezTo>
                    <a:cubicBezTo>
                      <a:pt x="2593" y="1747"/>
                      <a:pt x="2584" y="1738"/>
                      <a:pt x="2574" y="1738"/>
                    </a:cubicBezTo>
                    <a:moveTo>
                      <a:pt x="0" y="1737"/>
                    </a:moveTo>
                    <a:cubicBezTo>
                      <a:pt x="0" y="1762"/>
                      <a:pt x="0" y="1762"/>
                      <a:pt x="0" y="1762"/>
                    </a:cubicBezTo>
                    <a:cubicBezTo>
                      <a:pt x="3" y="1758"/>
                      <a:pt x="5" y="1754"/>
                      <a:pt x="5" y="1749"/>
                    </a:cubicBezTo>
                    <a:cubicBezTo>
                      <a:pt x="5" y="1745"/>
                      <a:pt x="3" y="1740"/>
                      <a:pt x="0" y="1737"/>
                    </a:cubicBezTo>
                    <a:moveTo>
                      <a:pt x="4105" y="1735"/>
                    </a:moveTo>
                    <a:cubicBezTo>
                      <a:pt x="4093" y="1735"/>
                      <a:pt x="4084" y="1745"/>
                      <a:pt x="4084" y="1756"/>
                    </a:cubicBezTo>
                    <a:cubicBezTo>
                      <a:pt x="4084" y="1768"/>
                      <a:pt x="4093" y="1778"/>
                      <a:pt x="4105" y="1778"/>
                    </a:cubicBezTo>
                    <a:cubicBezTo>
                      <a:pt x="4117" y="1778"/>
                      <a:pt x="4126" y="1768"/>
                      <a:pt x="4126" y="1756"/>
                    </a:cubicBezTo>
                    <a:cubicBezTo>
                      <a:pt x="4126" y="1745"/>
                      <a:pt x="4117" y="1735"/>
                      <a:pt x="4105" y="1735"/>
                    </a:cubicBezTo>
                    <a:moveTo>
                      <a:pt x="3485" y="1727"/>
                    </a:moveTo>
                    <a:cubicBezTo>
                      <a:pt x="3471" y="1727"/>
                      <a:pt x="3461" y="1737"/>
                      <a:pt x="3461" y="1751"/>
                    </a:cubicBezTo>
                    <a:cubicBezTo>
                      <a:pt x="3461" y="1764"/>
                      <a:pt x="3471" y="1775"/>
                      <a:pt x="3485" y="1775"/>
                    </a:cubicBezTo>
                    <a:cubicBezTo>
                      <a:pt x="3498" y="1775"/>
                      <a:pt x="3509" y="1764"/>
                      <a:pt x="3509" y="1751"/>
                    </a:cubicBezTo>
                    <a:cubicBezTo>
                      <a:pt x="3509" y="1737"/>
                      <a:pt x="3498" y="1727"/>
                      <a:pt x="3485" y="1727"/>
                    </a:cubicBezTo>
                    <a:moveTo>
                      <a:pt x="1501" y="1724"/>
                    </a:moveTo>
                    <a:cubicBezTo>
                      <a:pt x="1490" y="1724"/>
                      <a:pt x="1480" y="1733"/>
                      <a:pt x="1480" y="1745"/>
                    </a:cubicBezTo>
                    <a:cubicBezTo>
                      <a:pt x="1480" y="1756"/>
                      <a:pt x="1490" y="1766"/>
                      <a:pt x="1501" y="1766"/>
                    </a:cubicBezTo>
                    <a:cubicBezTo>
                      <a:pt x="1513" y="1766"/>
                      <a:pt x="1522" y="1756"/>
                      <a:pt x="1522" y="1745"/>
                    </a:cubicBezTo>
                    <a:cubicBezTo>
                      <a:pt x="1522" y="1733"/>
                      <a:pt x="1513" y="1724"/>
                      <a:pt x="1501" y="1724"/>
                    </a:cubicBezTo>
                    <a:moveTo>
                      <a:pt x="4341" y="1723"/>
                    </a:moveTo>
                    <a:cubicBezTo>
                      <a:pt x="4313" y="1723"/>
                      <a:pt x="4291" y="1745"/>
                      <a:pt x="4291" y="1773"/>
                    </a:cubicBezTo>
                    <a:cubicBezTo>
                      <a:pt x="4291" y="1801"/>
                      <a:pt x="4313" y="1823"/>
                      <a:pt x="4341" y="1823"/>
                    </a:cubicBezTo>
                    <a:cubicBezTo>
                      <a:pt x="4368" y="1823"/>
                      <a:pt x="4391" y="1801"/>
                      <a:pt x="4391" y="1773"/>
                    </a:cubicBezTo>
                    <a:cubicBezTo>
                      <a:pt x="4391" y="1745"/>
                      <a:pt x="4368" y="1723"/>
                      <a:pt x="4341" y="1723"/>
                    </a:cubicBezTo>
                    <a:moveTo>
                      <a:pt x="4984" y="1723"/>
                    </a:moveTo>
                    <a:cubicBezTo>
                      <a:pt x="4973" y="1723"/>
                      <a:pt x="4965" y="1731"/>
                      <a:pt x="4965" y="1742"/>
                    </a:cubicBezTo>
                    <a:cubicBezTo>
                      <a:pt x="4965" y="1752"/>
                      <a:pt x="4973" y="1761"/>
                      <a:pt x="4984" y="1761"/>
                    </a:cubicBezTo>
                    <a:cubicBezTo>
                      <a:pt x="4994" y="1761"/>
                      <a:pt x="5003" y="1752"/>
                      <a:pt x="5003" y="1742"/>
                    </a:cubicBezTo>
                    <a:cubicBezTo>
                      <a:pt x="5003" y="1731"/>
                      <a:pt x="4994" y="1723"/>
                      <a:pt x="4984" y="1723"/>
                    </a:cubicBezTo>
                    <a:moveTo>
                      <a:pt x="881" y="1715"/>
                    </a:moveTo>
                    <a:cubicBezTo>
                      <a:pt x="868" y="1715"/>
                      <a:pt x="857" y="1726"/>
                      <a:pt x="857" y="1739"/>
                    </a:cubicBezTo>
                    <a:cubicBezTo>
                      <a:pt x="857" y="1752"/>
                      <a:pt x="868" y="1763"/>
                      <a:pt x="881" y="1763"/>
                    </a:cubicBezTo>
                    <a:cubicBezTo>
                      <a:pt x="894" y="1763"/>
                      <a:pt x="905" y="1752"/>
                      <a:pt x="905" y="1739"/>
                    </a:cubicBezTo>
                    <a:cubicBezTo>
                      <a:pt x="905" y="1726"/>
                      <a:pt x="894" y="1715"/>
                      <a:pt x="881" y="1715"/>
                    </a:cubicBezTo>
                    <a:moveTo>
                      <a:pt x="5199" y="1713"/>
                    </a:moveTo>
                    <a:cubicBezTo>
                      <a:pt x="5179" y="1713"/>
                      <a:pt x="5163" y="1730"/>
                      <a:pt x="5163" y="1749"/>
                    </a:cubicBezTo>
                    <a:cubicBezTo>
                      <a:pt x="5163" y="1769"/>
                      <a:pt x="5179" y="1785"/>
                      <a:pt x="5199" y="1785"/>
                    </a:cubicBezTo>
                    <a:cubicBezTo>
                      <a:pt x="5219" y="1785"/>
                      <a:pt x="5235" y="1769"/>
                      <a:pt x="5235" y="1749"/>
                    </a:cubicBezTo>
                    <a:cubicBezTo>
                      <a:pt x="5235" y="1730"/>
                      <a:pt x="5219" y="1713"/>
                      <a:pt x="5199" y="1713"/>
                    </a:cubicBezTo>
                    <a:moveTo>
                      <a:pt x="1737" y="1711"/>
                    </a:moveTo>
                    <a:cubicBezTo>
                      <a:pt x="1709" y="1711"/>
                      <a:pt x="1687" y="1734"/>
                      <a:pt x="1687" y="1761"/>
                    </a:cubicBezTo>
                    <a:cubicBezTo>
                      <a:pt x="1687" y="1789"/>
                      <a:pt x="1709" y="1811"/>
                      <a:pt x="1737" y="1811"/>
                    </a:cubicBezTo>
                    <a:cubicBezTo>
                      <a:pt x="1764" y="1811"/>
                      <a:pt x="1787" y="1789"/>
                      <a:pt x="1787" y="1761"/>
                    </a:cubicBezTo>
                    <a:cubicBezTo>
                      <a:pt x="1787" y="1734"/>
                      <a:pt x="1764" y="1711"/>
                      <a:pt x="1737" y="1711"/>
                    </a:cubicBezTo>
                    <a:moveTo>
                      <a:pt x="2380" y="1711"/>
                    </a:moveTo>
                    <a:cubicBezTo>
                      <a:pt x="2370" y="1711"/>
                      <a:pt x="2361" y="1720"/>
                      <a:pt x="2361" y="1730"/>
                    </a:cubicBezTo>
                    <a:cubicBezTo>
                      <a:pt x="2361" y="1741"/>
                      <a:pt x="2370" y="1749"/>
                      <a:pt x="2380" y="1749"/>
                    </a:cubicBezTo>
                    <a:cubicBezTo>
                      <a:pt x="2391" y="1749"/>
                      <a:pt x="2399" y="1741"/>
                      <a:pt x="2399" y="1730"/>
                    </a:cubicBezTo>
                    <a:cubicBezTo>
                      <a:pt x="2399" y="1720"/>
                      <a:pt x="2391" y="1711"/>
                      <a:pt x="2380" y="1711"/>
                    </a:cubicBezTo>
                    <a:moveTo>
                      <a:pt x="5096" y="1699"/>
                    </a:moveTo>
                    <a:cubicBezTo>
                      <a:pt x="5085" y="1699"/>
                      <a:pt x="5077" y="1708"/>
                      <a:pt x="5077" y="1718"/>
                    </a:cubicBezTo>
                    <a:cubicBezTo>
                      <a:pt x="5077" y="1729"/>
                      <a:pt x="5085" y="1737"/>
                      <a:pt x="5096" y="1737"/>
                    </a:cubicBezTo>
                    <a:cubicBezTo>
                      <a:pt x="5106" y="1737"/>
                      <a:pt x="5115" y="1729"/>
                      <a:pt x="5115" y="1718"/>
                    </a:cubicBezTo>
                    <a:cubicBezTo>
                      <a:pt x="5115" y="1708"/>
                      <a:pt x="5106" y="1699"/>
                      <a:pt x="5096" y="1699"/>
                    </a:cubicBezTo>
                    <a:moveTo>
                      <a:pt x="3659" y="1693"/>
                    </a:moveTo>
                    <a:cubicBezTo>
                      <a:pt x="3633" y="1693"/>
                      <a:pt x="3612" y="1715"/>
                      <a:pt x="3612" y="1741"/>
                    </a:cubicBezTo>
                    <a:cubicBezTo>
                      <a:pt x="3612" y="1768"/>
                      <a:pt x="3633" y="1789"/>
                      <a:pt x="3659" y="1789"/>
                    </a:cubicBezTo>
                    <a:cubicBezTo>
                      <a:pt x="3686" y="1789"/>
                      <a:pt x="3707" y="1768"/>
                      <a:pt x="3707" y="1741"/>
                    </a:cubicBezTo>
                    <a:cubicBezTo>
                      <a:pt x="3707" y="1715"/>
                      <a:pt x="3686" y="1693"/>
                      <a:pt x="3659" y="1693"/>
                    </a:cubicBezTo>
                    <a:moveTo>
                      <a:pt x="4841" y="1690"/>
                    </a:moveTo>
                    <a:cubicBezTo>
                      <a:pt x="4825" y="1690"/>
                      <a:pt x="4811" y="1703"/>
                      <a:pt x="4811" y="1720"/>
                    </a:cubicBezTo>
                    <a:cubicBezTo>
                      <a:pt x="4811" y="1736"/>
                      <a:pt x="4825" y="1749"/>
                      <a:pt x="4841" y="1749"/>
                    </a:cubicBezTo>
                    <a:cubicBezTo>
                      <a:pt x="4858" y="1749"/>
                      <a:pt x="4871" y="1736"/>
                      <a:pt x="4871" y="1720"/>
                    </a:cubicBezTo>
                    <a:cubicBezTo>
                      <a:pt x="4871" y="1703"/>
                      <a:pt x="4858" y="1690"/>
                      <a:pt x="4841" y="1690"/>
                    </a:cubicBezTo>
                    <a:moveTo>
                      <a:pt x="3973" y="1688"/>
                    </a:moveTo>
                    <a:cubicBezTo>
                      <a:pt x="3952" y="1688"/>
                      <a:pt x="3934" y="1705"/>
                      <a:pt x="3934" y="1727"/>
                    </a:cubicBezTo>
                    <a:cubicBezTo>
                      <a:pt x="3934" y="1748"/>
                      <a:pt x="3952" y="1765"/>
                      <a:pt x="3973" y="1765"/>
                    </a:cubicBezTo>
                    <a:cubicBezTo>
                      <a:pt x="3994" y="1765"/>
                      <a:pt x="4012" y="1748"/>
                      <a:pt x="4012" y="1727"/>
                    </a:cubicBezTo>
                    <a:cubicBezTo>
                      <a:pt x="4012" y="1705"/>
                      <a:pt x="3994" y="1688"/>
                      <a:pt x="3973" y="1688"/>
                    </a:cubicBezTo>
                    <a:moveTo>
                      <a:pt x="3165" y="1686"/>
                    </a:moveTo>
                    <a:cubicBezTo>
                      <a:pt x="3148" y="1686"/>
                      <a:pt x="3135" y="1699"/>
                      <a:pt x="3135" y="1716"/>
                    </a:cubicBezTo>
                    <a:cubicBezTo>
                      <a:pt x="3135" y="1732"/>
                      <a:pt x="3148" y="1746"/>
                      <a:pt x="3165" y="1746"/>
                    </a:cubicBezTo>
                    <a:cubicBezTo>
                      <a:pt x="3182" y="1746"/>
                      <a:pt x="3195" y="1732"/>
                      <a:pt x="3195" y="1716"/>
                    </a:cubicBezTo>
                    <a:cubicBezTo>
                      <a:pt x="3195" y="1699"/>
                      <a:pt x="3182" y="1686"/>
                      <a:pt x="3165" y="1686"/>
                    </a:cubicBezTo>
                    <a:moveTo>
                      <a:pt x="1056" y="1681"/>
                    </a:moveTo>
                    <a:cubicBezTo>
                      <a:pt x="1029" y="1681"/>
                      <a:pt x="1008" y="1703"/>
                      <a:pt x="1008" y="1729"/>
                    </a:cubicBezTo>
                    <a:cubicBezTo>
                      <a:pt x="1008" y="1756"/>
                      <a:pt x="1029" y="1777"/>
                      <a:pt x="1056" y="1777"/>
                    </a:cubicBezTo>
                    <a:cubicBezTo>
                      <a:pt x="1082" y="1777"/>
                      <a:pt x="1104" y="1756"/>
                      <a:pt x="1104" y="1729"/>
                    </a:cubicBezTo>
                    <a:cubicBezTo>
                      <a:pt x="1104" y="1703"/>
                      <a:pt x="1082" y="1681"/>
                      <a:pt x="1056" y="1681"/>
                    </a:cubicBezTo>
                    <a:moveTo>
                      <a:pt x="2237" y="1678"/>
                    </a:moveTo>
                    <a:cubicBezTo>
                      <a:pt x="2221" y="1678"/>
                      <a:pt x="2207" y="1691"/>
                      <a:pt x="2207" y="1708"/>
                    </a:cubicBezTo>
                    <a:cubicBezTo>
                      <a:pt x="2207" y="1724"/>
                      <a:pt x="2221" y="1738"/>
                      <a:pt x="2237" y="1738"/>
                    </a:cubicBezTo>
                    <a:cubicBezTo>
                      <a:pt x="2254" y="1738"/>
                      <a:pt x="2267" y="1724"/>
                      <a:pt x="2267" y="1708"/>
                    </a:cubicBezTo>
                    <a:cubicBezTo>
                      <a:pt x="2267" y="1691"/>
                      <a:pt x="2254" y="1678"/>
                      <a:pt x="2237" y="1678"/>
                    </a:cubicBezTo>
                    <a:moveTo>
                      <a:pt x="577" y="1678"/>
                    </a:moveTo>
                    <a:cubicBezTo>
                      <a:pt x="560" y="1678"/>
                      <a:pt x="547" y="1691"/>
                      <a:pt x="547" y="1708"/>
                    </a:cubicBezTo>
                    <a:cubicBezTo>
                      <a:pt x="547" y="1724"/>
                      <a:pt x="560" y="1738"/>
                      <a:pt x="577" y="1738"/>
                    </a:cubicBezTo>
                    <a:cubicBezTo>
                      <a:pt x="594" y="1738"/>
                      <a:pt x="607" y="1724"/>
                      <a:pt x="607" y="1708"/>
                    </a:cubicBezTo>
                    <a:cubicBezTo>
                      <a:pt x="607" y="1691"/>
                      <a:pt x="594" y="1678"/>
                      <a:pt x="577" y="1678"/>
                    </a:cubicBezTo>
                    <a:moveTo>
                      <a:pt x="1369" y="1676"/>
                    </a:moveTo>
                    <a:cubicBezTo>
                      <a:pt x="1348" y="1676"/>
                      <a:pt x="1330" y="1693"/>
                      <a:pt x="1330" y="1715"/>
                    </a:cubicBezTo>
                    <a:cubicBezTo>
                      <a:pt x="1330" y="1736"/>
                      <a:pt x="1348" y="1754"/>
                      <a:pt x="1369" y="1754"/>
                    </a:cubicBezTo>
                    <a:cubicBezTo>
                      <a:pt x="1391" y="1754"/>
                      <a:pt x="1408" y="1736"/>
                      <a:pt x="1408" y="1715"/>
                    </a:cubicBezTo>
                    <a:cubicBezTo>
                      <a:pt x="1408" y="1693"/>
                      <a:pt x="1391" y="1676"/>
                      <a:pt x="1369" y="1676"/>
                    </a:cubicBezTo>
                    <a:moveTo>
                      <a:pt x="4594" y="1669"/>
                    </a:moveTo>
                    <a:cubicBezTo>
                      <a:pt x="4568" y="1669"/>
                      <a:pt x="4547" y="1690"/>
                      <a:pt x="4547" y="1716"/>
                    </a:cubicBezTo>
                    <a:cubicBezTo>
                      <a:pt x="4547" y="1741"/>
                      <a:pt x="4568" y="1762"/>
                      <a:pt x="4594" y="1762"/>
                    </a:cubicBezTo>
                    <a:cubicBezTo>
                      <a:pt x="4620" y="1762"/>
                      <a:pt x="4640" y="1741"/>
                      <a:pt x="4640" y="1716"/>
                    </a:cubicBezTo>
                    <a:cubicBezTo>
                      <a:pt x="4640" y="1690"/>
                      <a:pt x="4620" y="1669"/>
                      <a:pt x="4594" y="1669"/>
                    </a:cubicBezTo>
                    <a:moveTo>
                      <a:pt x="1990" y="1657"/>
                    </a:moveTo>
                    <a:cubicBezTo>
                      <a:pt x="1964" y="1657"/>
                      <a:pt x="1944" y="1678"/>
                      <a:pt x="1944" y="1704"/>
                    </a:cubicBezTo>
                    <a:cubicBezTo>
                      <a:pt x="1944" y="1729"/>
                      <a:pt x="1964" y="1750"/>
                      <a:pt x="1990" y="1750"/>
                    </a:cubicBezTo>
                    <a:cubicBezTo>
                      <a:pt x="2016" y="1750"/>
                      <a:pt x="2036" y="1729"/>
                      <a:pt x="2036" y="1704"/>
                    </a:cubicBezTo>
                    <a:cubicBezTo>
                      <a:pt x="2036" y="1678"/>
                      <a:pt x="2016" y="1657"/>
                      <a:pt x="1990" y="1657"/>
                    </a:cubicBezTo>
                    <a:moveTo>
                      <a:pt x="3823" y="1657"/>
                    </a:moveTo>
                    <a:cubicBezTo>
                      <a:pt x="3805" y="1657"/>
                      <a:pt x="3790" y="1671"/>
                      <a:pt x="3790" y="1690"/>
                    </a:cubicBezTo>
                    <a:cubicBezTo>
                      <a:pt x="3790" y="1708"/>
                      <a:pt x="3805" y="1723"/>
                      <a:pt x="3823" y="1723"/>
                    </a:cubicBezTo>
                    <a:cubicBezTo>
                      <a:pt x="3842" y="1723"/>
                      <a:pt x="3856" y="1708"/>
                      <a:pt x="3856" y="1690"/>
                    </a:cubicBezTo>
                    <a:cubicBezTo>
                      <a:pt x="3856" y="1671"/>
                      <a:pt x="3842" y="1657"/>
                      <a:pt x="3823" y="1657"/>
                    </a:cubicBezTo>
                    <a:moveTo>
                      <a:pt x="2989" y="1652"/>
                    </a:moveTo>
                    <a:cubicBezTo>
                      <a:pt x="2970" y="1652"/>
                      <a:pt x="2955" y="1667"/>
                      <a:pt x="2955" y="1686"/>
                    </a:cubicBezTo>
                    <a:cubicBezTo>
                      <a:pt x="2955" y="1704"/>
                      <a:pt x="2970" y="1719"/>
                      <a:pt x="2989" y="1719"/>
                    </a:cubicBezTo>
                    <a:cubicBezTo>
                      <a:pt x="3007" y="1719"/>
                      <a:pt x="3022" y="1704"/>
                      <a:pt x="3022" y="1686"/>
                    </a:cubicBezTo>
                    <a:cubicBezTo>
                      <a:pt x="3022" y="1667"/>
                      <a:pt x="3007" y="1652"/>
                      <a:pt x="2989" y="1652"/>
                    </a:cubicBezTo>
                    <a:moveTo>
                      <a:pt x="1219" y="1645"/>
                    </a:moveTo>
                    <a:cubicBezTo>
                      <a:pt x="1201" y="1645"/>
                      <a:pt x="1186" y="1660"/>
                      <a:pt x="1186" y="1678"/>
                    </a:cubicBezTo>
                    <a:cubicBezTo>
                      <a:pt x="1186" y="1696"/>
                      <a:pt x="1201" y="1711"/>
                      <a:pt x="1219" y="1711"/>
                    </a:cubicBezTo>
                    <a:cubicBezTo>
                      <a:pt x="1238" y="1711"/>
                      <a:pt x="1253" y="1696"/>
                      <a:pt x="1253" y="1678"/>
                    </a:cubicBezTo>
                    <a:cubicBezTo>
                      <a:pt x="1253" y="1660"/>
                      <a:pt x="1238" y="1645"/>
                      <a:pt x="1219" y="1645"/>
                    </a:cubicBezTo>
                    <a:moveTo>
                      <a:pt x="401" y="1644"/>
                    </a:moveTo>
                    <a:cubicBezTo>
                      <a:pt x="382" y="1644"/>
                      <a:pt x="367" y="1659"/>
                      <a:pt x="367" y="1678"/>
                    </a:cubicBezTo>
                    <a:cubicBezTo>
                      <a:pt x="367" y="1696"/>
                      <a:pt x="382" y="1711"/>
                      <a:pt x="401" y="1711"/>
                    </a:cubicBezTo>
                    <a:cubicBezTo>
                      <a:pt x="419" y="1711"/>
                      <a:pt x="434" y="1696"/>
                      <a:pt x="434" y="1678"/>
                    </a:cubicBezTo>
                    <a:cubicBezTo>
                      <a:pt x="434" y="1659"/>
                      <a:pt x="419" y="1644"/>
                      <a:pt x="401" y="1644"/>
                    </a:cubicBezTo>
                    <a:moveTo>
                      <a:pt x="2794" y="1640"/>
                    </a:moveTo>
                    <a:cubicBezTo>
                      <a:pt x="2770" y="1640"/>
                      <a:pt x="2752" y="1659"/>
                      <a:pt x="2752" y="1682"/>
                    </a:cubicBezTo>
                    <a:cubicBezTo>
                      <a:pt x="2752" y="1705"/>
                      <a:pt x="2770" y="1724"/>
                      <a:pt x="2794" y="1724"/>
                    </a:cubicBezTo>
                    <a:cubicBezTo>
                      <a:pt x="2817" y="1724"/>
                      <a:pt x="2835" y="1705"/>
                      <a:pt x="2835" y="1682"/>
                    </a:cubicBezTo>
                    <a:cubicBezTo>
                      <a:pt x="2835" y="1659"/>
                      <a:pt x="2817" y="1640"/>
                      <a:pt x="2794" y="1640"/>
                    </a:cubicBezTo>
                    <a:moveTo>
                      <a:pt x="205" y="1632"/>
                    </a:moveTo>
                    <a:cubicBezTo>
                      <a:pt x="182" y="1632"/>
                      <a:pt x="163" y="1651"/>
                      <a:pt x="163" y="1674"/>
                    </a:cubicBezTo>
                    <a:cubicBezTo>
                      <a:pt x="163" y="1698"/>
                      <a:pt x="182" y="1716"/>
                      <a:pt x="205" y="1716"/>
                    </a:cubicBezTo>
                    <a:cubicBezTo>
                      <a:pt x="229" y="1716"/>
                      <a:pt x="247" y="1698"/>
                      <a:pt x="247" y="1674"/>
                    </a:cubicBezTo>
                    <a:cubicBezTo>
                      <a:pt x="247" y="1651"/>
                      <a:pt x="229" y="1632"/>
                      <a:pt x="205" y="1632"/>
                    </a:cubicBezTo>
                    <a:moveTo>
                      <a:pt x="5511" y="1614"/>
                    </a:moveTo>
                    <a:cubicBezTo>
                      <a:pt x="5492" y="1614"/>
                      <a:pt x="5478" y="1628"/>
                      <a:pt x="5478" y="1647"/>
                    </a:cubicBezTo>
                    <a:cubicBezTo>
                      <a:pt x="5478" y="1665"/>
                      <a:pt x="5492" y="1680"/>
                      <a:pt x="5511" y="1680"/>
                    </a:cubicBezTo>
                    <a:cubicBezTo>
                      <a:pt x="5529" y="1680"/>
                      <a:pt x="5544" y="1665"/>
                      <a:pt x="5544" y="1647"/>
                    </a:cubicBezTo>
                    <a:cubicBezTo>
                      <a:pt x="5544" y="1628"/>
                      <a:pt x="5529" y="1614"/>
                      <a:pt x="5511" y="1614"/>
                    </a:cubicBezTo>
                    <a:moveTo>
                      <a:pt x="5316" y="1602"/>
                    </a:moveTo>
                    <a:cubicBezTo>
                      <a:pt x="5292" y="1602"/>
                      <a:pt x="5274" y="1620"/>
                      <a:pt x="5274" y="1643"/>
                    </a:cubicBezTo>
                    <a:cubicBezTo>
                      <a:pt x="5274" y="1667"/>
                      <a:pt x="5292" y="1685"/>
                      <a:pt x="5316" y="1685"/>
                    </a:cubicBezTo>
                    <a:cubicBezTo>
                      <a:pt x="5339" y="1685"/>
                      <a:pt x="5358" y="1667"/>
                      <a:pt x="5358" y="1643"/>
                    </a:cubicBezTo>
                    <a:cubicBezTo>
                      <a:pt x="5358" y="1620"/>
                      <a:pt x="5339" y="1602"/>
                      <a:pt x="5316" y="1602"/>
                    </a:cubicBezTo>
                    <a:moveTo>
                      <a:pt x="3545" y="1593"/>
                    </a:moveTo>
                    <a:cubicBezTo>
                      <a:pt x="3525" y="1593"/>
                      <a:pt x="3509" y="1609"/>
                      <a:pt x="3509" y="1629"/>
                    </a:cubicBezTo>
                    <a:cubicBezTo>
                      <a:pt x="3509" y="1649"/>
                      <a:pt x="3525" y="1665"/>
                      <a:pt x="3545" y="1665"/>
                    </a:cubicBezTo>
                    <a:cubicBezTo>
                      <a:pt x="3564" y="1665"/>
                      <a:pt x="3581" y="1649"/>
                      <a:pt x="3581" y="1629"/>
                    </a:cubicBezTo>
                    <a:cubicBezTo>
                      <a:pt x="3581" y="1609"/>
                      <a:pt x="3564" y="1593"/>
                      <a:pt x="3545" y="1593"/>
                    </a:cubicBezTo>
                    <a:moveTo>
                      <a:pt x="941" y="1582"/>
                    </a:moveTo>
                    <a:cubicBezTo>
                      <a:pt x="921" y="1582"/>
                      <a:pt x="905" y="1598"/>
                      <a:pt x="905" y="1617"/>
                    </a:cubicBezTo>
                    <a:cubicBezTo>
                      <a:pt x="905" y="1637"/>
                      <a:pt x="921" y="1653"/>
                      <a:pt x="941" y="1653"/>
                    </a:cubicBezTo>
                    <a:cubicBezTo>
                      <a:pt x="961" y="1653"/>
                      <a:pt x="977" y="1637"/>
                      <a:pt x="977" y="1617"/>
                    </a:cubicBezTo>
                    <a:cubicBezTo>
                      <a:pt x="977" y="1598"/>
                      <a:pt x="961" y="1582"/>
                      <a:pt x="941" y="1582"/>
                    </a:cubicBezTo>
                    <a:moveTo>
                      <a:pt x="3442" y="1579"/>
                    </a:moveTo>
                    <a:cubicBezTo>
                      <a:pt x="3431" y="1579"/>
                      <a:pt x="3423" y="1588"/>
                      <a:pt x="3423" y="1598"/>
                    </a:cubicBezTo>
                    <a:cubicBezTo>
                      <a:pt x="3423" y="1609"/>
                      <a:pt x="3431" y="1617"/>
                      <a:pt x="3442" y="1617"/>
                    </a:cubicBezTo>
                    <a:cubicBezTo>
                      <a:pt x="3452" y="1617"/>
                      <a:pt x="3461" y="1609"/>
                      <a:pt x="3461" y="1598"/>
                    </a:cubicBezTo>
                    <a:cubicBezTo>
                      <a:pt x="3461" y="1588"/>
                      <a:pt x="3452" y="1579"/>
                      <a:pt x="3442" y="1579"/>
                    </a:cubicBezTo>
                    <a:moveTo>
                      <a:pt x="4973" y="1576"/>
                    </a:moveTo>
                    <a:cubicBezTo>
                      <a:pt x="4961" y="1576"/>
                      <a:pt x="4952" y="1586"/>
                      <a:pt x="4952" y="1598"/>
                    </a:cubicBezTo>
                    <a:cubicBezTo>
                      <a:pt x="4952" y="1609"/>
                      <a:pt x="4961" y="1619"/>
                      <a:pt x="4973" y="1619"/>
                    </a:cubicBezTo>
                    <a:cubicBezTo>
                      <a:pt x="4985" y="1619"/>
                      <a:pt x="4994" y="1609"/>
                      <a:pt x="4994" y="1598"/>
                    </a:cubicBezTo>
                    <a:cubicBezTo>
                      <a:pt x="4994" y="1586"/>
                      <a:pt x="4985" y="1576"/>
                      <a:pt x="4973" y="1576"/>
                    </a:cubicBezTo>
                    <a:moveTo>
                      <a:pt x="4353" y="1568"/>
                    </a:moveTo>
                    <a:cubicBezTo>
                      <a:pt x="4339" y="1568"/>
                      <a:pt x="4329" y="1578"/>
                      <a:pt x="4329" y="1592"/>
                    </a:cubicBezTo>
                    <a:cubicBezTo>
                      <a:pt x="4329" y="1605"/>
                      <a:pt x="4339" y="1616"/>
                      <a:pt x="4353" y="1616"/>
                    </a:cubicBezTo>
                    <a:cubicBezTo>
                      <a:pt x="4366" y="1616"/>
                      <a:pt x="4377" y="1605"/>
                      <a:pt x="4377" y="1592"/>
                    </a:cubicBezTo>
                    <a:cubicBezTo>
                      <a:pt x="4377" y="1578"/>
                      <a:pt x="4366" y="1568"/>
                      <a:pt x="4353" y="1568"/>
                    </a:cubicBezTo>
                    <a:moveTo>
                      <a:pt x="838" y="1567"/>
                    </a:moveTo>
                    <a:cubicBezTo>
                      <a:pt x="827" y="1567"/>
                      <a:pt x="819" y="1576"/>
                      <a:pt x="819" y="1586"/>
                    </a:cubicBezTo>
                    <a:cubicBezTo>
                      <a:pt x="819" y="1597"/>
                      <a:pt x="827" y="1605"/>
                      <a:pt x="838" y="1605"/>
                    </a:cubicBezTo>
                    <a:cubicBezTo>
                      <a:pt x="848" y="1605"/>
                      <a:pt x="857" y="1597"/>
                      <a:pt x="857" y="1586"/>
                    </a:cubicBezTo>
                    <a:cubicBezTo>
                      <a:pt x="857" y="1576"/>
                      <a:pt x="848" y="1567"/>
                      <a:pt x="838" y="1567"/>
                    </a:cubicBezTo>
                    <a:moveTo>
                      <a:pt x="2369" y="1565"/>
                    </a:moveTo>
                    <a:cubicBezTo>
                      <a:pt x="2358" y="1565"/>
                      <a:pt x="2348" y="1574"/>
                      <a:pt x="2348" y="1586"/>
                    </a:cubicBezTo>
                    <a:cubicBezTo>
                      <a:pt x="2348" y="1597"/>
                      <a:pt x="2358" y="1607"/>
                      <a:pt x="2369" y="1607"/>
                    </a:cubicBezTo>
                    <a:cubicBezTo>
                      <a:pt x="2381" y="1607"/>
                      <a:pt x="2390" y="1597"/>
                      <a:pt x="2390" y="1586"/>
                    </a:cubicBezTo>
                    <a:cubicBezTo>
                      <a:pt x="2390" y="1574"/>
                      <a:pt x="2381" y="1565"/>
                      <a:pt x="2369" y="1565"/>
                    </a:cubicBezTo>
                    <a:moveTo>
                      <a:pt x="1749" y="1556"/>
                    </a:moveTo>
                    <a:cubicBezTo>
                      <a:pt x="1735" y="1556"/>
                      <a:pt x="1725" y="1567"/>
                      <a:pt x="1725" y="1580"/>
                    </a:cubicBezTo>
                    <a:cubicBezTo>
                      <a:pt x="1725" y="1593"/>
                      <a:pt x="1735" y="1604"/>
                      <a:pt x="1749" y="1604"/>
                    </a:cubicBezTo>
                    <a:cubicBezTo>
                      <a:pt x="1762" y="1604"/>
                      <a:pt x="1773" y="1593"/>
                      <a:pt x="1773" y="1580"/>
                    </a:cubicBezTo>
                    <a:cubicBezTo>
                      <a:pt x="1773" y="1567"/>
                      <a:pt x="1762" y="1556"/>
                      <a:pt x="1749" y="1556"/>
                    </a:cubicBezTo>
                    <a:moveTo>
                      <a:pt x="2605" y="1552"/>
                    </a:moveTo>
                    <a:cubicBezTo>
                      <a:pt x="2577" y="1552"/>
                      <a:pt x="2555" y="1575"/>
                      <a:pt x="2555" y="1602"/>
                    </a:cubicBezTo>
                    <a:cubicBezTo>
                      <a:pt x="2555" y="1630"/>
                      <a:pt x="2577" y="1652"/>
                      <a:pt x="2605" y="1652"/>
                    </a:cubicBezTo>
                    <a:cubicBezTo>
                      <a:pt x="2632" y="1652"/>
                      <a:pt x="2655" y="1630"/>
                      <a:pt x="2655" y="1602"/>
                    </a:cubicBezTo>
                    <a:cubicBezTo>
                      <a:pt x="2655" y="1575"/>
                      <a:pt x="2632" y="1552"/>
                      <a:pt x="2605" y="1552"/>
                    </a:cubicBezTo>
                    <a:moveTo>
                      <a:pt x="3248" y="1552"/>
                    </a:moveTo>
                    <a:cubicBezTo>
                      <a:pt x="3238" y="1552"/>
                      <a:pt x="3229" y="1561"/>
                      <a:pt x="3229" y="1571"/>
                    </a:cubicBezTo>
                    <a:cubicBezTo>
                      <a:pt x="3229" y="1582"/>
                      <a:pt x="3238" y="1590"/>
                      <a:pt x="3248" y="1590"/>
                    </a:cubicBezTo>
                    <a:cubicBezTo>
                      <a:pt x="3259" y="1590"/>
                      <a:pt x="3267" y="1582"/>
                      <a:pt x="3267" y="1571"/>
                    </a:cubicBezTo>
                    <a:cubicBezTo>
                      <a:pt x="3267" y="1561"/>
                      <a:pt x="3259" y="1552"/>
                      <a:pt x="3248" y="1552"/>
                    </a:cubicBezTo>
                    <a:moveTo>
                      <a:pt x="17" y="1545"/>
                    </a:moveTo>
                    <a:cubicBezTo>
                      <a:pt x="11" y="1545"/>
                      <a:pt x="5" y="1546"/>
                      <a:pt x="0" y="1547"/>
                    </a:cubicBezTo>
                    <a:cubicBezTo>
                      <a:pt x="0" y="1642"/>
                      <a:pt x="0" y="1642"/>
                      <a:pt x="0" y="1642"/>
                    </a:cubicBezTo>
                    <a:cubicBezTo>
                      <a:pt x="5" y="1643"/>
                      <a:pt x="11" y="1644"/>
                      <a:pt x="17" y="1644"/>
                    </a:cubicBezTo>
                    <a:cubicBezTo>
                      <a:pt x="44" y="1644"/>
                      <a:pt x="67" y="1622"/>
                      <a:pt x="67" y="1595"/>
                    </a:cubicBezTo>
                    <a:cubicBezTo>
                      <a:pt x="67" y="1567"/>
                      <a:pt x="44" y="1545"/>
                      <a:pt x="17" y="1545"/>
                    </a:cubicBezTo>
                    <a:moveTo>
                      <a:pt x="660" y="1545"/>
                    </a:moveTo>
                    <a:cubicBezTo>
                      <a:pt x="649" y="1545"/>
                      <a:pt x="641" y="1553"/>
                      <a:pt x="641" y="1564"/>
                    </a:cubicBezTo>
                    <a:cubicBezTo>
                      <a:pt x="641" y="1574"/>
                      <a:pt x="649" y="1583"/>
                      <a:pt x="660" y="1583"/>
                    </a:cubicBezTo>
                    <a:cubicBezTo>
                      <a:pt x="670" y="1583"/>
                      <a:pt x="679" y="1574"/>
                      <a:pt x="679" y="1564"/>
                    </a:cubicBezTo>
                    <a:cubicBezTo>
                      <a:pt x="679" y="1553"/>
                      <a:pt x="670" y="1545"/>
                      <a:pt x="660" y="1545"/>
                    </a:cubicBezTo>
                    <a:moveTo>
                      <a:pt x="4527" y="1534"/>
                    </a:moveTo>
                    <a:cubicBezTo>
                      <a:pt x="4501" y="1534"/>
                      <a:pt x="4479" y="1556"/>
                      <a:pt x="4479" y="1582"/>
                    </a:cubicBezTo>
                    <a:cubicBezTo>
                      <a:pt x="4479" y="1609"/>
                      <a:pt x="4501" y="1630"/>
                      <a:pt x="4527" y="1630"/>
                    </a:cubicBezTo>
                    <a:cubicBezTo>
                      <a:pt x="4554" y="1630"/>
                      <a:pt x="4575" y="1609"/>
                      <a:pt x="4575" y="1582"/>
                    </a:cubicBezTo>
                    <a:cubicBezTo>
                      <a:pt x="4575" y="1556"/>
                      <a:pt x="4554" y="1534"/>
                      <a:pt x="4527" y="1534"/>
                    </a:cubicBezTo>
                    <a:moveTo>
                      <a:pt x="4841" y="1529"/>
                    </a:moveTo>
                    <a:cubicBezTo>
                      <a:pt x="4820" y="1529"/>
                      <a:pt x="4802" y="1546"/>
                      <a:pt x="4802" y="1568"/>
                    </a:cubicBezTo>
                    <a:cubicBezTo>
                      <a:pt x="4802" y="1589"/>
                      <a:pt x="4820" y="1606"/>
                      <a:pt x="4841" y="1606"/>
                    </a:cubicBezTo>
                    <a:cubicBezTo>
                      <a:pt x="4862" y="1606"/>
                      <a:pt x="4880" y="1589"/>
                      <a:pt x="4880" y="1568"/>
                    </a:cubicBezTo>
                    <a:cubicBezTo>
                      <a:pt x="4880" y="1546"/>
                      <a:pt x="4862" y="1529"/>
                      <a:pt x="4841" y="1529"/>
                    </a:cubicBezTo>
                    <a:moveTo>
                      <a:pt x="4033" y="1527"/>
                    </a:moveTo>
                    <a:cubicBezTo>
                      <a:pt x="4016" y="1527"/>
                      <a:pt x="4003" y="1540"/>
                      <a:pt x="4003" y="1557"/>
                    </a:cubicBezTo>
                    <a:cubicBezTo>
                      <a:pt x="4003" y="1573"/>
                      <a:pt x="4016" y="1587"/>
                      <a:pt x="4033" y="1587"/>
                    </a:cubicBezTo>
                    <a:cubicBezTo>
                      <a:pt x="4050" y="1587"/>
                      <a:pt x="4063" y="1573"/>
                      <a:pt x="4063" y="1557"/>
                    </a:cubicBezTo>
                    <a:cubicBezTo>
                      <a:pt x="4063" y="1540"/>
                      <a:pt x="4050" y="1527"/>
                      <a:pt x="4033" y="1527"/>
                    </a:cubicBezTo>
                    <a:moveTo>
                      <a:pt x="1924" y="1523"/>
                    </a:moveTo>
                    <a:cubicBezTo>
                      <a:pt x="1897" y="1523"/>
                      <a:pt x="1876" y="1544"/>
                      <a:pt x="1876" y="1571"/>
                    </a:cubicBezTo>
                    <a:cubicBezTo>
                      <a:pt x="1876" y="1597"/>
                      <a:pt x="1897" y="1618"/>
                      <a:pt x="1924" y="1618"/>
                    </a:cubicBezTo>
                    <a:cubicBezTo>
                      <a:pt x="1950" y="1618"/>
                      <a:pt x="1971" y="1597"/>
                      <a:pt x="1971" y="1571"/>
                    </a:cubicBezTo>
                    <a:cubicBezTo>
                      <a:pt x="1971" y="1544"/>
                      <a:pt x="1950" y="1523"/>
                      <a:pt x="1924" y="1523"/>
                    </a:cubicBezTo>
                    <a:moveTo>
                      <a:pt x="3105" y="1519"/>
                    </a:moveTo>
                    <a:cubicBezTo>
                      <a:pt x="3089" y="1519"/>
                      <a:pt x="3075" y="1532"/>
                      <a:pt x="3075" y="1549"/>
                    </a:cubicBezTo>
                    <a:cubicBezTo>
                      <a:pt x="3075" y="1565"/>
                      <a:pt x="3089" y="1579"/>
                      <a:pt x="3105" y="1579"/>
                    </a:cubicBezTo>
                    <a:cubicBezTo>
                      <a:pt x="3122" y="1579"/>
                      <a:pt x="3135" y="1565"/>
                      <a:pt x="3135" y="1549"/>
                    </a:cubicBezTo>
                    <a:cubicBezTo>
                      <a:pt x="3135" y="1532"/>
                      <a:pt x="3122" y="1519"/>
                      <a:pt x="3105" y="1519"/>
                    </a:cubicBezTo>
                    <a:moveTo>
                      <a:pt x="2237" y="1517"/>
                    </a:moveTo>
                    <a:cubicBezTo>
                      <a:pt x="2216" y="1517"/>
                      <a:pt x="2198" y="1534"/>
                      <a:pt x="2198" y="1556"/>
                    </a:cubicBezTo>
                    <a:cubicBezTo>
                      <a:pt x="2198" y="1577"/>
                      <a:pt x="2216" y="1595"/>
                      <a:pt x="2237" y="1595"/>
                    </a:cubicBezTo>
                    <a:cubicBezTo>
                      <a:pt x="2259" y="1595"/>
                      <a:pt x="2276" y="1577"/>
                      <a:pt x="2276" y="1556"/>
                    </a:cubicBezTo>
                    <a:cubicBezTo>
                      <a:pt x="2276" y="1534"/>
                      <a:pt x="2259" y="1517"/>
                      <a:pt x="2237" y="1517"/>
                    </a:cubicBezTo>
                    <a:moveTo>
                      <a:pt x="1429" y="1515"/>
                    </a:moveTo>
                    <a:cubicBezTo>
                      <a:pt x="1413" y="1515"/>
                      <a:pt x="1399" y="1528"/>
                      <a:pt x="1399" y="1545"/>
                    </a:cubicBezTo>
                    <a:cubicBezTo>
                      <a:pt x="1399" y="1562"/>
                      <a:pt x="1413" y="1575"/>
                      <a:pt x="1429" y="1575"/>
                    </a:cubicBezTo>
                    <a:cubicBezTo>
                      <a:pt x="1446" y="1575"/>
                      <a:pt x="1459" y="1562"/>
                      <a:pt x="1459" y="1545"/>
                    </a:cubicBezTo>
                    <a:cubicBezTo>
                      <a:pt x="1459" y="1528"/>
                      <a:pt x="1446" y="1515"/>
                      <a:pt x="1429" y="1515"/>
                    </a:cubicBezTo>
                    <a:moveTo>
                      <a:pt x="5127" y="1514"/>
                    </a:moveTo>
                    <a:cubicBezTo>
                      <a:pt x="5099" y="1514"/>
                      <a:pt x="5077" y="1536"/>
                      <a:pt x="5077" y="1564"/>
                    </a:cubicBezTo>
                    <a:cubicBezTo>
                      <a:pt x="5077" y="1591"/>
                      <a:pt x="5099" y="1614"/>
                      <a:pt x="5127" y="1614"/>
                    </a:cubicBezTo>
                    <a:cubicBezTo>
                      <a:pt x="5155" y="1614"/>
                      <a:pt x="5177" y="1591"/>
                      <a:pt x="5177" y="1564"/>
                    </a:cubicBezTo>
                    <a:cubicBezTo>
                      <a:pt x="5177" y="1536"/>
                      <a:pt x="5155" y="1514"/>
                      <a:pt x="5127" y="1514"/>
                    </a:cubicBezTo>
                    <a:moveTo>
                      <a:pt x="517" y="1511"/>
                    </a:moveTo>
                    <a:cubicBezTo>
                      <a:pt x="501" y="1511"/>
                      <a:pt x="487" y="1525"/>
                      <a:pt x="487" y="1541"/>
                    </a:cubicBezTo>
                    <a:cubicBezTo>
                      <a:pt x="487" y="1558"/>
                      <a:pt x="501" y="1571"/>
                      <a:pt x="517" y="1571"/>
                    </a:cubicBezTo>
                    <a:cubicBezTo>
                      <a:pt x="534" y="1571"/>
                      <a:pt x="547" y="1558"/>
                      <a:pt x="547" y="1541"/>
                    </a:cubicBezTo>
                    <a:cubicBezTo>
                      <a:pt x="547" y="1525"/>
                      <a:pt x="534" y="1511"/>
                      <a:pt x="517" y="1511"/>
                    </a:cubicBezTo>
                    <a:moveTo>
                      <a:pt x="5599" y="1500"/>
                    </a:moveTo>
                    <a:cubicBezTo>
                      <a:pt x="5598" y="1503"/>
                      <a:pt x="5597" y="1507"/>
                      <a:pt x="5597" y="1510"/>
                    </a:cubicBezTo>
                    <a:cubicBezTo>
                      <a:pt x="5597" y="1514"/>
                      <a:pt x="5598" y="1517"/>
                      <a:pt x="5599" y="1520"/>
                    </a:cubicBezTo>
                    <a:cubicBezTo>
                      <a:pt x="5599" y="1500"/>
                      <a:pt x="5599" y="1500"/>
                      <a:pt x="5599" y="1500"/>
                    </a:cubicBezTo>
                    <a:moveTo>
                      <a:pt x="2858" y="1498"/>
                    </a:moveTo>
                    <a:cubicBezTo>
                      <a:pt x="2832" y="1498"/>
                      <a:pt x="2811" y="1519"/>
                      <a:pt x="2811" y="1545"/>
                    </a:cubicBezTo>
                    <a:cubicBezTo>
                      <a:pt x="2811" y="1570"/>
                      <a:pt x="2832" y="1591"/>
                      <a:pt x="2858" y="1591"/>
                    </a:cubicBezTo>
                    <a:cubicBezTo>
                      <a:pt x="2884" y="1591"/>
                      <a:pt x="2904" y="1570"/>
                      <a:pt x="2904" y="1545"/>
                    </a:cubicBezTo>
                    <a:cubicBezTo>
                      <a:pt x="2904" y="1519"/>
                      <a:pt x="2884" y="1498"/>
                      <a:pt x="2858" y="1498"/>
                    </a:cubicBezTo>
                    <a:moveTo>
                      <a:pt x="4691" y="1498"/>
                    </a:moveTo>
                    <a:cubicBezTo>
                      <a:pt x="4673" y="1498"/>
                      <a:pt x="4658" y="1513"/>
                      <a:pt x="4658" y="1531"/>
                    </a:cubicBezTo>
                    <a:cubicBezTo>
                      <a:pt x="4658" y="1549"/>
                      <a:pt x="4673" y="1564"/>
                      <a:pt x="4691" y="1564"/>
                    </a:cubicBezTo>
                    <a:cubicBezTo>
                      <a:pt x="4710" y="1564"/>
                      <a:pt x="4724" y="1549"/>
                      <a:pt x="4724" y="1531"/>
                    </a:cubicBezTo>
                    <a:cubicBezTo>
                      <a:pt x="4724" y="1513"/>
                      <a:pt x="4710" y="1498"/>
                      <a:pt x="4691" y="1498"/>
                    </a:cubicBezTo>
                    <a:moveTo>
                      <a:pt x="3857" y="1493"/>
                    </a:moveTo>
                    <a:cubicBezTo>
                      <a:pt x="3838" y="1493"/>
                      <a:pt x="3823" y="1508"/>
                      <a:pt x="3823" y="1527"/>
                    </a:cubicBezTo>
                    <a:cubicBezTo>
                      <a:pt x="3823" y="1545"/>
                      <a:pt x="3838" y="1560"/>
                      <a:pt x="3857" y="1560"/>
                    </a:cubicBezTo>
                    <a:cubicBezTo>
                      <a:pt x="3875" y="1560"/>
                      <a:pt x="3890" y="1545"/>
                      <a:pt x="3890" y="1527"/>
                    </a:cubicBezTo>
                    <a:cubicBezTo>
                      <a:pt x="3890" y="1508"/>
                      <a:pt x="3875" y="1493"/>
                      <a:pt x="3857" y="1493"/>
                    </a:cubicBezTo>
                    <a:moveTo>
                      <a:pt x="270" y="1491"/>
                    </a:moveTo>
                    <a:cubicBezTo>
                      <a:pt x="244" y="1491"/>
                      <a:pt x="223" y="1511"/>
                      <a:pt x="223" y="1537"/>
                    </a:cubicBezTo>
                    <a:cubicBezTo>
                      <a:pt x="223" y="1563"/>
                      <a:pt x="244" y="1584"/>
                      <a:pt x="270" y="1584"/>
                    </a:cubicBezTo>
                    <a:cubicBezTo>
                      <a:pt x="296" y="1584"/>
                      <a:pt x="316" y="1563"/>
                      <a:pt x="316" y="1537"/>
                    </a:cubicBezTo>
                    <a:cubicBezTo>
                      <a:pt x="316" y="1511"/>
                      <a:pt x="296" y="1491"/>
                      <a:pt x="270" y="1491"/>
                    </a:cubicBezTo>
                    <a:moveTo>
                      <a:pt x="2087" y="1486"/>
                    </a:moveTo>
                    <a:cubicBezTo>
                      <a:pt x="2069" y="1486"/>
                      <a:pt x="2054" y="1501"/>
                      <a:pt x="2054" y="1519"/>
                    </a:cubicBezTo>
                    <a:cubicBezTo>
                      <a:pt x="2054" y="1537"/>
                      <a:pt x="2069" y="1552"/>
                      <a:pt x="2087" y="1552"/>
                    </a:cubicBezTo>
                    <a:cubicBezTo>
                      <a:pt x="2106" y="1552"/>
                      <a:pt x="2121" y="1537"/>
                      <a:pt x="2121" y="1519"/>
                    </a:cubicBezTo>
                    <a:cubicBezTo>
                      <a:pt x="2121" y="1501"/>
                      <a:pt x="2106" y="1486"/>
                      <a:pt x="2087" y="1486"/>
                    </a:cubicBezTo>
                    <a:moveTo>
                      <a:pt x="1253" y="1482"/>
                    </a:moveTo>
                    <a:cubicBezTo>
                      <a:pt x="1234" y="1482"/>
                      <a:pt x="1219" y="1496"/>
                      <a:pt x="1219" y="1515"/>
                    </a:cubicBezTo>
                    <a:cubicBezTo>
                      <a:pt x="1219" y="1533"/>
                      <a:pt x="1234" y="1548"/>
                      <a:pt x="1253" y="1548"/>
                    </a:cubicBezTo>
                    <a:cubicBezTo>
                      <a:pt x="1271" y="1548"/>
                      <a:pt x="1286" y="1533"/>
                      <a:pt x="1286" y="1515"/>
                    </a:cubicBezTo>
                    <a:cubicBezTo>
                      <a:pt x="1286" y="1496"/>
                      <a:pt x="1271" y="1482"/>
                      <a:pt x="1253" y="1482"/>
                    </a:cubicBezTo>
                    <a:moveTo>
                      <a:pt x="3661" y="1481"/>
                    </a:moveTo>
                    <a:cubicBezTo>
                      <a:pt x="3638" y="1481"/>
                      <a:pt x="3620" y="1500"/>
                      <a:pt x="3620" y="1523"/>
                    </a:cubicBezTo>
                    <a:cubicBezTo>
                      <a:pt x="3620" y="1546"/>
                      <a:pt x="3638" y="1565"/>
                      <a:pt x="3661" y="1565"/>
                    </a:cubicBezTo>
                    <a:cubicBezTo>
                      <a:pt x="3685" y="1565"/>
                      <a:pt x="3703" y="1546"/>
                      <a:pt x="3703" y="1523"/>
                    </a:cubicBezTo>
                    <a:cubicBezTo>
                      <a:pt x="3703" y="1500"/>
                      <a:pt x="3685" y="1481"/>
                      <a:pt x="3661" y="1481"/>
                    </a:cubicBezTo>
                    <a:moveTo>
                      <a:pt x="1058" y="1470"/>
                    </a:moveTo>
                    <a:cubicBezTo>
                      <a:pt x="1034" y="1470"/>
                      <a:pt x="1016" y="1488"/>
                      <a:pt x="1016" y="1512"/>
                    </a:cubicBezTo>
                    <a:cubicBezTo>
                      <a:pt x="1016" y="1535"/>
                      <a:pt x="1034" y="1553"/>
                      <a:pt x="1058" y="1553"/>
                    </a:cubicBezTo>
                    <a:cubicBezTo>
                      <a:pt x="1081" y="1553"/>
                      <a:pt x="1100" y="1535"/>
                      <a:pt x="1100" y="1512"/>
                    </a:cubicBezTo>
                    <a:cubicBezTo>
                      <a:pt x="1100" y="1488"/>
                      <a:pt x="1081" y="1470"/>
                      <a:pt x="1058" y="1470"/>
                    </a:cubicBezTo>
                    <a:moveTo>
                      <a:pt x="5380" y="1460"/>
                    </a:moveTo>
                    <a:cubicBezTo>
                      <a:pt x="5354" y="1460"/>
                      <a:pt x="5334" y="1480"/>
                      <a:pt x="5334" y="1506"/>
                    </a:cubicBezTo>
                    <a:cubicBezTo>
                      <a:pt x="5334" y="1532"/>
                      <a:pt x="5354" y="1553"/>
                      <a:pt x="5380" y="1553"/>
                    </a:cubicBezTo>
                    <a:cubicBezTo>
                      <a:pt x="5406" y="1553"/>
                      <a:pt x="5427" y="1532"/>
                      <a:pt x="5427" y="1506"/>
                    </a:cubicBezTo>
                    <a:cubicBezTo>
                      <a:pt x="5427" y="1480"/>
                      <a:pt x="5406" y="1460"/>
                      <a:pt x="5380" y="1460"/>
                    </a:cubicBezTo>
                    <a:moveTo>
                      <a:pt x="4413" y="1434"/>
                    </a:moveTo>
                    <a:cubicBezTo>
                      <a:pt x="4393" y="1434"/>
                      <a:pt x="4377" y="1451"/>
                      <a:pt x="4377" y="1470"/>
                    </a:cubicBezTo>
                    <a:cubicBezTo>
                      <a:pt x="4377" y="1490"/>
                      <a:pt x="4393" y="1506"/>
                      <a:pt x="4413" y="1506"/>
                    </a:cubicBezTo>
                    <a:cubicBezTo>
                      <a:pt x="4432" y="1506"/>
                      <a:pt x="4449" y="1490"/>
                      <a:pt x="4449" y="1470"/>
                    </a:cubicBezTo>
                    <a:cubicBezTo>
                      <a:pt x="4449" y="1451"/>
                      <a:pt x="4432" y="1434"/>
                      <a:pt x="4413" y="1434"/>
                    </a:cubicBezTo>
                    <a:moveTo>
                      <a:pt x="1809" y="1423"/>
                    </a:moveTo>
                    <a:cubicBezTo>
                      <a:pt x="1789" y="1423"/>
                      <a:pt x="1773" y="1439"/>
                      <a:pt x="1773" y="1459"/>
                    </a:cubicBezTo>
                    <a:cubicBezTo>
                      <a:pt x="1773" y="1478"/>
                      <a:pt x="1789" y="1495"/>
                      <a:pt x="1809" y="1495"/>
                    </a:cubicBezTo>
                    <a:cubicBezTo>
                      <a:pt x="1829" y="1495"/>
                      <a:pt x="1845" y="1478"/>
                      <a:pt x="1845" y="1459"/>
                    </a:cubicBezTo>
                    <a:cubicBezTo>
                      <a:pt x="1845" y="1439"/>
                      <a:pt x="1829" y="1423"/>
                      <a:pt x="1809" y="1423"/>
                    </a:cubicBezTo>
                    <a:moveTo>
                      <a:pt x="4310" y="1420"/>
                    </a:moveTo>
                    <a:cubicBezTo>
                      <a:pt x="4299" y="1420"/>
                      <a:pt x="4291" y="1429"/>
                      <a:pt x="4291" y="1439"/>
                    </a:cubicBezTo>
                    <a:cubicBezTo>
                      <a:pt x="4291" y="1450"/>
                      <a:pt x="4299" y="1458"/>
                      <a:pt x="4310" y="1458"/>
                    </a:cubicBezTo>
                    <a:cubicBezTo>
                      <a:pt x="4320" y="1458"/>
                      <a:pt x="4329" y="1450"/>
                      <a:pt x="4329" y="1439"/>
                    </a:cubicBezTo>
                    <a:cubicBezTo>
                      <a:pt x="4329" y="1429"/>
                      <a:pt x="4320" y="1420"/>
                      <a:pt x="4310" y="1420"/>
                    </a:cubicBezTo>
                    <a:moveTo>
                      <a:pt x="1706" y="1409"/>
                    </a:moveTo>
                    <a:cubicBezTo>
                      <a:pt x="1695" y="1409"/>
                      <a:pt x="1687" y="1417"/>
                      <a:pt x="1687" y="1428"/>
                    </a:cubicBezTo>
                    <a:cubicBezTo>
                      <a:pt x="1687" y="1438"/>
                      <a:pt x="1695" y="1446"/>
                      <a:pt x="1706" y="1446"/>
                    </a:cubicBezTo>
                    <a:cubicBezTo>
                      <a:pt x="1716" y="1446"/>
                      <a:pt x="1725" y="1438"/>
                      <a:pt x="1725" y="1428"/>
                    </a:cubicBezTo>
                    <a:cubicBezTo>
                      <a:pt x="1725" y="1417"/>
                      <a:pt x="1716" y="1409"/>
                      <a:pt x="1706" y="1409"/>
                    </a:cubicBezTo>
                    <a:moveTo>
                      <a:pt x="3237" y="1406"/>
                    </a:moveTo>
                    <a:cubicBezTo>
                      <a:pt x="3226" y="1406"/>
                      <a:pt x="3216" y="1415"/>
                      <a:pt x="3216" y="1427"/>
                    </a:cubicBezTo>
                    <a:cubicBezTo>
                      <a:pt x="3216" y="1439"/>
                      <a:pt x="3226" y="1448"/>
                      <a:pt x="3237" y="1448"/>
                    </a:cubicBezTo>
                    <a:cubicBezTo>
                      <a:pt x="3249" y="1448"/>
                      <a:pt x="3258" y="1439"/>
                      <a:pt x="3258" y="1427"/>
                    </a:cubicBezTo>
                    <a:cubicBezTo>
                      <a:pt x="3258" y="1415"/>
                      <a:pt x="3249" y="1406"/>
                      <a:pt x="3237" y="1406"/>
                    </a:cubicBezTo>
                    <a:moveTo>
                      <a:pt x="649" y="1398"/>
                    </a:moveTo>
                    <a:cubicBezTo>
                      <a:pt x="637" y="1398"/>
                      <a:pt x="628" y="1407"/>
                      <a:pt x="628" y="1419"/>
                    </a:cubicBezTo>
                    <a:cubicBezTo>
                      <a:pt x="628" y="1431"/>
                      <a:pt x="637" y="1440"/>
                      <a:pt x="649" y="1440"/>
                    </a:cubicBezTo>
                    <a:cubicBezTo>
                      <a:pt x="661" y="1440"/>
                      <a:pt x="670" y="1431"/>
                      <a:pt x="670" y="1419"/>
                    </a:cubicBezTo>
                    <a:cubicBezTo>
                      <a:pt x="670" y="1407"/>
                      <a:pt x="661" y="1398"/>
                      <a:pt x="649" y="1398"/>
                    </a:cubicBezTo>
                    <a:moveTo>
                      <a:pt x="2617" y="1397"/>
                    </a:moveTo>
                    <a:cubicBezTo>
                      <a:pt x="2603" y="1397"/>
                      <a:pt x="2593" y="1408"/>
                      <a:pt x="2593" y="1421"/>
                    </a:cubicBezTo>
                    <a:cubicBezTo>
                      <a:pt x="2593" y="1434"/>
                      <a:pt x="2603" y="1445"/>
                      <a:pt x="2617" y="1445"/>
                    </a:cubicBezTo>
                    <a:cubicBezTo>
                      <a:pt x="2630" y="1445"/>
                      <a:pt x="2641" y="1434"/>
                      <a:pt x="2641" y="1421"/>
                    </a:cubicBezTo>
                    <a:cubicBezTo>
                      <a:pt x="2641" y="1408"/>
                      <a:pt x="2630" y="1397"/>
                      <a:pt x="2617" y="1397"/>
                    </a:cubicBezTo>
                    <a:moveTo>
                      <a:pt x="3473" y="1393"/>
                    </a:moveTo>
                    <a:cubicBezTo>
                      <a:pt x="3445" y="1393"/>
                      <a:pt x="3423" y="1416"/>
                      <a:pt x="3423" y="1443"/>
                    </a:cubicBezTo>
                    <a:cubicBezTo>
                      <a:pt x="3423" y="1471"/>
                      <a:pt x="3445" y="1493"/>
                      <a:pt x="3473" y="1493"/>
                    </a:cubicBezTo>
                    <a:cubicBezTo>
                      <a:pt x="3500" y="1493"/>
                      <a:pt x="3523" y="1471"/>
                      <a:pt x="3523" y="1443"/>
                    </a:cubicBezTo>
                    <a:cubicBezTo>
                      <a:pt x="3523" y="1416"/>
                      <a:pt x="3500" y="1393"/>
                      <a:pt x="3473" y="1393"/>
                    </a:cubicBezTo>
                    <a:moveTo>
                      <a:pt x="4116" y="1393"/>
                    </a:moveTo>
                    <a:cubicBezTo>
                      <a:pt x="4105" y="1393"/>
                      <a:pt x="4097" y="1402"/>
                      <a:pt x="4097" y="1412"/>
                    </a:cubicBezTo>
                    <a:cubicBezTo>
                      <a:pt x="4097" y="1423"/>
                      <a:pt x="4105" y="1431"/>
                      <a:pt x="4116" y="1431"/>
                    </a:cubicBezTo>
                    <a:cubicBezTo>
                      <a:pt x="4126" y="1431"/>
                      <a:pt x="4135" y="1423"/>
                      <a:pt x="4135" y="1412"/>
                    </a:cubicBezTo>
                    <a:cubicBezTo>
                      <a:pt x="4135" y="1402"/>
                      <a:pt x="4126" y="1393"/>
                      <a:pt x="4116" y="1393"/>
                    </a:cubicBezTo>
                    <a:moveTo>
                      <a:pt x="29" y="1389"/>
                    </a:moveTo>
                    <a:cubicBezTo>
                      <a:pt x="15" y="1389"/>
                      <a:pt x="5" y="1400"/>
                      <a:pt x="5" y="1413"/>
                    </a:cubicBezTo>
                    <a:cubicBezTo>
                      <a:pt x="5" y="1426"/>
                      <a:pt x="15" y="1437"/>
                      <a:pt x="29" y="1437"/>
                    </a:cubicBezTo>
                    <a:cubicBezTo>
                      <a:pt x="42" y="1437"/>
                      <a:pt x="53" y="1426"/>
                      <a:pt x="53" y="1413"/>
                    </a:cubicBezTo>
                    <a:cubicBezTo>
                      <a:pt x="53" y="1400"/>
                      <a:pt x="42" y="1389"/>
                      <a:pt x="29" y="1389"/>
                    </a:cubicBezTo>
                    <a:moveTo>
                      <a:pt x="869" y="1382"/>
                    </a:moveTo>
                    <a:cubicBezTo>
                      <a:pt x="841" y="1382"/>
                      <a:pt x="819" y="1404"/>
                      <a:pt x="819" y="1432"/>
                    </a:cubicBezTo>
                    <a:cubicBezTo>
                      <a:pt x="819" y="1459"/>
                      <a:pt x="841" y="1482"/>
                      <a:pt x="869" y="1482"/>
                    </a:cubicBezTo>
                    <a:cubicBezTo>
                      <a:pt x="897" y="1482"/>
                      <a:pt x="919" y="1459"/>
                      <a:pt x="919" y="1432"/>
                    </a:cubicBezTo>
                    <a:cubicBezTo>
                      <a:pt x="919" y="1404"/>
                      <a:pt x="897" y="1382"/>
                      <a:pt x="869" y="1382"/>
                    </a:cubicBezTo>
                    <a:moveTo>
                      <a:pt x="1512" y="1382"/>
                    </a:moveTo>
                    <a:cubicBezTo>
                      <a:pt x="1502" y="1382"/>
                      <a:pt x="1493" y="1390"/>
                      <a:pt x="1493" y="1401"/>
                    </a:cubicBezTo>
                    <a:cubicBezTo>
                      <a:pt x="1493" y="1411"/>
                      <a:pt x="1502" y="1420"/>
                      <a:pt x="1512" y="1420"/>
                    </a:cubicBezTo>
                    <a:cubicBezTo>
                      <a:pt x="1523" y="1420"/>
                      <a:pt x="1531" y="1411"/>
                      <a:pt x="1531" y="1401"/>
                    </a:cubicBezTo>
                    <a:cubicBezTo>
                      <a:pt x="1531" y="1390"/>
                      <a:pt x="1523" y="1382"/>
                      <a:pt x="1512" y="1382"/>
                    </a:cubicBezTo>
                    <a:moveTo>
                      <a:pt x="4901" y="1368"/>
                    </a:moveTo>
                    <a:cubicBezTo>
                      <a:pt x="4884" y="1368"/>
                      <a:pt x="4871" y="1381"/>
                      <a:pt x="4871" y="1398"/>
                    </a:cubicBezTo>
                    <a:cubicBezTo>
                      <a:pt x="4871" y="1414"/>
                      <a:pt x="4884" y="1428"/>
                      <a:pt x="4901" y="1428"/>
                    </a:cubicBezTo>
                    <a:cubicBezTo>
                      <a:pt x="4918" y="1428"/>
                      <a:pt x="4931" y="1414"/>
                      <a:pt x="4931" y="1398"/>
                    </a:cubicBezTo>
                    <a:cubicBezTo>
                      <a:pt x="4931" y="1381"/>
                      <a:pt x="4918" y="1368"/>
                      <a:pt x="4901" y="1368"/>
                    </a:cubicBezTo>
                    <a:moveTo>
                      <a:pt x="2791" y="1364"/>
                    </a:moveTo>
                    <a:cubicBezTo>
                      <a:pt x="2765" y="1364"/>
                      <a:pt x="2744" y="1385"/>
                      <a:pt x="2744" y="1412"/>
                    </a:cubicBezTo>
                    <a:cubicBezTo>
                      <a:pt x="2744" y="1438"/>
                      <a:pt x="2765" y="1460"/>
                      <a:pt x="2791" y="1460"/>
                    </a:cubicBezTo>
                    <a:cubicBezTo>
                      <a:pt x="2818" y="1460"/>
                      <a:pt x="2839" y="1438"/>
                      <a:pt x="2839" y="1412"/>
                    </a:cubicBezTo>
                    <a:cubicBezTo>
                      <a:pt x="2839" y="1385"/>
                      <a:pt x="2818" y="1364"/>
                      <a:pt x="2791" y="1364"/>
                    </a:cubicBezTo>
                    <a:moveTo>
                      <a:pt x="5139" y="1360"/>
                    </a:moveTo>
                    <a:cubicBezTo>
                      <a:pt x="5126" y="1360"/>
                      <a:pt x="5115" y="1371"/>
                      <a:pt x="5115" y="1384"/>
                    </a:cubicBezTo>
                    <a:cubicBezTo>
                      <a:pt x="5115" y="1397"/>
                      <a:pt x="5126" y="1408"/>
                      <a:pt x="5139" y="1408"/>
                    </a:cubicBezTo>
                    <a:cubicBezTo>
                      <a:pt x="5152" y="1408"/>
                      <a:pt x="5163" y="1397"/>
                      <a:pt x="5163" y="1384"/>
                    </a:cubicBezTo>
                    <a:cubicBezTo>
                      <a:pt x="5163" y="1371"/>
                      <a:pt x="5152" y="1360"/>
                      <a:pt x="5139" y="1360"/>
                    </a:cubicBezTo>
                    <a:moveTo>
                      <a:pt x="3973" y="1360"/>
                    </a:moveTo>
                    <a:cubicBezTo>
                      <a:pt x="3957" y="1360"/>
                      <a:pt x="3943" y="1373"/>
                      <a:pt x="3943" y="1390"/>
                    </a:cubicBezTo>
                    <a:cubicBezTo>
                      <a:pt x="3943" y="1407"/>
                      <a:pt x="3957" y="1420"/>
                      <a:pt x="3973" y="1420"/>
                    </a:cubicBezTo>
                    <a:cubicBezTo>
                      <a:pt x="3990" y="1420"/>
                      <a:pt x="4003" y="1407"/>
                      <a:pt x="4003" y="1390"/>
                    </a:cubicBezTo>
                    <a:cubicBezTo>
                      <a:pt x="4003" y="1373"/>
                      <a:pt x="3990" y="1360"/>
                      <a:pt x="3973" y="1360"/>
                    </a:cubicBezTo>
                    <a:moveTo>
                      <a:pt x="3105" y="1358"/>
                    </a:moveTo>
                    <a:cubicBezTo>
                      <a:pt x="3084" y="1358"/>
                      <a:pt x="3066" y="1376"/>
                      <a:pt x="3066" y="1397"/>
                    </a:cubicBezTo>
                    <a:cubicBezTo>
                      <a:pt x="3066" y="1418"/>
                      <a:pt x="3084" y="1436"/>
                      <a:pt x="3105" y="1436"/>
                    </a:cubicBezTo>
                    <a:cubicBezTo>
                      <a:pt x="3127" y="1436"/>
                      <a:pt x="3144" y="1418"/>
                      <a:pt x="3144" y="1397"/>
                    </a:cubicBezTo>
                    <a:cubicBezTo>
                      <a:pt x="3144" y="1376"/>
                      <a:pt x="3127" y="1358"/>
                      <a:pt x="3105" y="1358"/>
                    </a:cubicBezTo>
                    <a:moveTo>
                      <a:pt x="2297" y="1356"/>
                    </a:moveTo>
                    <a:cubicBezTo>
                      <a:pt x="2281" y="1356"/>
                      <a:pt x="2267" y="1369"/>
                      <a:pt x="2267" y="1386"/>
                    </a:cubicBezTo>
                    <a:cubicBezTo>
                      <a:pt x="2267" y="1403"/>
                      <a:pt x="2281" y="1416"/>
                      <a:pt x="2297" y="1416"/>
                    </a:cubicBezTo>
                    <a:cubicBezTo>
                      <a:pt x="2314" y="1416"/>
                      <a:pt x="2327" y="1403"/>
                      <a:pt x="2327" y="1386"/>
                    </a:cubicBezTo>
                    <a:cubicBezTo>
                      <a:pt x="2327" y="1369"/>
                      <a:pt x="2314" y="1356"/>
                      <a:pt x="2297" y="1356"/>
                    </a:cubicBezTo>
                    <a:moveTo>
                      <a:pt x="203" y="1356"/>
                    </a:moveTo>
                    <a:cubicBezTo>
                      <a:pt x="177" y="1356"/>
                      <a:pt x="155" y="1377"/>
                      <a:pt x="155" y="1404"/>
                    </a:cubicBezTo>
                    <a:cubicBezTo>
                      <a:pt x="155" y="1430"/>
                      <a:pt x="177" y="1452"/>
                      <a:pt x="203" y="1452"/>
                    </a:cubicBezTo>
                    <a:cubicBezTo>
                      <a:pt x="230" y="1452"/>
                      <a:pt x="251" y="1430"/>
                      <a:pt x="251" y="1404"/>
                    </a:cubicBezTo>
                    <a:cubicBezTo>
                      <a:pt x="251" y="1377"/>
                      <a:pt x="230" y="1356"/>
                      <a:pt x="203" y="1356"/>
                    </a:cubicBezTo>
                    <a:moveTo>
                      <a:pt x="517" y="1350"/>
                    </a:moveTo>
                    <a:cubicBezTo>
                      <a:pt x="496" y="1350"/>
                      <a:pt x="478" y="1368"/>
                      <a:pt x="478" y="1389"/>
                    </a:cubicBezTo>
                    <a:cubicBezTo>
                      <a:pt x="478" y="1411"/>
                      <a:pt x="496" y="1428"/>
                      <a:pt x="517" y="1428"/>
                    </a:cubicBezTo>
                    <a:cubicBezTo>
                      <a:pt x="538" y="1428"/>
                      <a:pt x="556" y="1411"/>
                      <a:pt x="556" y="1389"/>
                    </a:cubicBezTo>
                    <a:cubicBezTo>
                      <a:pt x="556" y="1368"/>
                      <a:pt x="538" y="1350"/>
                      <a:pt x="517" y="1350"/>
                    </a:cubicBezTo>
                    <a:moveTo>
                      <a:pt x="1369" y="1348"/>
                    </a:moveTo>
                    <a:cubicBezTo>
                      <a:pt x="1353" y="1348"/>
                      <a:pt x="1339" y="1362"/>
                      <a:pt x="1339" y="1378"/>
                    </a:cubicBezTo>
                    <a:cubicBezTo>
                      <a:pt x="1339" y="1395"/>
                      <a:pt x="1353" y="1408"/>
                      <a:pt x="1369" y="1408"/>
                    </a:cubicBezTo>
                    <a:cubicBezTo>
                      <a:pt x="1386" y="1408"/>
                      <a:pt x="1399" y="1395"/>
                      <a:pt x="1399" y="1378"/>
                    </a:cubicBezTo>
                    <a:cubicBezTo>
                      <a:pt x="1399" y="1362"/>
                      <a:pt x="1386" y="1348"/>
                      <a:pt x="1369" y="1348"/>
                    </a:cubicBezTo>
                    <a:moveTo>
                      <a:pt x="3726" y="1339"/>
                    </a:moveTo>
                    <a:cubicBezTo>
                      <a:pt x="3700" y="1339"/>
                      <a:pt x="3679" y="1360"/>
                      <a:pt x="3679" y="1386"/>
                    </a:cubicBezTo>
                    <a:cubicBezTo>
                      <a:pt x="3679" y="1412"/>
                      <a:pt x="3700" y="1432"/>
                      <a:pt x="3726" y="1432"/>
                    </a:cubicBezTo>
                    <a:cubicBezTo>
                      <a:pt x="3752" y="1432"/>
                      <a:pt x="3772" y="1412"/>
                      <a:pt x="3772" y="1386"/>
                    </a:cubicBezTo>
                    <a:cubicBezTo>
                      <a:pt x="3772" y="1360"/>
                      <a:pt x="3752" y="1339"/>
                      <a:pt x="3726" y="1339"/>
                    </a:cubicBezTo>
                    <a:moveTo>
                      <a:pt x="4725" y="1334"/>
                    </a:moveTo>
                    <a:cubicBezTo>
                      <a:pt x="4706" y="1334"/>
                      <a:pt x="4691" y="1349"/>
                      <a:pt x="4691" y="1368"/>
                    </a:cubicBezTo>
                    <a:cubicBezTo>
                      <a:pt x="4691" y="1386"/>
                      <a:pt x="4706" y="1401"/>
                      <a:pt x="4725" y="1401"/>
                    </a:cubicBezTo>
                    <a:cubicBezTo>
                      <a:pt x="4743" y="1401"/>
                      <a:pt x="4758" y="1386"/>
                      <a:pt x="4758" y="1368"/>
                    </a:cubicBezTo>
                    <a:cubicBezTo>
                      <a:pt x="4758" y="1349"/>
                      <a:pt x="4743" y="1334"/>
                      <a:pt x="4725" y="1334"/>
                    </a:cubicBezTo>
                    <a:moveTo>
                      <a:pt x="5599" y="1334"/>
                    </a:moveTo>
                    <a:cubicBezTo>
                      <a:pt x="5593" y="1341"/>
                      <a:pt x="5589" y="1350"/>
                      <a:pt x="5589" y="1360"/>
                    </a:cubicBezTo>
                    <a:cubicBezTo>
                      <a:pt x="5589" y="1371"/>
                      <a:pt x="5593" y="1380"/>
                      <a:pt x="5599" y="1387"/>
                    </a:cubicBezTo>
                    <a:cubicBezTo>
                      <a:pt x="5599" y="1334"/>
                      <a:pt x="5599" y="1334"/>
                      <a:pt x="5599" y="1334"/>
                    </a:cubicBezTo>
                    <a:moveTo>
                      <a:pt x="1122" y="1328"/>
                    </a:moveTo>
                    <a:cubicBezTo>
                      <a:pt x="1096" y="1328"/>
                      <a:pt x="1076" y="1348"/>
                      <a:pt x="1076" y="1374"/>
                    </a:cubicBezTo>
                    <a:cubicBezTo>
                      <a:pt x="1076" y="1400"/>
                      <a:pt x="1096" y="1421"/>
                      <a:pt x="1122" y="1421"/>
                    </a:cubicBezTo>
                    <a:cubicBezTo>
                      <a:pt x="1148" y="1421"/>
                      <a:pt x="1168" y="1400"/>
                      <a:pt x="1168" y="1374"/>
                    </a:cubicBezTo>
                    <a:cubicBezTo>
                      <a:pt x="1168" y="1348"/>
                      <a:pt x="1148" y="1328"/>
                      <a:pt x="1122" y="1328"/>
                    </a:cubicBezTo>
                    <a:moveTo>
                      <a:pt x="2955" y="1327"/>
                    </a:moveTo>
                    <a:cubicBezTo>
                      <a:pt x="2937" y="1327"/>
                      <a:pt x="2922" y="1342"/>
                      <a:pt x="2922" y="1360"/>
                    </a:cubicBezTo>
                    <a:cubicBezTo>
                      <a:pt x="2922" y="1378"/>
                      <a:pt x="2937" y="1393"/>
                      <a:pt x="2955" y="1393"/>
                    </a:cubicBezTo>
                    <a:cubicBezTo>
                      <a:pt x="2974" y="1393"/>
                      <a:pt x="2989" y="1378"/>
                      <a:pt x="2989" y="1360"/>
                    </a:cubicBezTo>
                    <a:cubicBezTo>
                      <a:pt x="2989" y="1342"/>
                      <a:pt x="2974" y="1327"/>
                      <a:pt x="2955" y="1327"/>
                    </a:cubicBezTo>
                    <a:moveTo>
                      <a:pt x="5314" y="1327"/>
                    </a:moveTo>
                    <a:cubicBezTo>
                      <a:pt x="5287" y="1327"/>
                      <a:pt x="5266" y="1348"/>
                      <a:pt x="5266" y="1375"/>
                    </a:cubicBezTo>
                    <a:cubicBezTo>
                      <a:pt x="5266" y="1401"/>
                      <a:pt x="5287" y="1423"/>
                      <a:pt x="5314" y="1423"/>
                    </a:cubicBezTo>
                    <a:cubicBezTo>
                      <a:pt x="5340" y="1423"/>
                      <a:pt x="5362" y="1401"/>
                      <a:pt x="5362" y="1375"/>
                    </a:cubicBezTo>
                    <a:cubicBezTo>
                      <a:pt x="5362" y="1348"/>
                      <a:pt x="5340" y="1327"/>
                      <a:pt x="5314" y="1327"/>
                    </a:cubicBezTo>
                    <a:moveTo>
                      <a:pt x="2121" y="1323"/>
                    </a:moveTo>
                    <a:cubicBezTo>
                      <a:pt x="2102" y="1323"/>
                      <a:pt x="2087" y="1338"/>
                      <a:pt x="2087" y="1356"/>
                    </a:cubicBezTo>
                    <a:cubicBezTo>
                      <a:pt x="2087" y="1374"/>
                      <a:pt x="2102" y="1389"/>
                      <a:pt x="2121" y="1389"/>
                    </a:cubicBezTo>
                    <a:cubicBezTo>
                      <a:pt x="2139" y="1389"/>
                      <a:pt x="2154" y="1374"/>
                      <a:pt x="2154" y="1356"/>
                    </a:cubicBezTo>
                    <a:cubicBezTo>
                      <a:pt x="2154" y="1338"/>
                      <a:pt x="2139" y="1323"/>
                      <a:pt x="2121" y="1323"/>
                    </a:cubicBezTo>
                    <a:moveTo>
                      <a:pt x="4529" y="1322"/>
                    </a:moveTo>
                    <a:cubicBezTo>
                      <a:pt x="4506" y="1322"/>
                      <a:pt x="4487" y="1341"/>
                      <a:pt x="4487" y="1364"/>
                    </a:cubicBezTo>
                    <a:cubicBezTo>
                      <a:pt x="4487" y="1388"/>
                      <a:pt x="4506" y="1406"/>
                      <a:pt x="4529" y="1406"/>
                    </a:cubicBezTo>
                    <a:cubicBezTo>
                      <a:pt x="4553" y="1406"/>
                      <a:pt x="4571" y="1388"/>
                      <a:pt x="4571" y="1364"/>
                    </a:cubicBezTo>
                    <a:cubicBezTo>
                      <a:pt x="4571" y="1341"/>
                      <a:pt x="4553" y="1322"/>
                      <a:pt x="4529" y="1322"/>
                    </a:cubicBezTo>
                    <a:moveTo>
                      <a:pt x="367" y="1319"/>
                    </a:moveTo>
                    <a:cubicBezTo>
                      <a:pt x="349" y="1319"/>
                      <a:pt x="334" y="1334"/>
                      <a:pt x="334" y="1352"/>
                    </a:cubicBezTo>
                    <a:cubicBezTo>
                      <a:pt x="334" y="1371"/>
                      <a:pt x="349" y="1386"/>
                      <a:pt x="367" y="1386"/>
                    </a:cubicBezTo>
                    <a:cubicBezTo>
                      <a:pt x="386" y="1386"/>
                      <a:pt x="400" y="1371"/>
                      <a:pt x="400" y="1352"/>
                    </a:cubicBezTo>
                    <a:cubicBezTo>
                      <a:pt x="400" y="1334"/>
                      <a:pt x="386" y="1319"/>
                      <a:pt x="367" y="1319"/>
                    </a:cubicBezTo>
                    <a:moveTo>
                      <a:pt x="1926" y="1311"/>
                    </a:moveTo>
                    <a:cubicBezTo>
                      <a:pt x="1902" y="1311"/>
                      <a:pt x="1884" y="1329"/>
                      <a:pt x="1884" y="1353"/>
                    </a:cubicBezTo>
                    <a:cubicBezTo>
                      <a:pt x="1884" y="1376"/>
                      <a:pt x="1902" y="1395"/>
                      <a:pt x="1926" y="1395"/>
                    </a:cubicBezTo>
                    <a:cubicBezTo>
                      <a:pt x="1949" y="1395"/>
                      <a:pt x="1968" y="1376"/>
                      <a:pt x="1968" y="1353"/>
                    </a:cubicBezTo>
                    <a:cubicBezTo>
                      <a:pt x="1968" y="1329"/>
                      <a:pt x="1949" y="1311"/>
                      <a:pt x="1926" y="1311"/>
                    </a:cubicBezTo>
                    <a:moveTo>
                      <a:pt x="5478" y="1290"/>
                    </a:moveTo>
                    <a:cubicBezTo>
                      <a:pt x="5459" y="1290"/>
                      <a:pt x="5444" y="1305"/>
                      <a:pt x="5444" y="1323"/>
                    </a:cubicBezTo>
                    <a:cubicBezTo>
                      <a:pt x="5444" y="1342"/>
                      <a:pt x="5459" y="1357"/>
                      <a:pt x="5478" y="1357"/>
                    </a:cubicBezTo>
                    <a:cubicBezTo>
                      <a:pt x="5496" y="1357"/>
                      <a:pt x="5511" y="1342"/>
                      <a:pt x="5511" y="1323"/>
                    </a:cubicBezTo>
                    <a:cubicBezTo>
                      <a:pt x="5511" y="1305"/>
                      <a:pt x="5496" y="1290"/>
                      <a:pt x="5478" y="1290"/>
                    </a:cubicBezTo>
                    <a:moveTo>
                      <a:pt x="2677" y="1264"/>
                    </a:moveTo>
                    <a:cubicBezTo>
                      <a:pt x="2657" y="1264"/>
                      <a:pt x="2641" y="1280"/>
                      <a:pt x="2641" y="1300"/>
                    </a:cubicBezTo>
                    <a:cubicBezTo>
                      <a:pt x="2641" y="1320"/>
                      <a:pt x="2657" y="1336"/>
                      <a:pt x="2677" y="1336"/>
                    </a:cubicBezTo>
                    <a:cubicBezTo>
                      <a:pt x="2696" y="1336"/>
                      <a:pt x="2713" y="1320"/>
                      <a:pt x="2713" y="1300"/>
                    </a:cubicBezTo>
                    <a:cubicBezTo>
                      <a:pt x="2713" y="1280"/>
                      <a:pt x="2696" y="1264"/>
                      <a:pt x="2677" y="1264"/>
                    </a:cubicBezTo>
                    <a:moveTo>
                      <a:pt x="89" y="1256"/>
                    </a:moveTo>
                    <a:cubicBezTo>
                      <a:pt x="69" y="1256"/>
                      <a:pt x="53" y="1272"/>
                      <a:pt x="53" y="1292"/>
                    </a:cubicBezTo>
                    <a:cubicBezTo>
                      <a:pt x="53" y="1312"/>
                      <a:pt x="69" y="1328"/>
                      <a:pt x="89" y="1328"/>
                    </a:cubicBezTo>
                    <a:cubicBezTo>
                      <a:pt x="108" y="1328"/>
                      <a:pt x="125" y="1312"/>
                      <a:pt x="125" y="1292"/>
                    </a:cubicBezTo>
                    <a:cubicBezTo>
                      <a:pt x="125" y="1272"/>
                      <a:pt x="108" y="1256"/>
                      <a:pt x="89" y="1256"/>
                    </a:cubicBezTo>
                    <a:moveTo>
                      <a:pt x="2574" y="1250"/>
                    </a:moveTo>
                    <a:cubicBezTo>
                      <a:pt x="2563" y="1250"/>
                      <a:pt x="2555" y="1258"/>
                      <a:pt x="2555" y="1269"/>
                    </a:cubicBezTo>
                    <a:cubicBezTo>
                      <a:pt x="2555" y="1279"/>
                      <a:pt x="2563" y="1288"/>
                      <a:pt x="2574" y="1288"/>
                    </a:cubicBezTo>
                    <a:cubicBezTo>
                      <a:pt x="2584" y="1288"/>
                      <a:pt x="2593" y="1279"/>
                      <a:pt x="2593" y="1269"/>
                    </a:cubicBezTo>
                    <a:cubicBezTo>
                      <a:pt x="2593" y="1258"/>
                      <a:pt x="2584" y="1250"/>
                      <a:pt x="2574" y="1250"/>
                    </a:cubicBezTo>
                    <a:moveTo>
                      <a:pt x="0" y="1249"/>
                    </a:moveTo>
                    <a:cubicBezTo>
                      <a:pt x="0" y="1273"/>
                      <a:pt x="0" y="1273"/>
                      <a:pt x="0" y="1273"/>
                    </a:cubicBezTo>
                    <a:cubicBezTo>
                      <a:pt x="3" y="1270"/>
                      <a:pt x="5" y="1266"/>
                      <a:pt x="5" y="1261"/>
                    </a:cubicBezTo>
                    <a:cubicBezTo>
                      <a:pt x="5" y="1256"/>
                      <a:pt x="3" y="1252"/>
                      <a:pt x="0" y="1249"/>
                    </a:cubicBezTo>
                    <a:moveTo>
                      <a:pt x="4105" y="1247"/>
                    </a:moveTo>
                    <a:cubicBezTo>
                      <a:pt x="4093" y="1247"/>
                      <a:pt x="4084" y="1256"/>
                      <a:pt x="4084" y="1268"/>
                    </a:cubicBezTo>
                    <a:cubicBezTo>
                      <a:pt x="4084" y="1280"/>
                      <a:pt x="4093" y="1289"/>
                      <a:pt x="4105" y="1289"/>
                    </a:cubicBezTo>
                    <a:cubicBezTo>
                      <a:pt x="4117" y="1289"/>
                      <a:pt x="4126" y="1280"/>
                      <a:pt x="4126" y="1268"/>
                    </a:cubicBezTo>
                    <a:cubicBezTo>
                      <a:pt x="4126" y="1256"/>
                      <a:pt x="4117" y="1247"/>
                      <a:pt x="4105" y="1247"/>
                    </a:cubicBezTo>
                    <a:moveTo>
                      <a:pt x="3485" y="1238"/>
                    </a:moveTo>
                    <a:cubicBezTo>
                      <a:pt x="3471" y="1238"/>
                      <a:pt x="3461" y="1249"/>
                      <a:pt x="3461" y="1262"/>
                    </a:cubicBezTo>
                    <a:cubicBezTo>
                      <a:pt x="3461" y="1275"/>
                      <a:pt x="3471" y="1286"/>
                      <a:pt x="3485" y="1286"/>
                    </a:cubicBezTo>
                    <a:cubicBezTo>
                      <a:pt x="3498" y="1286"/>
                      <a:pt x="3509" y="1275"/>
                      <a:pt x="3509" y="1262"/>
                    </a:cubicBezTo>
                    <a:cubicBezTo>
                      <a:pt x="3509" y="1249"/>
                      <a:pt x="3498" y="1238"/>
                      <a:pt x="3485" y="1238"/>
                    </a:cubicBezTo>
                    <a:moveTo>
                      <a:pt x="1501" y="1235"/>
                    </a:moveTo>
                    <a:cubicBezTo>
                      <a:pt x="1490" y="1235"/>
                      <a:pt x="1480" y="1245"/>
                      <a:pt x="1480" y="1256"/>
                    </a:cubicBezTo>
                    <a:cubicBezTo>
                      <a:pt x="1480" y="1268"/>
                      <a:pt x="1490" y="1277"/>
                      <a:pt x="1501" y="1277"/>
                    </a:cubicBezTo>
                    <a:cubicBezTo>
                      <a:pt x="1513" y="1277"/>
                      <a:pt x="1522" y="1268"/>
                      <a:pt x="1522" y="1256"/>
                    </a:cubicBezTo>
                    <a:cubicBezTo>
                      <a:pt x="1522" y="1245"/>
                      <a:pt x="1513" y="1235"/>
                      <a:pt x="1501" y="1235"/>
                    </a:cubicBezTo>
                    <a:moveTo>
                      <a:pt x="4341" y="1235"/>
                    </a:moveTo>
                    <a:cubicBezTo>
                      <a:pt x="4313" y="1235"/>
                      <a:pt x="4291" y="1257"/>
                      <a:pt x="4291" y="1284"/>
                    </a:cubicBezTo>
                    <a:cubicBezTo>
                      <a:pt x="4291" y="1312"/>
                      <a:pt x="4313" y="1334"/>
                      <a:pt x="4341" y="1334"/>
                    </a:cubicBezTo>
                    <a:cubicBezTo>
                      <a:pt x="4368" y="1334"/>
                      <a:pt x="4391" y="1312"/>
                      <a:pt x="4391" y="1284"/>
                    </a:cubicBezTo>
                    <a:cubicBezTo>
                      <a:pt x="4391" y="1257"/>
                      <a:pt x="4368" y="1235"/>
                      <a:pt x="4341" y="1235"/>
                    </a:cubicBezTo>
                    <a:moveTo>
                      <a:pt x="4984" y="1235"/>
                    </a:moveTo>
                    <a:cubicBezTo>
                      <a:pt x="4973" y="1235"/>
                      <a:pt x="4965" y="1243"/>
                      <a:pt x="4965" y="1254"/>
                    </a:cubicBezTo>
                    <a:cubicBezTo>
                      <a:pt x="4965" y="1264"/>
                      <a:pt x="4973" y="1273"/>
                      <a:pt x="4984" y="1273"/>
                    </a:cubicBezTo>
                    <a:cubicBezTo>
                      <a:pt x="4994" y="1273"/>
                      <a:pt x="5003" y="1264"/>
                      <a:pt x="5003" y="1254"/>
                    </a:cubicBezTo>
                    <a:cubicBezTo>
                      <a:pt x="5003" y="1243"/>
                      <a:pt x="4994" y="1235"/>
                      <a:pt x="4984" y="1235"/>
                    </a:cubicBezTo>
                    <a:moveTo>
                      <a:pt x="5199" y="1227"/>
                    </a:moveTo>
                    <a:cubicBezTo>
                      <a:pt x="5179" y="1227"/>
                      <a:pt x="5163" y="1243"/>
                      <a:pt x="5163" y="1263"/>
                    </a:cubicBezTo>
                    <a:cubicBezTo>
                      <a:pt x="5163" y="1283"/>
                      <a:pt x="5179" y="1299"/>
                      <a:pt x="5199" y="1299"/>
                    </a:cubicBezTo>
                    <a:cubicBezTo>
                      <a:pt x="5219" y="1299"/>
                      <a:pt x="5235" y="1283"/>
                      <a:pt x="5235" y="1263"/>
                    </a:cubicBezTo>
                    <a:cubicBezTo>
                      <a:pt x="5235" y="1243"/>
                      <a:pt x="5219" y="1227"/>
                      <a:pt x="5199" y="1227"/>
                    </a:cubicBezTo>
                    <a:moveTo>
                      <a:pt x="881" y="1226"/>
                    </a:moveTo>
                    <a:cubicBezTo>
                      <a:pt x="868" y="1226"/>
                      <a:pt x="857" y="1237"/>
                      <a:pt x="857" y="1250"/>
                    </a:cubicBezTo>
                    <a:cubicBezTo>
                      <a:pt x="857" y="1264"/>
                      <a:pt x="868" y="1274"/>
                      <a:pt x="881" y="1274"/>
                    </a:cubicBezTo>
                    <a:cubicBezTo>
                      <a:pt x="894" y="1274"/>
                      <a:pt x="905" y="1264"/>
                      <a:pt x="905" y="1250"/>
                    </a:cubicBezTo>
                    <a:cubicBezTo>
                      <a:pt x="905" y="1237"/>
                      <a:pt x="894" y="1226"/>
                      <a:pt x="881" y="1226"/>
                    </a:cubicBezTo>
                    <a:moveTo>
                      <a:pt x="1737" y="1223"/>
                    </a:moveTo>
                    <a:cubicBezTo>
                      <a:pt x="1709" y="1223"/>
                      <a:pt x="1687" y="1245"/>
                      <a:pt x="1687" y="1273"/>
                    </a:cubicBezTo>
                    <a:cubicBezTo>
                      <a:pt x="1687" y="1300"/>
                      <a:pt x="1709" y="1323"/>
                      <a:pt x="1737" y="1323"/>
                    </a:cubicBezTo>
                    <a:cubicBezTo>
                      <a:pt x="1764" y="1323"/>
                      <a:pt x="1787" y="1300"/>
                      <a:pt x="1787" y="1273"/>
                    </a:cubicBezTo>
                    <a:cubicBezTo>
                      <a:pt x="1787" y="1245"/>
                      <a:pt x="1764" y="1223"/>
                      <a:pt x="1737" y="1223"/>
                    </a:cubicBezTo>
                    <a:moveTo>
                      <a:pt x="2380" y="1223"/>
                    </a:moveTo>
                    <a:cubicBezTo>
                      <a:pt x="2370" y="1223"/>
                      <a:pt x="2361" y="1231"/>
                      <a:pt x="2361" y="1242"/>
                    </a:cubicBezTo>
                    <a:cubicBezTo>
                      <a:pt x="2361" y="1252"/>
                      <a:pt x="2370" y="1261"/>
                      <a:pt x="2380" y="1261"/>
                    </a:cubicBezTo>
                    <a:cubicBezTo>
                      <a:pt x="2391" y="1261"/>
                      <a:pt x="2399" y="1252"/>
                      <a:pt x="2399" y="1242"/>
                    </a:cubicBezTo>
                    <a:cubicBezTo>
                      <a:pt x="2399" y="1231"/>
                      <a:pt x="2391" y="1223"/>
                      <a:pt x="2380" y="1223"/>
                    </a:cubicBezTo>
                    <a:moveTo>
                      <a:pt x="5096" y="1213"/>
                    </a:moveTo>
                    <a:cubicBezTo>
                      <a:pt x="5085" y="1213"/>
                      <a:pt x="5077" y="1221"/>
                      <a:pt x="5077" y="1232"/>
                    </a:cubicBezTo>
                    <a:cubicBezTo>
                      <a:pt x="5077" y="1242"/>
                      <a:pt x="5085" y="1251"/>
                      <a:pt x="5096" y="1251"/>
                    </a:cubicBezTo>
                    <a:cubicBezTo>
                      <a:pt x="5106" y="1251"/>
                      <a:pt x="5115" y="1242"/>
                      <a:pt x="5115" y="1232"/>
                    </a:cubicBezTo>
                    <a:cubicBezTo>
                      <a:pt x="5115" y="1221"/>
                      <a:pt x="5106" y="1213"/>
                      <a:pt x="5096" y="1213"/>
                    </a:cubicBezTo>
                    <a:moveTo>
                      <a:pt x="3659" y="1205"/>
                    </a:moveTo>
                    <a:cubicBezTo>
                      <a:pt x="3633" y="1205"/>
                      <a:pt x="3612" y="1226"/>
                      <a:pt x="3612" y="1253"/>
                    </a:cubicBezTo>
                    <a:cubicBezTo>
                      <a:pt x="3612" y="1279"/>
                      <a:pt x="3633" y="1301"/>
                      <a:pt x="3659" y="1301"/>
                    </a:cubicBezTo>
                    <a:cubicBezTo>
                      <a:pt x="3686" y="1301"/>
                      <a:pt x="3707" y="1279"/>
                      <a:pt x="3707" y="1253"/>
                    </a:cubicBezTo>
                    <a:cubicBezTo>
                      <a:pt x="3707" y="1226"/>
                      <a:pt x="3686" y="1205"/>
                      <a:pt x="3659" y="1205"/>
                    </a:cubicBezTo>
                    <a:moveTo>
                      <a:pt x="4841" y="1201"/>
                    </a:moveTo>
                    <a:cubicBezTo>
                      <a:pt x="4825" y="1201"/>
                      <a:pt x="4811" y="1215"/>
                      <a:pt x="4811" y="1231"/>
                    </a:cubicBezTo>
                    <a:cubicBezTo>
                      <a:pt x="4811" y="1248"/>
                      <a:pt x="4825" y="1261"/>
                      <a:pt x="4841" y="1261"/>
                    </a:cubicBezTo>
                    <a:cubicBezTo>
                      <a:pt x="4858" y="1261"/>
                      <a:pt x="4871" y="1248"/>
                      <a:pt x="4871" y="1231"/>
                    </a:cubicBezTo>
                    <a:cubicBezTo>
                      <a:pt x="4871" y="1215"/>
                      <a:pt x="4858" y="1201"/>
                      <a:pt x="4841" y="1201"/>
                    </a:cubicBezTo>
                    <a:moveTo>
                      <a:pt x="3973" y="1199"/>
                    </a:moveTo>
                    <a:cubicBezTo>
                      <a:pt x="3952" y="1199"/>
                      <a:pt x="3934" y="1217"/>
                      <a:pt x="3934" y="1238"/>
                    </a:cubicBezTo>
                    <a:cubicBezTo>
                      <a:pt x="3934" y="1260"/>
                      <a:pt x="3952" y="1277"/>
                      <a:pt x="3973" y="1277"/>
                    </a:cubicBezTo>
                    <a:cubicBezTo>
                      <a:pt x="3994" y="1277"/>
                      <a:pt x="4012" y="1260"/>
                      <a:pt x="4012" y="1238"/>
                    </a:cubicBezTo>
                    <a:cubicBezTo>
                      <a:pt x="4012" y="1217"/>
                      <a:pt x="3994" y="1199"/>
                      <a:pt x="3973" y="1199"/>
                    </a:cubicBezTo>
                    <a:moveTo>
                      <a:pt x="3165" y="1197"/>
                    </a:moveTo>
                    <a:cubicBezTo>
                      <a:pt x="3148" y="1197"/>
                      <a:pt x="3135" y="1211"/>
                      <a:pt x="3135" y="1227"/>
                    </a:cubicBezTo>
                    <a:cubicBezTo>
                      <a:pt x="3135" y="1244"/>
                      <a:pt x="3148" y="1257"/>
                      <a:pt x="3165" y="1257"/>
                    </a:cubicBezTo>
                    <a:cubicBezTo>
                      <a:pt x="3182" y="1257"/>
                      <a:pt x="3195" y="1244"/>
                      <a:pt x="3195" y="1227"/>
                    </a:cubicBezTo>
                    <a:cubicBezTo>
                      <a:pt x="3195" y="1211"/>
                      <a:pt x="3182" y="1197"/>
                      <a:pt x="3165" y="1197"/>
                    </a:cubicBezTo>
                    <a:moveTo>
                      <a:pt x="1056" y="1193"/>
                    </a:moveTo>
                    <a:cubicBezTo>
                      <a:pt x="1029" y="1193"/>
                      <a:pt x="1008" y="1214"/>
                      <a:pt x="1008" y="1241"/>
                    </a:cubicBezTo>
                    <a:cubicBezTo>
                      <a:pt x="1008" y="1267"/>
                      <a:pt x="1029" y="1289"/>
                      <a:pt x="1056" y="1289"/>
                    </a:cubicBezTo>
                    <a:cubicBezTo>
                      <a:pt x="1082" y="1289"/>
                      <a:pt x="1104" y="1267"/>
                      <a:pt x="1104" y="1241"/>
                    </a:cubicBezTo>
                    <a:cubicBezTo>
                      <a:pt x="1104" y="1214"/>
                      <a:pt x="1082" y="1193"/>
                      <a:pt x="1056" y="1193"/>
                    </a:cubicBezTo>
                    <a:moveTo>
                      <a:pt x="2237" y="1189"/>
                    </a:moveTo>
                    <a:cubicBezTo>
                      <a:pt x="2221" y="1189"/>
                      <a:pt x="2207" y="1203"/>
                      <a:pt x="2207" y="1219"/>
                    </a:cubicBezTo>
                    <a:cubicBezTo>
                      <a:pt x="2207" y="1236"/>
                      <a:pt x="2221" y="1249"/>
                      <a:pt x="2237" y="1249"/>
                    </a:cubicBezTo>
                    <a:cubicBezTo>
                      <a:pt x="2254" y="1249"/>
                      <a:pt x="2267" y="1236"/>
                      <a:pt x="2267" y="1219"/>
                    </a:cubicBezTo>
                    <a:cubicBezTo>
                      <a:pt x="2267" y="1203"/>
                      <a:pt x="2254" y="1189"/>
                      <a:pt x="2237" y="1189"/>
                    </a:cubicBezTo>
                    <a:moveTo>
                      <a:pt x="577" y="1189"/>
                    </a:moveTo>
                    <a:cubicBezTo>
                      <a:pt x="560" y="1189"/>
                      <a:pt x="547" y="1203"/>
                      <a:pt x="547" y="1219"/>
                    </a:cubicBezTo>
                    <a:cubicBezTo>
                      <a:pt x="547" y="1236"/>
                      <a:pt x="560" y="1249"/>
                      <a:pt x="577" y="1249"/>
                    </a:cubicBezTo>
                    <a:cubicBezTo>
                      <a:pt x="594" y="1249"/>
                      <a:pt x="607" y="1236"/>
                      <a:pt x="607" y="1219"/>
                    </a:cubicBezTo>
                    <a:cubicBezTo>
                      <a:pt x="607" y="1203"/>
                      <a:pt x="594" y="1189"/>
                      <a:pt x="577" y="1189"/>
                    </a:cubicBezTo>
                    <a:moveTo>
                      <a:pt x="1369" y="1188"/>
                    </a:moveTo>
                    <a:cubicBezTo>
                      <a:pt x="1348" y="1188"/>
                      <a:pt x="1330" y="1205"/>
                      <a:pt x="1330" y="1226"/>
                    </a:cubicBezTo>
                    <a:cubicBezTo>
                      <a:pt x="1330" y="1248"/>
                      <a:pt x="1348" y="1265"/>
                      <a:pt x="1369" y="1265"/>
                    </a:cubicBezTo>
                    <a:cubicBezTo>
                      <a:pt x="1391" y="1265"/>
                      <a:pt x="1408" y="1248"/>
                      <a:pt x="1408" y="1226"/>
                    </a:cubicBezTo>
                    <a:cubicBezTo>
                      <a:pt x="1408" y="1205"/>
                      <a:pt x="1391" y="1188"/>
                      <a:pt x="1369" y="1188"/>
                    </a:cubicBezTo>
                    <a:moveTo>
                      <a:pt x="4594" y="1181"/>
                    </a:moveTo>
                    <a:cubicBezTo>
                      <a:pt x="4568" y="1181"/>
                      <a:pt x="4547" y="1201"/>
                      <a:pt x="4547" y="1227"/>
                    </a:cubicBezTo>
                    <a:cubicBezTo>
                      <a:pt x="4547" y="1253"/>
                      <a:pt x="4568" y="1273"/>
                      <a:pt x="4594" y="1273"/>
                    </a:cubicBezTo>
                    <a:cubicBezTo>
                      <a:pt x="4620" y="1273"/>
                      <a:pt x="4640" y="1253"/>
                      <a:pt x="4640" y="1227"/>
                    </a:cubicBezTo>
                    <a:cubicBezTo>
                      <a:pt x="4640" y="1201"/>
                      <a:pt x="4620" y="1181"/>
                      <a:pt x="4594" y="1181"/>
                    </a:cubicBezTo>
                    <a:moveTo>
                      <a:pt x="1990" y="1169"/>
                    </a:moveTo>
                    <a:cubicBezTo>
                      <a:pt x="1964" y="1169"/>
                      <a:pt x="1944" y="1190"/>
                      <a:pt x="1944" y="1215"/>
                    </a:cubicBezTo>
                    <a:cubicBezTo>
                      <a:pt x="1944" y="1241"/>
                      <a:pt x="1964" y="1262"/>
                      <a:pt x="1990" y="1262"/>
                    </a:cubicBezTo>
                    <a:cubicBezTo>
                      <a:pt x="2016" y="1262"/>
                      <a:pt x="2036" y="1241"/>
                      <a:pt x="2036" y="1215"/>
                    </a:cubicBezTo>
                    <a:cubicBezTo>
                      <a:pt x="2036" y="1190"/>
                      <a:pt x="2016" y="1169"/>
                      <a:pt x="1990" y="1169"/>
                    </a:cubicBezTo>
                    <a:moveTo>
                      <a:pt x="3823" y="1168"/>
                    </a:moveTo>
                    <a:cubicBezTo>
                      <a:pt x="3805" y="1168"/>
                      <a:pt x="3790" y="1183"/>
                      <a:pt x="3790" y="1201"/>
                    </a:cubicBezTo>
                    <a:cubicBezTo>
                      <a:pt x="3790" y="1220"/>
                      <a:pt x="3805" y="1234"/>
                      <a:pt x="3823" y="1234"/>
                    </a:cubicBezTo>
                    <a:cubicBezTo>
                      <a:pt x="3842" y="1234"/>
                      <a:pt x="3856" y="1220"/>
                      <a:pt x="3856" y="1201"/>
                    </a:cubicBezTo>
                    <a:cubicBezTo>
                      <a:pt x="3856" y="1183"/>
                      <a:pt x="3842" y="1168"/>
                      <a:pt x="3823" y="1168"/>
                    </a:cubicBezTo>
                    <a:moveTo>
                      <a:pt x="2989" y="1164"/>
                    </a:moveTo>
                    <a:cubicBezTo>
                      <a:pt x="2970" y="1164"/>
                      <a:pt x="2955" y="1179"/>
                      <a:pt x="2955" y="1197"/>
                    </a:cubicBezTo>
                    <a:cubicBezTo>
                      <a:pt x="2955" y="1216"/>
                      <a:pt x="2970" y="1230"/>
                      <a:pt x="2989" y="1230"/>
                    </a:cubicBezTo>
                    <a:cubicBezTo>
                      <a:pt x="3007" y="1230"/>
                      <a:pt x="3022" y="1216"/>
                      <a:pt x="3022" y="1197"/>
                    </a:cubicBezTo>
                    <a:cubicBezTo>
                      <a:pt x="3022" y="1179"/>
                      <a:pt x="3007" y="1164"/>
                      <a:pt x="2989" y="1164"/>
                    </a:cubicBezTo>
                    <a:moveTo>
                      <a:pt x="1219" y="1156"/>
                    </a:moveTo>
                    <a:cubicBezTo>
                      <a:pt x="1201" y="1156"/>
                      <a:pt x="1186" y="1171"/>
                      <a:pt x="1186" y="1189"/>
                    </a:cubicBezTo>
                    <a:cubicBezTo>
                      <a:pt x="1186" y="1208"/>
                      <a:pt x="1201" y="1223"/>
                      <a:pt x="1219" y="1223"/>
                    </a:cubicBezTo>
                    <a:cubicBezTo>
                      <a:pt x="1238" y="1223"/>
                      <a:pt x="1253" y="1208"/>
                      <a:pt x="1253" y="1189"/>
                    </a:cubicBezTo>
                    <a:cubicBezTo>
                      <a:pt x="1253" y="1171"/>
                      <a:pt x="1238" y="1156"/>
                      <a:pt x="1219" y="1156"/>
                    </a:cubicBezTo>
                    <a:moveTo>
                      <a:pt x="401" y="1156"/>
                    </a:moveTo>
                    <a:cubicBezTo>
                      <a:pt x="382" y="1156"/>
                      <a:pt x="367" y="1171"/>
                      <a:pt x="367" y="1189"/>
                    </a:cubicBezTo>
                    <a:cubicBezTo>
                      <a:pt x="367" y="1208"/>
                      <a:pt x="382" y="1223"/>
                      <a:pt x="401" y="1223"/>
                    </a:cubicBezTo>
                    <a:cubicBezTo>
                      <a:pt x="419" y="1223"/>
                      <a:pt x="434" y="1208"/>
                      <a:pt x="434" y="1189"/>
                    </a:cubicBezTo>
                    <a:cubicBezTo>
                      <a:pt x="434" y="1171"/>
                      <a:pt x="419" y="1156"/>
                      <a:pt x="401" y="1156"/>
                    </a:cubicBezTo>
                    <a:moveTo>
                      <a:pt x="2794" y="1152"/>
                    </a:moveTo>
                    <a:cubicBezTo>
                      <a:pt x="2770" y="1152"/>
                      <a:pt x="2752" y="1171"/>
                      <a:pt x="2752" y="1194"/>
                    </a:cubicBezTo>
                    <a:cubicBezTo>
                      <a:pt x="2752" y="1217"/>
                      <a:pt x="2770" y="1236"/>
                      <a:pt x="2794" y="1236"/>
                    </a:cubicBezTo>
                    <a:cubicBezTo>
                      <a:pt x="2817" y="1236"/>
                      <a:pt x="2835" y="1217"/>
                      <a:pt x="2835" y="1194"/>
                    </a:cubicBezTo>
                    <a:cubicBezTo>
                      <a:pt x="2835" y="1171"/>
                      <a:pt x="2817" y="1152"/>
                      <a:pt x="2794" y="1152"/>
                    </a:cubicBezTo>
                    <a:moveTo>
                      <a:pt x="205" y="1144"/>
                    </a:moveTo>
                    <a:cubicBezTo>
                      <a:pt x="182" y="1144"/>
                      <a:pt x="163" y="1163"/>
                      <a:pt x="163" y="1186"/>
                    </a:cubicBezTo>
                    <a:cubicBezTo>
                      <a:pt x="163" y="1209"/>
                      <a:pt x="182" y="1228"/>
                      <a:pt x="205" y="1228"/>
                    </a:cubicBezTo>
                    <a:cubicBezTo>
                      <a:pt x="229" y="1228"/>
                      <a:pt x="247" y="1209"/>
                      <a:pt x="247" y="1186"/>
                    </a:cubicBezTo>
                    <a:cubicBezTo>
                      <a:pt x="247" y="1163"/>
                      <a:pt x="229" y="1144"/>
                      <a:pt x="205" y="1144"/>
                    </a:cubicBezTo>
                    <a:moveTo>
                      <a:pt x="5511" y="1127"/>
                    </a:moveTo>
                    <a:cubicBezTo>
                      <a:pt x="5492" y="1127"/>
                      <a:pt x="5478" y="1142"/>
                      <a:pt x="5478" y="1160"/>
                    </a:cubicBezTo>
                    <a:cubicBezTo>
                      <a:pt x="5478" y="1179"/>
                      <a:pt x="5492" y="1194"/>
                      <a:pt x="5511" y="1194"/>
                    </a:cubicBezTo>
                    <a:cubicBezTo>
                      <a:pt x="5529" y="1194"/>
                      <a:pt x="5544" y="1179"/>
                      <a:pt x="5544" y="1160"/>
                    </a:cubicBezTo>
                    <a:cubicBezTo>
                      <a:pt x="5544" y="1142"/>
                      <a:pt x="5529" y="1127"/>
                      <a:pt x="5511" y="1127"/>
                    </a:cubicBezTo>
                    <a:moveTo>
                      <a:pt x="5316" y="1115"/>
                    </a:moveTo>
                    <a:cubicBezTo>
                      <a:pt x="5292" y="1115"/>
                      <a:pt x="5274" y="1134"/>
                      <a:pt x="5274" y="1157"/>
                    </a:cubicBezTo>
                    <a:cubicBezTo>
                      <a:pt x="5274" y="1180"/>
                      <a:pt x="5292" y="1199"/>
                      <a:pt x="5316" y="1199"/>
                    </a:cubicBezTo>
                    <a:cubicBezTo>
                      <a:pt x="5339" y="1199"/>
                      <a:pt x="5358" y="1180"/>
                      <a:pt x="5358" y="1157"/>
                    </a:cubicBezTo>
                    <a:cubicBezTo>
                      <a:pt x="5358" y="1134"/>
                      <a:pt x="5339" y="1115"/>
                      <a:pt x="5316" y="1115"/>
                    </a:cubicBezTo>
                    <a:moveTo>
                      <a:pt x="3545" y="1105"/>
                    </a:moveTo>
                    <a:cubicBezTo>
                      <a:pt x="3525" y="1105"/>
                      <a:pt x="3509" y="1121"/>
                      <a:pt x="3509" y="1141"/>
                    </a:cubicBezTo>
                    <a:cubicBezTo>
                      <a:pt x="3509" y="1161"/>
                      <a:pt x="3525" y="1177"/>
                      <a:pt x="3545" y="1177"/>
                    </a:cubicBezTo>
                    <a:cubicBezTo>
                      <a:pt x="3564" y="1177"/>
                      <a:pt x="3581" y="1161"/>
                      <a:pt x="3581" y="1141"/>
                    </a:cubicBezTo>
                    <a:cubicBezTo>
                      <a:pt x="3581" y="1121"/>
                      <a:pt x="3564" y="1105"/>
                      <a:pt x="3545" y="1105"/>
                    </a:cubicBezTo>
                    <a:moveTo>
                      <a:pt x="941" y="1093"/>
                    </a:moveTo>
                    <a:cubicBezTo>
                      <a:pt x="921" y="1093"/>
                      <a:pt x="905" y="1109"/>
                      <a:pt x="905" y="1129"/>
                    </a:cubicBezTo>
                    <a:cubicBezTo>
                      <a:pt x="905" y="1149"/>
                      <a:pt x="921" y="1165"/>
                      <a:pt x="941" y="1165"/>
                    </a:cubicBezTo>
                    <a:cubicBezTo>
                      <a:pt x="961" y="1165"/>
                      <a:pt x="977" y="1149"/>
                      <a:pt x="977" y="1129"/>
                    </a:cubicBezTo>
                    <a:cubicBezTo>
                      <a:pt x="977" y="1109"/>
                      <a:pt x="961" y="1093"/>
                      <a:pt x="941" y="1093"/>
                    </a:cubicBezTo>
                    <a:moveTo>
                      <a:pt x="3442" y="1091"/>
                    </a:moveTo>
                    <a:cubicBezTo>
                      <a:pt x="3431" y="1091"/>
                      <a:pt x="3423" y="1099"/>
                      <a:pt x="3423" y="1110"/>
                    </a:cubicBezTo>
                    <a:cubicBezTo>
                      <a:pt x="3423" y="1120"/>
                      <a:pt x="3431" y="1129"/>
                      <a:pt x="3442" y="1129"/>
                    </a:cubicBezTo>
                    <a:cubicBezTo>
                      <a:pt x="3452" y="1129"/>
                      <a:pt x="3461" y="1120"/>
                      <a:pt x="3461" y="1110"/>
                    </a:cubicBezTo>
                    <a:cubicBezTo>
                      <a:pt x="3461" y="1099"/>
                      <a:pt x="3452" y="1091"/>
                      <a:pt x="3442" y="1091"/>
                    </a:cubicBezTo>
                    <a:moveTo>
                      <a:pt x="4973" y="1088"/>
                    </a:moveTo>
                    <a:cubicBezTo>
                      <a:pt x="4961" y="1088"/>
                      <a:pt x="4952" y="1097"/>
                      <a:pt x="4952" y="1109"/>
                    </a:cubicBezTo>
                    <a:cubicBezTo>
                      <a:pt x="4952" y="1121"/>
                      <a:pt x="4961" y="1130"/>
                      <a:pt x="4973" y="1130"/>
                    </a:cubicBezTo>
                    <a:cubicBezTo>
                      <a:pt x="4985" y="1130"/>
                      <a:pt x="4994" y="1121"/>
                      <a:pt x="4994" y="1109"/>
                    </a:cubicBezTo>
                    <a:cubicBezTo>
                      <a:pt x="4994" y="1097"/>
                      <a:pt x="4985" y="1088"/>
                      <a:pt x="4973" y="1088"/>
                    </a:cubicBezTo>
                    <a:moveTo>
                      <a:pt x="4353" y="1079"/>
                    </a:moveTo>
                    <a:cubicBezTo>
                      <a:pt x="4339" y="1079"/>
                      <a:pt x="4329" y="1090"/>
                      <a:pt x="4329" y="1103"/>
                    </a:cubicBezTo>
                    <a:cubicBezTo>
                      <a:pt x="4329" y="1116"/>
                      <a:pt x="4339" y="1127"/>
                      <a:pt x="4353" y="1127"/>
                    </a:cubicBezTo>
                    <a:cubicBezTo>
                      <a:pt x="4366" y="1127"/>
                      <a:pt x="4377" y="1116"/>
                      <a:pt x="4377" y="1103"/>
                    </a:cubicBezTo>
                    <a:cubicBezTo>
                      <a:pt x="4377" y="1090"/>
                      <a:pt x="4366" y="1079"/>
                      <a:pt x="4353" y="1079"/>
                    </a:cubicBezTo>
                    <a:moveTo>
                      <a:pt x="838" y="1079"/>
                    </a:moveTo>
                    <a:cubicBezTo>
                      <a:pt x="827" y="1079"/>
                      <a:pt x="819" y="1087"/>
                      <a:pt x="819" y="1098"/>
                    </a:cubicBezTo>
                    <a:cubicBezTo>
                      <a:pt x="819" y="1108"/>
                      <a:pt x="827" y="1117"/>
                      <a:pt x="838" y="1117"/>
                    </a:cubicBezTo>
                    <a:cubicBezTo>
                      <a:pt x="848" y="1117"/>
                      <a:pt x="857" y="1108"/>
                      <a:pt x="857" y="1098"/>
                    </a:cubicBezTo>
                    <a:cubicBezTo>
                      <a:pt x="857" y="1087"/>
                      <a:pt x="848" y="1079"/>
                      <a:pt x="838" y="1079"/>
                    </a:cubicBezTo>
                    <a:moveTo>
                      <a:pt x="2369" y="1076"/>
                    </a:moveTo>
                    <a:cubicBezTo>
                      <a:pt x="2358" y="1076"/>
                      <a:pt x="2348" y="1086"/>
                      <a:pt x="2348" y="1097"/>
                    </a:cubicBezTo>
                    <a:cubicBezTo>
                      <a:pt x="2348" y="1109"/>
                      <a:pt x="2358" y="1118"/>
                      <a:pt x="2369" y="1118"/>
                    </a:cubicBezTo>
                    <a:cubicBezTo>
                      <a:pt x="2381" y="1118"/>
                      <a:pt x="2390" y="1109"/>
                      <a:pt x="2390" y="1097"/>
                    </a:cubicBezTo>
                    <a:cubicBezTo>
                      <a:pt x="2390" y="1086"/>
                      <a:pt x="2381" y="1076"/>
                      <a:pt x="2369" y="1076"/>
                    </a:cubicBezTo>
                    <a:moveTo>
                      <a:pt x="1749" y="1067"/>
                    </a:moveTo>
                    <a:cubicBezTo>
                      <a:pt x="1735" y="1067"/>
                      <a:pt x="1725" y="1078"/>
                      <a:pt x="1725" y="1091"/>
                    </a:cubicBezTo>
                    <a:cubicBezTo>
                      <a:pt x="1725" y="1105"/>
                      <a:pt x="1735" y="1115"/>
                      <a:pt x="1749" y="1115"/>
                    </a:cubicBezTo>
                    <a:cubicBezTo>
                      <a:pt x="1762" y="1115"/>
                      <a:pt x="1773" y="1105"/>
                      <a:pt x="1773" y="1091"/>
                    </a:cubicBezTo>
                    <a:cubicBezTo>
                      <a:pt x="1773" y="1078"/>
                      <a:pt x="1762" y="1067"/>
                      <a:pt x="1749" y="1067"/>
                    </a:cubicBezTo>
                    <a:moveTo>
                      <a:pt x="2605" y="1064"/>
                    </a:moveTo>
                    <a:cubicBezTo>
                      <a:pt x="2577" y="1064"/>
                      <a:pt x="2555" y="1086"/>
                      <a:pt x="2555" y="1114"/>
                    </a:cubicBezTo>
                    <a:cubicBezTo>
                      <a:pt x="2555" y="1141"/>
                      <a:pt x="2577" y="1164"/>
                      <a:pt x="2605" y="1164"/>
                    </a:cubicBezTo>
                    <a:cubicBezTo>
                      <a:pt x="2632" y="1164"/>
                      <a:pt x="2655" y="1141"/>
                      <a:pt x="2655" y="1114"/>
                    </a:cubicBezTo>
                    <a:cubicBezTo>
                      <a:pt x="2655" y="1086"/>
                      <a:pt x="2632" y="1064"/>
                      <a:pt x="2605" y="1064"/>
                    </a:cubicBezTo>
                    <a:moveTo>
                      <a:pt x="3248" y="1064"/>
                    </a:moveTo>
                    <a:cubicBezTo>
                      <a:pt x="3238" y="1064"/>
                      <a:pt x="3229" y="1072"/>
                      <a:pt x="3229" y="1083"/>
                    </a:cubicBezTo>
                    <a:cubicBezTo>
                      <a:pt x="3229" y="1093"/>
                      <a:pt x="3238" y="1102"/>
                      <a:pt x="3248" y="1102"/>
                    </a:cubicBezTo>
                    <a:cubicBezTo>
                      <a:pt x="3259" y="1102"/>
                      <a:pt x="3267" y="1093"/>
                      <a:pt x="3267" y="1083"/>
                    </a:cubicBezTo>
                    <a:cubicBezTo>
                      <a:pt x="3267" y="1072"/>
                      <a:pt x="3259" y="1064"/>
                      <a:pt x="3248" y="1064"/>
                    </a:cubicBezTo>
                    <a:moveTo>
                      <a:pt x="17" y="1056"/>
                    </a:moveTo>
                    <a:cubicBezTo>
                      <a:pt x="11" y="1056"/>
                      <a:pt x="5" y="1057"/>
                      <a:pt x="0" y="1059"/>
                    </a:cubicBezTo>
                    <a:cubicBezTo>
                      <a:pt x="0" y="1153"/>
                      <a:pt x="0" y="1153"/>
                      <a:pt x="0" y="1153"/>
                    </a:cubicBezTo>
                    <a:cubicBezTo>
                      <a:pt x="5" y="1155"/>
                      <a:pt x="11" y="1156"/>
                      <a:pt x="17" y="1156"/>
                    </a:cubicBezTo>
                    <a:cubicBezTo>
                      <a:pt x="44" y="1156"/>
                      <a:pt x="67" y="1134"/>
                      <a:pt x="67" y="1106"/>
                    </a:cubicBezTo>
                    <a:cubicBezTo>
                      <a:pt x="67" y="1078"/>
                      <a:pt x="44" y="1056"/>
                      <a:pt x="17" y="1056"/>
                    </a:cubicBezTo>
                    <a:moveTo>
                      <a:pt x="660" y="1056"/>
                    </a:moveTo>
                    <a:cubicBezTo>
                      <a:pt x="649" y="1056"/>
                      <a:pt x="641" y="1065"/>
                      <a:pt x="641" y="1075"/>
                    </a:cubicBezTo>
                    <a:cubicBezTo>
                      <a:pt x="641" y="1086"/>
                      <a:pt x="649" y="1094"/>
                      <a:pt x="660" y="1094"/>
                    </a:cubicBezTo>
                    <a:cubicBezTo>
                      <a:pt x="670" y="1094"/>
                      <a:pt x="679" y="1086"/>
                      <a:pt x="679" y="1075"/>
                    </a:cubicBezTo>
                    <a:cubicBezTo>
                      <a:pt x="679" y="1065"/>
                      <a:pt x="670" y="1056"/>
                      <a:pt x="660" y="1056"/>
                    </a:cubicBezTo>
                    <a:moveTo>
                      <a:pt x="4527" y="1046"/>
                    </a:moveTo>
                    <a:cubicBezTo>
                      <a:pt x="4501" y="1046"/>
                      <a:pt x="4479" y="1067"/>
                      <a:pt x="4479" y="1094"/>
                    </a:cubicBezTo>
                    <a:cubicBezTo>
                      <a:pt x="4479" y="1120"/>
                      <a:pt x="4501" y="1142"/>
                      <a:pt x="4527" y="1142"/>
                    </a:cubicBezTo>
                    <a:cubicBezTo>
                      <a:pt x="4554" y="1142"/>
                      <a:pt x="4575" y="1120"/>
                      <a:pt x="4575" y="1094"/>
                    </a:cubicBezTo>
                    <a:cubicBezTo>
                      <a:pt x="4575" y="1067"/>
                      <a:pt x="4554" y="1046"/>
                      <a:pt x="4527" y="1046"/>
                    </a:cubicBezTo>
                    <a:moveTo>
                      <a:pt x="4841" y="1040"/>
                    </a:moveTo>
                    <a:cubicBezTo>
                      <a:pt x="4820" y="1040"/>
                      <a:pt x="4802" y="1058"/>
                      <a:pt x="4802" y="1079"/>
                    </a:cubicBezTo>
                    <a:cubicBezTo>
                      <a:pt x="4802" y="1101"/>
                      <a:pt x="4820" y="1118"/>
                      <a:pt x="4841" y="1118"/>
                    </a:cubicBezTo>
                    <a:cubicBezTo>
                      <a:pt x="4862" y="1118"/>
                      <a:pt x="4880" y="1101"/>
                      <a:pt x="4880" y="1079"/>
                    </a:cubicBezTo>
                    <a:cubicBezTo>
                      <a:pt x="4880" y="1058"/>
                      <a:pt x="4862" y="1040"/>
                      <a:pt x="4841" y="1040"/>
                    </a:cubicBezTo>
                    <a:moveTo>
                      <a:pt x="4033" y="1038"/>
                    </a:moveTo>
                    <a:cubicBezTo>
                      <a:pt x="4016" y="1038"/>
                      <a:pt x="4003" y="1052"/>
                      <a:pt x="4003" y="1068"/>
                    </a:cubicBezTo>
                    <a:cubicBezTo>
                      <a:pt x="4003" y="1085"/>
                      <a:pt x="4016" y="1098"/>
                      <a:pt x="4033" y="1098"/>
                    </a:cubicBezTo>
                    <a:cubicBezTo>
                      <a:pt x="4050" y="1098"/>
                      <a:pt x="4063" y="1085"/>
                      <a:pt x="4063" y="1068"/>
                    </a:cubicBezTo>
                    <a:cubicBezTo>
                      <a:pt x="4063" y="1052"/>
                      <a:pt x="4050" y="1038"/>
                      <a:pt x="4033" y="1038"/>
                    </a:cubicBezTo>
                    <a:moveTo>
                      <a:pt x="1924" y="1034"/>
                    </a:moveTo>
                    <a:cubicBezTo>
                      <a:pt x="1897" y="1034"/>
                      <a:pt x="1876" y="1056"/>
                      <a:pt x="1876" y="1082"/>
                    </a:cubicBezTo>
                    <a:cubicBezTo>
                      <a:pt x="1876" y="1109"/>
                      <a:pt x="1897" y="1130"/>
                      <a:pt x="1924" y="1130"/>
                    </a:cubicBezTo>
                    <a:cubicBezTo>
                      <a:pt x="1950" y="1130"/>
                      <a:pt x="1971" y="1109"/>
                      <a:pt x="1971" y="1082"/>
                    </a:cubicBezTo>
                    <a:cubicBezTo>
                      <a:pt x="1971" y="1056"/>
                      <a:pt x="1950" y="1034"/>
                      <a:pt x="1924" y="1034"/>
                    </a:cubicBezTo>
                    <a:moveTo>
                      <a:pt x="3105" y="1031"/>
                    </a:moveTo>
                    <a:cubicBezTo>
                      <a:pt x="3089" y="1031"/>
                      <a:pt x="3075" y="1044"/>
                      <a:pt x="3075" y="1060"/>
                    </a:cubicBezTo>
                    <a:cubicBezTo>
                      <a:pt x="3075" y="1077"/>
                      <a:pt x="3089" y="1090"/>
                      <a:pt x="3105" y="1090"/>
                    </a:cubicBezTo>
                    <a:cubicBezTo>
                      <a:pt x="3122" y="1090"/>
                      <a:pt x="3135" y="1077"/>
                      <a:pt x="3135" y="1060"/>
                    </a:cubicBezTo>
                    <a:cubicBezTo>
                      <a:pt x="3135" y="1044"/>
                      <a:pt x="3122" y="1031"/>
                      <a:pt x="3105" y="1031"/>
                    </a:cubicBezTo>
                    <a:moveTo>
                      <a:pt x="2237" y="1029"/>
                    </a:moveTo>
                    <a:cubicBezTo>
                      <a:pt x="2216" y="1029"/>
                      <a:pt x="2198" y="1046"/>
                      <a:pt x="2198" y="1067"/>
                    </a:cubicBezTo>
                    <a:cubicBezTo>
                      <a:pt x="2198" y="1089"/>
                      <a:pt x="2216" y="1106"/>
                      <a:pt x="2237" y="1106"/>
                    </a:cubicBezTo>
                    <a:cubicBezTo>
                      <a:pt x="2259" y="1106"/>
                      <a:pt x="2276" y="1089"/>
                      <a:pt x="2276" y="1067"/>
                    </a:cubicBezTo>
                    <a:cubicBezTo>
                      <a:pt x="2276" y="1046"/>
                      <a:pt x="2259" y="1029"/>
                      <a:pt x="2237" y="1029"/>
                    </a:cubicBezTo>
                    <a:moveTo>
                      <a:pt x="5127" y="1027"/>
                    </a:moveTo>
                    <a:cubicBezTo>
                      <a:pt x="5099" y="1027"/>
                      <a:pt x="5077" y="1049"/>
                      <a:pt x="5077" y="1077"/>
                    </a:cubicBezTo>
                    <a:cubicBezTo>
                      <a:pt x="5077" y="1105"/>
                      <a:pt x="5099" y="1127"/>
                      <a:pt x="5127" y="1127"/>
                    </a:cubicBezTo>
                    <a:cubicBezTo>
                      <a:pt x="5155" y="1127"/>
                      <a:pt x="5177" y="1105"/>
                      <a:pt x="5177" y="1077"/>
                    </a:cubicBezTo>
                    <a:cubicBezTo>
                      <a:pt x="5177" y="1049"/>
                      <a:pt x="5155" y="1027"/>
                      <a:pt x="5127" y="1027"/>
                    </a:cubicBezTo>
                    <a:moveTo>
                      <a:pt x="1429" y="1026"/>
                    </a:moveTo>
                    <a:cubicBezTo>
                      <a:pt x="1413" y="1026"/>
                      <a:pt x="1399" y="1040"/>
                      <a:pt x="1399" y="1056"/>
                    </a:cubicBezTo>
                    <a:cubicBezTo>
                      <a:pt x="1399" y="1073"/>
                      <a:pt x="1413" y="1086"/>
                      <a:pt x="1429" y="1086"/>
                    </a:cubicBezTo>
                    <a:cubicBezTo>
                      <a:pt x="1446" y="1086"/>
                      <a:pt x="1459" y="1073"/>
                      <a:pt x="1459" y="1056"/>
                    </a:cubicBezTo>
                    <a:cubicBezTo>
                      <a:pt x="1459" y="1040"/>
                      <a:pt x="1446" y="1026"/>
                      <a:pt x="1429" y="1026"/>
                    </a:cubicBezTo>
                    <a:moveTo>
                      <a:pt x="517" y="1023"/>
                    </a:moveTo>
                    <a:cubicBezTo>
                      <a:pt x="501" y="1023"/>
                      <a:pt x="487" y="1036"/>
                      <a:pt x="487" y="1053"/>
                    </a:cubicBezTo>
                    <a:cubicBezTo>
                      <a:pt x="487" y="1069"/>
                      <a:pt x="501" y="1083"/>
                      <a:pt x="517" y="1083"/>
                    </a:cubicBezTo>
                    <a:cubicBezTo>
                      <a:pt x="534" y="1083"/>
                      <a:pt x="547" y="1069"/>
                      <a:pt x="547" y="1053"/>
                    </a:cubicBezTo>
                    <a:cubicBezTo>
                      <a:pt x="547" y="1036"/>
                      <a:pt x="534" y="1023"/>
                      <a:pt x="517" y="1023"/>
                    </a:cubicBezTo>
                    <a:moveTo>
                      <a:pt x="5599" y="1014"/>
                    </a:moveTo>
                    <a:cubicBezTo>
                      <a:pt x="5598" y="1017"/>
                      <a:pt x="5597" y="1020"/>
                      <a:pt x="5597" y="1024"/>
                    </a:cubicBezTo>
                    <a:cubicBezTo>
                      <a:pt x="5597" y="1027"/>
                      <a:pt x="5598" y="1031"/>
                      <a:pt x="5599" y="1034"/>
                    </a:cubicBezTo>
                    <a:cubicBezTo>
                      <a:pt x="5599" y="1014"/>
                      <a:pt x="5599" y="1014"/>
                      <a:pt x="5599" y="1014"/>
                    </a:cubicBezTo>
                    <a:moveTo>
                      <a:pt x="2858" y="1010"/>
                    </a:moveTo>
                    <a:cubicBezTo>
                      <a:pt x="2832" y="1010"/>
                      <a:pt x="2811" y="1031"/>
                      <a:pt x="2811" y="1056"/>
                    </a:cubicBezTo>
                    <a:cubicBezTo>
                      <a:pt x="2811" y="1082"/>
                      <a:pt x="2832" y="1103"/>
                      <a:pt x="2858" y="1103"/>
                    </a:cubicBezTo>
                    <a:cubicBezTo>
                      <a:pt x="2884" y="1103"/>
                      <a:pt x="2904" y="1082"/>
                      <a:pt x="2904" y="1056"/>
                    </a:cubicBezTo>
                    <a:cubicBezTo>
                      <a:pt x="2904" y="1031"/>
                      <a:pt x="2884" y="1010"/>
                      <a:pt x="2858" y="1010"/>
                    </a:cubicBezTo>
                    <a:moveTo>
                      <a:pt x="4691" y="1009"/>
                    </a:moveTo>
                    <a:cubicBezTo>
                      <a:pt x="4673" y="1009"/>
                      <a:pt x="4658" y="1024"/>
                      <a:pt x="4658" y="1042"/>
                    </a:cubicBezTo>
                    <a:cubicBezTo>
                      <a:pt x="4658" y="1061"/>
                      <a:pt x="4673" y="1076"/>
                      <a:pt x="4691" y="1076"/>
                    </a:cubicBezTo>
                    <a:cubicBezTo>
                      <a:pt x="4710" y="1076"/>
                      <a:pt x="4724" y="1061"/>
                      <a:pt x="4724" y="1042"/>
                    </a:cubicBezTo>
                    <a:cubicBezTo>
                      <a:pt x="4724" y="1024"/>
                      <a:pt x="4710" y="1009"/>
                      <a:pt x="4691" y="1009"/>
                    </a:cubicBezTo>
                    <a:moveTo>
                      <a:pt x="3857" y="1005"/>
                    </a:moveTo>
                    <a:cubicBezTo>
                      <a:pt x="3838" y="1005"/>
                      <a:pt x="3823" y="1020"/>
                      <a:pt x="3823" y="1038"/>
                    </a:cubicBezTo>
                    <a:cubicBezTo>
                      <a:pt x="3823" y="1057"/>
                      <a:pt x="3838" y="1072"/>
                      <a:pt x="3857" y="1072"/>
                    </a:cubicBezTo>
                    <a:cubicBezTo>
                      <a:pt x="3875" y="1072"/>
                      <a:pt x="3890" y="1057"/>
                      <a:pt x="3890" y="1038"/>
                    </a:cubicBezTo>
                    <a:cubicBezTo>
                      <a:pt x="3890" y="1020"/>
                      <a:pt x="3875" y="1005"/>
                      <a:pt x="3857" y="1005"/>
                    </a:cubicBezTo>
                    <a:moveTo>
                      <a:pt x="270" y="1002"/>
                    </a:moveTo>
                    <a:cubicBezTo>
                      <a:pt x="244" y="1002"/>
                      <a:pt x="223" y="1023"/>
                      <a:pt x="223" y="1049"/>
                    </a:cubicBezTo>
                    <a:cubicBezTo>
                      <a:pt x="223" y="1074"/>
                      <a:pt x="244" y="1095"/>
                      <a:pt x="270" y="1095"/>
                    </a:cubicBezTo>
                    <a:cubicBezTo>
                      <a:pt x="296" y="1095"/>
                      <a:pt x="316" y="1074"/>
                      <a:pt x="316" y="1049"/>
                    </a:cubicBezTo>
                    <a:cubicBezTo>
                      <a:pt x="316" y="1023"/>
                      <a:pt x="296" y="1002"/>
                      <a:pt x="270" y="1002"/>
                    </a:cubicBezTo>
                    <a:moveTo>
                      <a:pt x="2087" y="997"/>
                    </a:moveTo>
                    <a:cubicBezTo>
                      <a:pt x="2069" y="997"/>
                      <a:pt x="2054" y="1012"/>
                      <a:pt x="2054" y="1031"/>
                    </a:cubicBezTo>
                    <a:cubicBezTo>
                      <a:pt x="2054" y="1049"/>
                      <a:pt x="2069" y="1064"/>
                      <a:pt x="2087" y="1064"/>
                    </a:cubicBezTo>
                    <a:cubicBezTo>
                      <a:pt x="2106" y="1064"/>
                      <a:pt x="2121" y="1049"/>
                      <a:pt x="2121" y="1031"/>
                    </a:cubicBezTo>
                    <a:cubicBezTo>
                      <a:pt x="2121" y="1012"/>
                      <a:pt x="2106" y="997"/>
                      <a:pt x="2087" y="997"/>
                    </a:cubicBezTo>
                    <a:moveTo>
                      <a:pt x="1253" y="993"/>
                    </a:moveTo>
                    <a:cubicBezTo>
                      <a:pt x="1234" y="993"/>
                      <a:pt x="1219" y="1008"/>
                      <a:pt x="1219" y="1026"/>
                    </a:cubicBezTo>
                    <a:cubicBezTo>
                      <a:pt x="1219" y="1045"/>
                      <a:pt x="1234" y="1060"/>
                      <a:pt x="1253" y="1060"/>
                    </a:cubicBezTo>
                    <a:cubicBezTo>
                      <a:pt x="1271" y="1060"/>
                      <a:pt x="1286" y="1045"/>
                      <a:pt x="1286" y="1026"/>
                    </a:cubicBezTo>
                    <a:cubicBezTo>
                      <a:pt x="1286" y="1008"/>
                      <a:pt x="1271" y="993"/>
                      <a:pt x="1253" y="993"/>
                    </a:cubicBezTo>
                    <a:moveTo>
                      <a:pt x="3661" y="993"/>
                    </a:moveTo>
                    <a:cubicBezTo>
                      <a:pt x="3638" y="993"/>
                      <a:pt x="3620" y="1012"/>
                      <a:pt x="3620" y="1035"/>
                    </a:cubicBezTo>
                    <a:cubicBezTo>
                      <a:pt x="3620" y="1058"/>
                      <a:pt x="3638" y="1077"/>
                      <a:pt x="3661" y="1077"/>
                    </a:cubicBezTo>
                    <a:cubicBezTo>
                      <a:pt x="3685" y="1077"/>
                      <a:pt x="3703" y="1058"/>
                      <a:pt x="3703" y="1035"/>
                    </a:cubicBezTo>
                    <a:cubicBezTo>
                      <a:pt x="3703" y="1012"/>
                      <a:pt x="3685" y="993"/>
                      <a:pt x="3661" y="993"/>
                    </a:cubicBezTo>
                    <a:moveTo>
                      <a:pt x="1058" y="981"/>
                    </a:moveTo>
                    <a:cubicBezTo>
                      <a:pt x="1034" y="981"/>
                      <a:pt x="1016" y="1000"/>
                      <a:pt x="1016" y="1023"/>
                    </a:cubicBezTo>
                    <a:cubicBezTo>
                      <a:pt x="1016" y="1046"/>
                      <a:pt x="1034" y="1065"/>
                      <a:pt x="1058" y="1065"/>
                    </a:cubicBezTo>
                    <a:cubicBezTo>
                      <a:pt x="1081" y="1065"/>
                      <a:pt x="1100" y="1046"/>
                      <a:pt x="1100" y="1023"/>
                    </a:cubicBezTo>
                    <a:cubicBezTo>
                      <a:pt x="1100" y="1000"/>
                      <a:pt x="1081" y="981"/>
                      <a:pt x="1058" y="981"/>
                    </a:cubicBezTo>
                    <a:moveTo>
                      <a:pt x="5380" y="973"/>
                    </a:moveTo>
                    <a:cubicBezTo>
                      <a:pt x="5354" y="973"/>
                      <a:pt x="5334" y="994"/>
                      <a:pt x="5334" y="1020"/>
                    </a:cubicBezTo>
                    <a:cubicBezTo>
                      <a:pt x="5334" y="1045"/>
                      <a:pt x="5354" y="1066"/>
                      <a:pt x="5380" y="1066"/>
                    </a:cubicBezTo>
                    <a:cubicBezTo>
                      <a:pt x="5406" y="1066"/>
                      <a:pt x="5427" y="1045"/>
                      <a:pt x="5427" y="1020"/>
                    </a:cubicBezTo>
                    <a:cubicBezTo>
                      <a:pt x="5427" y="994"/>
                      <a:pt x="5406" y="973"/>
                      <a:pt x="5380" y="973"/>
                    </a:cubicBezTo>
                    <a:moveTo>
                      <a:pt x="4413" y="946"/>
                    </a:moveTo>
                    <a:cubicBezTo>
                      <a:pt x="4393" y="946"/>
                      <a:pt x="4377" y="962"/>
                      <a:pt x="4377" y="982"/>
                    </a:cubicBezTo>
                    <a:cubicBezTo>
                      <a:pt x="4377" y="1002"/>
                      <a:pt x="4393" y="1018"/>
                      <a:pt x="4413" y="1018"/>
                    </a:cubicBezTo>
                    <a:cubicBezTo>
                      <a:pt x="4432" y="1018"/>
                      <a:pt x="4449" y="1002"/>
                      <a:pt x="4449" y="982"/>
                    </a:cubicBezTo>
                    <a:cubicBezTo>
                      <a:pt x="4449" y="962"/>
                      <a:pt x="4432" y="946"/>
                      <a:pt x="4413" y="946"/>
                    </a:cubicBezTo>
                    <a:moveTo>
                      <a:pt x="1809" y="934"/>
                    </a:moveTo>
                    <a:cubicBezTo>
                      <a:pt x="1789" y="934"/>
                      <a:pt x="1773" y="950"/>
                      <a:pt x="1773" y="970"/>
                    </a:cubicBezTo>
                    <a:cubicBezTo>
                      <a:pt x="1773" y="990"/>
                      <a:pt x="1789" y="1006"/>
                      <a:pt x="1809" y="1006"/>
                    </a:cubicBezTo>
                    <a:cubicBezTo>
                      <a:pt x="1829" y="1006"/>
                      <a:pt x="1845" y="990"/>
                      <a:pt x="1845" y="970"/>
                    </a:cubicBezTo>
                    <a:cubicBezTo>
                      <a:pt x="1845" y="950"/>
                      <a:pt x="1829" y="934"/>
                      <a:pt x="1809" y="934"/>
                    </a:cubicBezTo>
                    <a:moveTo>
                      <a:pt x="4310" y="932"/>
                    </a:moveTo>
                    <a:cubicBezTo>
                      <a:pt x="4299" y="932"/>
                      <a:pt x="4291" y="940"/>
                      <a:pt x="4291" y="951"/>
                    </a:cubicBezTo>
                    <a:cubicBezTo>
                      <a:pt x="4291" y="961"/>
                      <a:pt x="4299" y="970"/>
                      <a:pt x="4310" y="970"/>
                    </a:cubicBezTo>
                    <a:cubicBezTo>
                      <a:pt x="4320" y="970"/>
                      <a:pt x="4329" y="961"/>
                      <a:pt x="4329" y="951"/>
                    </a:cubicBezTo>
                    <a:cubicBezTo>
                      <a:pt x="4329" y="940"/>
                      <a:pt x="4320" y="932"/>
                      <a:pt x="4310" y="932"/>
                    </a:cubicBezTo>
                    <a:moveTo>
                      <a:pt x="1706" y="920"/>
                    </a:moveTo>
                    <a:cubicBezTo>
                      <a:pt x="1695" y="920"/>
                      <a:pt x="1687" y="929"/>
                      <a:pt x="1687" y="939"/>
                    </a:cubicBezTo>
                    <a:cubicBezTo>
                      <a:pt x="1687" y="950"/>
                      <a:pt x="1695" y="958"/>
                      <a:pt x="1706" y="958"/>
                    </a:cubicBezTo>
                    <a:cubicBezTo>
                      <a:pt x="1716" y="958"/>
                      <a:pt x="1725" y="950"/>
                      <a:pt x="1725" y="939"/>
                    </a:cubicBezTo>
                    <a:cubicBezTo>
                      <a:pt x="1725" y="929"/>
                      <a:pt x="1716" y="920"/>
                      <a:pt x="1706" y="920"/>
                    </a:cubicBezTo>
                    <a:moveTo>
                      <a:pt x="3237" y="917"/>
                    </a:moveTo>
                    <a:cubicBezTo>
                      <a:pt x="3226" y="917"/>
                      <a:pt x="3216" y="927"/>
                      <a:pt x="3216" y="938"/>
                    </a:cubicBezTo>
                    <a:cubicBezTo>
                      <a:pt x="3216" y="950"/>
                      <a:pt x="3226" y="959"/>
                      <a:pt x="3237" y="959"/>
                    </a:cubicBezTo>
                    <a:cubicBezTo>
                      <a:pt x="3249" y="959"/>
                      <a:pt x="3258" y="950"/>
                      <a:pt x="3258" y="938"/>
                    </a:cubicBezTo>
                    <a:cubicBezTo>
                      <a:pt x="3258" y="927"/>
                      <a:pt x="3249" y="917"/>
                      <a:pt x="3237" y="917"/>
                    </a:cubicBezTo>
                    <a:moveTo>
                      <a:pt x="2617" y="909"/>
                    </a:moveTo>
                    <a:cubicBezTo>
                      <a:pt x="2603" y="909"/>
                      <a:pt x="2593" y="919"/>
                      <a:pt x="2593" y="933"/>
                    </a:cubicBezTo>
                    <a:cubicBezTo>
                      <a:pt x="2593" y="946"/>
                      <a:pt x="2603" y="957"/>
                      <a:pt x="2617" y="957"/>
                    </a:cubicBezTo>
                    <a:cubicBezTo>
                      <a:pt x="2630" y="957"/>
                      <a:pt x="2641" y="946"/>
                      <a:pt x="2641" y="933"/>
                    </a:cubicBezTo>
                    <a:cubicBezTo>
                      <a:pt x="2641" y="919"/>
                      <a:pt x="2630" y="909"/>
                      <a:pt x="2617" y="909"/>
                    </a:cubicBezTo>
                    <a:moveTo>
                      <a:pt x="3473" y="905"/>
                    </a:moveTo>
                    <a:cubicBezTo>
                      <a:pt x="3445" y="905"/>
                      <a:pt x="3423" y="927"/>
                      <a:pt x="3423" y="955"/>
                    </a:cubicBezTo>
                    <a:cubicBezTo>
                      <a:pt x="3423" y="983"/>
                      <a:pt x="3445" y="1005"/>
                      <a:pt x="3473" y="1005"/>
                    </a:cubicBezTo>
                    <a:cubicBezTo>
                      <a:pt x="3500" y="1005"/>
                      <a:pt x="3523" y="983"/>
                      <a:pt x="3523" y="955"/>
                    </a:cubicBezTo>
                    <a:cubicBezTo>
                      <a:pt x="3523" y="927"/>
                      <a:pt x="3500" y="905"/>
                      <a:pt x="3473" y="905"/>
                    </a:cubicBezTo>
                    <a:moveTo>
                      <a:pt x="4116" y="905"/>
                    </a:moveTo>
                    <a:cubicBezTo>
                      <a:pt x="4105" y="905"/>
                      <a:pt x="4097" y="913"/>
                      <a:pt x="4097" y="924"/>
                    </a:cubicBezTo>
                    <a:cubicBezTo>
                      <a:pt x="4097" y="934"/>
                      <a:pt x="4105" y="943"/>
                      <a:pt x="4116" y="943"/>
                    </a:cubicBezTo>
                    <a:cubicBezTo>
                      <a:pt x="4126" y="943"/>
                      <a:pt x="4135" y="934"/>
                      <a:pt x="4135" y="924"/>
                    </a:cubicBezTo>
                    <a:cubicBezTo>
                      <a:pt x="4135" y="913"/>
                      <a:pt x="4126" y="905"/>
                      <a:pt x="4116" y="905"/>
                    </a:cubicBezTo>
                    <a:moveTo>
                      <a:pt x="869" y="893"/>
                    </a:moveTo>
                    <a:cubicBezTo>
                      <a:pt x="841" y="893"/>
                      <a:pt x="819" y="916"/>
                      <a:pt x="819" y="943"/>
                    </a:cubicBezTo>
                    <a:cubicBezTo>
                      <a:pt x="819" y="971"/>
                      <a:pt x="841" y="993"/>
                      <a:pt x="869" y="993"/>
                    </a:cubicBezTo>
                    <a:cubicBezTo>
                      <a:pt x="897" y="993"/>
                      <a:pt x="919" y="971"/>
                      <a:pt x="919" y="943"/>
                    </a:cubicBezTo>
                    <a:cubicBezTo>
                      <a:pt x="919" y="916"/>
                      <a:pt x="897" y="893"/>
                      <a:pt x="869" y="893"/>
                    </a:cubicBezTo>
                    <a:moveTo>
                      <a:pt x="1512" y="893"/>
                    </a:moveTo>
                    <a:cubicBezTo>
                      <a:pt x="1502" y="893"/>
                      <a:pt x="1493" y="902"/>
                      <a:pt x="1493" y="912"/>
                    </a:cubicBezTo>
                    <a:cubicBezTo>
                      <a:pt x="1493" y="923"/>
                      <a:pt x="1502" y="931"/>
                      <a:pt x="1512" y="931"/>
                    </a:cubicBezTo>
                    <a:cubicBezTo>
                      <a:pt x="1523" y="931"/>
                      <a:pt x="1531" y="923"/>
                      <a:pt x="1531" y="912"/>
                    </a:cubicBezTo>
                    <a:cubicBezTo>
                      <a:pt x="1531" y="902"/>
                      <a:pt x="1523" y="893"/>
                      <a:pt x="1512" y="893"/>
                    </a:cubicBezTo>
                    <a:moveTo>
                      <a:pt x="4901" y="879"/>
                    </a:moveTo>
                    <a:cubicBezTo>
                      <a:pt x="4884" y="879"/>
                      <a:pt x="4871" y="893"/>
                      <a:pt x="4871" y="909"/>
                    </a:cubicBezTo>
                    <a:cubicBezTo>
                      <a:pt x="4871" y="926"/>
                      <a:pt x="4884" y="939"/>
                      <a:pt x="4901" y="939"/>
                    </a:cubicBezTo>
                    <a:cubicBezTo>
                      <a:pt x="4918" y="939"/>
                      <a:pt x="4931" y="926"/>
                      <a:pt x="4931" y="909"/>
                    </a:cubicBezTo>
                    <a:cubicBezTo>
                      <a:pt x="4931" y="893"/>
                      <a:pt x="4918" y="879"/>
                      <a:pt x="4901" y="879"/>
                    </a:cubicBezTo>
                    <a:moveTo>
                      <a:pt x="2791" y="875"/>
                    </a:moveTo>
                    <a:cubicBezTo>
                      <a:pt x="2765" y="875"/>
                      <a:pt x="2744" y="897"/>
                      <a:pt x="2744" y="923"/>
                    </a:cubicBezTo>
                    <a:cubicBezTo>
                      <a:pt x="2744" y="950"/>
                      <a:pt x="2765" y="971"/>
                      <a:pt x="2791" y="971"/>
                    </a:cubicBezTo>
                    <a:cubicBezTo>
                      <a:pt x="2818" y="971"/>
                      <a:pt x="2839" y="950"/>
                      <a:pt x="2839" y="923"/>
                    </a:cubicBezTo>
                    <a:cubicBezTo>
                      <a:pt x="2839" y="897"/>
                      <a:pt x="2818" y="875"/>
                      <a:pt x="2791" y="875"/>
                    </a:cubicBezTo>
                    <a:moveTo>
                      <a:pt x="5139" y="874"/>
                    </a:moveTo>
                    <a:cubicBezTo>
                      <a:pt x="5126" y="874"/>
                      <a:pt x="5115" y="885"/>
                      <a:pt x="5115" y="898"/>
                    </a:cubicBezTo>
                    <a:cubicBezTo>
                      <a:pt x="5115" y="911"/>
                      <a:pt x="5126" y="922"/>
                      <a:pt x="5139" y="922"/>
                    </a:cubicBezTo>
                    <a:cubicBezTo>
                      <a:pt x="5152" y="922"/>
                      <a:pt x="5163" y="911"/>
                      <a:pt x="5163" y="898"/>
                    </a:cubicBezTo>
                    <a:cubicBezTo>
                      <a:pt x="5163" y="885"/>
                      <a:pt x="5152" y="874"/>
                      <a:pt x="5139" y="874"/>
                    </a:cubicBezTo>
                    <a:moveTo>
                      <a:pt x="3973" y="872"/>
                    </a:moveTo>
                    <a:cubicBezTo>
                      <a:pt x="3957" y="872"/>
                      <a:pt x="3943" y="885"/>
                      <a:pt x="3943" y="902"/>
                    </a:cubicBezTo>
                    <a:cubicBezTo>
                      <a:pt x="3943" y="918"/>
                      <a:pt x="3957" y="931"/>
                      <a:pt x="3973" y="931"/>
                    </a:cubicBezTo>
                    <a:cubicBezTo>
                      <a:pt x="3990" y="931"/>
                      <a:pt x="4003" y="918"/>
                      <a:pt x="4003" y="902"/>
                    </a:cubicBezTo>
                    <a:cubicBezTo>
                      <a:pt x="4003" y="885"/>
                      <a:pt x="3990" y="872"/>
                      <a:pt x="3973" y="872"/>
                    </a:cubicBezTo>
                    <a:moveTo>
                      <a:pt x="3105" y="870"/>
                    </a:moveTo>
                    <a:cubicBezTo>
                      <a:pt x="3084" y="870"/>
                      <a:pt x="3066" y="887"/>
                      <a:pt x="3066" y="909"/>
                    </a:cubicBezTo>
                    <a:cubicBezTo>
                      <a:pt x="3066" y="930"/>
                      <a:pt x="3084" y="947"/>
                      <a:pt x="3105" y="947"/>
                    </a:cubicBezTo>
                    <a:cubicBezTo>
                      <a:pt x="3127" y="947"/>
                      <a:pt x="3144" y="930"/>
                      <a:pt x="3144" y="909"/>
                    </a:cubicBezTo>
                    <a:cubicBezTo>
                      <a:pt x="3144" y="887"/>
                      <a:pt x="3127" y="870"/>
                      <a:pt x="3105" y="870"/>
                    </a:cubicBezTo>
                    <a:moveTo>
                      <a:pt x="2297" y="868"/>
                    </a:moveTo>
                    <a:cubicBezTo>
                      <a:pt x="2281" y="868"/>
                      <a:pt x="2267" y="881"/>
                      <a:pt x="2267" y="898"/>
                    </a:cubicBezTo>
                    <a:cubicBezTo>
                      <a:pt x="2267" y="914"/>
                      <a:pt x="2281" y="928"/>
                      <a:pt x="2297" y="928"/>
                    </a:cubicBezTo>
                    <a:cubicBezTo>
                      <a:pt x="2314" y="928"/>
                      <a:pt x="2327" y="914"/>
                      <a:pt x="2327" y="898"/>
                    </a:cubicBezTo>
                    <a:cubicBezTo>
                      <a:pt x="2327" y="881"/>
                      <a:pt x="2314" y="868"/>
                      <a:pt x="2297" y="868"/>
                    </a:cubicBezTo>
                    <a:moveTo>
                      <a:pt x="1369" y="860"/>
                    </a:moveTo>
                    <a:cubicBezTo>
                      <a:pt x="1353" y="860"/>
                      <a:pt x="1339" y="873"/>
                      <a:pt x="1339" y="890"/>
                    </a:cubicBezTo>
                    <a:cubicBezTo>
                      <a:pt x="1339" y="906"/>
                      <a:pt x="1353" y="920"/>
                      <a:pt x="1369" y="920"/>
                    </a:cubicBezTo>
                    <a:cubicBezTo>
                      <a:pt x="1386" y="920"/>
                      <a:pt x="1399" y="906"/>
                      <a:pt x="1399" y="890"/>
                    </a:cubicBezTo>
                    <a:cubicBezTo>
                      <a:pt x="1399" y="873"/>
                      <a:pt x="1386" y="860"/>
                      <a:pt x="1369" y="860"/>
                    </a:cubicBezTo>
                    <a:moveTo>
                      <a:pt x="3726" y="851"/>
                    </a:moveTo>
                    <a:cubicBezTo>
                      <a:pt x="3700" y="851"/>
                      <a:pt x="3679" y="872"/>
                      <a:pt x="3679" y="897"/>
                    </a:cubicBezTo>
                    <a:cubicBezTo>
                      <a:pt x="3679" y="923"/>
                      <a:pt x="3700" y="944"/>
                      <a:pt x="3726" y="944"/>
                    </a:cubicBezTo>
                    <a:cubicBezTo>
                      <a:pt x="3752" y="944"/>
                      <a:pt x="3772" y="923"/>
                      <a:pt x="3772" y="897"/>
                    </a:cubicBezTo>
                    <a:cubicBezTo>
                      <a:pt x="3772" y="872"/>
                      <a:pt x="3752" y="851"/>
                      <a:pt x="3726" y="851"/>
                    </a:cubicBezTo>
                    <a:moveTo>
                      <a:pt x="5599" y="847"/>
                    </a:moveTo>
                    <a:cubicBezTo>
                      <a:pt x="5593" y="854"/>
                      <a:pt x="5589" y="863"/>
                      <a:pt x="5589" y="874"/>
                    </a:cubicBezTo>
                    <a:cubicBezTo>
                      <a:pt x="5589" y="884"/>
                      <a:pt x="5593" y="893"/>
                      <a:pt x="5599" y="900"/>
                    </a:cubicBezTo>
                    <a:cubicBezTo>
                      <a:pt x="5599" y="847"/>
                      <a:pt x="5599" y="847"/>
                      <a:pt x="5599" y="847"/>
                    </a:cubicBezTo>
                    <a:moveTo>
                      <a:pt x="4725" y="846"/>
                    </a:moveTo>
                    <a:cubicBezTo>
                      <a:pt x="4706" y="846"/>
                      <a:pt x="4691" y="861"/>
                      <a:pt x="4691" y="879"/>
                    </a:cubicBezTo>
                    <a:cubicBezTo>
                      <a:pt x="4691" y="898"/>
                      <a:pt x="4706" y="913"/>
                      <a:pt x="4725" y="913"/>
                    </a:cubicBezTo>
                    <a:cubicBezTo>
                      <a:pt x="4743" y="913"/>
                      <a:pt x="4758" y="898"/>
                      <a:pt x="4758" y="879"/>
                    </a:cubicBezTo>
                    <a:cubicBezTo>
                      <a:pt x="4758" y="861"/>
                      <a:pt x="4743" y="846"/>
                      <a:pt x="4725" y="846"/>
                    </a:cubicBezTo>
                    <a:moveTo>
                      <a:pt x="5314" y="840"/>
                    </a:moveTo>
                    <a:cubicBezTo>
                      <a:pt x="5287" y="840"/>
                      <a:pt x="5266" y="862"/>
                      <a:pt x="5266" y="888"/>
                    </a:cubicBezTo>
                    <a:cubicBezTo>
                      <a:pt x="5266" y="915"/>
                      <a:pt x="5287" y="936"/>
                      <a:pt x="5314" y="936"/>
                    </a:cubicBezTo>
                    <a:cubicBezTo>
                      <a:pt x="5340" y="936"/>
                      <a:pt x="5362" y="915"/>
                      <a:pt x="5362" y="888"/>
                    </a:cubicBezTo>
                    <a:cubicBezTo>
                      <a:pt x="5362" y="862"/>
                      <a:pt x="5340" y="840"/>
                      <a:pt x="5314" y="840"/>
                    </a:cubicBezTo>
                    <a:moveTo>
                      <a:pt x="1122" y="839"/>
                    </a:moveTo>
                    <a:cubicBezTo>
                      <a:pt x="1096" y="839"/>
                      <a:pt x="1076" y="860"/>
                      <a:pt x="1076" y="886"/>
                    </a:cubicBezTo>
                    <a:cubicBezTo>
                      <a:pt x="1076" y="911"/>
                      <a:pt x="1096" y="932"/>
                      <a:pt x="1122" y="932"/>
                    </a:cubicBezTo>
                    <a:cubicBezTo>
                      <a:pt x="1148" y="932"/>
                      <a:pt x="1168" y="911"/>
                      <a:pt x="1168" y="886"/>
                    </a:cubicBezTo>
                    <a:cubicBezTo>
                      <a:pt x="1168" y="860"/>
                      <a:pt x="1148" y="839"/>
                      <a:pt x="1122" y="839"/>
                    </a:cubicBezTo>
                    <a:moveTo>
                      <a:pt x="2955" y="839"/>
                    </a:moveTo>
                    <a:cubicBezTo>
                      <a:pt x="2937" y="839"/>
                      <a:pt x="2922" y="853"/>
                      <a:pt x="2922" y="872"/>
                    </a:cubicBezTo>
                    <a:cubicBezTo>
                      <a:pt x="2922" y="890"/>
                      <a:pt x="2937" y="905"/>
                      <a:pt x="2955" y="905"/>
                    </a:cubicBezTo>
                    <a:cubicBezTo>
                      <a:pt x="2974" y="905"/>
                      <a:pt x="2989" y="890"/>
                      <a:pt x="2989" y="872"/>
                    </a:cubicBezTo>
                    <a:cubicBezTo>
                      <a:pt x="2989" y="853"/>
                      <a:pt x="2974" y="839"/>
                      <a:pt x="2955" y="839"/>
                    </a:cubicBezTo>
                    <a:moveTo>
                      <a:pt x="2121" y="834"/>
                    </a:moveTo>
                    <a:cubicBezTo>
                      <a:pt x="2102" y="834"/>
                      <a:pt x="2087" y="849"/>
                      <a:pt x="2087" y="868"/>
                    </a:cubicBezTo>
                    <a:cubicBezTo>
                      <a:pt x="2087" y="886"/>
                      <a:pt x="2102" y="901"/>
                      <a:pt x="2121" y="901"/>
                    </a:cubicBezTo>
                    <a:cubicBezTo>
                      <a:pt x="2139" y="901"/>
                      <a:pt x="2154" y="886"/>
                      <a:pt x="2154" y="868"/>
                    </a:cubicBezTo>
                    <a:cubicBezTo>
                      <a:pt x="2154" y="849"/>
                      <a:pt x="2139" y="834"/>
                      <a:pt x="2121" y="834"/>
                    </a:cubicBezTo>
                    <a:moveTo>
                      <a:pt x="4529" y="834"/>
                    </a:moveTo>
                    <a:cubicBezTo>
                      <a:pt x="4506" y="834"/>
                      <a:pt x="4487" y="853"/>
                      <a:pt x="4487" y="876"/>
                    </a:cubicBezTo>
                    <a:cubicBezTo>
                      <a:pt x="4487" y="899"/>
                      <a:pt x="4506" y="918"/>
                      <a:pt x="4529" y="918"/>
                    </a:cubicBezTo>
                    <a:cubicBezTo>
                      <a:pt x="4553" y="918"/>
                      <a:pt x="4571" y="899"/>
                      <a:pt x="4571" y="876"/>
                    </a:cubicBezTo>
                    <a:cubicBezTo>
                      <a:pt x="4571" y="853"/>
                      <a:pt x="4553" y="834"/>
                      <a:pt x="4529" y="834"/>
                    </a:cubicBezTo>
                    <a:moveTo>
                      <a:pt x="1926" y="822"/>
                    </a:moveTo>
                    <a:cubicBezTo>
                      <a:pt x="1902" y="822"/>
                      <a:pt x="1884" y="841"/>
                      <a:pt x="1884" y="864"/>
                    </a:cubicBezTo>
                    <a:cubicBezTo>
                      <a:pt x="1884" y="887"/>
                      <a:pt x="1902" y="906"/>
                      <a:pt x="1926" y="906"/>
                    </a:cubicBezTo>
                    <a:cubicBezTo>
                      <a:pt x="1949" y="906"/>
                      <a:pt x="1968" y="887"/>
                      <a:pt x="1968" y="864"/>
                    </a:cubicBezTo>
                    <a:cubicBezTo>
                      <a:pt x="1968" y="841"/>
                      <a:pt x="1949" y="822"/>
                      <a:pt x="1926" y="822"/>
                    </a:cubicBezTo>
                    <a:moveTo>
                      <a:pt x="5478" y="804"/>
                    </a:moveTo>
                    <a:cubicBezTo>
                      <a:pt x="5459" y="804"/>
                      <a:pt x="5444" y="819"/>
                      <a:pt x="5444" y="837"/>
                    </a:cubicBezTo>
                    <a:cubicBezTo>
                      <a:pt x="5444" y="855"/>
                      <a:pt x="5459" y="870"/>
                      <a:pt x="5478" y="870"/>
                    </a:cubicBezTo>
                    <a:cubicBezTo>
                      <a:pt x="5496" y="870"/>
                      <a:pt x="5511" y="855"/>
                      <a:pt x="5511" y="837"/>
                    </a:cubicBezTo>
                    <a:cubicBezTo>
                      <a:pt x="5511" y="819"/>
                      <a:pt x="5496" y="804"/>
                      <a:pt x="5478" y="804"/>
                    </a:cubicBezTo>
                    <a:moveTo>
                      <a:pt x="2677" y="775"/>
                    </a:moveTo>
                    <a:cubicBezTo>
                      <a:pt x="2657" y="775"/>
                      <a:pt x="2641" y="791"/>
                      <a:pt x="2641" y="811"/>
                    </a:cubicBezTo>
                    <a:cubicBezTo>
                      <a:pt x="2641" y="831"/>
                      <a:pt x="2657" y="847"/>
                      <a:pt x="2677" y="847"/>
                    </a:cubicBezTo>
                    <a:cubicBezTo>
                      <a:pt x="2696" y="847"/>
                      <a:pt x="2713" y="831"/>
                      <a:pt x="2713" y="811"/>
                    </a:cubicBezTo>
                    <a:cubicBezTo>
                      <a:pt x="2713" y="791"/>
                      <a:pt x="2696" y="775"/>
                      <a:pt x="2677" y="775"/>
                    </a:cubicBezTo>
                    <a:moveTo>
                      <a:pt x="2574" y="761"/>
                    </a:moveTo>
                    <a:cubicBezTo>
                      <a:pt x="2563" y="761"/>
                      <a:pt x="2555" y="770"/>
                      <a:pt x="2555" y="780"/>
                    </a:cubicBezTo>
                    <a:cubicBezTo>
                      <a:pt x="2555" y="791"/>
                      <a:pt x="2563" y="799"/>
                      <a:pt x="2574" y="799"/>
                    </a:cubicBezTo>
                    <a:cubicBezTo>
                      <a:pt x="2584" y="799"/>
                      <a:pt x="2593" y="791"/>
                      <a:pt x="2593" y="780"/>
                    </a:cubicBezTo>
                    <a:cubicBezTo>
                      <a:pt x="2593" y="770"/>
                      <a:pt x="2584" y="761"/>
                      <a:pt x="2574" y="761"/>
                    </a:cubicBezTo>
                    <a:moveTo>
                      <a:pt x="4105" y="758"/>
                    </a:moveTo>
                    <a:cubicBezTo>
                      <a:pt x="4093" y="758"/>
                      <a:pt x="4084" y="768"/>
                      <a:pt x="4084" y="780"/>
                    </a:cubicBezTo>
                    <a:cubicBezTo>
                      <a:pt x="4084" y="791"/>
                      <a:pt x="4093" y="801"/>
                      <a:pt x="4105" y="801"/>
                    </a:cubicBezTo>
                    <a:cubicBezTo>
                      <a:pt x="4117" y="801"/>
                      <a:pt x="4126" y="791"/>
                      <a:pt x="4126" y="780"/>
                    </a:cubicBezTo>
                    <a:cubicBezTo>
                      <a:pt x="4126" y="768"/>
                      <a:pt x="4117" y="758"/>
                      <a:pt x="4105" y="758"/>
                    </a:cubicBezTo>
                    <a:moveTo>
                      <a:pt x="3485" y="750"/>
                    </a:moveTo>
                    <a:cubicBezTo>
                      <a:pt x="3471" y="750"/>
                      <a:pt x="3461" y="760"/>
                      <a:pt x="3461" y="774"/>
                    </a:cubicBezTo>
                    <a:cubicBezTo>
                      <a:pt x="3461" y="787"/>
                      <a:pt x="3471" y="798"/>
                      <a:pt x="3485" y="798"/>
                    </a:cubicBezTo>
                    <a:cubicBezTo>
                      <a:pt x="3498" y="798"/>
                      <a:pt x="3509" y="787"/>
                      <a:pt x="3509" y="774"/>
                    </a:cubicBezTo>
                    <a:cubicBezTo>
                      <a:pt x="3509" y="760"/>
                      <a:pt x="3498" y="750"/>
                      <a:pt x="3485" y="750"/>
                    </a:cubicBezTo>
                    <a:moveTo>
                      <a:pt x="4341" y="746"/>
                    </a:moveTo>
                    <a:cubicBezTo>
                      <a:pt x="4313" y="746"/>
                      <a:pt x="4291" y="768"/>
                      <a:pt x="4291" y="796"/>
                    </a:cubicBezTo>
                    <a:cubicBezTo>
                      <a:pt x="4291" y="824"/>
                      <a:pt x="4313" y="846"/>
                      <a:pt x="4341" y="846"/>
                    </a:cubicBezTo>
                    <a:cubicBezTo>
                      <a:pt x="4368" y="846"/>
                      <a:pt x="4391" y="824"/>
                      <a:pt x="4391" y="796"/>
                    </a:cubicBezTo>
                    <a:cubicBezTo>
                      <a:pt x="4391" y="768"/>
                      <a:pt x="4368" y="746"/>
                      <a:pt x="4341" y="746"/>
                    </a:cubicBezTo>
                    <a:moveTo>
                      <a:pt x="4984" y="746"/>
                    </a:moveTo>
                    <a:cubicBezTo>
                      <a:pt x="4973" y="746"/>
                      <a:pt x="4965" y="755"/>
                      <a:pt x="4965" y="765"/>
                    </a:cubicBezTo>
                    <a:cubicBezTo>
                      <a:pt x="4965" y="776"/>
                      <a:pt x="4973" y="784"/>
                      <a:pt x="4984" y="784"/>
                    </a:cubicBezTo>
                    <a:cubicBezTo>
                      <a:pt x="4994" y="784"/>
                      <a:pt x="5003" y="776"/>
                      <a:pt x="5003" y="765"/>
                    </a:cubicBezTo>
                    <a:cubicBezTo>
                      <a:pt x="5003" y="755"/>
                      <a:pt x="4994" y="746"/>
                      <a:pt x="4984" y="746"/>
                    </a:cubicBezTo>
                    <a:moveTo>
                      <a:pt x="5199" y="741"/>
                    </a:moveTo>
                    <a:cubicBezTo>
                      <a:pt x="5179" y="741"/>
                      <a:pt x="5163" y="757"/>
                      <a:pt x="5163" y="776"/>
                    </a:cubicBezTo>
                    <a:cubicBezTo>
                      <a:pt x="5163" y="796"/>
                      <a:pt x="5179" y="812"/>
                      <a:pt x="5199" y="812"/>
                    </a:cubicBezTo>
                    <a:cubicBezTo>
                      <a:pt x="5219" y="812"/>
                      <a:pt x="5235" y="796"/>
                      <a:pt x="5235" y="776"/>
                    </a:cubicBezTo>
                    <a:cubicBezTo>
                      <a:pt x="5235" y="757"/>
                      <a:pt x="5219" y="741"/>
                      <a:pt x="5199" y="741"/>
                    </a:cubicBezTo>
                    <a:moveTo>
                      <a:pt x="1737" y="734"/>
                    </a:moveTo>
                    <a:cubicBezTo>
                      <a:pt x="1709" y="734"/>
                      <a:pt x="1687" y="757"/>
                      <a:pt x="1687" y="784"/>
                    </a:cubicBezTo>
                    <a:cubicBezTo>
                      <a:pt x="1687" y="812"/>
                      <a:pt x="1709" y="834"/>
                      <a:pt x="1737" y="834"/>
                    </a:cubicBezTo>
                    <a:cubicBezTo>
                      <a:pt x="1764" y="834"/>
                      <a:pt x="1787" y="812"/>
                      <a:pt x="1787" y="784"/>
                    </a:cubicBezTo>
                    <a:cubicBezTo>
                      <a:pt x="1787" y="757"/>
                      <a:pt x="1764" y="734"/>
                      <a:pt x="1737" y="734"/>
                    </a:cubicBezTo>
                    <a:moveTo>
                      <a:pt x="2380" y="734"/>
                    </a:moveTo>
                    <a:cubicBezTo>
                      <a:pt x="2370" y="734"/>
                      <a:pt x="2361" y="743"/>
                      <a:pt x="2361" y="753"/>
                    </a:cubicBezTo>
                    <a:cubicBezTo>
                      <a:pt x="2361" y="764"/>
                      <a:pt x="2370" y="772"/>
                      <a:pt x="2380" y="772"/>
                    </a:cubicBezTo>
                    <a:cubicBezTo>
                      <a:pt x="2391" y="772"/>
                      <a:pt x="2399" y="764"/>
                      <a:pt x="2399" y="753"/>
                    </a:cubicBezTo>
                    <a:cubicBezTo>
                      <a:pt x="2399" y="743"/>
                      <a:pt x="2391" y="734"/>
                      <a:pt x="2380" y="734"/>
                    </a:cubicBezTo>
                    <a:moveTo>
                      <a:pt x="5096" y="726"/>
                    </a:moveTo>
                    <a:cubicBezTo>
                      <a:pt x="5085" y="726"/>
                      <a:pt x="5077" y="735"/>
                      <a:pt x="5077" y="745"/>
                    </a:cubicBezTo>
                    <a:cubicBezTo>
                      <a:pt x="5077" y="756"/>
                      <a:pt x="5085" y="764"/>
                      <a:pt x="5096" y="764"/>
                    </a:cubicBezTo>
                    <a:cubicBezTo>
                      <a:pt x="5106" y="764"/>
                      <a:pt x="5115" y="756"/>
                      <a:pt x="5115" y="745"/>
                    </a:cubicBezTo>
                    <a:cubicBezTo>
                      <a:pt x="5115" y="735"/>
                      <a:pt x="5106" y="726"/>
                      <a:pt x="5096" y="726"/>
                    </a:cubicBezTo>
                    <a:moveTo>
                      <a:pt x="3659" y="716"/>
                    </a:moveTo>
                    <a:cubicBezTo>
                      <a:pt x="3633" y="716"/>
                      <a:pt x="3612" y="738"/>
                      <a:pt x="3612" y="764"/>
                    </a:cubicBezTo>
                    <a:cubicBezTo>
                      <a:pt x="3612" y="791"/>
                      <a:pt x="3633" y="812"/>
                      <a:pt x="3659" y="812"/>
                    </a:cubicBezTo>
                    <a:cubicBezTo>
                      <a:pt x="3686" y="812"/>
                      <a:pt x="3707" y="791"/>
                      <a:pt x="3707" y="764"/>
                    </a:cubicBezTo>
                    <a:cubicBezTo>
                      <a:pt x="3707" y="738"/>
                      <a:pt x="3686" y="716"/>
                      <a:pt x="3659" y="716"/>
                    </a:cubicBezTo>
                    <a:moveTo>
                      <a:pt x="4841" y="713"/>
                    </a:moveTo>
                    <a:cubicBezTo>
                      <a:pt x="4825" y="713"/>
                      <a:pt x="4811" y="726"/>
                      <a:pt x="4811" y="743"/>
                    </a:cubicBezTo>
                    <a:cubicBezTo>
                      <a:pt x="4811" y="759"/>
                      <a:pt x="4825" y="773"/>
                      <a:pt x="4841" y="773"/>
                    </a:cubicBezTo>
                    <a:cubicBezTo>
                      <a:pt x="4858" y="773"/>
                      <a:pt x="4871" y="759"/>
                      <a:pt x="4871" y="743"/>
                    </a:cubicBezTo>
                    <a:cubicBezTo>
                      <a:pt x="4871" y="726"/>
                      <a:pt x="4858" y="713"/>
                      <a:pt x="4841" y="713"/>
                    </a:cubicBezTo>
                    <a:moveTo>
                      <a:pt x="3973" y="711"/>
                    </a:moveTo>
                    <a:cubicBezTo>
                      <a:pt x="3952" y="711"/>
                      <a:pt x="3934" y="728"/>
                      <a:pt x="3934" y="750"/>
                    </a:cubicBezTo>
                    <a:cubicBezTo>
                      <a:pt x="3934" y="771"/>
                      <a:pt x="3952" y="788"/>
                      <a:pt x="3973" y="788"/>
                    </a:cubicBezTo>
                    <a:cubicBezTo>
                      <a:pt x="3994" y="788"/>
                      <a:pt x="4012" y="771"/>
                      <a:pt x="4012" y="750"/>
                    </a:cubicBezTo>
                    <a:cubicBezTo>
                      <a:pt x="4012" y="728"/>
                      <a:pt x="3994" y="711"/>
                      <a:pt x="3973" y="711"/>
                    </a:cubicBezTo>
                    <a:moveTo>
                      <a:pt x="3165" y="709"/>
                    </a:moveTo>
                    <a:cubicBezTo>
                      <a:pt x="3148" y="709"/>
                      <a:pt x="3135" y="722"/>
                      <a:pt x="3135" y="739"/>
                    </a:cubicBezTo>
                    <a:cubicBezTo>
                      <a:pt x="3135" y="755"/>
                      <a:pt x="3148" y="769"/>
                      <a:pt x="3165" y="769"/>
                    </a:cubicBezTo>
                    <a:cubicBezTo>
                      <a:pt x="3182" y="769"/>
                      <a:pt x="3195" y="755"/>
                      <a:pt x="3195" y="739"/>
                    </a:cubicBezTo>
                    <a:cubicBezTo>
                      <a:pt x="3195" y="722"/>
                      <a:pt x="3182" y="709"/>
                      <a:pt x="3165" y="709"/>
                    </a:cubicBezTo>
                    <a:moveTo>
                      <a:pt x="2237" y="701"/>
                    </a:moveTo>
                    <a:cubicBezTo>
                      <a:pt x="2221" y="701"/>
                      <a:pt x="2207" y="714"/>
                      <a:pt x="2207" y="731"/>
                    </a:cubicBezTo>
                    <a:cubicBezTo>
                      <a:pt x="2207" y="747"/>
                      <a:pt x="2221" y="761"/>
                      <a:pt x="2237" y="761"/>
                    </a:cubicBezTo>
                    <a:cubicBezTo>
                      <a:pt x="2254" y="761"/>
                      <a:pt x="2267" y="747"/>
                      <a:pt x="2267" y="731"/>
                    </a:cubicBezTo>
                    <a:cubicBezTo>
                      <a:pt x="2267" y="714"/>
                      <a:pt x="2254" y="701"/>
                      <a:pt x="2237" y="701"/>
                    </a:cubicBezTo>
                    <a:moveTo>
                      <a:pt x="4594" y="692"/>
                    </a:moveTo>
                    <a:cubicBezTo>
                      <a:pt x="4568" y="692"/>
                      <a:pt x="4547" y="713"/>
                      <a:pt x="4547" y="739"/>
                    </a:cubicBezTo>
                    <a:cubicBezTo>
                      <a:pt x="4547" y="764"/>
                      <a:pt x="4568" y="785"/>
                      <a:pt x="4594" y="785"/>
                    </a:cubicBezTo>
                    <a:cubicBezTo>
                      <a:pt x="4620" y="785"/>
                      <a:pt x="4640" y="764"/>
                      <a:pt x="4640" y="739"/>
                    </a:cubicBezTo>
                    <a:cubicBezTo>
                      <a:pt x="4640" y="713"/>
                      <a:pt x="4620" y="692"/>
                      <a:pt x="4594" y="692"/>
                    </a:cubicBezTo>
                    <a:moveTo>
                      <a:pt x="1990" y="680"/>
                    </a:moveTo>
                    <a:cubicBezTo>
                      <a:pt x="1964" y="680"/>
                      <a:pt x="1944" y="701"/>
                      <a:pt x="1944" y="727"/>
                    </a:cubicBezTo>
                    <a:cubicBezTo>
                      <a:pt x="1944" y="752"/>
                      <a:pt x="1964" y="773"/>
                      <a:pt x="1990" y="773"/>
                    </a:cubicBezTo>
                    <a:cubicBezTo>
                      <a:pt x="2016" y="773"/>
                      <a:pt x="2036" y="752"/>
                      <a:pt x="2036" y="727"/>
                    </a:cubicBezTo>
                    <a:cubicBezTo>
                      <a:pt x="2036" y="701"/>
                      <a:pt x="2016" y="680"/>
                      <a:pt x="1990" y="680"/>
                    </a:cubicBezTo>
                    <a:moveTo>
                      <a:pt x="3823" y="680"/>
                    </a:moveTo>
                    <a:cubicBezTo>
                      <a:pt x="3805" y="680"/>
                      <a:pt x="3790" y="694"/>
                      <a:pt x="3790" y="713"/>
                    </a:cubicBezTo>
                    <a:cubicBezTo>
                      <a:pt x="3790" y="731"/>
                      <a:pt x="3805" y="746"/>
                      <a:pt x="3823" y="746"/>
                    </a:cubicBezTo>
                    <a:cubicBezTo>
                      <a:pt x="3842" y="746"/>
                      <a:pt x="3856" y="731"/>
                      <a:pt x="3856" y="713"/>
                    </a:cubicBezTo>
                    <a:cubicBezTo>
                      <a:pt x="3856" y="694"/>
                      <a:pt x="3842" y="680"/>
                      <a:pt x="3823" y="680"/>
                    </a:cubicBezTo>
                    <a:moveTo>
                      <a:pt x="2989" y="675"/>
                    </a:moveTo>
                    <a:cubicBezTo>
                      <a:pt x="2970" y="675"/>
                      <a:pt x="2955" y="690"/>
                      <a:pt x="2955" y="709"/>
                    </a:cubicBezTo>
                    <a:cubicBezTo>
                      <a:pt x="2955" y="727"/>
                      <a:pt x="2970" y="742"/>
                      <a:pt x="2989" y="742"/>
                    </a:cubicBezTo>
                    <a:cubicBezTo>
                      <a:pt x="3007" y="742"/>
                      <a:pt x="3022" y="727"/>
                      <a:pt x="3022" y="709"/>
                    </a:cubicBezTo>
                    <a:cubicBezTo>
                      <a:pt x="3022" y="690"/>
                      <a:pt x="3007" y="675"/>
                      <a:pt x="2989" y="675"/>
                    </a:cubicBezTo>
                    <a:moveTo>
                      <a:pt x="2794" y="663"/>
                    </a:moveTo>
                    <a:cubicBezTo>
                      <a:pt x="2770" y="663"/>
                      <a:pt x="2752" y="682"/>
                      <a:pt x="2752" y="705"/>
                    </a:cubicBezTo>
                    <a:cubicBezTo>
                      <a:pt x="2752" y="728"/>
                      <a:pt x="2770" y="747"/>
                      <a:pt x="2794" y="747"/>
                    </a:cubicBezTo>
                    <a:cubicBezTo>
                      <a:pt x="2817" y="747"/>
                      <a:pt x="2835" y="728"/>
                      <a:pt x="2835" y="705"/>
                    </a:cubicBezTo>
                    <a:cubicBezTo>
                      <a:pt x="2835" y="682"/>
                      <a:pt x="2817" y="663"/>
                      <a:pt x="2794" y="663"/>
                    </a:cubicBezTo>
                    <a:moveTo>
                      <a:pt x="5511" y="641"/>
                    </a:moveTo>
                    <a:cubicBezTo>
                      <a:pt x="5492" y="641"/>
                      <a:pt x="5478" y="655"/>
                      <a:pt x="5478" y="674"/>
                    </a:cubicBezTo>
                    <a:cubicBezTo>
                      <a:pt x="5478" y="692"/>
                      <a:pt x="5492" y="707"/>
                      <a:pt x="5511" y="707"/>
                    </a:cubicBezTo>
                    <a:cubicBezTo>
                      <a:pt x="5529" y="707"/>
                      <a:pt x="5544" y="692"/>
                      <a:pt x="5544" y="674"/>
                    </a:cubicBezTo>
                    <a:cubicBezTo>
                      <a:pt x="5544" y="655"/>
                      <a:pt x="5529" y="641"/>
                      <a:pt x="5511" y="641"/>
                    </a:cubicBezTo>
                    <a:moveTo>
                      <a:pt x="5316" y="629"/>
                    </a:moveTo>
                    <a:cubicBezTo>
                      <a:pt x="5292" y="629"/>
                      <a:pt x="5274" y="647"/>
                      <a:pt x="5274" y="671"/>
                    </a:cubicBezTo>
                    <a:cubicBezTo>
                      <a:pt x="5274" y="694"/>
                      <a:pt x="5292" y="712"/>
                      <a:pt x="5316" y="712"/>
                    </a:cubicBezTo>
                    <a:cubicBezTo>
                      <a:pt x="5339" y="712"/>
                      <a:pt x="5358" y="694"/>
                      <a:pt x="5358" y="671"/>
                    </a:cubicBezTo>
                    <a:cubicBezTo>
                      <a:pt x="5358" y="647"/>
                      <a:pt x="5339" y="629"/>
                      <a:pt x="5316" y="629"/>
                    </a:cubicBezTo>
                    <a:moveTo>
                      <a:pt x="3545" y="616"/>
                    </a:moveTo>
                    <a:cubicBezTo>
                      <a:pt x="3525" y="616"/>
                      <a:pt x="3509" y="632"/>
                      <a:pt x="3509" y="652"/>
                    </a:cubicBezTo>
                    <a:cubicBezTo>
                      <a:pt x="3509" y="672"/>
                      <a:pt x="3525" y="688"/>
                      <a:pt x="3545" y="688"/>
                    </a:cubicBezTo>
                    <a:cubicBezTo>
                      <a:pt x="3564" y="688"/>
                      <a:pt x="3581" y="672"/>
                      <a:pt x="3581" y="652"/>
                    </a:cubicBezTo>
                    <a:cubicBezTo>
                      <a:pt x="3581" y="632"/>
                      <a:pt x="3564" y="616"/>
                      <a:pt x="3545" y="616"/>
                    </a:cubicBezTo>
                    <a:moveTo>
                      <a:pt x="3442" y="602"/>
                    </a:moveTo>
                    <a:cubicBezTo>
                      <a:pt x="3431" y="602"/>
                      <a:pt x="3423" y="611"/>
                      <a:pt x="3423" y="621"/>
                    </a:cubicBezTo>
                    <a:cubicBezTo>
                      <a:pt x="3423" y="632"/>
                      <a:pt x="3431" y="640"/>
                      <a:pt x="3442" y="640"/>
                    </a:cubicBezTo>
                    <a:cubicBezTo>
                      <a:pt x="3452" y="640"/>
                      <a:pt x="3461" y="632"/>
                      <a:pt x="3461" y="621"/>
                    </a:cubicBezTo>
                    <a:cubicBezTo>
                      <a:pt x="3461" y="611"/>
                      <a:pt x="3452" y="602"/>
                      <a:pt x="3442" y="602"/>
                    </a:cubicBezTo>
                    <a:moveTo>
                      <a:pt x="4973" y="600"/>
                    </a:moveTo>
                    <a:cubicBezTo>
                      <a:pt x="4961" y="600"/>
                      <a:pt x="4952" y="609"/>
                      <a:pt x="4952" y="621"/>
                    </a:cubicBezTo>
                    <a:cubicBezTo>
                      <a:pt x="4952" y="632"/>
                      <a:pt x="4961" y="642"/>
                      <a:pt x="4973" y="642"/>
                    </a:cubicBezTo>
                    <a:cubicBezTo>
                      <a:pt x="4985" y="642"/>
                      <a:pt x="4994" y="632"/>
                      <a:pt x="4994" y="621"/>
                    </a:cubicBezTo>
                    <a:cubicBezTo>
                      <a:pt x="4994" y="609"/>
                      <a:pt x="4985" y="600"/>
                      <a:pt x="4973" y="600"/>
                    </a:cubicBezTo>
                    <a:moveTo>
                      <a:pt x="4353" y="591"/>
                    </a:moveTo>
                    <a:cubicBezTo>
                      <a:pt x="4339" y="591"/>
                      <a:pt x="4329" y="602"/>
                      <a:pt x="4329" y="615"/>
                    </a:cubicBezTo>
                    <a:cubicBezTo>
                      <a:pt x="4329" y="628"/>
                      <a:pt x="4339" y="639"/>
                      <a:pt x="4353" y="639"/>
                    </a:cubicBezTo>
                    <a:cubicBezTo>
                      <a:pt x="4366" y="639"/>
                      <a:pt x="4377" y="628"/>
                      <a:pt x="4377" y="615"/>
                    </a:cubicBezTo>
                    <a:cubicBezTo>
                      <a:pt x="4377" y="602"/>
                      <a:pt x="4366" y="591"/>
                      <a:pt x="4353" y="591"/>
                    </a:cubicBezTo>
                    <a:moveTo>
                      <a:pt x="2605" y="575"/>
                    </a:moveTo>
                    <a:cubicBezTo>
                      <a:pt x="2577" y="575"/>
                      <a:pt x="2555" y="598"/>
                      <a:pt x="2555" y="625"/>
                    </a:cubicBezTo>
                    <a:cubicBezTo>
                      <a:pt x="2555" y="653"/>
                      <a:pt x="2577" y="675"/>
                      <a:pt x="2605" y="675"/>
                    </a:cubicBezTo>
                    <a:cubicBezTo>
                      <a:pt x="2632" y="675"/>
                      <a:pt x="2655" y="653"/>
                      <a:pt x="2655" y="625"/>
                    </a:cubicBezTo>
                    <a:cubicBezTo>
                      <a:pt x="2655" y="598"/>
                      <a:pt x="2632" y="575"/>
                      <a:pt x="2605" y="575"/>
                    </a:cubicBezTo>
                    <a:moveTo>
                      <a:pt x="3248" y="575"/>
                    </a:moveTo>
                    <a:cubicBezTo>
                      <a:pt x="3238" y="575"/>
                      <a:pt x="3229" y="584"/>
                      <a:pt x="3229" y="594"/>
                    </a:cubicBezTo>
                    <a:cubicBezTo>
                      <a:pt x="3229" y="605"/>
                      <a:pt x="3238" y="613"/>
                      <a:pt x="3248" y="613"/>
                    </a:cubicBezTo>
                    <a:cubicBezTo>
                      <a:pt x="3259" y="613"/>
                      <a:pt x="3267" y="605"/>
                      <a:pt x="3267" y="594"/>
                    </a:cubicBezTo>
                    <a:cubicBezTo>
                      <a:pt x="3267" y="584"/>
                      <a:pt x="3259" y="575"/>
                      <a:pt x="3248" y="575"/>
                    </a:cubicBezTo>
                    <a:moveTo>
                      <a:pt x="4527" y="557"/>
                    </a:moveTo>
                    <a:cubicBezTo>
                      <a:pt x="4501" y="557"/>
                      <a:pt x="4479" y="579"/>
                      <a:pt x="4479" y="605"/>
                    </a:cubicBezTo>
                    <a:cubicBezTo>
                      <a:pt x="4479" y="632"/>
                      <a:pt x="4501" y="653"/>
                      <a:pt x="4527" y="653"/>
                    </a:cubicBezTo>
                    <a:cubicBezTo>
                      <a:pt x="4554" y="653"/>
                      <a:pt x="4575" y="632"/>
                      <a:pt x="4575" y="605"/>
                    </a:cubicBezTo>
                    <a:cubicBezTo>
                      <a:pt x="4575" y="579"/>
                      <a:pt x="4554" y="557"/>
                      <a:pt x="4527" y="557"/>
                    </a:cubicBezTo>
                    <a:moveTo>
                      <a:pt x="4841" y="552"/>
                    </a:moveTo>
                    <a:cubicBezTo>
                      <a:pt x="4820" y="552"/>
                      <a:pt x="4802" y="569"/>
                      <a:pt x="4802" y="591"/>
                    </a:cubicBezTo>
                    <a:cubicBezTo>
                      <a:pt x="4802" y="612"/>
                      <a:pt x="4820" y="630"/>
                      <a:pt x="4841" y="630"/>
                    </a:cubicBezTo>
                    <a:cubicBezTo>
                      <a:pt x="4862" y="630"/>
                      <a:pt x="4880" y="612"/>
                      <a:pt x="4880" y="591"/>
                    </a:cubicBezTo>
                    <a:cubicBezTo>
                      <a:pt x="4880" y="569"/>
                      <a:pt x="4862" y="552"/>
                      <a:pt x="4841" y="552"/>
                    </a:cubicBezTo>
                    <a:moveTo>
                      <a:pt x="4033" y="550"/>
                    </a:moveTo>
                    <a:cubicBezTo>
                      <a:pt x="4016" y="550"/>
                      <a:pt x="4003" y="563"/>
                      <a:pt x="4003" y="580"/>
                    </a:cubicBezTo>
                    <a:cubicBezTo>
                      <a:pt x="4003" y="596"/>
                      <a:pt x="4016" y="610"/>
                      <a:pt x="4033" y="610"/>
                    </a:cubicBezTo>
                    <a:cubicBezTo>
                      <a:pt x="4050" y="610"/>
                      <a:pt x="4063" y="596"/>
                      <a:pt x="4063" y="580"/>
                    </a:cubicBezTo>
                    <a:cubicBezTo>
                      <a:pt x="4063" y="563"/>
                      <a:pt x="4050" y="550"/>
                      <a:pt x="4033" y="550"/>
                    </a:cubicBezTo>
                    <a:moveTo>
                      <a:pt x="3105" y="542"/>
                    </a:moveTo>
                    <a:cubicBezTo>
                      <a:pt x="3089" y="542"/>
                      <a:pt x="3075" y="555"/>
                      <a:pt x="3075" y="572"/>
                    </a:cubicBezTo>
                    <a:cubicBezTo>
                      <a:pt x="3075" y="588"/>
                      <a:pt x="3089" y="602"/>
                      <a:pt x="3105" y="602"/>
                    </a:cubicBezTo>
                    <a:cubicBezTo>
                      <a:pt x="3122" y="602"/>
                      <a:pt x="3135" y="588"/>
                      <a:pt x="3135" y="572"/>
                    </a:cubicBezTo>
                    <a:cubicBezTo>
                      <a:pt x="3135" y="555"/>
                      <a:pt x="3122" y="542"/>
                      <a:pt x="3105" y="542"/>
                    </a:cubicBezTo>
                    <a:moveTo>
                      <a:pt x="5127" y="541"/>
                    </a:moveTo>
                    <a:cubicBezTo>
                      <a:pt x="5099" y="541"/>
                      <a:pt x="5077" y="563"/>
                      <a:pt x="5077" y="591"/>
                    </a:cubicBezTo>
                    <a:cubicBezTo>
                      <a:pt x="5077" y="618"/>
                      <a:pt x="5099" y="641"/>
                      <a:pt x="5127" y="641"/>
                    </a:cubicBezTo>
                    <a:cubicBezTo>
                      <a:pt x="5155" y="641"/>
                      <a:pt x="5177" y="618"/>
                      <a:pt x="5177" y="591"/>
                    </a:cubicBezTo>
                    <a:cubicBezTo>
                      <a:pt x="5177" y="563"/>
                      <a:pt x="5155" y="541"/>
                      <a:pt x="5127" y="541"/>
                    </a:cubicBezTo>
                    <a:moveTo>
                      <a:pt x="5599" y="527"/>
                    </a:moveTo>
                    <a:cubicBezTo>
                      <a:pt x="5598" y="530"/>
                      <a:pt x="5597" y="534"/>
                      <a:pt x="5597" y="537"/>
                    </a:cubicBezTo>
                    <a:cubicBezTo>
                      <a:pt x="5597" y="541"/>
                      <a:pt x="5598" y="544"/>
                      <a:pt x="5599" y="547"/>
                    </a:cubicBezTo>
                    <a:cubicBezTo>
                      <a:pt x="5599" y="527"/>
                      <a:pt x="5599" y="527"/>
                      <a:pt x="5599" y="527"/>
                    </a:cubicBezTo>
                    <a:moveTo>
                      <a:pt x="2858" y="521"/>
                    </a:moveTo>
                    <a:cubicBezTo>
                      <a:pt x="2832" y="521"/>
                      <a:pt x="2811" y="542"/>
                      <a:pt x="2811" y="568"/>
                    </a:cubicBezTo>
                    <a:cubicBezTo>
                      <a:pt x="2811" y="594"/>
                      <a:pt x="2832" y="614"/>
                      <a:pt x="2858" y="614"/>
                    </a:cubicBezTo>
                    <a:cubicBezTo>
                      <a:pt x="2884" y="614"/>
                      <a:pt x="2904" y="594"/>
                      <a:pt x="2904" y="568"/>
                    </a:cubicBezTo>
                    <a:cubicBezTo>
                      <a:pt x="2904" y="542"/>
                      <a:pt x="2884" y="521"/>
                      <a:pt x="2858" y="521"/>
                    </a:cubicBezTo>
                    <a:moveTo>
                      <a:pt x="4691" y="521"/>
                    </a:moveTo>
                    <a:cubicBezTo>
                      <a:pt x="4673" y="521"/>
                      <a:pt x="4658" y="536"/>
                      <a:pt x="4658" y="554"/>
                    </a:cubicBezTo>
                    <a:cubicBezTo>
                      <a:pt x="4658" y="572"/>
                      <a:pt x="4673" y="587"/>
                      <a:pt x="4691" y="587"/>
                    </a:cubicBezTo>
                    <a:cubicBezTo>
                      <a:pt x="4710" y="587"/>
                      <a:pt x="4724" y="572"/>
                      <a:pt x="4724" y="554"/>
                    </a:cubicBezTo>
                    <a:cubicBezTo>
                      <a:pt x="4724" y="536"/>
                      <a:pt x="4710" y="521"/>
                      <a:pt x="4691" y="521"/>
                    </a:cubicBezTo>
                    <a:moveTo>
                      <a:pt x="3857" y="516"/>
                    </a:moveTo>
                    <a:cubicBezTo>
                      <a:pt x="3838" y="516"/>
                      <a:pt x="3823" y="531"/>
                      <a:pt x="3823" y="550"/>
                    </a:cubicBezTo>
                    <a:cubicBezTo>
                      <a:pt x="3823" y="568"/>
                      <a:pt x="3838" y="583"/>
                      <a:pt x="3857" y="583"/>
                    </a:cubicBezTo>
                    <a:cubicBezTo>
                      <a:pt x="3875" y="583"/>
                      <a:pt x="3890" y="568"/>
                      <a:pt x="3890" y="550"/>
                    </a:cubicBezTo>
                    <a:cubicBezTo>
                      <a:pt x="3890" y="531"/>
                      <a:pt x="3875" y="516"/>
                      <a:pt x="3857" y="516"/>
                    </a:cubicBezTo>
                    <a:moveTo>
                      <a:pt x="3661" y="504"/>
                    </a:moveTo>
                    <a:cubicBezTo>
                      <a:pt x="3638" y="504"/>
                      <a:pt x="3620" y="523"/>
                      <a:pt x="3620" y="546"/>
                    </a:cubicBezTo>
                    <a:cubicBezTo>
                      <a:pt x="3620" y="570"/>
                      <a:pt x="3638" y="588"/>
                      <a:pt x="3661" y="588"/>
                    </a:cubicBezTo>
                    <a:cubicBezTo>
                      <a:pt x="3685" y="588"/>
                      <a:pt x="3703" y="570"/>
                      <a:pt x="3703" y="546"/>
                    </a:cubicBezTo>
                    <a:cubicBezTo>
                      <a:pt x="3703" y="523"/>
                      <a:pt x="3685" y="504"/>
                      <a:pt x="3661" y="504"/>
                    </a:cubicBezTo>
                    <a:moveTo>
                      <a:pt x="5380" y="487"/>
                    </a:moveTo>
                    <a:cubicBezTo>
                      <a:pt x="5354" y="487"/>
                      <a:pt x="5334" y="507"/>
                      <a:pt x="5334" y="533"/>
                    </a:cubicBezTo>
                    <a:cubicBezTo>
                      <a:pt x="5334" y="559"/>
                      <a:pt x="5354" y="580"/>
                      <a:pt x="5380" y="580"/>
                    </a:cubicBezTo>
                    <a:cubicBezTo>
                      <a:pt x="5406" y="580"/>
                      <a:pt x="5427" y="559"/>
                      <a:pt x="5427" y="533"/>
                    </a:cubicBezTo>
                    <a:cubicBezTo>
                      <a:pt x="5427" y="507"/>
                      <a:pt x="5406" y="487"/>
                      <a:pt x="5380" y="487"/>
                    </a:cubicBezTo>
                    <a:moveTo>
                      <a:pt x="4413" y="458"/>
                    </a:moveTo>
                    <a:cubicBezTo>
                      <a:pt x="4393" y="458"/>
                      <a:pt x="4377" y="474"/>
                      <a:pt x="4377" y="493"/>
                    </a:cubicBezTo>
                    <a:cubicBezTo>
                      <a:pt x="4377" y="513"/>
                      <a:pt x="4393" y="529"/>
                      <a:pt x="4413" y="529"/>
                    </a:cubicBezTo>
                    <a:cubicBezTo>
                      <a:pt x="4432" y="529"/>
                      <a:pt x="4449" y="513"/>
                      <a:pt x="4449" y="493"/>
                    </a:cubicBezTo>
                    <a:cubicBezTo>
                      <a:pt x="4449" y="474"/>
                      <a:pt x="4432" y="458"/>
                      <a:pt x="4413" y="458"/>
                    </a:cubicBezTo>
                    <a:moveTo>
                      <a:pt x="4310" y="443"/>
                    </a:moveTo>
                    <a:cubicBezTo>
                      <a:pt x="4299" y="443"/>
                      <a:pt x="4291" y="452"/>
                      <a:pt x="4291" y="462"/>
                    </a:cubicBezTo>
                    <a:cubicBezTo>
                      <a:pt x="4291" y="473"/>
                      <a:pt x="4299" y="481"/>
                      <a:pt x="4310" y="481"/>
                    </a:cubicBezTo>
                    <a:cubicBezTo>
                      <a:pt x="4320" y="481"/>
                      <a:pt x="4329" y="473"/>
                      <a:pt x="4329" y="462"/>
                    </a:cubicBezTo>
                    <a:cubicBezTo>
                      <a:pt x="4329" y="452"/>
                      <a:pt x="4320" y="443"/>
                      <a:pt x="4310" y="443"/>
                    </a:cubicBezTo>
                    <a:moveTo>
                      <a:pt x="3473" y="416"/>
                    </a:moveTo>
                    <a:cubicBezTo>
                      <a:pt x="3445" y="416"/>
                      <a:pt x="3423" y="439"/>
                      <a:pt x="3423" y="466"/>
                    </a:cubicBezTo>
                    <a:cubicBezTo>
                      <a:pt x="3423" y="494"/>
                      <a:pt x="3445" y="516"/>
                      <a:pt x="3473" y="516"/>
                    </a:cubicBezTo>
                    <a:cubicBezTo>
                      <a:pt x="3500" y="516"/>
                      <a:pt x="3523" y="494"/>
                      <a:pt x="3523" y="466"/>
                    </a:cubicBezTo>
                    <a:cubicBezTo>
                      <a:pt x="3523" y="439"/>
                      <a:pt x="3500" y="416"/>
                      <a:pt x="3473" y="416"/>
                    </a:cubicBezTo>
                    <a:moveTo>
                      <a:pt x="4116" y="416"/>
                    </a:moveTo>
                    <a:cubicBezTo>
                      <a:pt x="4105" y="416"/>
                      <a:pt x="4097" y="425"/>
                      <a:pt x="4097" y="435"/>
                    </a:cubicBezTo>
                    <a:cubicBezTo>
                      <a:pt x="4097" y="446"/>
                      <a:pt x="4105" y="454"/>
                      <a:pt x="4116" y="454"/>
                    </a:cubicBezTo>
                    <a:cubicBezTo>
                      <a:pt x="4126" y="454"/>
                      <a:pt x="4135" y="446"/>
                      <a:pt x="4135" y="435"/>
                    </a:cubicBezTo>
                    <a:cubicBezTo>
                      <a:pt x="4135" y="425"/>
                      <a:pt x="4126" y="416"/>
                      <a:pt x="4116" y="416"/>
                    </a:cubicBezTo>
                    <a:moveTo>
                      <a:pt x="4901" y="391"/>
                    </a:moveTo>
                    <a:cubicBezTo>
                      <a:pt x="4884" y="391"/>
                      <a:pt x="4871" y="404"/>
                      <a:pt x="4871" y="421"/>
                    </a:cubicBezTo>
                    <a:cubicBezTo>
                      <a:pt x="4871" y="437"/>
                      <a:pt x="4884" y="451"/>
                      <a:pt x="4901" y="451"/>
                    </a:cubicBezTo>
                    <a:cubicBezTo>
                      <a:pt x="4918" y="451"/>
                      <a:pt x="4931" y="437"/>
                      <a:pt x="4931" y="421"/>
                    </a:cubicBezTo>
                    <a:cubicBezTo>
                      <a:pt x="4931" y="404"/>
                      <a:pt x="4918" y="391"/>
                      <a:pt x="4901" y="391"/>
                    </a:cubicBezTo>
                    <a:moveTo>
                      <a:pt x="5139" y="387"/>
                    </a:moveTo>
                    <a:cubicBezTo>
                      <a:pt x="5126" y="387"/>
                      <a:pt x="5115" y="398"/>
                      <a:pt x="5115" y="411"/>
                    </a:cubicBezTo>
                    <a:cubicBezTo>
                      <a:pt x="5115" y="425"/>
                      <a:pt x="5126" y="435"/>
                      <a:pt x="5139" y="435"/>
                    </a:cubicBezTo>
                    <a:cubicBezTo>
                      <a:pt x="5152" y="435"/>
                      <a:pt x="5163" y="425"/>
                      <a:pt x="5163" y="411"/>
                    </a:cubicBezTo>
                    <a:cubicBezTo>
                      <a:pt x="5163" y="398"/>
                      <a:pt x="5152" y="387"/>
                      <a:pt x="5139" y="387"/>
                    </a:cubicBezTo>
                    <a:moveTo>
                      <a:pt x="3973" y="383"/>
                    </a:moveTo>
                    <a:cubicBezTo>
                      <a:pt x="3957" y="383"/>
                      <a:pt x="3943" y="397"/>
                      <a:pt x="3943" y="413"/>
                    </a:cubicBezTo>
                    <a:cubicBezTo>
                      <a:pt x="3943" y="430"/>
                      <a:pt x="3957" y="443"/>
                      <a:pt x="3973" y="443"/>
                    </a:cubicBezTo>
                    <a:cubicBezTo>
                      <a:pt x="3990" y="443"/>
                      <a:pt x="4003" y="430"/>
                      <a:pt x="4003" y="413"/>
                    </a:cubicBezTo>
                    <a:cubicBezTo>
                      <a:pt x="4003" y="397"/>
                      <a:pt x="3990" y="383"/>
                      <a:pt x="3973" y="383"/>
                    </a:cubicBezTo>
                    <a:moveTo>
                      <a:pt x="3726" y="363"/>
                    </a:moveTo>
                    <a:cubicBezTo>
                      <a:pt x="3700" y="363"/>
                      <a:pt x="3679" y="383"/>
                      <a:pt x="3679" y="409"/>
                    </a:cubicBezTo>
                    <a:cubicBezTo>
                      <a:pt x="3679" y="435"/>
                      <a:pt x="3700" y="455"/>
                      <a:pt x="3726" y="455"/>
                    </a:cubicBezTo>
                    <a:cubicBezTo>
                      <a:pt x="3752" y="455"/>
                      <a:pt x="3772" y="435"/>
                      <a:pt x="3772" y="409"/>
                    </a:cubicBezTo>
                    <a:cubicBezTo>
                      <a:pt x="3772" y="383"/>
                      <a:pt x="3752" y="363"/>
                      <a:pt x="3726" y="363"/>
                    </a:cubicBezTo>
                    <a:moveTo>
                      <a:pt x="5599" y="361"/>
                    </a:moveTo>
                    <a:cubicBezTo>
                      <a:pt x="5593" y="368"/>
                      <a:pt x="5589" y="377"/>
                      <a:pt x="5589" y="387"/>
                    </a:cubicBezTo>
                    <a:cubicBezTo>
                      <a:pt x="5589" y="398"/>
                      <a:pt x="5593" y="407"/>
                      <a:pt x="5599" y="414"/>
                    </a:cubicBezTo>
                    <a:cubicBezTo>
                      <a:pt x="5599" y="361"/>
                      <a:pt x="5599" y="361"/>
                      <a:pt x="5599" y="361"/>
                    </a:cubicBezTo>
                    <a:moveTo>
                      <a:pt x="4725" y="358"/>
                    </a:moveTo>
                    <a:cubicBezTo>
                      <a:pt x="4706" y="358"/>
                      <a:pt x="4691" y="372"/>
                      <a:pt x="4691" y="391"/>
                    </a:cubicBezTo>
                    <a:cubicBezTo>
                      <a:pt x="4691" y="409"/>
                      <a:pt x="4706" y="424"/>
                      <a:pt x="4725" y="424"/>
                    </a:cubicBezTo>
                    <a:cubicBezTo>
                      <a:pt x="4743" y="424"/>
                      <a:pt x="4758" y="409"/>
                      <a:pt x="4758" y="391"/>
                    </a:cubicBezTo>
                    <a:cubicBezTo>
                      <a:pt x="4758" y="372"/>
                      <a:pt x="4743" y="358"/>
                      <a:pt x="4725" y="358"/>
                    </a:cubicBezTo>
                    <a:moveTo>
                      <a:pt x="5314" y="354"/>
                    </a:moveTo>
                    <a:cubicBezTo>
                      <a:pt x="5287" y="354"/>
                      <a:pt x="5266" y="375"/>
                      <a:pt x="5266" y="402"/>
                    </a:cubicBezTo>
                    <a:cubicBezTo>
                      <a:pt x="5266" y="428"/>
                      <a:pt x="5287" y="450"/>
                      <a:pt x="5314" y="450"/>
                    </a:cubicBezTo>
                    <a:cubicBezTo>
                      <a:pt x="5340" y="450"/>
                      <a:pt x="5362" y="428"/>
                      <a:pt x="5362" y="402"/>
                    </a:cubicBezTo>
                    <a:cubicBezTo>
                      <a:pt x="5362" y="375"/>
                      <a:pt x="5340" y="354"/>
                      <a:pt x="5314" y="354"/>
                    </a:cubicBezTo>
                    <a:moveTo>
                      <a:pt x="4529" y="346"/>
                    </a:moveTo>
                    <a:cubicBezTo>
                      <a:pt x="4506" y="346"/>
                      <a:pt x="4487" y="364"/>
                      <a:pt x="4487" y="388"/>
                    </a:cubicBezTo>
                    <a:cubicBezTo>
                      <a:pt x="4487" y="411"/>
                      <a:pt x="4506" y="429"/>
                      <a:pt x="4529" y="429"/>
                    </a:cubicBezTo>
                    <a:cubicBezTo>
                      <a:pt x="4553" y="429"/>
                      <a:pt x="4571" y="411"/>
                      <a:pt x="4571" y="388"/>
                    </a:cubicBezTo>
                    <a:cubicBezTo>
                      <a:pt x="4571" y="364"/>
                      <a:pt x="4553" y="346"/>
                      <a:pt x="4529" y="346"/>
                    </a:cubicBezTo>
                    <a:moveTo>
                      <a:pt x="5478" y="317"/>
                    </a:moveTo>
                    <a:cubicBezTo>
                      <a:pt x="5459" y="317"/>
                      <a:pt x="5444" y="332"/>
                      <a:pt x="5444" y="350"/>
                    </a:cubicBezTo>
                    <a:cubicBezTo>
                      <a:pt x="5444" y="369"/>
                      <a:pt x="5459" y="384"/>
                      <a:pt x="5478" y="384"/>
                    </a:cubicBezTo>
                    <a:cubicBezTo>
                      <a:pt x="5496" y="384"/>
                      <a:pt x="5511" y="369"/>
                      <a:pt x="5511" y="350"/>
                    </a:cubicBezTo>
                    <a:cubicBezTo>
                      <a:pt x="5511" y="332"/>
                      <a:pt x="5496" y="317"/>
                      <a:pt x="5478" y="317"/>
                    </a:cubicBezTo>
                    <a:moveTo>
                      <a:pt x="4341" y="258"/>
                    </a:moveTo>
                    <a:cubicBezTo>
                      <a:pt x="4313" y="258"/>
                      <a:pt x="4291" y="280"/>
                      <a:pt x="4291" y="308"/>
                    </a:cubicBezTo>
                    <a:cubicBezTo>
                      <a:pt x="4291" y="335"/>
                      <a:pt x="4313" y="358"/>
                      <a:pt x="4341" y="358"/>
                    </a:cubicBezTo>
                    <a:cubicBezTo>
                      <a:pt x="4368" y="358"/>
                      <a:pt x="4391" y="335"/>
                      <a:pt x="4391" y="308"/>
                    </a:cubicBezTo>
                    <a:cubicBezTo>
                      <a:pt x="4391" y="280"/>
                      <a:pt x="4368" y="258"/>
                      <a:pt x="4341" y="258"/>
                    </a:cubicBezTo>
                    <a:moveTo>
                      <a:pt x="4984" y="258"/>
                    </a:moveTo>
                    <a:cubicBezTo>
                      <a:pt x="4973" y="258"/>
                      <a:pt x="4965" y="266"/>
                      <a:pt x="4965" y="277"/>
                    </a:cubicBezTo>
                    <a:cubicBezTo>
                      <a:pt x="4965" y="287"/>
                      <a:pt x="4973" y="296"/>
                      <a:pt x="4984" y="296"/>
                    </a:cubicBezTo>
                    <a:cubicBezTo>
                      <a:pt x="4994" y="296"/>
                      <a:pt x="5003" y="287"/>
                      <a:pt x="5003" y="277"/>
                    </a:cubicBezTo>
                    <a:cubicBezTo>
                      <a:pt x="5003" y="266"/>
                      <a:pt x="4994" y="258"/>
                      <a:pt x="4984" y="258"/>
                    </a:cubicBezTo>
                    <a:moveTo>
                      <a:pt x="5199" y="254"/>
                    </a:moveTo>
                    <a:cubicBezTo>
                      <a:pt x="5179" y="254"/>
                      <a:pt x="5163" y="270"/>
                      <a:pt x="5163" y="290"/>
                    </a:cubicBezTo>
                    <a:cubicBezTo>
                      <a:pt x="5163" y="310"/>
                      <a:pt x="5179" y="326"/>
                      <a:pt x="5199" y="326"/>
                    </a:cubicBezTo>
                    <a:cubicBezTo>
                      <a:pt x="5219" y="326"/>
                      <a:pt x="5235" y="310"/>
                      <a:pt x="5235" y="290"/>
                    </a:cubicBezTo>
                    <a:cubicBezTo>
                      <a:pt x="5235" y="270"/>
                      <a:pt x="5219" y="254"/>
                      <a:pt x="5199" y="254"/>
                    </a:cubicBezTo>
                    <a:moveTo>
                      <a:pt x="5096" y="240"/>
                    </a:moveTo>
                    <a:cubicBezTo>
                      <a:pt x="5085" y="240"/>
                      <a:pt x="5077" y="248"/>
                      <a:pt x="5077" y="259"/>
                    </a:cubicBezTo>
                    <a:cubicBezTo>
                      <a:pt x="5077" y="269"/>
                      <a:pt x="5085" y="278"/>
                      <a:pt x="5096" y="278"/>
                    </a:cubicBezTo>
                    <a:cubicBezTo>
                      <a:pt x="5106" y="278"/>
                      <a:pt x="5115" y="269"/>
                      <a:pt x="5115" y="259"/>
                    </a:cubicBezTo>
                    <a:cubicBezTo>
                      <a:pt x="5115" y="248"/>
                      <a:pt x="5106" y="240"/>
                      <a:pt x="5096" y="240"/>
                    </a:cubicBezTo>
                    <a:moveTo>
                      <a:pt x="4841" y="224"/>
                    </a:moveTo>
                    <a:cubicBezTo>
                      <a:pt x="4825" y="224"/>
                      <a:pt x="4811" y="238"/>
                      <a:pt x="4811" y="254"/>
                    </a:cubicBezTo>
                    <a:cubicBezTo>
                      <a:pt x="4811" y="271"/>
                      <a:pt x="4825" y="284"/>
                      <a:pt x="4841" y="284"/>
                    </a:cubicBezTo>
                    <a:cubicBezTo>
                      <a:pt x="4858" y="284"/>
                      <a:pt x="4871" y="271"/>
                      <a:pt x="4871" y="254"/>
                    </a:cubicBezTo>
                    <a:cubicBezTo>
                      <a:pt x="4871" y="238"/>
                      <a:pt x="4858" y="224"/>
                      <a:pt x="4841" y="224"/>
                    </a:cubicBezTo>
                    <a:moveTo>
                      <a:pt x="4594" y="204"/>
                    </a:moveTo>
                    <a:cubicBezTo>
                      <a:pt x="4568" y="204"/>
                      <a:pt x="4547" y="224"/>
                      <a:pt x="4547" y="250"/>
                    </a:cubicBezTo>
                    <a:cubicBezTo>
                      <a:pt x="4547" y="276"/>
                      <a:pt x="4568" y="297"/>
                      <a:pt x="4594" y="297"/>
                    </a:cubicBezTo>
                    <a:cubicBezTo>
                      <a:pt x="4620" y="297"/>
                      <a:pt x="4640" y="276"/>
                      <a:pt x="4640" y="250"/>
                    </a:cubicBezTo>
                    <a:cubicBezTo>
                      <a:pt x="4640" y="224"/>
                      <a:pt x="4620" y="204"/>
                      <a:pt x="4594" y="204"/>
                    </a:cubicBezTo>
                    <a:moveTo>
                      <a:pt x="5511" y="154"/>
                    </a:moveTo>
                    <a:cubicBezTo>
                      <a:pt x="5492" y="154"/>
                      <a:pt x="5478" y="169"/>
                      <a:pt x="5478" y="187"/>
                    </a:cubicBezTo>
                    <a:cubicBezTo>
                      <a:pt x="5478" y="206"/>
                      <a:pt x="5492" y="221"/>
                      <a:pt x="5511" y="221"/>
                    </a:cubicBezTo>
                    <a:cubicBezTo>
                      <a:pt x="5529" y="221"/>
                      <a:pt x="5544" y="206"/>
                      <a:pt x="5544" y="187"/>
                    </a:cubicBezTo>
                    <a:cubicBezTo>
                      <a:pt x="5544" y="169"/>
                      <a:pt x="5529" y="154"/>
                      <a:pt x="5511" y="154"/>
                    </a:cubicBezTo>
                    <a:moveTo>
                      <a:pt x="5316" y="142"/>
                    </a:moveTo>
                    <a:cubicBezTo>
                      <a:pt x="5292" y="142"/>
                      <a:pt x="5274" y="161"/>
                      <a:pt x="5274" y="184"/>
                    </a:cubicBezTo>
                    <a:cubicBezTo>
                      <a:pt x="5274" y="207"/>
                      <a:pt x="5292" y="226"/>
                      <a:pt x="5316" y="226"/>
                    </a:cubicBezTo>
                    <a:cubicBezTo>
                      <a:pt x="5339" y="226"/>
                      <a:pt x="5358" y="207"/>
                      <a:pt x="5358" y="184"/>
                    </a:cubicBezTo>
                    <a:cubicBezTo>
                      <a:pt x="5358" y="161"/>
                      <a:pt x="5339" y="142"/>
                      <a:pt x="5316" y="142"/>
                    </a:cubicBezTo>
                    <a:moveTo>
                      <a:pt x="5127" y="54"/>
                    </a:moveTo>
                    <a:cubicBezTo>
                      <a:pt x="5099" y="54"/>
                      <a:pt x="5077" y="77"/>
                      <a:pt x="5077" y="104"/>
                    </a:cubicBezTo>
                    <a:cubicBezTo>
                      <a:pt x="5077" y="132"/>
                      <a:pt x="5099" y="154"/>
                      <a:pt x="5127" y="154"/>
                    </a:cubicBezTo>
                    <a:cubicBezTo>
                      <a:pt x="5155" y="154"/>
                      <a:pt x="5177" y="132"/>
                      <a:pt x="5177" y="104"/>
                    </a:cubicBezTo>
                    <a:cubicBezTo>
                      <a:pt x="5177" y="77"/>
                      <a:pt x="5155" y="54"/>
                      <a:pt x="5127" y="54"/>
                    </a:cubicBezTo>
                    <a:moveTo>
                      <a:pt x="5599" y="41"/>
                    </a:moveTo>
                    <a:cubicBezTo>
                      <a:pt x="5598" y="44"/>
                      <a:pt x="5597" y="47"/>
                      <a:pt x="5597" y="51"/>
                    </a:cubicBezTo>
                    <a:cubicBezTo>
                      <a:pt x="5597" y="54"/>
                      <a:pt x="5598" y="58"/>
                      <a:pt x="5599" y="61"/>
                    </a:cubicBezTo>
                    <a:cubicBezTo>
                      <a:pt x="5599" y="41"/>
                      <a:pt x="5599" y="41"/>
                      <a:pt x="5599" y="41"/>
                    </a:cubicBezTo>
                    <a:moveTo>
                      <a:pt x="5380" y="0"/>
                    </a:moveTo>
                    <a:cubicBezTo>
                      <a:pt x="5354" y="0"/>
                      <a:pt x="5334" y="21"/>
                      <a:pt x="5334" y="47"/>
                    </a:cubicBezTo>
                    <a:cubicBezTo>
                      <a:pt x="5334" y="72"/>
                      <a:pt x="5354" y="93"/>
                      <a:pt x="5380" y="93"/>
                    </a:cubicBezTo>
                    <a:cubicBezTo>
                      <a:pt x="5406" y="93"/>
                      <a:pt x="5427" y="72"/>
                      <a:pt x="5427" y="47"/>
                    </a:cubicBezTo>
                    <a:cubicBezTo>
                      <a:pt x="5427" y="21"/>
                      <a:pt x="5406" y="0"/>
                      <a:pt x="5380" y="0"/>
                    </a:cubicBezTo>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grpSp>
            <p:nvGrpSpPr>
              <p:cNvPr id="4" name="Group 173"/>
              <p:cNvGrpSpPr/>
              <p:nvPr/>
            </p:nvGrpSpPr>
            <p:grpSpPr>
              <a:xfrm>
                <a:off x="1338712" y="4365126"/>
                <a:ext cx="2170607" cy="1851706"/>
                <a:chOff x="1338712" y="4365126"/>
                <a:chExt cx="2170607" cy="1851706"/>
              </a:xfrm>
            </p:grpSpPr>
            <p:sp>
              <p:nvSpPr>
                <p:cNvPr id="39" name="Freeform 8"/>
                <p:cNvSpPr>
                  <a:spLocks/>
                </p:cNvSpPr>
                <p:nvPr/>
              </p:nvSpPr>
              <p:spPr bwMode="auto">
                <a:xfrm>
                  <a:off x="1352137" y="4378551"/>
                  <a:ext cx="203300" cy="203300"/>
                </a:xfrm>
                <a:custGeom>
                  <a:avLst/>
                  <a:gdLst>
                    <a:gd name="T0" fmla="*/ 78 w 93"/>
                    <a:gd name="T1" fmla="*/ 79 h 93"/>
                    <a:gd name="T2" fmla="*/ 26 w 93"/>
                    <a:gd name="T3" fmla="*/ 70 h 93"/>
                    <a:gd name="T4" fmla="*/ 0 w 93"/>
                    <a:gd name="T5" fmla="*/ 0 h 93"/>
                    <a:gd name="T6" fmla="*/ 70 w 93"/>
                    <a:gd name="T7" fmla="*/ 26 h 93"/>
                    <a:gd name="T8" fmla="*/ 78 w 93"/>
                    <a:gd name="T9" fmla="*/ 79 h 93"/>
                  </a:gdLst>
                  <a:ahLst/>
                  <a:cxnLst>
                    <a:cxn ang="0">
                      <a:pos x="T0" y="T1"/>
                    </a:cxn>
                    <a:cxn ang="0">
                      <a:pos x="T2" y="T3"/>
                    </a:cxn>
                    <a:cxn ang="0">
                      <a:pos x="T4" y="T5"/>
                    </a:cxn>
                    <a:cxn ang="0">
                      <a:pos x="T6" y="T7"/>
                    </a:cxn>
                    <a:cxn ang="0">
                      <a:pos x="T8" y="T9"/>
                    </a:cxn>
                  </a:cxnLst>
                  <a:rect l="0" t="0" r="r" b="b"/>
                  <a:pathLst>
                    <a:path w="93" h="93">
                      <a:moveTo>
                        <a:pt x="78" y="79"/>
                      </a:moveTo>
                      <a:cubicBezTo>
                        <a:pt x="64" y="93"/>
                        <a:pt x="43" y="92"/>
                        <a:pt x="26" y="70"/>
                      </a:cubicBezTo>
                      <a:cubicBezTo>
                        <a:pt x="4" y="41"/>
                        <a:pt x="0" y="0"/>
                        <a:pt x="0" y="0"/>
                      </a:cubicBezTo>
                      <a:cubicBezTo>
                        <a:pt x="0" y="0"/>
                        <a:pt x="41" y="4"/>
                        <a:pt x="70" y="26"/>
                      </a:cubicBezTo>
                      <a:cubicBezTo>
                        <a:pt x="91" y="43"/>
                        <a:pt x="93" y="64"/>
                        <a:pt x="78" y="7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40" name="Freeform 9"/>
                <p:cNvSpPr>
                  <a:spLocks/>
                </p:cNvSpPr>
                <p:nvPr/>
              </p:nvSpPr>
              <p:spPr bwMode="auto">
                <a:xfrm>
                  <a:off x="1338712" y="4365126"/>
                  <a:ext cx="218643" cy="218643"/>
                </a:xfrm>
                <a:custGeom>
                  <a:avLst/>
                  <a:gdLst>
                    <a:gd name="T0" fmla="*/ 84 w 100"/>
                    <a:gd name="T1" fmla="*/ 85 h 100"/>
                    <a:gd name="T2" fmla="*/ 80 w 100"/>
                    <a:gd name="T3" fmla="*/ 80 h 100"/>
                    <a:gd name="T4" fmla="*/ 63 w 100"/>
                    <a:gd name="T5" fmla="*/ 88 h 100"/>
                    <a:gd name="T6" fmla="*/ 50 w 100"/>
                    <a:gd name="T7" fmla="*/ 84 h 100"/>
                    <a:gd name="T8" fmla="*/ 37 w 100"/>
                    <a:gd name="T9" fmla="*/ 73 h 100"/>
                    <a:gd name="T10" fmla="*/ 16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5 w 100"/>
                    <a:gd name="T25" fmla="*/ 12 h 100"/>
                    <a:gd name="T26" fmla="*/ 5 w 100"/>
                    <a:gd name="T27" fmla="*/ 12 h 100"/>
                    <a:gd name="T28" fmla="*/ 30 w 100"/>
                    <a:gd name="T29" fmla="*/ 17 h 100"/>
                    <a:gd name="T30" fmla="*/ 72 w 100"/>
                    <a:gd name="T31" fmla="*/ 37 h 100"/>
                    <a:gd name="T32" fmla="*/ 84 w 100"/>
                    <a:gd name="T33" fmla="*/ 50 h 100"/>
                    <a:gd name="T34" fmla="*/ 88 w 100"/>
                    <a:gd name="T35" fmla="*/ 63 h 100"/>
                    <a:gd name="T36" fmla="*/ 80 w 100"/>
                    <a:gd name="T37" fmla="*/ 80 h 100"/>
                    <a:gd name="T38" fmla="*/ 84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6 w 100"/>
                    <a:gd name="T51" fmla="*/ 0 h 100"/>
                    <a:gd name="T52" fmla="*/ 2 w 100"/>
                    <a:gd name="T53" fmla="*/ 2 h 100"/>
                    <a:gd name="T54" fmla="*/ 0 w 100"/>
                    <a:gd name="T55" fmla="*/ 7 h 100"/>
                    <a:gd name="T56" fmla="*/ 5 w 100"/>
                    <a:gd name="T57" fmla="*/ 32 h 100"/>
                    <a:gd name="T58" fmla="*/ 27 w 100"/>
                    <a:gd name="T59" fmla="*/ 80 h 100"/>
                    <a:gd name="T60" fmla="*/ 44 w 100"/>
                    <a:gd name="T61" fmla="*/ 95 h 100"/>
                    <a:gd name="T62" fmla="*/ 63 w 100"/>
                    <a:gd name="T63" fmla="*/ 100 h 100"/>
                    <a:gd name="T64" fmla="*/ 89 w 100"/>
                    <a:gd name="T65" fmla="*/ 89 h 100"/>
                    <a:gd name="T66" fmla="*/ 84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4" y="85"/>
                      </a:moveTo>
                      <a:cubicBezTo>
                        <a:pt x="80" y="80"/>
                        <a:pt x="80" y="80"/>
                        <a:pt x="80" y="80"/>
                      </a:cubicBezTo>
                      <a:cubicBezTo>
                        <a:pt x="75" y="86"/>
                        <a:pt x="69" y="88"/>
                        <a:pt x="63" y="88"/>
                      </a:cubicBezTo>
                      <a:cubicBezTo>
                        <a:pt x="59" y="88"/>
                        <a:pt x="54" y="87"/>
                        <a:pt x="50" y="84"/>
                      </a:cubicBezTo>
                      <a:cubicBezTo>
                        <a:pt x="46" y="82"/>
                        <a:pt x="41" y="78"/>
                        <a:pt x="37" y="73"/>
                      </a:cubicBezTo>
                      <a:cubicBezTo>
                        <a:pt x="27" y="59"/>
                        <a:pt x="20" y="42"/>
                        <a:pt x="16" y="29"/>
                      </a:cubicBezTo>
                      <a:cubicBezTo>
                        <a:pt x="15" y="22"/>
                        <a:pt x="13" y="16"/>
                        <a:pt x="13" y="12"/>
                      </a:cubicBezTo>
                      <a:cubicBezTo>
                        <a:pt x="12" y="10"/>
                        <a:pt x="12" y="8"/>
                        <a:pt x="12" y="7"/>
                      </a:cubicBezTo>
                      <a:cubicBezTo>
                        <a:pt x="12" y="7"/>
                        <a:pt x="12" y="6"/>
                        <a:pt x="12" y="6"/>
                      </a:cubicBezTo>
                      <a:cubicBezTo>
                        <a:pt x="12" y="6"/>
                        <a:pt x="12" y="6"/>
                        <a:pt x="12" y="6"/>
                      </a:cubicBezTo>
                      <a:cubicBezTo>
                        <a:pt x="12" y="5"/>
                        <a:pt x="12" y="5"/>
                        <a:pt x="12" y="5"/>
                      </a:cubicBezTo>
                      <a:cubicBezTo>
                        <a:pt x="6" y="6"/>
                        <a:pt x="6" y="6"/>
                        <a:pt x="6" y="6"/>
                      </a:cubicBezTo>
                      <a:cubicBezTo>
                        <a:pt x="5" y="12"/>
                        <a:pt x="5" y="12"/>
                        <a:pt x="5" y="12"/>
                      </a:cubicBezTo>
                      <a:cubicBezTo>
                        <a:pt x="5" y="12"/>
                        <a:pt x="5" y="12"/>
                        <a:pt x="5" y="12"/>
                      </a:cubicBezTo>
                      <a:cubicBezTo>
                        <a:pt x="6" y="12"/>
                        <a:pt x="16" y="13"/>
                        <a:pt x="30" y="17"/>
                      </a:cubicBezTo>
                      <a:cubicBezTo>
                        <a:pt x="43" y="21"/>
                        <a:pt x="59" y="27"/>
                        <a:pt x="72" y="37"/>
                      </a:cubicBezTo>
                      <a:cubicBezTo>
                        <a:pt x="78" y="41"/>
                        <a:pt x="82" y="46"/>
                        <a:pt x="84" y="50"/>
                      </a:cubicBezTo>
                      <a:cubicBezTo>
                        <a:pt x="87" y="55"/>
                        <a:pt x="88" y="59"/>
                        <a:pt x="88" y="63"/>
                      </a:cubicBezTo>
                      <a:cubicBezTo>
                        <a:pt x="88" y="69"/>
                        <a:pt x="85" y="75"/>
                        <a:pt x="80" y="80"/>
                      </a:cubicBezTo>
                      <a:cubicBezTo>
                        <a:pt x="84" y="85"/>
                        <a:pt x="84" y="85"/>
                        <a:pt x="84" y="85"/>
                      </a:cubicBezTo>
                      <a:cubicBezTo>
                        <a:pt x="89" y="89"/>
                        <a:pt x="89" y="89"/>
                        <a:pt x="89" y="89"/>
                      </a:cubicBezTo>
                      <a:cubicBezTo>
                        <a:pt x="96" y="82"/>
                        <a:pt x="100" y="73"/>
                        <a:pt x="100" y="63"/>
                      </a:cubicBezTo>
                      <a:cubicBezTo>
                        <a:pt x="100" y="57"/>
                        <a:pt x="98" y="50"/>
                        <a:pt x="95" y="44"/>
                      </a:cubicBezTo>
                      <a:cubicBezTo>
                        <a:pt x="91" y="38"/>
                        <a:pt x="86" y="33"/>
                        <a:pt x="80" y="28"/>
                      </a:cubicBezTo>
                      <a:cubicBezTo>
                        <a:pt x="64" y="16"/>
                        <a:pt x="46" y="9"/>
                        <a:pt x="32" y="5"/>
                      </a:cubicBezTo>
                      <a:cubicBezTo>
                        <a:pt x="17" y="1"/>
                        <a:pt x="7" y="0"/>
                        <a:pt x="6" y="0"/>
                      </a:cubicBezTo>
                      <a:cubicBezTo>
                        <a:pt x="5" y="0"/>
                        <a:pt x="3" y="1"/>
                        <a:pt x="2" y="2"/>
                      </a:cubicBezTo>
                      <a:cubicBezTo>
                        <a:pt x="0" y="3"/>
                        <a:pt x="0" y="5"/>
                        <a:pt x="0" y="7"/>
                      </a:cubicBezTo>
                      <a:cubicBezTo>
                        <a:pt x="0" y="7"/>
                        <a:pt x="1" y="17"/>
                        <a:pt x="5" y="32"/>
                      </a:cubicBezTo>
                      <a:cubicBezTo>
                        <a:pt x="9" y="46"/>
                        <a:pt x="16" y="64"/>
                        <a:pt x="27" y="80"/>
                      </a:cubicBezTo>
                      <a:cubicBezTo>
                        <a:pt x="33" y="86"/>
                        <a:pt x="38" y="92"/>
                        <a:pt x="44" y="95"/>
                      </a:cubicBezTo>
                      <a:cubicBezTo>
                        <a:pt x="50" y="98"/>
                        <a:pt x="57" y="100"/>
                        <a:pt x="63" y="100"/>
                      </a:cubicBezTo>
                      <a:cubicBezTo>
                        <a:pt x="72" y="100"/>
                        <a:pt x="81" y="96"/>
                        <a:pt x="89" y="89"/>
                      </a:cubicBezTo>
                      <a:lnTo>
                        <a:pt x="84" y="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41" name="Freeform 10"/>
                <p:cNvSpPr>
                  <a:spLocks/>
                </p:cNvSpPr>
                <p:nvPr/>
              </p:nvSpPr>
              <p:spPr bwMode="auto">
                <a:xfrm>
                  <a:off x="1586124" y="4378551"/>
                  <a:ext cx="201382" cy="203300"/>
                </a:xfrm>
                <a:custGeom>
                  <a:avLst/>
                  <a:gdLst>
                    <a:gd name="T0" fmla="*/ 14 w 93"/>
                    <a:gd name="T1" fmla="*/ 79 h 93"/>
                    <a:gd name="T2" fmla="*/ 66 w 93"/>
                    <a:gd name="T3" fmla="*/ 70 h 93"/>
                    <a:gd name="T4" fmla="*/ 93 w 93"/>
                    <a:gd name="T5" fmla="*/ 0 h 93"/>
                    <a:gd name="T6" fmla="*/ 23 w 93"/>
                    <a:gd name="T7" fmla="*/ 26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29" y="93"/>
                        <a:pt x="50" y="92"/>
                        <a:pt x="66" y="70"/>
                      </a:cubicBezTo>
                      <a:cubicBezTo>
                        <a:pt x="89" y="41"/>
                        <a:pt x="93" y="0"/>
                        <a:pt x="93" y="0"/>
                      </a:cubicBezTo>
                      <a:cubicBezTo>
                        <a:pt x="93" y="0"/>
                        <a:pt x="52" y="4"/>
                        <a:pt x="23" y="26"/>
                      </a:cubicBezTo>
                      <a:cubicBezTo>
                        <a:pt x="1" y="43"/>
                        <a:pt x="0" y="64"/>
                        <a:pt x="14" y="7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73" name="Freeform 11"/>
                <p:cNvSpPr>
                  <a:spLocks/>
                </p:cNvSpPr>
                <p:nvPr/>
              </p:nvSpPr>
              <p:spPr bwMode="auto">
                <a:xfrm>
                  <a:off x="1582288" y="4365126"/>
                  <a:ext cx="218643" cy="218643"/>
                </a:xfrm>
                <a:custGeom>
                  <a:avLst/>
                  <a:gdLst>
                    <a:gd name="T0" fmla="*/ 15 w 100"/>
                    <a:gd name="T1" fmla="*/ 85 h 100"/>
                    <a:gd name="T2" fmla="*/ 11 w 100"/>
                    <a:gd name="T3" fmla="*/ 89 h 100"/>
                    <a:gd name="T4" fmla="*/ 37 w 100"/>
                    <a:gd name="T5" fmla="*/ 100 h 100"/>
                    <a:gd name="T6" fmla="*/ 55 w 100"/>
                    <a:gd name="T7" fmla="*/ 95 h 100"/>
                    <a:gd name="T8" fmla="*/ 72 w 100"/>
                    <a:gd name="T9" fmla="*/ 80 h 100"/>
                    <a:gd name="T10" fmla="*/ 95 w 100"/>
                    <a:gd name="T11" fmla="*/ 32 h 100"/>
                    <a:gd name="T12" fmla="*/ 100 w 100"/>
                    <a:gd name="T13" fmla="*/ 7 h 100"/>
                    <a:gd name="T14" fmla="*/ 98 w 100"/>
                    <a:gd name="T15" fmla="*/ 2 h 100"/>
                    <a:gd name="T16" fmla="*/ 93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5 w 100"/>
                    <a:gd name="T29" fmla="*/ 85 h 100"/>
                    <a:gd name="T30" fmla="*/ 19 w 100"/>
                    <a:gd name="T31" fmla="*/ 80 h 100"/>
                    <a:gd name="T32" fmla="*/ 12 w 100"/>
                    <a:gd name="T33" fmla="*/ 63 h 100"/>
                    <a:gd name="T34" fmla="*/ 15 w 100"/>
                    <a:gd name="T35" fmla="*/ 50 h 100"/>
                    <a:gd name="T36" fmla="*/ 27 w 100"/>
                    <a:gd name="T37" fmla="*/ 37 h 100"/>
                    <a:gd name="T38" fmla="*/ 71 w 100"/>
                    <a:gd name="T39" fmla="*/ 17 h 100"/>
                    <a:gd name="T40" fmla="*/ 88 w 100"/>
                    <a:gd name="T41" fmla="*/ 13 h 100"/>
                    <a:gd name="T42" fmla="*/ 93 w 100"/>
                    <a:gd name="T43" fmla="*/ 12 h 100"/>
                    <a:gd name="T44" fmla="*/ 94 w 100"/>
                    <a:gd name="T45" fmla="*/ 12 h 100"/>
                    <a:gd name="T46" fmla="*/ 94 w 100"/>
                    <a:gd name="T47" fmla="*/ 12 h 100"/>
                    <a:gd name="T48" fmla="*/ 94 w 100"/>
                    <a:gd name="T49" fmla="*/ 12 h 100"/>
                    <a:gd name="T50" fmla="*/ 94 w 100"/>
                    <a:gd name="T51" fmla="*/ 6 h 100"/>
                    <a:gd name="T52" fmla="*/ 88 w 100"/>
                    <a:gd name="T53" fmla="*/ 5 h 100"/>
                    <a:gd name="T54" fmla="*/ 88 w 100"/>
                    <a:gd name="T55" fmla="*/ 6 h 100"/>
                    <a:gd name="T56" fmla="*/ 83 w 100"/>
                    <a:gd name="T57" fmla="*/ 30 h 100"/>
                    <a:gd name="T58" fmla="*/ 63 w 100"/>
                    <a:gd name="T59" fmla="*/ 73 h 100"/>
                    <a:gd name="T60" fmla="*/ 50 w 100"/>
                    <a:gd name="T61" fmla="*/ 84 h 100"/>
                    <a:gd name="T62" fmla="*/ 37 w 100"/>
                    <a:gd name="T63" fmla="*/ 88 h 100"/>
                    <a:gd name="T64" fmla="*/ 19 w 100"/>
                    <a:gd name="T65" fmla="*/ 80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11" y="89"/>
                        <a:pt x="11" y="89"/>
                        <a:pt x="11" y="89"/>
                      </a:cubicBezTo>
                      <a:cubicBezTo>
                        <a:pt x="18" y="96"/>
                        <a:pt x="27" y="100"/>
                        <a:pt x="37" y="100"/>
                      </a:cubicBezTo>
                      <a:cubicBezTo>
                        <a:pt x="43" y="100"/>
                        <a:pt x="49" y="98"/>
                        <a:pt x="55" y="95"/>
                      </a:cubicBezTo>
                      <a:cubicBezTo>
                        <a:pt x="61" y="92"/>
                        <a:pt x="67" y="86"/>
                        <a:pt x="72" y="80"/>
                      </a:cubicBezTo>
                      <a:cubicBezTo>
                        <a:pt x="84" y="64"/>
                        <a:pt x="91" y="46"/>
                        <a:pt x="95" y="32"/>
                      </a:cubicBezTo>
                      <a:cubicBezTo>
                        <a:pt x="99" y="17"/>
                        <a:pt x="100" y="7"/>
                        <a:pt x="100" y="7"/>
                      </a:cubicBezTo>
                      <a:cubicBezTo>
                        <a:pt x="100" y="5"/>
                        <a:pt x="99" y="3"/>
                        <a:pt x="98" y="2"/>
                      </a:cubicBezTo>
                      <a:cubicBezTo>
                        <a:pt x="97" y="1"/>
                        <a:pt x="95" y="0"/>
                        <a:pt x="93" y="0"/>
                      </a:cubicBezTo>
                      <a:cubicBezTo>
                        <a:pt x="93" y="0"/>
                        <a:pt x="82" y="1"/>
                        <a:pt x="68" y="5"/>
                      </a:cubicBezTo>
                      <a:cubicBezTo>
                        <a:pt x="54" y="9"/>
                        <a:pt x="35" y="16"/>
                        <a:pt x="20" y="28"/>
                      </a:cubicBezTo>
                      <a:cubicBezTo>
                        <a:pt x="13" y="33"/>
                        <a:pt x="8" y="38"/>
                        <a:pt x="5" y="44"/>
                      </a:cubicBezTo>
                      <a:cubicBezTo>
                        <a:pt x="2" y="50"/>
                        <a:pt x="0" y="57"/>
                        <a:pt x="0" y="63"/>
                      </a:cubicBezTo>
                      <a:cubicBezTo>
                        <a:pt x="0" y="73"/>
                        <a:pt x="4" y="82"/>
                        <a:pt x="11" y="89"/>
                      </a:cubicBezTo>
                      <a:cubicBezTo>
                        <a:pt x="15" y="85"/>
                        <a:pt x="15" y="85"/>
                        <a:pt x="15" y="85"/>
                      </a:cubicBezTo>
                      <a:cubicBezTo>
                        <a:pt x="19" y="80"/>
                        <a:pt x="19" y="80"/>
                        <a:pt x="19" y="80"/>
                      </a:cubicBezTo>
                      <a:cubicBezTo>
                        <a:pt x="14" y="75"/>
                        <a:pt x="12" y="69"/>
                        <a:pt x="12" y="63"/>
                      </a:cubicBezTo>
                      <a:cubicBezTo>
                        <a:pt x="12" y="59"/>
                        <a:pt x="13" y="55"/>
                        <a:pt x="15"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4" y="12"/>
                        <a:pt x="94" y="12"/>
                        <a:pt x="94" y="12"/>
                      </a:cubicBezTo>
                      <a:cubicBezTo>
                        <a:pt x="94" y="6"/>
                        <a:pt x="94" y="6"/>
                        <a:pt x="94" y="6"/>
                      </a:cubicBezTo>
                      <a:cubicBezTo>
                        <a:pt x="88" y="5"/>
                        <a:pt x="88" y="5"/>
                        <a:pt x="88" y="5"/>
                      </a:cubicBezTo>
                      <a:cubicBezTo>
                        <a:pt x="88" y="6"/>
                        <a:pt x="88" y="6"/>
                        <a:pt x="88" y="6"/>
                      </a:cubicBezTo>
                      <a:cubicBezTo>
                        <a:pt x="88" y="7"/>
                        <a:pt x="86" y="17"/>
                        <a:pt x="83" y="30"/>
                      </a:cubicBezTo>
                      <a:cubicBezTo>
                        <a:pt x="79" y="43"/>
                        <a:pt x="73" y="59"/>
                        <a:pt x="63" y="73"/>
                      </a:cubicBezTo>
                      <a:cubicBezTo>
                        <a:pt x="58" y="78"/>
                        <a:pt x="54" y="82"/>
                        <a:pt x="50" y="84"/>
                      </a:cubicBezTo>
                      <a:cubicBezTo>
                        <a:pt x="45" y="87"/>
                        <a:pt x="41" y="88"/>
                        <a:pt x="37" y="88"/>
                      </a:cubicBezTo>
                      <a:cubicBezTo>
                        <a:pt x="31" y="88"/>
                        <a:pt x="25" y="86"/>
                        <a:pt x="19" y="80"/>
                      </a:cubicBezTo>
                      <a:lnTo>
                        <a:pt x="15" y="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74" name="Freeform 12"/>
                <p:cNvSpPr>
                  <a:spLocks/>
                </p:cNvSpPr>
                <p:nvPr/>
              </p:nvSpPr>
              <p:spPr bwMode="auto">
                <a:xfrm>
                  <a:off x="1557355" y="4601030"/>
                  <a:ext cx="187957" cy="1181442"/>
                </a:xfrm>
                <a:custGeom>
                  <a:avLst/>
                  <a:gdLst>
                    <a:gd name="T0" fmla="*/ 80 w 86"/>
                    <a:gd name="T1" fmla="*/ 529 h 541"/>
                    <a:gd name="T2" fmla="*/ 32 w 86"/>
                    <a:gd name="T3" fmla="*/ 509 h 541"/>
                    <a:gd name="T4" fmla="*/ 12 w 86"/>
                    <a:gd name="T5" fmla="*/ 460 h 541"/>
                    <a:gd name="T6" fmla="*/ 12 w 86"/>
                    <a:gd name="T7" fmla="*/ 6 h 541"/>
                    <a:gd name="T8" fmla="*/ 6 w 86"/>
                    <a:gd name="T9" fmla="*/ 0 h 541"/>
                    <a:gd name="T10" fmla="*/ 0 w 86"/>
                    <a:gd name="T11" fmla="*/ 6 h 541"/>
                    <a:gd name="T12" fmla="*/ 0 w 86"/>
                    <a:gd name="T13" fmla="*/ 460 h 541"/>
                    <a:gd name="T14" fmla="*/ 80 w 86"/>
                    <a:gd name="T15" fmla="*/ 541 h 541"/>
                    <a:gd name="T16" fmla="*/ 86 w 86"/>
                    <a:gd name="T17" fmla="*/ 535 h 541"/>
                    <a:gd name="T18" fmla="*/ 80 w 86"/>
                    <a:gd name="T19" fmla="*/ 5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541">
                      <a:moveTo>
                        <a:pt x="80" y="529"/>
                      </a:moveTo>
                      <a:cubicBezTo>
                        <a:pt x="61" y="529"/>
                        <a:pt x="44" y="521"/>
                        <a:pt x="32" y="509"/>
                      </a:cubicBezTo>
                      <a:cubicBezTo>
                        <a:pt x="19" y="496"/>
                        <a:pt x="12" y="479"/>
                        <a:pt x="12" y="460"/>
                      </a:cubicBezTo>
                      <a:cubicBezTo>
                        <a:pt x="12" y="6"/>
                        <a:pt x="12" y="6"/>
                        <a:pt x="12" y="6"/>
                      </a:cubicBezTo>
                      <a:cubicBezTo>
                        <a:pt x="12" y="2"/>
                        <a:pt x="9" y="0"/>
                        <a:pt x="6" y="0"/>
                      </a:cubicBezTo>
                      <a:cubicBezTo>
                        <a:pt x="2" y="0"/>
                        <a:pt x="0" y="2"/>
                        <a:pt x="0" y="6"/>
                      </a:cubicBezTo>
                      <a:cubicBezTo>
                        <a:pt x="0" y="460"/>
                        <a:pt x="0" y="460"/>
                        <a:pt x="0" y="460"/>
                      </a:cubicBezTo>
                      <a:cubicBezTo>
                        <a:pt x="0" y="505"/>
                        <a:pt x="36" y="541"/>
                        <a:pt x="80" y="541"/>
                      </a:cubicBezTo>
                      <a:cubicBezTo>
                        <a:pt x="84" y="541"/>
                        <a:pt x="86" y="538"/>
                        <a:pt x="86" y="535"/>
                      </a:cubicBezTo>
                      <a:cubicBezTo>
                        <a:pt x="86" y="531"/>
                        <a:pt x="84" y="529"/>
                        <a:pt x="80" y="5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75" name="Rectangle 151"/>
                <p:cNvSpPr/>
                <p:nvPr/>
              </p:nvSpPr>
              <p:spPr>
                <a:xfrm>
                  <a:off x="1787504" y="5521702"/>
                  <a:ext cx="1721815" cy="695130"/>
                </a:xfrm>
                <a:prstGeom prst="rect">
                  <a:avLst/>
                </a:prstGeom>
              </p:spPr>
              <p:txBody>
                <a:bodyPr wrap="square" lIns="36000" rIns="36000">
                  <a:spAutoFit/>
                </a:bodyPr>
                <a:lstStyle/>
                <a:p>
                  <a:r>
                    <a:rPr lang="cs-CZ" sz="1400" dirty="0" smtClean="0">
                      <a:solidFill>
                        <a:srgbClr val="515151"/>
                      </a:solidFill>
                      <a:ea typeface="Bebas Neue" charset="0"/>
                      <a:cs typeface="Bebas Neue" charset="0"/>
                    </a:rPr>
                    <a:t>Navázání kontaktu</a:t>
                  </a:r>
                  <a:endParaRPr lang="en-US" sz="700" dirty="0" smtClean="0">
                    <a:solidFill>
                      <a:srgbClr val="515151"/>
                    </a:solidFill>
                  </a:endParaRPr>
                </a:p>
              </p:txBody>
            </p:sp>
          </p:grpSp>
          <p:grpSp>
            <p:nvGrpSpPr>
              <p:cNvPr id="5" name="Group 174"/>
              <p:cNvGrpSpPr/>
              <p:nvPr/>
            </p:nvGrpSpPr>
            <p:grpSpPr>
              <a:xfrm>
                <a:off x="3053337" y="3782077"/>
                <a:ext cx="820872" cy="2000396"/>
                <a:chOff x="3053337" y="3782077"/>
                <a:chExt cx="820872" cy="2000396"/>
              </a:xfrm>
            </p:grpSpPr>
            <p:sp>
              <p:nvSpPr>
                <p:cNvPr id="77" name="Freeform 83"/>
                <p:cNvSpPr>
                  <a:spLocks/>
                </p:cNvSpPr>
                <p:nvPr/>
              </p:nvSpPr>
              <p:spPr bwMode="auto">
                <a:xfrm>
                  <a:off x="3066762" y="4029489"/>
                  <a:ext cx="203300" cy="203300"/>
                </a:xfrm>
                <a:custGeom>
                  <a:avLst/>
                  <a:gdLst>
                    <a:gd name="T0" fmla="*/ 79 w 93"/>
                    <a:gd name="T1" fmla="*/ 15 h 93"/>
                    <a:gd name="T2" fmla="*/ 70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0" y="67"/>
                      </a:cubicBezTo>
                      <a:cubicBezTo>
                        <a:pt x="41" y="89"/>
                        <a:pt x="0" y="93"/>
                        <a:pt x="0" y="93"/>
                      </a:cubicBezTo>
                      <a:cubicBezTo>
                        <a:pt x="0" y="93"/>
                        <a:pt x="4" y="52"/>
                        <a:pt x="27" y="23"/>
                      </a:cubicBezTo>
                      <a:cubicBezTo>
                        <a:pt x="43" y="2"/>
                        <a:pt x="64" y="0"/>
                        <a:pt x="79"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78" name="Freeform 85"/>
                <p:cNvSpPr>
                  <a:spLocks/>
                </p:cNvSpPr>
                <p:nvPr/>
              </p:nvSpPr>
              <p:spPr bwMode="auto">
                <a:xfrm>
                  <a:off x="3066762" y="3795502"/>
                  <a:ext cx="203300" cy="203300"/>
                </a:xfrm>
                <a:custGeom>
                  <a:avLst/>
                  <a:gdLst>
                    <a:gd name="T0" fmla="*/ 79 w 93"/>
                    <a:gd name="T1" fmla="*/ 79 h 93"/>
                    <a:gd name="T2" fmla="*/ 70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0" y="26"/>
                      </a:cubicBezTo>
                      <a:cubicBezTo>
                        <a:pt x="41" y="4"/>
                        <a:pt x="0" y="0"/>
                        <a:pt x="0" y="0"/>
                      </a:cubicBezTo>
                      <a:cubicBezTo>
                        <a:pt x="0" y="0"/>
                        <a:pt x="4" y="41"/>
                        <a:pt x="27" y="70"/>
                      </a:cubicBezTo>
                      <a:cubicBezTo>
                        <a:pt x="43" y="92"/>
                        <a:pt x="64" y="93"/>
                        <a:pt x="79"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79" name="Freeform 88"/>
                <p:cNvSpPr>
                  <a:spLocks/>
                </p:cNvSpPr>
                <p:nvPr/>
              </p:nvSpPr>
              <p:spPr bwMode="auto">
                <a:xfrm>
                  <a:off x="3657483" y="4115795"/>
                  <a:ext cx="203300" cy="203300"/>
                </a:xfrm>
                <a:custGeom>
                  <a:avLst/>
                  <a:gdLst>
                    <a:gd name="T0" fmla="*/ 14 w 93"/>
                    <a:gd name="T1" fmla="*/ 15 h 93"/>
                    <a:gd name="T2" fmla="*/ 23 w 93"/>
                    <a:gd name="T3" fmla="*/ 67 h 93"/>
                    <a:gd name="T4" fmla="*/ 93 w 93"/>
                    <a:gd name="T5" fmla="*/ 93 h 93"/>
                    <a:gd name="T6" fmla="*/ 67 w 93"/>
                    <a:gd name="T7" fmla="*/ 23 h 93"/>
                    <a:gd name="T8" fmla="*/ 14 w 93"/>
                    <a:gd name="T9" fmla="*/ 15 h 93"/>
                  </a:gdLst>
                  <a:ahLst/>
                  <a:cxnLst>
                    <a:cxn ang="0">
                      <a:pos x="T0" y="T1"/>
                    </a:cxn>
                    <a:cxn ang="0">
                      <a:pos x="T2" y="T3"/>
                    </a:cxn>
                    <a:cxn ang="0">
                      <a:pos x="T4" y="T5"/>
                    </a:cxn>
                    <a:cxn ang="0">
                      <a:pos x="T6" y="T7"/>
                    </a:cxn>
                    <a:cxn ang="0">
                      <a:pos x="T8" y="T9"/>
                    </a:cxn>
                  </a:cxnLst>
                  <a:rect l="0" t="0" r="r" b="b"/>
                  <a:pathLst>
                    <a:path w="93" h="93">
                      <a:moveTo>
                        <a:pt x="14" y="15"/>
                      </a:moveTo>
                      <a:cubicBezTo>
                        <a:pt x="0" y="29"/>
                        <a:pt x="2" y="50"/>
                        <a:pt x="23" y="67"/>
                      </a:cubicBezTo>
                      <a:cubicBezTo>
                        <a:pt x="52" y="89"/>
                        <a:pt x="93" y="93"/>
                        <a:pt x="93" y="93"/>
                      </a:cubicBezTo>
                      <a:cubicBezTo>
                        <a:pt x="93" y="93"/>
                        <a:pt x="89" y="52"/>
                        <a:pt x="67" y="23"/>
                      </a:cubicBezTo>
                      <a:cubicBezTo>
                        <a:pt x="50" y="2"/>
                        <a:pt x="29" y="0"/>
                        <a:pt x="14"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0" name="Freeform 78"/>
                <p:cNvSpPr>
                  <a:spLocks/>
                </p:cNvSpPr>
                <p:nvPr/>
              </p:nvSpPr>
              <p:spPr bwMode="auto">
                <a:xfrm>
                  <a:off x="3450348" y="4163744"/>
                  <a:ext cx="189875" cy="1618729"/>
                </a:xfrm>
                <a:custGeom>
                  <a:avLst/>
                  <a:gdLst>
                    <a:gd name="T0" fmla="*/ 81 w 87"/>
                    <a:gd name="T1" fmla="*/ 729 h 741"/>
                    <a:gd name="T2" fmla="*/ 32 w 87"/>
                    <a:gd name="T3" fmla="*/ 709 h 741"/>
                    <a:gd name="T4" fmla="*/ 12 w 87"/>
                    <a:gd name="T5" fmla="*/ 660 h 741"/>
                    <a:gd name="T6" fmla="*/ 12 w 87"/>
                    <a:gd name="T7" fmla="*/ 6 h 741"/>
                    <a:gd name="T8" fmla="*/ 6 w 87"/>
                    <a:gd name="T9" fmla="*/ 0 h 741"/>
                    <a:gd name="T10" fmla="*/ 0 w 87"/>
                    <a:gd name="T11" fmla="*/ 6 h 741"/>
                    <a:gd name="T12" fmla="*/ 0 w 87"/>
                    <a:gd name="T13" fmla="*/ 660 h 741"/>
                    <a:gd name="T14" fmla="*/ 81 w 87"/>
                    <a:gd name="T15" fmla="*/ 741 h 741"/>
                    <a:gd name="T16" fmla="*/ 87 w 87"/>
                    <a:gd name="T17" fmla="*/ 735 h 741"/>
                    <a:gd name="T18" fmla="*/ 81 w 87"/>
                    <a:gd name="T19" fmla="*/ 72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41">
                      <a:moveTo>
                        <a:pt x="81" y="729"/>
                      </a:moveTo>
                      <a:cubicBezTo>
                        <a:pt x="62" y="729"/>
                        <a:pt x="45" y="721"/>
                        <a:pt x="32" y="709"/>
                      </a:cubicBezTo>
                      <a:cubicBezTo>
                        <a:pt x="20" y="696"/>
                        <a:pt x="12" y="679"/>
                        <a:pt x="12" y="660"/>
                      </a:cubicBezTo>
                      <a:cubicBezTo>
                        <a:pt x="12" y="6"/>
                        <a:pt x="12" y="6"/>
                        <a:pt x="12" y="6"/>
                      </a:cubicBezTo>
                      <a:cubicBezTo>
                        <a:pt x="12" y="2"/>
                        <a:pt x="9" y="0"/>
                        <a:pt x="6" y="0"/>
                      </a:cubicBezTo>
                      <a:cubicBezTo>
                        <a:pt x="3" y="0"/>
                        <a:pt x="0" y="2"/>
                        <a:pt x="0" y="6"/>
                      </a:cubicBezTo>
                      <a:cubicBezTo>
                        <a:pt x="0" y="660"/>
                        <a:pt x="0" y="660"/>
                        <a:pt x="0" y="660"/>
                      </a:cubicBezTo>
                      <a:cubicBezTo>
                        <a:pt x="0" y="705"/>
                        <a:pt x="36" y="741"/>
                        <a:pt x="81" y="741"/>
                      </a:cubicBezTo>
                      <a:cubicBezTo>
                        <a:pt x="84" y="741"/>
                        <a:pt x="87" y="738"/>
                        <a:pt x="87" y="735"/>
                      </a:cubicBezTo>
                      <a:cubicBezTo>
                        <a:pt x="87" y="731"/>
                        <a:pt x="84" y="729"/>
                        <a:pt x="81" y="7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1" name="Freeform 82"/>
                <p:cNvSpPr>
                  <a:spLocks/>
                </p:cNvSpPr>
                <p:nvPr/>
              </p:nvSpPr>
              <p:spPr bwMode="auto">
                <a:xfrm>
                  <a:off x="3289242" y="4000720"/>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6" y="44"/>
                        <a:pt x="74" y="62"/>
                        <a:pt x="74" y="80"/>
                      </a:cubicBezTo>
                      <a:cubicBezTo>
                        <a:pt x="74" y="84"/>
                        <a:pt x="77" y="86"/>
                        <a:pt x="80" y="86"/>
                      </a:cubicBezTo>
                      <a:cubicBezTo>
                        <a:pt x="83" y="86"/>
                        <a:pt x="86" y="84"/>
                        <a:pt x="86" y="80"/>
                      </a:cubicBezTo>
                      <a:cubicBezTo>
                        <a:pt x="86" y="36"/>
                        <a:pt x="50" y="0"/>
                        <a:pt x="6" y="0"/>
                      </a:cubicBezTo>
                      <a:cubicBezTo>
                        <a:pt x="2" y="0"/>
                        <a:pt x="0" y="3"/>
                        <a:pt x="0" y="6"/>
                      </a:cubicBezTo>
                      <a:cubicBezTo>
                        <a:pt x="0" y="9"/>
                        <a:pt x="2" y="12"/>
                        <a:pt x="6"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2" name="Freeform 84"/>
                <p:cNvSpPr>
                  <a:spLocks/>
                </p:cNvSpPr>
                <p:nvPr/>
              </p:nvSpPr>
              <p:spPr bwMode="auto">
                <a:xfrm>
                  <a:off x="3053337" y="4027571"/>
                  <a:ext cx="218643" cy="216726"/>
                </a:xfrm>
                <a:custGeom>
                  <a:avLst/>
                  <a:gdLst>
                    <a:gd name="T0" fmla="*/ 85 w 100"/>
                    <a:gd name="T1" fmla="*/ 16 h 100"/>
                    <a:gd name="T2" fmla="*/ 80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7 w 100"/>
                    <a:gd name="T31" fmla="*/ 27 h 100"/>
                    <a:gd name="T32" fmla="*/ 50 w 100"/>
                    <a:gd name="T33" fmla="*/ 16 h 100"/>
                    <a:gd name="T34" fmla="*/ 63 w 100"/>
                    <a:gd name="T35" fmla="*/ 12 h 100"/>
                    <a:gd name="T36" fmla="*/ 80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0" y="20"/>
                        <a:pt x="80" y="20"/>
                        <a:pt x="80"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8"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3" y="83"/>
                        <a:pt x="17" y="70"/>
                      </a:cubicBezTo>
                      <a:cubicBezTo>
                        <a:pt x="21" y="57"/>
                        <a:pt x="27" y="41"/>
                        <a:pt x="37" y="27"/>
                      </a:cubicBezTo>
                      <a:cubicBezTo>
                        <a:pt x="42" y="22"/>
                        <a:pt x="46" y="18"/>
                        <a:pt x="50" y="16"/>
                      </a:cubicBezTo>
                      <a:cubicBezTo>
                        <a:pt x="55" y="13"/>
                        <a:pt x="59" y="12"/>
                        <a:pt x="63" y="12"/>
                      </a:cubicBezTo>
                      <a:cubicBezTo>
                        <a:pt x="69" y="12"/>
                        <a:pt x="75" y="15"/>
                        <a:pt x="80"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8" y="50"/>
                        <a:pt x="100" y="43"/>
                        <a:pt x="100" y="37"/>
                      </a:cubicBezTo>
                      <a:cubicBezTo>
                        <a:pt x="100" y="28"/>
                        <a:pt x="96" y="18"/>
                        <a:pt x="89" y="11"/>
                      </a:cubicBezTo>
                      <a:lnTo>
                        <a:pt x="85"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3" name="Freeform 86"/>
                <p:cNvSpPr>
                  <a:spLocks/>
                </p:cNvSpPr>
                <p:nvPr/>
              </p:nvSpPr>
              <p:spPr bwMode="auto">
                <a:xfrm>
                  <a:off x="3053337" y="37820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5 w 100"/>
                    <a:gd name="T29" fmla="*/ 85 h 100"/>
                    <a:gd name="T30" fmla="*/ 80 w 100"/>
                    <a:gd name="T31" fmla="*/ 80 h 100"/>
                    <a:gd name="T32" fmla="*/ 63 w 100"/>
                    <a:gd name="T33" fmla="*/ 88 h 100"/>
                    <a:gd name="T34" fmla="*/ 50 w 100"/>
                    <a:gd name="T35" fmla="*/ 84 h 100"/>
                    <a:gd name="T36" fmla="*/ 37 w 100"/>
                    <a:gd name="T37" fmla="*/ 73 h 100"/>
                    <a:gd name="T38" fmla="*/ 17 w 100"/>
                    <a:gd name="T39" fmla="*/ 29 h 100"/>
                    <a:gd name="T40" fmla="*/ 13 w 100"/>
                    <a:gd name="T41" fmla="*/ 12 h 100"/>
                    <a:gd name="T42" fmla="*/ 12 w 100"/>
                    <a:gd name="T43" fmla="*/ 7 h 100"/>
                    <a:gd name="T44" fmla="*/ 12 w 100"/>
                    <a:gd name="T45" fmla="*/ 6 h 100"/>
                    <a:gd name="T46" fmla="*/ 12 w 100"/>
                    <a:gd name="T47" fmla="*/ 6 h 100"/>
                    <a:gd name="T48" fmla="*/ 12 w 100"/>
                    <a:gd name="T49" fmla="*/ 6 h 100"/>
                    <a:gd name="T50" fmla="*/ 6 w 100"/>
                    <a:gd name="T51" fmla="*/ 6 h 100"/>
                    <a:gd name="T52" fmla="*/ 6 w 100"/>
                    <a:gd name="T53" fmla="*/ 12 h 100"/>
                    <a:gd name="T54" fmla="*/ 6 w 100"/>
                    <a:gd name="T55" fmla="*/ 12 h 100"/>
                    <a:gd name="T56" fmla="*/ 30 w 100"/>
                    <a:gd name="T57" fmla="*/ 17 h 100"/>
                    <a:gd name="T58" fmla="*/ 73 w 100"/>
                    <a:gd name="T59" fmla="*/ 37 h 100"/>
                    <a:gd name="T60" fmla="*/ 85 w 100"/>
                    <a:gd name="T61" fmla="*/ 50 h 100"/>
                    <a:gd name="T62" fmla="*/ 88 w 100"/>
                    <a:gd name="T63" fmla="*/ 63 h 100"/>
                    <a:gd name="T64" fmla="*/ 80 w 100"/>
                    <a:gd name="T65" fmla="*/ 80 h 100"/>
                    <a:gd name="T66" fmla="*/ 80 w 100"/>
                    <a:gd name="T67" fmla="*/ 80 h 100"/>
                    <a:gd name="T68" fmla="*/ 85 w 100"/>
                    <a:gd name="T6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00">
                      <a:moveTo>
                        <a:pt x="85" y="85"/>
                      </a:move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5" y="85"/>
                        <a:pt x="85" y="85"/>
                        <a:pt x="85" y="85"/>
                      </a:cubicBezTo>
                      <a:cubicBezTo>
                        <a:pt x="80" y="80"/>
                        <a:pt x="80" y="80"/>
                        <a:pt x="80" y="80"/>
                      </a:cubicBezTo>
                      <a:cubicBezTo>
                        <a:pt x="75" y="86"/>
                        <a:pt x="69" y="88"/>
                        <a:pt x="63" y="88"/>
                      </a:cubicBezTo>
                      <a:cubicBezTo>
                        <a:pt x="59" y="88"/>
                        <a:pt x="55" y="87"/>
                        <a:pt x="50"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0" y="80"/>
                      </a:cubicBezTo>
                      <a:cubicBezTo>
                        <a:pt x="80" y="80"/>
                        <a:pt x="80" y="80"/>
                        <a:pt x="80" y="80"/>
                      </a:cubicBezTo>
                      <a:lnTo>
                        <a:pt x="85"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4" name="Freeform 87"/>
                <p:cNvSpPr>
                  <a:spLocks/>
                </p:cNvSpPr>
                <p:nvPr/>
              </p:nvSpPr>
              <p:spPr bwMode="auto">
                <a:xfrm>
                  <a:off x="3450348" y="4088945"/>
                  <a:ext cx="189875" cy="186039"/>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9"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5" name="Freeform 89"/>
                <p:cNvSpPr>
                  <a:spLocks/>
                </p:cNvSpPr>
                <p:nvPr/>
              </p:nvSpPr>
              <p:spPr bwMode="auto">
                <a:xfrm>
                  <a:off x="3655566" y="4113878"/>
                  <a:ext cx="218643" cy="218643"/>
                </a:xfrm>
                <a:custGeom>
                  <a:avLst/>
                  <a:gdLst>
                    <a:gd name="T0" fmla="*/ 15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5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4 w 100"/>
                    <a:gd name="T55" fmla="*/ 88 h 100"/>
                    <a:gd name="T56" fmla="*/ 70 w 100"/>
                    <a:gd name="T57" fmla="*/ 83 h 100"/>
                    <a:gd name="T58" fmla="*/ 27 w 100"/>
                    <a:gd name="T59" fmla="*/ 63 h 100"/>
                    <a:gd name="T60" fmla="*/ 16 w 100"/>
                    <a:gd name="T61" fmla="*/ 50 h 100"/>
                    <a:gd name="T62" fmla="*/ 12 w 100"/>
                    <a:gd name="T63" fmla="*/ 37 h 100"/>
                    <a:gd name="T64" fmla="*/ 20 w 100"/>
                    <a:gd name="T65" fmla="*/ 20 h 100"/>
                    <a:gd name="T66" fmla="*/ 1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99"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8" y="4"/>
                        <a:pt x="11" y="11"/>
                      </a:cubicBezTo>
                      <a:cubicBezTo>
                        <a:pt x="15" y="16"/>
                        <a:pt x="15" y="16"/>
                        <a:pt x="15"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7"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4" y="88"/>
                        <a:pt x="94" y="88"/>
                        <a:pt x="94" y="88"/>
                      </a:cubicBezTo>
                      <a:cubicBezTo>
                        <a:pt x="94" y="88"/>
                        <a:pt x="83" y="87"/>
                        <a:pt x="70" y="83"/>
                      </a:cubicBezTo>
                      <a:cubicBezTo>
                        <a:pt x="57" y="79"/>
                        <a:pt x="41" y="73"/>
                        <a:pt x="27" y="63"/>
                      </a:cubicBezTo>
                      <a:cubicBezTo>
                        <a:pt x="22" y="59"/>
                        <a:pt x="18" y="54"/>
                        <a:pt x="16" y="50"/>
                      </a:cubicBezTo>
                      <a:cubicBezTo>
                        <a:pt x="13" y="45"/>
                        <a:pt x="12" y="41"/>
                        <a:pt x="12" y="37"/>
                      </a:cubicBezTo>
                      <a:cubicBezTo>
                        <a:pt x="12" y="31"/>
                        <a:pt x="15" y="25"/>
                        <a:pt x="20" y="20"/>
                      </a:cubicBezTo>
                      <a:lnTo>
                        <a:pt x="15"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6" name="Freeform 90"/>
                <p:cNvSpPr>
                  <a:spLocks/>
                </p:cNvSpPr>
                <p:nvPr/>
              </p:nvSpPr>
              <p:spPr bwMode="auto">
                <a:xfrm>
                  <a:off x="3657483" y="3883727"/>
                  <a:ext cx="203300" cy="201382"/>
                </a:xfrm>
                <a:custGeom>
                  <a:avLst/>
                  <a:gdLst>
                    <a:gd name="T0" fmla="*/ 14 w 93"/>
                    <a:gd name="T1" fmla="*/ 79 h 93"/>
                    <a:gd name="T2" fmla="*/ 23 w 93"/>
                    <a:gd name="T3" fmla="*/ 26 h 93"/>
                    <a:gd name="T4" fmla="*/ 93 w 93"/>
                    <a:gd name="T5" fmla="*/ 0 h 93"/>
                    <a:gd name="T6" fmla="*/ 67 w 93"/>
                    <a:gd name="T7" fmla="*/ 70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0" y="64"/>
                        <a:pt x="2" y="43"/>
                        <a:pt x="23" y="26"/>
                      </a:cubicBezTo>
                      <a:cubicBezTo>
                        <a:pt x="52" y="4"/>
                        <a:pt x="93" y="0"/>
                        <a:pt x="93" y="0"/>
                      </a:cubicBezTo>
                      <a:cubicBezTo>
                        <a:pt x="93" y="0"/>
                        <a:pt x="89" y="41"/>
                        <a:pt x="67" y="70"/>
                      </a:cubicBezTo>
                      <a:cubicBezTo>
                        <a:pt x="50" y="92"/>
                        <a:pt x="29" y="93"/>
                        <a:pt x="14" y="7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87" name="Freeform 91"/>
                <p:cNvSpPr>
                  <a:spLocks/>
                </p:cNvSpPr>
                <p:nvPr/>
              </p:nvSpPr>
              <p:spPr bwMode="auto">
                <a:xfrm>
                  <a:off x="3655566" y="3870301"/>
                  <a:ext cx="218643" cy="218643"/>
                </a:xfrm>
                <a:custGeom>
                  <a:avLst/>
                  <a:gdLst>
                    <a:gd name="T0" fmla="*/ 15 w 100"/>
                    <a:gd name="T1" fmla="*/ 85 h 100"/>
                    <a:gd name="T2" fmla="*/ 20 w 100"/>
                    <a:gd name="T3" fmla="*/ 80 h 100"/>
                    <a:gd name="T4" fmla="*/ 12 w 100"/>
                    <a:gd name="T5" fmla="*/ 63 h 100"/>
                    <a:gd name="T6" fmla="*/ 16 w 100"/>
                    <a:gd name="T7" fmla="*/ 50 h 100"/>
                    <a:gd name="T8" fmla="*/ 27 w 100"/>
                    <a:gd name="T9" fmla="*/ 37 h 100"/>
                    <a:gd name="T10" fmla="*/ 71 w 100"/>
                    <a:gd name="T11" fmla="*/ 17 h 100"/>
                    <a:gd name="T12" fmla="*/ 88 w 100"/>
                    <a:gd name="T13" fmla="*/ 13 h 100"/>
                    <a:gd name="T14" fmla="*/ 93 w 100"/>
                    <a:gd name="T15" fmla="*/ 12 h 100"/>
                    <a:gd name="T16" fmla="*/ 94 w 100"/>
                    <a:gd name="T17" fmla="*/ 12 h 100"/>
                    <a:gd name="T18" fmla="*/ 94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15 w 100"/>
                    <a:gd name="T39" fmla="*/ 85 h 100"/>
                    <a:gd name="T40" fmla="*/ 11 w 100"/>
                    <a:gd name="T41" fmla="*/ 89 h 100"/>
                    <a:gd name="T42" fmla="*/ 37 w 100"/>
                    <a:gd name="T43" fmla="*/ 100 h 100"/>
                    <a:gd name="T44" fmla="*/ 56 w 100"/>
                    <a:gd name="T45" fmla="*/ 95 h 100"/>
                    <a:gd name="T46" fmla="*/ 72 w 100"/>
                    <a:gd name="T47" fmla="*/ 80 h 100"/>
                    <a:gd name="T48" fmla="*/ 95 w 100"/>
                    <a:gd name="T49" fmla="*/ 32 h 100"/>
                    <a:gd name="T50" fmla="*/ 100 w 100"/>
                    <a:gd name="T51" fmla="*/ 7 h 100"/>
                    <a:gd name="T52" fmla="*/ 98 w 100"/>
                    <a:gd name="T53" fmla="*/ 2 h 100"/>
                    <a:gd name="T54" fmla="*/ 93 w 100"/>
                    <a:gd name="T55" fmla="*/ 0 h 100"/>
                    <a:gd name="T56" fmla="*/ 68 w 100"/>
                    <a:gd name="T57" fmla="*/ 5 h 100"/>
                    <a:gd name="T58" fmla="*/ 20 w 100"/>
                    <a:gd name="T59" fmla="*/ 28 h 100"/>
                    <a:gd name="T60" fmla="*/ 5 w 100"/>
                    <a:gd name="T61" fmla="*/ 44 h 100"/>
                    <a:gd name="T62" fmla="*/ 0 w 100"/>
                    <a:gd name="T63" fmla="*/ 63 h 100"/>
                    <a:gd name="T64" fmla="*/ 11 w 100"/>
                    <a:gd name="T65" fmla="*/ 89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20" y="80"/>
                        <a:pt x="20" y="80"/>
                        <a:pt x="20" y="80"/>
                      </a:cubicBezTo>
                      <a:cubicBezTo>
                        <a:pt x="15" y="75"/>
                        <a:pt x="12" y="69"/>
                        <a:pt x="12" y="63"/>
                      </a:cubicBezTo>
                      <a:cubicBezTo>
                        <a:pt x="12" y="59"/>
                        <a:pt x="13" y="55"/>
                        <a:pt x="16"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15" y="85"/>
                        <a:pt x="15" y="85"/>
                        <a:pt x="15" y="85"/>
                      </a:cubicBezTo>
                      <a:cubicBezTo>
                        <a:pt x="11" y="89"/>
                        <a:pt x="11" y="89"/>
                        <a:pt x="11" y="89"/>
                      </a:cubicBezTo>
                      <a:cubicBezTo>
                        <a:pt x="18"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99"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lnTo>
                        <a:pt x="15" y="8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grpSp>
          <p:grpSp>
            <p:nvGrpSpPr>
              <p:cNvPr id="6" name="Group 175"/>
              <p:cNvGrpSpPr/>
              <p:nvPr/>
            </p:nvGrpSpPr>
            <p:grpSpPr>
              <a:xfrm>
                <a:off x="4948247" y="2825032"/>
                <a:ext cx="2188353" cy="2957441"/>
                <a:chOff x="4948247" y="2825032"/>
                <a:chExt cx="2188353" cy="2957441"/>
              </a:xfrm>
            </p:grpSpPr>
            <p:sp>
              <p:nvSpPr>
                <p:cNvPr id="90" name="Freeform 92"/>
                <p:cNvSpPr>
                  <a:spLocks/>
                </p:cNvSpPr>
                <p:nvPr/>
              </p:nvSpPr>
              <p:spPr bwMode="auto">
                <a:xfrm>
                  <a:off x="5140040" y="3068608"/>
                  <a:ext cx="203300" cy="203300"/>
                </a:xfrm>
                <a:custGeom>
                  <a:avLst/>
                  <a:gdLst>
                    <a:gd name="T0" fmla="*/ 79 w 93"/>
                    <a:gd name="T1" fmla="*/ 79 h 93"/>
                    <a:gd name="T2" fmla="*/ 27 w 93"/>
                    <a:gd name="T3" fmla="*/ 70 h 93"/>
                    <a:gd name="T4" fmla="*/ 0 w 93"/>
                    <a:gd name="T5" fmla="*/ 0 h 93"/>
                    <a:gd name="T6" fmla="*/ 70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4" y="93"/>
                        <a:pt x="43" y="92"/>
                        <a:pt x="27" y="70"/>
                      </a:cubicBezTo>
                      <a:cubicBezTo>
                        <a:pt x="4" y="41"/>
                        <a:pt x="0" y="0"/>
                        <a:pt x="0" y="0"/>
                      </a:cubicBezTo>
                      <a:cubicBezTo>
                        <a:pt x="0" y="0"/>
                        <a:pt x="41" y="4"/>
                        <a:pt x="70" y="26"/>
                      </a:cubicBezTo>
                      <a:cubicBezTo>
                        <a:pt x="92" y="43"/>
                        <a:pt x="93" y="64"/>
                        <a:pt x="79"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1" name="Freeform 93"/>
                <p:cNvSpPr>
                  <a:spLocks/>
                </p:cNvSpPr>
                <p:nvPr/>
              </p:nvSpPr>
              <p:spPr bwMode="auto">
                <a:xfrm>
                  <a:off x="5126614" y="3055183"/>
                  <a:ext cx="218643" cy="218643"/>
                </a:xfrm>
                <a:custGeom>
                  <a:avLst/>
                  <a:gdLst>
                    <a:gd name="T0" fmla="*/ 85 w 100"/>
                    <a:gd name="T1" fmla="*/ 85 h 100"/>
                    <a:gd name="T2" fmla="*/ 81 w 100"/>
                    <a:gd name="T3" fmla="*/ 80 h 100"/>
                    <a:gd name="T4" fmla="*/ 63 w 100"/>
                    <a:gd name="T5" fmla="*/ 88 h 100"/>
                    <a:gd name="T6" fmla="*/ 51 w 100"/>
                    <a:gd name="T7" fmla="*/ 84 h 100"/>
                    <a:gd name="T8" fmla="*/ 37 w 100"/>
                    <a:gd name="T9" fmla="*/ 73 h 100"/>
                    <a:gd name="T10" fmla="*/ 17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2" name="Freeform 94"/>
                <p:cNvSpPr>
                  <a:spLocks/>
                </p:cNvSpPr>
                <p:nvPr/>
              </p:nvSpPr>
              <p:spPr bwMode="auto">
                <a:xfrm>
                  <a:off x="5374027" y="3068608"/>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0" y="92"/>
                        <a:pt x="67" y="70"/>
                      </a:cubicBezTo>
                      <a:cubicBezTo>
                        <a:pt x="89" y="41"/>
                        <a:pt x="93" y="0"/>
                        <a:pt x="93" y="0"/>
                      </a:cubicBezTo>
                      <a:cubicBezTo>
                        <a:pt x="93" y="0"/>
                        <a:pt x="52" y="4"/>
                        <a:pt x="23" y="26"/>
                      </a:cubicBezTo>
                      <a:cubicBezTo>
                        <a:pt x="2" y="43"/>
                        <a:pt x="0" y="64"/>
                        <a:pt x="15"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3" name="Freeform 95"/>
                <p:cNvSpPr>
                  <a:spLocks/>
                </p:cNvSpPr>
                <p:nvPr/>
              </p:nvSpPr>
              <p:spPr bwMode="auto">
                <a:xfrm>
                  <a:off x="5372109" y="3055183"/>
                  <a:ext cx="218643" cy="218643"/>
                </a:xfrm>
                <a:custGeom>
                  <a:avLst/>
                  <a:gdLst>
                    <a:gd name="T0" fmla="*/ 16 w 100"/>
                    <a:gd name="T1" fmla="*/ 85 h 100"/>
                    <a:gd name="T2" fmla="*/ 11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8 w 100"/>
                    <a:gd name="T15" fmla="*/ 2 h 100"/>
                    <a:gd name="T16" fmla="*/ 94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1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4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1" y="89"/>
                        <a:pt x="11" y="89"/>
                        <a:pt x="11" y="89"/>
                      </a:cubicBezTo>
                      <a:cubicBezTo>
                        <a:pt x="19" y="96"/>
                        <a:pt x="28" y="100"/>
                        <a:pt x="37" y="100"/>
                      </a:cubicBezTo>
                      <a:cubicBezTo>
                        <a:pt x="44" y="100"/>
                        <a:pt x="50" y="98"/>
                        <a:pt x="56" y="95"/>
                      </a:cubicBezTo>
                      <a:cubicBezTo>
                        <a:pt x="62" y="92"/>
                        <a:pt x="67" y="86"/>
                        <a:pt x="73" y="80"/>
                      </a:cubicBezTo>
                      <a:cubicBezTo>
                        <a:pt x="84" y="64"/>
                        <a:pt x="91" y="46"/>
                        <a:pt x="95" y="32"/>
                      </a:cubicBezTo>
                      <a:cubicBezTo>
                        <a:pt x="99" y="17"/>
                        <a:pt x="100" y="7"/>
                        <a:pt x="100" y="7"/>
                      </a:cubicBezTo>
                      <a:cubicBezTo>
                        <a:pt x="100" y="5"/>
                        <a:pt x="100" y="3"/>
                        <a:pt x="98" y="2"/>
                      </a:cubicBezTo>
                      <a:cubicBezTo>
                        <a:pt x="97" y="1"/>
                        <a:pt x="95" y="0"/>
                        <a:pt x="94"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79"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4" name="Freeform 96"/>
                <p:cNvSpPr>
                  <a:spLocks/>
                </p:cNvSpPr>
                <p:nvPr/>
              </p:nvSpPr>
              <p:spPr bwMode="auto">
                <a:xfrm>
                  <a:off x="5345258" y="3291088"/>
                  <a:ext cx="189875" cy="2491385"/>
                </a:xfrm>
                <a:custGeom>
                  <a:avLst/>
                  <a:gdLst>
                    <a:gd name="T0" fmla="*/ 81 w 87"/>
                    <a:gd name="T1" fmla="*/ 1129 h 1141"/>
                    <a:gd name="T2" fmla="*/ 32 w 87"/>
                    <a:gd name="T3" fmla="*/ 1109 h 1141"/>
                    <a:gd name="T4" fmla="*/ 12 w 87"/>
                    <a:gd name="T5" fmla="*/ 1060 h 1141"/>
                    <a:gd name="T6" fmla="*/ 12 w 87"/>
                    <a:gd name="T7" fmla="*/ 6 h 1141"/>
                    <a:gd name="T8" fmla="*/ 6 w 87"/>
                    <a:gd name="T9" fmla="*/ 0 h 1141"/>
                    <a:gd name="T10" fmla="*/ 0 w 87"/>
                    <a:gd name="T11" fmla="*/ 6 h 1141"/>
                    <a:gd name="T12" fmla="*/ 0 w 87"/>
                    <a:gd name="T13" fmla="*/ 1060 h 1141"/>
                    <a:gd name="T14" fmla="*/ 81 w 87"/>
                    <a:gd name="T15" fmla="*/ 1141 h 1141"/>
                    <a:gd name="T16" fmla="*/ 87 w 87"/>
                    <a:gd name="T17" fmla="*/ 1135 h 1141"/>
                    <a:gd name="T18" fmla="*/ 81 w 87"/>
                    <a:gd name="T19" fmla="*/ 1129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41">
                      <a:moveTo>
                        <a:pt x="81" y="1129"/>
                      </a:moveTo>
                      <a:cubicBezTo>
                        <a:pt x="62" y="1129"/>
                        <a:pt x="45" y="1121"/>
                        <a:pt x="32" y="1109"/>
                      </a:cubicBezTo>
                      <a:cubicBezTo>
                        <a:pt x="20" y="1096"/>
                        <a:pt x="12" y="1079"/>
                        <a:pt x="12" y="1060"/>
                      </a:cubicBezTo>
                      <a:cubicBezTo>
                        <a:pt x="12" y="6"/>
                        <a:pt x="12" y="6"/>
                        <a:pt x="12" y="6"/>
                      </a:cubicBezTo>
                      <a:cubicBezTo>
                        <a:pt x="12" y="2"/>
                        <a:pt x="10" y="0"/>
                        <a:pt x="6" y="0"/>
                      </a:cubicBezTo>
                      <a:cubicBezTo>
                        <a:pt x="3" y="0"/>
                        <a:pt x="0" y="2"/>
                        <a:pt x="0" y="6"/>
                      </a:cubicBezTo>
                      <a:cubicBezTo>
                        <a:pt x="0" y="1060"/>
                        <a:pt x="0" y="1060"/>
                        <a:pt x="0" y="1060"/>
                      </a:cubicBezTo>
                      <a:cubicBezTo>
                        <a:pt x="0" y="1105"/>
                        <a:pt x="36" y="1141"/>
                        <a:pt x="81" y="1141"/>
                      </a:cubicBezTo>
                      <a:cubicBezTo>
                        <a:pt x="84" y="1141"/>
                        <a:pt x="87" y="1138"/>
                        <a:pt x="87" y="1135"/>
                      </a:cubicBezTo>
                      <a:cubicBezTo>
                        <a:pt x="87" y="1131"/>
                        <a:pt x="84" y="1129"/>
                        <a:pt x="81" y="11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5" name="Freeform 100"/>
                <p:cNvSpPr>
                  <a:spLocks/>
                </p:cNvSpPr>
                <p:nvPr/>
              </p:nvSpPr>
              <p:spPr bwMode="auto">
                <a:xfrm>
                  <a:off x="5184152" y="3563433"/>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7" y="44"/>
                        <a:pt x="74" y="62"/>
                        <a:pt x="74" y="80"/>
                      </a:cubicBezTo>
                      <a:cubicBezTo>
                        <a:pt x="74" y="84"/>
                        <a:pt x="77" y="86"/>
                        <a:pt x="80" y="86"/>
                      </a:cubicBezTo>
                      <a:cubicBezTo>
                        <a:pt x="84" y="86"/>
                        <a:pt x="86" y="84"/>
                        <a:pt x="86" y="80"/>
                      </a:cubicBezTo>
                      <a:cubicBezTo>
                        <a:pt x="86" y="36"/>
                        <a:pt x="50" y="0"/>
                        <a:pt x="6" y="0"/>
                      </a:cubicBezTo>
                      <a:cubicBezTo>
                        <a:pt x="3" y="0"/>
                        <a:pt x="0" y="3"/>
                        <a:pt x="0" y="6"/>
                      </a:cubicBezTo>
                      <a:cubicBezTo>
                        <a:pt x="0" y="9"/>
                        <a:pt x="3" y="12"/>
                        <a:pt x="6"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6" name="Freeform 101"/>
                <p:cNvSpPr>
                  <a:spLocks/>
                </p:cNvSpPr>
                <p:nvPr/>
              </p:nvSpPr>
              <p:spPr bwMode="auto">
                <a:xfrm>
                  <a:off x="4961673" y="3592202"/>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7" name="Freeform 102"/>
                <p:cNvSpPr>
                  <a:spLocks/>
                </p:cNvSpPr>
                <p:nvPr/>
              </p:nvSpPr>
              <p:spPr bwMode="auto">
                <a:xfrm>
                  <a:off x="4948247" y="3590284"/>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8" name="Freeform 103"/>
                <p:cNvSpPr>
                  <a:spLocks/>
                </p:cNvSpPr>
                <p:nvPr/>
              </p:nvSpPr>
              <p:spPr bwMode="auto">
                <a:xfrm>
                  <a:off x="4961673" y="3358215"/>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99" name="Freeform 104"/>
                <p:cNvSpPr>
                  <a:spLocks/>
                </p:cNvSpPr>
                <p:nvPr/>
              </p:nvSpPr>
              <p:spPr bwMode="auto">
                <a:xfrm>
                  <a:off x="4948247" y="3346708"/>
                  <a:ext cx="218643" cy="216726"/>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0" name="Freeform 105"/>
                <p:cNvSpPr>
                  <a:spLocks/>
                </p:cNvSpPr>
                <p:nvPr/>
              </p:nvSpPr>
              <p:spPr bwMode="auto">
                <a:xfrm>
                  <a:off x="5345258" y="3651658"/>
                  <a:ext cx="189875" cy="187957"/>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10"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1" name="Freeform 106"/>
                <p:cNvSpPr>
                  <a:spLocks/>
                </p:cNvSpPr>
                <p:nvPr/>
              </p:nvSpPr>
              <p:spPr bwMode="auto">
                <a:xfrm>
                  <a:off x="5552394" y="3680426"/>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0" y="2"/>
                        <a:pt x="29" y="0"/>
                        <a:pt x="15" y="1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2" name="Freeform 107"/>
                <p:cNvSpPr>
                  <a:spLocks/>
                </p:cNvSpPr>
                <p:nvPr/>
              </p:nvSpPr>
              <p:spPr bwMode="auto">
                <a:xfrm>
                  <a:off x="5550476" y="3678509"/>
                  <a:ext cx="218643" cy="216726"/>
                </a:xfrm>
                <a:custGeom>
                  <a:avLst/>
                  <a:gdLst>
                    <a:gd name="T0" fmla="*/ 16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100"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9" y="4"/>
                        <a:pt x="11" y="11"/>
                      </a:cubicBezTo>
                      <a:cubicBezTo>
                        <a:pt x="16" y="16"/>
                        <a:pt x="16" y="16"/>
                        <a:pt x="16"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3"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3" name="Freeform 108"/>
                <p:cNvSpPr>
                  <a:spLocks/>
                </p:cNvSpPr>
                <p:nvPr/>
              </p:nvSpPr>
              <p:spPr bwMode="auto">
                <a:xfrm>
                  <a:off x="5552394" y="344644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0" y="92"/>
                        <a:pt x="29" y="93"/>
                        <a:pt x="15"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4" name="Freeform 109"/>
                <p:cNvSpPr>
                  <a:spLocks/>
                </p:cNvSpPr>
                <p:nvPr/>
              </p:nvSpPr>
              <p:spPr bwMode="auto">
                <a:xfrm>
                  <a:off x="5550476" y="3433014"/>
                  <a:ext cx="218643" cy="218643"/>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1 w 100"/>
                    <a:gd name="T11" fmla="*/ 17 h 100"/>
                    <a:gd name="T12" fmla="*/ 88 w 100"/>
                    <a:gd name="T13" fmla="*/ 13 h 100"/>
                    <a:gd name="T14" fmla="*/ 93 w 100"/>
                    <a:gd name="T15" fmla="*/ 12 h 100"/>
                    <a:gd name="T16" fmla="*/ 94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1 w 100"/>
                    <a:gd name="T43" fmla="*/ 89 h 100"/>
                    <a:gd name="T44" fmla="*/ 37 w 100"/>
                    <a:gd name="T45" fmla="*/ 100 h 100"/>
                    <a:gd name="T46" fmla="*/ 56 w 100"/>
                    <a:gd name="T47" fmla="*/ 95 h 100"/>
                    <a:gd name="T48" fmla="*/ 72 w 100"/>
                    <a:gd name="T49" fmla="*/ 80 h 100"/>
                    <a:gd name="T50" fmla="*/ 95 w 100"/>
                    <a:gd name="T51" fmla="*/ 32 h 100"/>
                    <a:gd name="T52" fmla="*/ 100 w 100"/>
                    <a:gd name="T53" fmla="*/ 7 h 100"/>
                    <a:gd name="T54" fmla="*/ 98 w 100"/>
                    <a:gd name="T55" fmla="*/ 2 h 100"/>
                    <a:gd name="T56" fmla="*/ 93 w 100"/>
                    <a:gd name="T57" fmla="*/ 0 h 100"/>
                    <a:gd name="T58" fmla="*/ 68 w 100"/>
                    <a:gd name="T59" fmla="*/ 5 h 100"/>
                    <a:gd name="T60" fmla="*/ 20 w 100"/>
                    <a:gd name="T61" fmla="*/ 28 h 100"/>
                    <a:gd name="T62" fmla="*/ 5 w 100"/>
                    <a:gd name="T63" fmla="*/ 44 h 100"/>
                    <a:gd name="T64" fmla="*/ 0 w 100"/>
                    <a:gd name="T65" fmla="*/ 63 h 100"/>
                    <a:gd name="T66" fmla="*/ 11 w 100"/>
                    <a:gd name="T67" fmla="*/ 89 h 100"/>
                    <a:gd name="T68" fmla="*/ 11 w 100"/>
                    <a:gd name="T69" fmla="*/ 89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1"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20" y="80"/>
                        <a:pt x="20" y="80"/>
                        <a:pt x="20" y="80"/>
                      </a:cubicBezTo>
                      <a:cubicBezTo>
                        <a:pt x="16" y="85"/>
                        <a:pt x="16" y="85"/>
                        <a:pt x="16" y="85"/>
                      </a:cubicBezTo>
                      <a:cubicBezTo>
                        <a:pt x="11" y="89"/>
                        <a:pt x="11" y="89"/>
                        <a:pt x="11" y="89"/>
                      </a:cubicBezTo>
                      <a:cubicBezTo>
                        <a:pt x="19"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100"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lnTo>
                        <a:pt x="16" y="8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5" name="Freeform 110"/>
                <p:cNvSpPr>
                  <a:spLocks/>
                </p:cNvSpPr>
                <p:nvPr/>
              </p:nvSpPr>
              <p:spPr bwMode="auto">
                <a:xfrm>
                  <a:off x="5283884" y="2838457"/>
                  <a:ext cx="151516"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0" y="32"/>
                        <a:pt x="34" y="0"/>
                        <a:pt x="34" y="0"/>
                      </a:cubicBezTo>
                      <a:cubicBezTo>
                        <a:pt x="34" y="0"/>
                        <a:pt x="8" y="32"/>
                        <a:pt x="3" y="69"/>
                      </a:cubicBezTo>
                      <a:cubicBezTo>
                        <a:pt x="0" y="95"/>
                        <a:pt x="14" y="111"/>
                        <a:pt x="34" y="11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6" name="Freeform 111"/>
                <p:cNvSpPr>
                  <a:spLocks/>
                </p:cNvSpPr>
                <p:nvPr/>
              </p:nvSpPr>
              <p:spPr bwMode="auto">
                <a:xfrm>
                  <a:off x="5278130" y="2825032"/>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5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7" y="119"/>
                        <a:pt x="64" y="112"/>
                      </a:cubicBezTo>
                      <a:cubicBezTo>
                        <a:pt x="71" y="105"/>
                        <a:pt x="75" y="95"/>
                        <a:pt x="75" y="82"/>
                      </a:cubicBezTo>
                      <a:cubicBezTo>
                        <a:pt x="75" y="80"/>
                        <a:pt x="75" y="77"/>
                        <a:pt x="74" y="74"/>
                      </a:cubicBezTo>
                      <a:cubicBezTo>
                        <a:pt x="72" y="54"/>
                        <a:pt x="63" y="37"/>
                        <a:pt x="56" y="24"/>
                      </a:cubicBezTo>
                      <a:cubicBezTo>
                        <a:pt x="49" y="11"/>
                        <a:pt x="42" y="3"/>
                        <a:pt x="42" y="3"/>
                      </a:cubicBezTo>
                      <a:cubicBezTo>
                        <a:pt x="41" y="1"/>
                        <a:pt x="39" y="0"/>
                        <a:pt x="37" y="0"/>
                      </a:cubicBezTo>
                      <a:cubicBezTo>
                        <a:pt x="35" y="0"/>
                        <a:pt x="34" y="1"/>
                        <a:pt x="33" y="3"/>
                      </a:cubicBezTo>
                      <a:cubicBezTo>
                        <a:pt x="32" y="3"/>
                        <a:pt x="26" y="11"/>
                        <a:pt x="18" y="24"/>
                      </a:cubicBezTo>
                      <a:cubicBezTo>
                        <a:pt x="11" y="37"/>
                        <a:pt x="3" y="54"/>
                        <a:pt x="0" y="74"/>
                      </a:cubicBezTo>
                      <a:cubicBezTo>
                        <a:pt x="0" y="74"/>
                        <a:pt x="0" y="74"/>
                        <a:pt x="0" y="74"/>
                      </a:cubicBezTo>
                      <a:cubicBezTo>
                        <a:pt x="0" y="77"/>
                        <a:pt x="0" y="80"/>
                        <a:pt x="0" y="82"/>
                      </a:cubicBezTo>
                      <a:cubicBezTo>
                        <a:pt x="0" y="95"/>
                        <a:pt x="3" y="105"/>
                        <a:pt x="10" y="112"/>
                      </a:cubicBezTo>
                      <a:cubicBezTo>
                        <a:pt x="17" y="119"/>
                        <a:pt x="27" y="123"/>
                        <a:pt x="37" y="123"/>
                      </a:cubicBezTo>
                      <a:cubicBezTo>
                        <a:pt x="37" y="117"/>
                        <a:pt x="37" y="117"/>
                        <a:pt x="37" y="117"/>
                      </a:cubicBezTo>
                      <a:cubicBezTo>
                        <a:pt x="37" y="111"/>
                        <a:pt x="37" y="111"/>
                        <a:pt x="37" y="111"/>
                      </a:cubicBezTo>
                      <a:cubicBezTo>
                        <a:pt x="30" y="111"/>
                        <a:pt x="23" y="109"/>
                        <a:pt x="19" y="104"/>
                      </a:cubicBezTo>
                      <a:cubicBezTo>
                        <a:pt x="15" y="99"/>
                        <a:pt x="12" y="92"/>
                        <a:pt x="12" y="82"/>
                      </a:cubicBezTo>
                      <a:cubicBezTo>
                        <a:pt x="12" y="80"/>
                        <a:pt x="12" y="78"/>
                        <a:pt x="12" y="75"/>
                      </a:cubicBezTo>
                      <a:cubicBezTo>
                        <a:pt x="12" y="75"/>
                        <a:pt x="12" y="75"/>
                        <a:pt x="12" y="75"/>
                      </a:cubicBezTo>
                      <a:cubicBezTo>
                        <a:pt x="14" y="58"/>
                        <a:pt x="22" y="42"/>
                        <a:pt x="29" y="30"/>
                      </a:cubicBezTo>
                      <a:cubicBezTo>
                        <a:pt x="32" y="24"/>
                        <a:pt x="36" y="19"/>
                        <a:pt x="38" y="15"/>
                      </a:cubicBezTo>
                      <a:cubicBezTo>
                        <a:pt x="39" y="14"/>
                        <a:pt x="40" y="12"/>
                        <a:pt x="41" y="11"/>
                      </a:cubicBezTo>
                      <a:cubicBezTo>
                        <a:pt x="41" y="11"/>
                        <a:pt x="41"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5" y="104"/>
                      </a:cubicBezTo>
                      <a:cubicBezTo>
                        <a:pt x="51" y="109"/>
                        <a:pt x="45" y="111"/>
                        <a:pt x="37" y="111"/>
                      </a:cubicBezTo>
                      <a:cubicBezTo>
                        <a:pt x="37" y="111"/>
                        <a:pt x="37" y="111"/>
                        <a:pt x="37" y="111"/>
                      </a:cubicBezTo>
                      <a:lnTo>
                        <a:pt x="37" y="1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7" name="Oval 112"/>
                <p:cNvSpPr>
                  <a:spLocks noChangeArrowheads="1"/>
                </p:cNvSpPr>
                <p:nvPr/>
              </p:nvSpPr>
              <p:spPr bwMode="auto">
                <a:xfrm>
                  <a:off x="5427728" y="3350543"/>
                  <a:ext cx="132337" cy="130419"/>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8" name="Freeform 113"/>
                <p:cNvSpPr>
                  <a:spLocks/>
                </p:cNvSpPr>
                <p:nvPr/>
              </p:nvSpPr>
              <p:spPr bwMode="auto">
                <a:xfrm>
                  <a:off x="5416221" y="3337118"/>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09" name="Oval 114"/>
                <p:cNvSpPr>
                  <a:spLocks noChangeArrowheads="1"/>
                </p:cNvSpPr>
                <p:nvPr/>
              </p:nvSpPr>
              <p:spPr bwMode="auto">
                <a:xfrm>
                  <a:off x="5153465" y="3760979"/>
                  <a:ext cx="130419" cy="130419"/>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0" name="Freeform 115"/>
                <p:cNvSpPr>
                  <a:spLocks/>
                </p:cNvSpPr>
                <p:nvPr/>
              </p:nvSpPr>
              <p:spPr bwMode="auto">
                <a:xfrm>
                  <a:off x="5140040" y="3747554"/>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8" y="49"/>
                        <a:pt x="53" y="53"/>
                      </a:cubicBezTo>
                      <a:cubicBezTo>
                        <a:pt x="49" y="58"/>
                        <a:pt x="43" y="60"/>
                        <a:pt x="36" y="60"/>
                      </a:cubicBezTo>
                      <a:cubicBezTo>
                        <a:pt x="30" y="60"/>
                        <a:pt x="24" y="58"/>
                        <a:pt x="19" y="53"/>
                      </a:cubicBezTo>
                      <a:cubicBezTo>
                        <a:pt x="15" y="49"/>
                        <a:pt x="12" y="43"/>
                        <a:pt x="12" y="36"/>
                      </a:cubicBezTo>
                      <a:cubicBezTo>
                        <a:pt x="12" y="30"/>
                        <a:pt x="15" y="24"/>
                        <a:pt x="19" y="19"/>
                      </a:cubicBezTo>
                      <a:cubicBezTo>
                        <a:pt x="24" y="15"/>
                        <a:pt x="30" y="12"/>
                        <a:pt x="36" y="12"/>
                      </a:cubicBezTo>
                      <a:cubicBezTo>
                        <a:pt x="43" y="12"/>
                        <a:pt x="49" y="15"/>
                        <a:pt x="53" y="19"/>
                      </a:cubicBezTo>
                      <a:cubicBezTo>
                        <a:pt x="58" y="24"/>
                        <a:pt x="60" y="30"/>
                        <a:pt x="60" y="36"/>
                      </a:cubicBezTo>
                      <a:cubicBezTo>
                        <a:pt x="66" y="36"/>
                        <a:pt x="66" y="36"/>
                        <a:pt x="66" y="36"/>
                      </a:cubicBezTo>
                      <a:cubicBezTo>
                        <a:pt x="72" y="36"/>
                        <a:pt x="72" y="36"/>
                        <a:pt x="72" y="36"/>
                      </a:cubicBezTo>
                      <a:cubicBezTo>
                        <a:pt x="72" y="17"/>
                        <a:pt x="56" y="0"/>
                        <a:pt x="36" y="0"/>
                      </a:cubicBezTo>
                      <a:cubicBezTo>
                        <a:pt x="16" y="0"/>
                        <a:pt x="0" y="17"/>
                        <a:pt x="0" y="36"/>
                      </a:cubicBezTo>
                      <a:cubicBezTo>
                        <a:pt x="0" y="56"/>
                        <a:pt x="16" y="72"/>
                        <a:pt x="36" y="72"/>
                      </a:cubicBezTo>
                      <a:cubicBezTo>
                        <a:pt x="56" y="72"/>
                        <a:pt x="72" y="56"/>
                        <a:pt x="72" y="36"/>
                      </a:cubicBezTo>
                      <a:lnTo>
                        <a:pt x="66" y="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1" name="Freeform 132"/>
                <p:cNvSpPr>
                  <a:spLocks/>
                </p:cNvSpPr>
                <p:nvPr/>
              </p:nvSpPr>
              <p:spPr bwMode="auto">
                <a:xfrm>
                  <a:off x="6603417" y="3156833"/>
                  <a:ext cx="203300" cy="201382"/>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2" name="Freeform 133"/>
                <p:cNvSpPr>
                  <a:spLocks/>
                </p:cNvSpPr>
                <p:nvPr/>
              </p:nvSpPr>
              <p:spPr bwMode="auto">
                <a:xfrm>
                  <a:off x="6589991" y="3154915"/>
                  <a:ext cx="218643" cy="216726"/>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3" name="Freeform 134"/>
                <p:cNvSpPr>
                  <a:spLocks/>
                </p:cNvSpPr>
                <p:nvPr/>
              </p:nvSpPr>
              <p:spPr bwMode="auto">
                <a:xfrm>
                  <a:off x="6603417" y="2922846"/>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4" name="Freeform 135"/>
                <p:cNvSpPr>
                  <a:spLocks/>
                </p:cNvSpPr>
                <p:nvPr/>
              </p:nvSpPr>
              <p:spPr bwMode="auto">
                <a:xfrm>
                  <a:off x="6589991" y="2909421"/>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5" name="Oval 144"/>
                <p:cNvSpPr>
                  <a:spLocks noChangeArrowheads="1"/>
                </p:cNvSpPr>
                <p:nvPr/>
              </p:nvSpPr>
              <p:spPr bwMode="auto">
                <a:xfrm>
                  <a:off x="6862337" y="2859555"/>
                  <a:ext cx="130419" cy="130419"/>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6" name="Freeform 145"/>
                <p:cNvSpPr>
                  <a:spLocks/>
                </p:cNvSpPr>
                <p:nvPr/>
              </p:nvSpPr>
              <p:spPr bwMode="auto">
                <a:xfrm>
                  <a:off x="6848911" y="2846129"/>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7" name="Oval 146"/>
                <p:cNvSpPr>
                  <a:spLocks noChangeArrowheads="1"/>
                </p:cNvSpPr>
                <p:nvPr/>
              </p:nvSpPr>
              <p:spPr bwMode="auto">
                <a:xfrm>
                  <a:off x="6992755" y="3214371"/>
                  <a:ext cx="130419" cy="132337"/>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18" name="Freeform 147"/>
                <p:cNvSpPr>
                  <a:spLocks/>
                </p:cNvSpPr>
                <p:nvPr/>
              </p:nvSpPr>
              <p:spPr bwMode="auto">
                <a:xfrm>
                  <a:off x="6979330" y="3202863"/>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grpSp>
          <p:grpSp>
            <p:nvGrpSpPr>
              <p:cNvPr id="7" name="Group 176"/>
              <p:cNvGrpSpPr/>
              <p:nvPr/>
            </p:nvGrpSpPr>
            <p:grpSpPr>
              <a:xfrm>
                <a:off x="6678216" y="2213214"/>
                <a:ext cx="1238979" cy="3569259"/>
                <a:chOff x="6678216" y="2213214"/>
                <a:chExt cx="1238979" cy="3569259"/>
              </a:xfrm>
            </p:grpSpPr>
            <p:sp>
              <p:nvSpPr>
                <p:cNvPr id="121" name="Freeform 119"/>
                <p:cNvSpPr>
                  <a:spLocks/>
                </p:cNvSpPr>
                <p:nvPr/>
              </p:nvSpPr>
              <p:spPr bwMode="auto">
                <a:xfrm>
                  <a:off x="7034950" y="2456790"/>
                  <a:ext cx="203300" cy="203300"/>
                </a:xfrm>
                <a:custGeom>
                  <a:avLst/>
                  <a:gdLst>
                    <a:gd name="T0" fmla="*/ 79 w 93"/>
                    <a:gd name="T1" fmla="*/ 79 h 93"/>
                    <a:gd name="T2" fmla="*/ 27 w 93"/>
                    <a:gd name="T3" fmla="*/ 70 h 93"/>
                    <a:gd name="T4" fmla="*/ 0 w 93"/>
                    <a:gd name="T5" fmla="*/ 0 h 93"/>
                    <a:gd name="T6" fmla="*/ 71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5" y="93"/>
                        <a:pt x="43" y="92"/>
                        <a:pt x="27" y="70"/>
                      </a:cubicBezTo>
                      <a:cubicBezTo>
                        <a:pt x="4" y="41"/>
                        <a:pt x="0" y="0"/>
                        <a:pt x="0" y="0"/>
                      </a:cubicBezTo>
                      <a:cubicBezTo>
                        <a:pt x="0" y="0"/>
                        <a:pt x="42" y="4"/>
                        <a:pt x="71" y="26"/>
                      </a:cubicBezTo>
                      <a:cubicBezTo>
                        <a:pt x="92" y="43"/>
                        <a:pt x="93" y="64"/>
                        <a:pt x="79"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2" name="Freeform 120"/>
                <p:cNvSpPr>
                  <a:spLocks/>
                </p:cNvSpPr>
                <p:nvPr/>
              </p:nvSpPr>
              <p:spPr bwMode="auto">
                <a:xfrm>
                  <a:off x="7023442" y="2445283"/>
                  <a:ext cx="216726" cy="216726"/>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2"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3" name="Freeform 121"/>
                <p:cNvSpPr>
                  <a:spLocks/>
                </p:cNvSpPr>
                <p:nvPr/>
              </p:nvSpPr>
              <p:spPr bwMode="auto">
                <a:xfrm>
                  <a:off x="7268937" y="2456790"/>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1" y="92"/>
                        <a:pt x="67" y="70"/>
                      </a:cubicBezTo>
                      <a:cubicBezTo>
                        <a:pt x="89" y="41"/>
                        <a:pt x="93" y="0"/>
                        <a:pt x="93" y="0"/>
                      </a:cubicBezTo>
                      <a:cubicBezTo>
                        <a:pt x="93" y="0"/>
                        <a:pt x="52" y="4"/>
                        <a:pt x="23" y="26"/>
                      </a:cubicBezTo>
                      <a:cubicBezTo>
                        <a:pt x="2" y="43"/>
                        <a:pt x="0" y="64"/>
                        <a:pt x="15"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4" name="Freeform 122"/>
                <p:cNvSpPr>
                  <a:spLocks/>
                </p:cNvSpPr>
                <p:nvPr/>
              </p:nvSpPr>
              <p:spPr bwMode="auto">
                <a:xfrm>
                  <a:off x="7267019" y="2445283"/>
                  <a:ext cx="218643" cy="216726"/>
                </a:xfrm>
                <a:custGeom>
                  <a:avLst/>
                  <a:gdLst>
                    <a:gd name="T0" fmla="*/ 16 w 100"/>
                    <a:gd name="T1" fmla="*/ 85 h 100"/>
                    <a:gd name="T2" fmla="*/ 12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9 w 100"/>
                    <a:gd name="T15" fmla="*/ 2 h 100"/>
                    <a:gd name="T16" fmla="*/ 94 w 100"/>
                    <a:gd name="T17" fmla="*/ 0 h 100"/>
                    <a:gd name="T18" fmla="*/ 69 w 100"/>
                    <a:gd name="T19" fmla="*/ 5 h 100"/>
                    <a:gd name="T20" fmla="*/ 20 w 100"/>
                    <a:gd name="T21" fmla="*/ 28 h 100"/>
                    <a:gd name="T22" fmla="*/ 5 w 100"/>
                    <a:gd name="T23" fmla="*/ 44 h 100"/>
                    <a:gd name="T24" fmla="*/ 0 w 100"/>
                    <a:gd name="T25" fmla="*/ 63 h 100"/>
                    <a:gd name="T26" fmla="*/ 12 w 100"/>
                    <a:gd name="T27" fmla="*/ 89 h 100"/>
                    <a:gd name="T28" fmla="*/ 12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5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0" y="5"/>
                        <a:pt x="100" y="3"/>
                        <a:pt x="99" y="2"/>
                      </a:cubicBezTo>
                      <a:cubicBezTo>
                        <a:pt x="97" y="1"/>
                        <a:pt x="95" y="0"/>
                        <a:pt x="94" y="0"/>
                      </a:cubicBezTo>
                      <a:cubicBezTo>
                        <a:pt x="93" y="0"/>
                        <a:pt x="83" y="1"/>
                        <a:pt x="69" y="5"/>
                      </a:cubicBezTo>
                      <a:cubicBezTo>
                        <a:pt x="54" y="9"/>
                        <a:pt x="36" y="16"/>
                        <a:pt x="20" y="28"/>
                      </a:cubicBezTo>
                      <a:cubicBezTo>
                        <a:pt x="14" y="33"/>
                        <a:pt x="9" y="38"/>
                        <a:pt x="5" y="44"/>
                      </a:cubicBezTo>
                      <a:cubicBezTo>
                        <a:pt x="2" y="50"/>
                        <a:pt x="0" y="57"/>
                        <a:pt x="0" y="63"/>
                      </a:cubicBezTo>
                      <a:cubicBezTo>
                        <a:pt x="0" y="73"/>
                        <a:pt x="4" y="82"/>
                        <a:pt x="12" y="89"/>
                      </a:cubicBezTo>
                      <a:cubicBezTo>
                        <a:pt x="12" y="89"/>
                        <a:pt x="12" y="89"/>
                        <a:pt x="12"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5" name="Freeform 123"/>
                <p:cNvSpPr>
                  <a:spLocks/>
                </p:cNvSpPr>
                <p:nvPr/>
              </p:nvSpPr>
              <p:spPr bwMode="auto">
                <a:xfrm>
                  <a:off x="7240168" y="2681188"/>
                  <a:ext cx="189875" cy="3101285"/>
                </a:xfrm>
                <a:custGeom>
                  <a:avLst/>
                  <a:gdLst>
                    <a:gd name="T0" fmla="*/ 81 w 87"/>
                    <a:gd name="T1" fmla="*/ 1409 h 1421"/>
                    <a:gd name="T2" fmla="*/ 32 w 87"/>
                    <a:gd name="T3" fmla="*/ 1389 h 1421"/>
                    <a:gd name="T4" fmla="*/ 12 w 87"/>
                    <a:gd name="T5" fmla="*/ 1340 h 1421"/>
                    <a:gd name="T6" fmla="*/ 12 w 87"/>
                    <a:gd name="T7" fmla="*/ 6 h 1421"/>
                    <a:gd name="T8" fmla="*/ 6 w 87"/>
                    <a:gd name="T9" fmla="*/ 0 h 1421"/>
                    <a:gd name="T10" fmla="*/ 0 w 87"/>
                    <a:gd name="T11" fmla="*/ 6 h 1421"/>
                    <a:gd name="T12" fmla="*/ 0 w 87"/>
                    <a:gd name="T13" fmla="*/ 1340 h 1421"/>
                    <a:gd name="T14" fmla="*/ 81 w 87"/>
                    <a:gd name="T15" fmla="*/ 1421 h 1421"/>
                    <a:gd name="T16" fmla="*/ 87 w 87"/>
                    <a:gd name="T17" fmla="*/ 1415 h 1421"/>
                    <a:gd name="T18" fmla="*/ 81 w 87"/>
                    <a:gd name="T19" fmla="*/ 14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21">
                      <a:moveTo>
                        <a:pt x="81" y="1409"/>
                      </a:moveTo>
                      <a:cubicBezTo>
                        <a:pt x="62" y="1409"/>
                        <a:pt x="45" y="1401"/>
                        <a:pt x="32" y="1389"/>
                      </a:cubicBezTo>
                      <a:cubicBezTo>
                        <a:pt x="20" y="1376"/>
                        <a:pt x="12" y="1359"/>
                        <a:pt x="12" y="1340"/>
                      </a:cubicBezTo>
                      <a:cubicBezTo>
                        <a:pt x="12" y="6"/>
                        <a:pt x="12" y="6"/>
                        <a:pt x="12" y="6"/>
                      </a:cubicBezTo>
                      <a:cubicBezTo>
                        <a:pt x="12" y="2"/>
                        <a:pt x="10" y="0"/>
                        <a:pt x="6" y="0"/>
                      </a:cubicBezTo>
                      <a:cubicBezTo>
                        <a:pt x="3" y="0"/>
                        <a:pt x="0" y="2"/>
                        <a:pt x="0" y="6"/>
                      </a:cubicBezTo>
                      <a:cubicBezTo>
                        <a:pt x="0" y="1340"/>
                        <a:pt x="0" y="1340"/>
                        <a:pt x="0" y="1340"/>
                      </a:cubicBezTo>
                      <a:cubicBezTo>
                        <a:pt x="0" y="1385"/>
                        <a:pt x="36" y="1421"/>
                        <a:pt x="81" y="1421"/>
                      </a:cubicBezTo>
                      <a:cubicBezTo>
                        <a:pt x="84" y="1421"/>
                        <a:pt x="87" y="1418"/>
                        <a:pt x="87" y="1415"/>
                      </a:cubicBezTo>
                      <a:cubicBezTo>
                        <a:pt x="87" y="1411"/>
                        <a:pt x="84" y="1409"/>
                        <a:pt x="81" y="140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6" name="Freeform 124"/>
                <p:cNvSpPr>
                  <a:spLocks/>
                </p:cNvSpPr>
                <p:nvPr/>
              </p:nvSpPr>
              <p:spPr bwMode="auto">
                <a:xfrm>
                  <a:off x="7180712" y="2226639"/>
                  <a:ext cx="149598"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3" y="69"/>
                      </a:cubicBezTo>
                      <a:cubicBezTo>
                        <a:pt x="0" y="95"/>
                        <a:pt x="14" y="111"/>
                        <a:pt x="34" y="11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7" name="Freeform 125"/>
                <p:cNvSpPr>
                  <a:spLocks/>
                </p:cNvSpPr>
                <p:nvPr/>
              </p:nvSpPr>
              <p:spPr bwMode="auto">
                <a:xfrm>
                  <a:off x="7173040" y="2213214"/>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6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8" y="24"/>
                      </a:cubicBezTo>
                      <a:cubicBezTo>
                        <a:pt x="11" y="37"/>
                        <a:pt x="3" y="54"/>
                        <a:pt x="0" y="74"/>
                      </a:cubicBezTo>
                      <a:cubicBezTo>
                        <a:pt x="0" y="74"/>
                        <a:pt x="0" y="74"/>
                        <a:pt x="0"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2" y="75"/>
                        <a:pt x="12" y="75"/>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8" name="Freeform 126"/>
                <p:cNvSpPr>
                  <a:spLocks/>
                </p:cNvSpPr>
                <p:nvPr/>
              </p:nvSpPr>
              <p:spPr bwMode="auto">
                <a:xfrm>
                  <a:off x="7240168" y="3214371"/>
                  <a:ext cx="443041" cy="187957"/>
                </a:xfrm>
                <a:custGeom>
                  <a:avLst/>
                  <a:gdLst>
                    <a:gd name="T0" fmla="*/ 12 w 203"/>
                    <a:gd name="T1" fmla="*/ 80 h 86"/>
                    <a:gd name="T2" fmla="*/ 32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2"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29" name="Freeform 127"/>
                <p:cNvSpPr>
                  <a:spLocks/>
                </p:cNvSpPr>
                <p:nvPr/>
              </p:nvSpPr>
              <p:spPr bwMode="auto">
                <a:xfrm>
                  <a:off x="7700470" y="3243140"/>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1" y="2"/>
                        <a:pt x="29" y="0"/>
                        <a:pt x="15" y="1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0" name="Freeform 128"/>
                <p:cNvSpPr>
                  <a:spLocks/>
                </p:cNvSpPr>
                <p:nvPr/>
              </p:nvSpPr>
              <p:spPr bwMode="auto">
                <a:xfrm>
                  <a:off x="7698552" y="3241222"/>
                  <a:ext cx="218643" cy="218643"/>
                </a:xfrm>
                <a:custGeom>
                  <a:avLst/>
                  <a:gdLst>
                    <a:gd name="T0" fmla="*/ 16 w 100"/>
                    <a:gd name="T1" fmla="*/ 16 h 100"/>
                    <a:gd name="T2" fmla="*/ 12 w 100"/>
                    <a:gd name="T3" fmla="*/ 11 h 100"/>
                    <a:gd name="T4" fmla="*/ 0 w 100"/>
                    <a:gd name="T5" fmla="*/ 37 h 100"/>
                    <a:gd name="T6" fmla="*/ 6 w 100"/>
                    <a:gd name="T7" fmla="*/ 56 h 100"/>
                    <a:gd name="T8" fmla="*/ 21 w 100"/>
                    <a:gd name="T9" fmla="*/ 72 h 100"/>
                    <a:gd name="T10" fmla="*/ 69 w 100"/>
                    <a:gd name="T11" fmla="*/ 95 h 100"/>
                    <a:gd name="T12" fmla="*/ 94 w 100"/>
                    <a:gd name="T13" fmla="*/ 100 h 100"/>
                    <a:gd name="T14" fmla="*/ 99 w 100"/>
                    <a:gd name="T15" fmla="*/ 98 h 100"/>
                    <a:gd name="T16" fmla="*/ 100 w 100"/>
                    <a:gd name="T17" fmla="*/ 93 h 100"/>
                    <a:gd name="T18" fmla="*/ 95 w 100"/>
                    <a:gd name="T19" fmla="*/ 68 h 100"/>
                    <a:gd name="T20" fmla="*/ 73 w 100"/>
                    <a:gd name="T21" fmla="*/ 20 h 100"/>
                    <a:gd name="T22" fmla="*/ 56 w 100"/>
                    <a:gd name="T23" fmla="*/ 5 h 100"/>
                    <a:gd name="T24" fmla="*/ 37 w 100"/>
                    <a:gd name="T25" fmla="*/ 0 h 100"/>
                    <a:gd name="T26" fmla="*/ 12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4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2" y="11"/>
                        <a:pt x="12" y="11"/>
                        <a:pt x="12" y="11"/>
                      </a:cubicBezTo>
                      <a:cubicBezTo>
                        <a:pt x="4" y="18"/>
                        <a:pt x="0" y="28"/>
                        <a:pt x="0" y="37"/>
                      </a:cubicBezTo>
                      <a:cubicBezTo>
                        <a:pt x="0"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0" y="95"/>
                        <a:pt x="100" y="93"/>
                      </a:cubicBezTo>
                      <a:cubicBezTo>
                        <a:pt x="100" y="93"/>
                        <a:pt x="99" y="83"/>
                        <a:pt x="95" y="68"/>
                      </a:cubicBezTo>
                      <a:cubicBezTo>
                        <a:pt x="91" y="54"/>
                        <a:pt x="85" y="36"/>
                        <a:pt x="73" y="20"/>
                      </a:cubicBezTo>
                      <a:cubicBezTo>
                        <a:pt x="68" y="14"/>
                        <a:pt x="62" y="9"/>
                        <a:pt x="56" y="5"/>
                      </a:cubicBezTo>
                      <a:cubicBezTo>
                        <a:pt x="50" y="2"/>
                        <a:pt x="44" y="0"/>
                        <a:pt x="37" y="0"/>
                      </a:cubicBezTo>
                      <a:cubicBezTo>
                        <a:pt x="28" y="0"/>
                        <a:pt x="19" y="4"/>
                        <a:pt x="12" y="11"/>
                      </a:cubicBezTo>
                      <a:cubicBezTo>
                        <a:pt x="16" y="16"/>
                        <a:pt x="16" y="16"/>
                        <a:pt x="16" y="16"/>
                      </a:cubicBezTo>
                      <a:cubicBezTo>
                        <a:pt x="20" y="20"/>
                        <a:pt x="20" y="20"/>
                        <a:pt x="20" y="20"/>
                      </a:cubicBezTo>
                      <a:cubicBezTo>
                        <a:pt x="25" y="15"/>
                        <a:pt x="31" y="12"/>
                        <a:pt x="37" y="12"/>
                      </a:cubicBezTo>
                      <a:cubicBezTo>
                        <a:pt x="41" y="12"/>
                        <a:pt x="46" y="13"/>
                        <a:pt x="50" y="16"/>
                      </a:cubicBezTo>
                      <a:cubicBezTo>
                        <a:pt x="55" y="18"/>
                        <a:pt x="59" y="22"/>
                        <a:pt x="63" y="27"/>
                      </a:cubicBezTo>
                      <a:cubicBezTo>
                        <a:pt x="74" y="41"/>
                        <a:pt x="80" y="58"/>
                        <a:pt x="84" y="71"/>
                      </a:cubicBezTo>
                      <a:cubicBezTo>
                        <a:pt x="86" y="78"/>
                        <a:pt x="87"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1" name="Freeform 129"/>
                <p:cNvSpPr>
                  <a:spLocks/>
                </p:cNvSpPr>
                <p:nvPr/>
              </p:nvSpPr>
              <p:spPr bwMode="auto">
                <a:xfrm>
                  <a:off x="7700470" y="3009153"/>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2" name="Freeform 130"/>
                <p:cNvSpPr>
                  <a:spLocks/>
                </p:cNvSpPr>
                <p:nvPr/>
              </p:nvSpPr>
              <p:spPr bwMode="auto">
                <a:xfrm>
                  <a:off x="7698552" y="2997645"/>
                  <a:ext cx="218643"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2 w 100"/>
                    <a:gd name="T11" fmla="*/ 17 h 100"/>
                    <a:gd name="T12" fmla="*/ 88 w 100"/>
                    <a:gd name="T13" fmla="*/ 13 h 100"/>
                    <a:gd name="T14" fmla="*/ 93 w 100"/>
                    <a:gd name="T15" fmla="*/ 12 h 100"/>
                    <a:gd name="T16" fmla="*/ 95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2 w 100"/>
                    <a:gd name="T43" fmla="*/ 89 h 100"/>
                    <a:gd name="T44" fmla="*/ 37 w 100"/>
                    <a:gd name="T45" fmla="*/ 100 h 100"/>
                    <a:gd name="T46" fmla="*/ 56 w 100"/>
                    <a:gd name="T47" fmla="*/ 95 h 100"/>
                    <a:gd name="T48" fmla="*/ 73 w 100"/>
                    <a:gd name="T49" fmla="*/ 80 h 100"/>
                    <a:gd name="T50" fmla="*/ 95 w 100"/>
                    <a:gd name="T51" fmla="*/ 32 h 100"/>
                    <a:gd name="T52" fmla="*/ 100 w 100"/>
                    <a:gd name="T53" fmla="*/ 7 h 100"/>
                    <a:gd name="T54" fmla="*/ 99 w 100"/>
                    <a:gd name="T55" fmla="*/ 2 h 100"/>
                    <a:gd name="T56" fmla="*/ 94 w 100"/>
                    <a:gd name="T57" fmla="*/ 0 h 100"/>
                    <a:gd name="T58" fmla="*/ 69 w 100"/>
                    <a:gd name="T59" fmla="*/ 5 h 100"/>
                    <a:gd name="T60" fmla="*/ 21 w 100"/>
                    <a:gd name="T61" fmla="*/ 28 h 100"/>
                    <a:gd name="T62" fmla="*/ 21 w 100"/>
                    <a:gd name="T63" fmla="*/ 28 h 100"/>
                    <a:gd name="T64" fmla="*/ 6 w 100"/>
                    <a:gd name="T65" fmla="*/ 44 h 100"/>
                    <a:gd name="T66" fmla="*/ 0 w 100"/>
                    <a:gd name="T67" fmla="*/ 63 h 100"/>
                    <a:gd name="T68" fmla="*/ 12 w 100"/>
                    <a:gd name="T69" fmla="*/ 89 h 100"/>
                    <a:gd name="T70" fmla="*/ 12 w 100"/>
                    <a:gd name="T71" fmla="*/ 89 h 100"/>
                    <a:gd name="T72" fmla="*/ 16 w 100"/>
                    <a:gd name="T7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1"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85" y="64"/>
                        <a:pt x="91" y="46"/>
                        <a:pt x="95" y="32"/>
                      </a:cubicBezTo>
                      <a:cubicBezTo>
                        <a:pt x="99" y="18"/>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3" name="Freeform 131"/>
                <p:cNvSpPr>
                  <a:spLocks/>
                </p:cNvSpPr>
                <p:nvPr/>
              </p:nvSpPr>
              <p:spPr bwMode="auto">
                <a:xfrm>
                  <a:off x="6825896" y="3128064"/>
                  <a:ext cx="441123"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2" y="0"/>
                        <a:pt x="0" y="3"/>
                        <a:pt x="0" y="6"/>
                      </a:cubicBezTo>
                      <a:cubicBezTo>
                        <a:pt x="0" y="9"/>
                        <a:pt x="2"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4" name="Freeform 136"/>
                <p:cNvSpPr>
                  <a:spLocks/>
                </p:cNvSpPr>
                <p:nvPr/>
              </p:nvSpPr>
              <p:spPr bwMode="auto">
                <a:xfrm>
                  <a:off x="7240168" y="2865308"/>
                  <a:ext cx="356734" cy="187957"/>
                </a:xfrm>
                <a:custGeom>
                  <a:avLst/>
                  <a:gdLst>
                    <a:gd name="T0" fmla="*/ 12 w 163"/>
                    <a:gd name="T1" fmla="*/ 80 h 86"/>
                    <a:gd name="T2" fmla="*/ 32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2"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5" name="Freeform 137"/>
                <p:cNvSpPr>
                  <a:spLocks/>
                </p:cNvSpPr>
                <p:nvPr/>
              </p:nvSpPr>
              <p:spPr bwMode="auto">
                <a:xfrm>
                  <a:off x="7614163" y="266009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6" name="Freeform 138"/>
                <p:cNvSpPr>
                  <a:spLocks/>
                </p:cNvSpPr>
                <p:nvPr/>
              </p:nvSpPr>
              <p:spPr bwMode="auto">
                <a:xfrm>
                  <a:off x="7612245" y="2648583"/>
                  <a:ext cx="216726"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28 w 100"/>
                    <a:gd name="T11" fmla="*/ 37 h 100"/>
                    <a:gd name="T12" fmla="*/ 72 w 100"/>
                    <a:gd name="T13" fmla="*/ 17 h 100"/>
                    <a:gd name="T14" fmla="*/ 88 w 100"/>
                    <a:gd name="T15" fmla="*/ 13 h 100"/>
                    <a:gd name="T16" fmla="*/ 93 w 100"/>
                    <a:gd name="T17" fmla="*/ 12 h 100"/>
                    <a:gd name="T18" fmla="*/ 95 w 100"/>
                    <a:gd name="T19" fmla="*/ 12 h 100"/>
                    <a:gd name="T20" fmla="*/ 95 w 100"/>
                    <a:gd name="T21" fmla="*/ 12 h 100"/>
                    <a:gd name="T22" fmla="*/ 95 w 100"/>
                    <a:gd name="T23" fmla="*/ 12 h 100"/>
                    <a:gd name="T24" fmla="*/ 94 w 100"/>
                    <a:gd name="T25" fmla="*/ 6 h 100"/>
                    <a:gd name="T26" fmla="*/ 88 w 100"/>
                    <a:gd name="T27" fmla="*/ 6 h 100"/>
                    <a:gd name="T28" fmla="*/ 88 w 100"/>
                    <a:gd name="T29" fmla="*/ 6 h 100"/>
                    <a:gd name="T30" fmla="*/ 83 w 100"/>
                    <a:gd name="T31" fmla="*/ 30 h 100"/>
                    <a:gd name="T32" fmla="*/ 63 w 100"/>
                    <a:gd name="T33" fmla="*/ 73 h 100"/>
                    <a:gd name="T34" fmla="*/ 63 w 100"/>
                    <a:gd name="T35" fmla="*/ 73 h 100"/>
                    <a:gd name="T36" fmla="*/ 50 w 100"/>
                    <a:gd name="T37" fmla="*/ 84 h 100"/>
                    <a:gd name="T38" fmla="*/ 37 w 100"/>
                    <a:gd name="T39" fmla="*/ 88 h 100"/>
                    <a:gd name="T40" fmla="*/ 37 w 100"/>
                    <a:gd name="T41" fmla="*/ 88 h 100"/>
                    <a:gd name="T42" fmla="*/ 20 w 100"/>
                    <a:gd name="T43" fmla="*/ 80 h 100"/>
                    <a:gd name="T44" fmla="*/ 20 w 100"/>
                    <a:gd name="T45" fmla="*/ 80 h 100"/>
                    <a:gd name="T46" fmla="*/ 16 w 100"/>
                    <a:gd name="T47" fmla="*/ 85 h 100"/>
                    <a:gd name="T48" fmla="*/ 12 w 100"/>
                    <a:gd name="T49" fmla="*/ 89 h 100"/>
                    <a:gd name="T50" fmla="*/ 37 w 100"/>
                    <a:gd name="T51" fmla="*/ 100 h 100"/>
                    <a:gd name="T52" fmla="*/ 56 w 100"/>
                    <a:gd name="T53" fmla="*/ 95 h 100"/>
                    <a:gd name="T54" fmla="*/ 73 w 100"/>
                    <a:gd name="T55" fmla="*/ 80 h 100"/>
                    <a:gd name="T56" fmla="*/ 73 w 100"/>
                    <a:gd name="T57" fmla="*/ 80 h 100"/>
                    <a:gd name="T58" fmla="*/ 95 w 100"/>
                    <a:gd name="T59" fmla="*/ 32 h 100"/>
                    <a:gd name="T60" fmla="*/ 100 w 100"/>
                    <a:gd name="T61" fmla="*/ 7 h 100"/>
                    <a:gd name="T62" fmla="*/ 99 w 100"/>
                    <a:gd name="T63" fmla="*/ 2 h 100"/>
                    <a:gd name="T64" fmla="*/ 94 w 100"/>
                    <a:gd name="T65" fmla="*/ 0 h 100"/>
                    <a:gd name="T66" fmla="*/ 69 w 100"/>
                    <a:gd name="T67" fmla="*/ 5 h 100"/>
                    <a:gd name="T68" fmla="*/ 21 w 100"/>
                    <a:gd name="T69" fmla="*/ 28 h 100"/>
                    <a:gd name="T70" fmla="*/ 21 w 100"/>
                    <a:gd name="T71" fmla="*/ 28 h 100"/>
                    <a:gd name="T72" fmla="*/ 6 w 100"/>
                    <a:gd name="T73" fmla="*/ 44 h 100"/>
                    <a:gd name="T74" fmla="*/ 0 w 100"/>
                    <a:gd name="T75" fmla="*/ 63 h 100"/>
                    <a:gd name="T76" fmla="*/ 12 w 100"/>
                    <a:gd name="T77" fmla="*/ 89 h 100"/>
                    <a:gd name="T78" fmla="*/ 12 w 100"/>
                    <a:gd name="T79" fmla="*/ 89 h 100"/>
                    <a:gd name="T80" fmla="*/ 16 w 100"/>
                    <a:gd name="T8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28" y="37"/>
                        <a:pt x="28" y="37"/>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1" y="88"/>
                        <a:pt x="37" y="88"/>
                      </a:cubicBezTo>
                      <a:cubicBezTo>
                        <a:pt x="37" y="88"/>
                        <a:pt x="37"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7" name="Freeform 139"/>
                <p:cNvSpPr>
                  <a:spLocks/>
                </p:cNvSpPr>
                <p:nvPr/>
              </p:nvSpPr>
              <p:spPr bwMode="auto">
                <a:xfrm>
                  <a:off x="6914120" y="2779002"/>
                  <a:ext cx="352898" cy="187957"/>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2" y="0"/>
                        <a:pt x="0" y="3"/>
                        <a:pt x="0" y="6"/>
                      </a:cubicBezTo>
                      <a:cubicBezTo>
                        <a:pt x="0" y="9"/>
                        <a:pt x="2"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8" name="Freeform 140"/>
                <p:cNvSpPr>
                  <a:spLocks/>
                </p:cNvSpPr>
                <p:nvPr/>
              </p:nvSpPr>
              <p:spPr bwMode="auto">
                <a:xfrm>
                  <a:off x="6691641" y="2573784"/>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39" name="Freeform 141"/>
                <p:cNvSpPr>
                  <a:spLocks/>
                </p:cNvSpPr>
                <p:nvPr/>
              </p:nvSpPr>
              <p:spPr bwMode="auto">
                <a:xfrm>
                  <a:off x="6678216" y="2560358"/>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0" name="Oval 142"/>
                <p:cNvSpPr>
                  <a:spLocks noChangeArrowheads="1"/>
                </p:cNvSpPr>
                <p:nvPr/>
              </p:nvSpPr>
              <p:spPr bwMode="auto">
                <a:xfrm>
                  <a:off x="7518267" y="2949697"/>
                  <a:ext cx="130419" cy="130419"/>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1" name="Freeform 143"/>
                <p:cNvSpPr>
                  <a:spLocks/>
                </p:cNvSpPr>
                <p:nvPr/>
              </p:nvSpPr>
              <p:spPr bwMode="auto">
                <a:xfrm>
                  <a:off x="7504841" y="2936272"/>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2" name="Oval 148"/>
                <p:cNvSpPr>
                  <a:spLocks noChangeArrowheads="1"/>
                </p:cNvSpPr>
                <p:nvPr/>
              </p:nvSpPr>
              <p:spPr bwMode="auto">
                <a:xfrm>
                  <a:off x="7453057" y="3306431"/>
                  <a:ext cx="130419" cy="130419"/>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3" name="Freeform 149"/>
                <p:cNvSpPr>
                  <a:spLocks/>
                </p:cNvSpPr>
                <p:nvPr/>
              </p:nvSpPr>
              <p:spPr bwMode="auto">
                <a:xfrm>
                  <a:off x="7439632" y="329300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grpSp>
          <p:grpSp>
            <p:nvGrpSpPr>
              <p:cNvPr id="8" name="Group 177"/>
              <p:cNvGrpSpPr/>
              <p:nvPr/>
            </p:nvGrpSpPr>
            <p:grpSpPr>
              <a:xfrm>
                <a:off x="8224063" y="1340558"/>
                <a:ext cx="1852716" cy="4441915"/>
                <a:chOff x="8224063" y="1340558"/>
                <a:chExt cx="1852716" cy="4441915"/>
              </a:xfrm>
            </p:grpSpPr>
            <p:sp>
              <p:nvSpPr>
                <p:cNvPr id="146" name="Freeform 16"/>
                <p:cNvSpPr>
                  <a:spLocks/>
                </p:cNvSpPr>
                <p:nvPr/>
              </p:nvSpPr>
              <p:spPr bwMode="auto">
                <a:xfrm>
                  <a:off x="8933696" y="1584134"/>
                  <a:ext cx="199464" cy="203300"/>
                </a:xfrm>
                <a:custGeom>
                  <a:avLst/>
                  <a:gdLst>
                    <a:gd name="T0" fmla="*/ 78 w 92"/>
                    <a:gd name="T1" fmla="*/ 79 h 93"/>
                    <a:gd name="T2" fmla="*/ 26 w 92"/>
                    <a:gd name="T3" fmla="*/ 70 h 93"/>
                    <a:gd name="T4" fmla="*/ 0 w 92"/>
                    <a:gd name="T5" fmla="*/ 0 h 93"/>
                    <a:gd name="T6" fmla="*/ 70 w 92"/>
                    <a:gd name="T7" fmla="*/ 26 h 93"/>
                    <a:gd name="T8" fmla="*/ 78 w 92"/>
                    <a:gd name="T9" fmla="*/ 79 h 93"/>
                  </a:gdLst>
                  <a:ahLst/>
                  <a:cxnLst>
                    <a:cxn ang="0">
                      <a:pos x="T0" y="T1"/>
                    </a:cxn>
                    <a:cxn ang="0">
                      <a:pos x="T2" y="T3"/>
                    </a:cxn>
                    <a:cxn ang="0">
                      <a:pos x="T4" y="T5"/>
                    </a:cxn>
                    <a:cxn ang="0">
                      <a:pos x="T6" y="T7"/>
                    </a:cxn>
                    <a:cxn ang="0">
                      <a:pos x="T8" y="T9"/>
                    </a:cxn>
                  </a:cxnLst>
                  <a:rect l="0" t="0" r="r" b="b"/>
                  <a:pathLst>
                    <a:path w="92" h="93">
                      <a:moveTo>
                        <a:pt x="78" y="79"/>
                      </a:moveTo>
                      <a:cubicBezTo>
                        <a:pt x="64" y="93"/>
                        <a:pt x="42" y="92"/>
                        <a:pt x="26" y="70"/>
                      </a:cubicBezTo>
                      <a:cubicBezTo>
                        <a:pt x="4" y="41"/>
                        <a:pt x="0" y="0"/>
                        <a:pt x="0" y="0"/>
                      </a:cubicBezTo>
                      <a:cubicBezTo>
                        <a:pt x="0" y="0"/>
                        <a:pt x="41" y="4"/>
                        <a:pt x="70" y="26"/>
                      </a:cubicBezTo>
                      <a:cubicBezTo>
                        <a:pt x="91" y="43"/>
                        <a:pt x="92" y="64"/>
                        <a:pt x="78"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7" name="Freeform 17"/>
                <p:cNvSpPr>
                  <a:spLocks/>
                </p:cNvSpPr>
                <p:nvPr/>
              </p:nvSpPr>
              <p:spPr bwMode="auto">
                <a:xfrm>
                  <a:off x="8918352" y="1570709"/>
                  <a:ext cx="218643" cy="218643"/>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3 w 100"/>
                    <a:gd name="T17" fmla="*/ 6 h 100"/>
                    <a:gd name="T18" fmla="*/ 13 w 100"/>
                    <a:gd name="T19" fmla="*/ 6 h 100"/>
                    <a:gd name="T20" fmla="*/ 13 w 100"/>
                    <a:gd name="T21" fmla="*/ 5 h 100"/>
                    <a:gd name="T22" fmla="*/ 7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5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7 w 100"/>
                    <a:gd name="T51" fmla="*/ 0 h 100"/>
                    <a:gd name="T52" fmla="*/ 2 w 100"/>
                    <a:gd name="T53" fmla="*/ 2 h 100"/>
                    <a:gd name="T54" fmla="*/ 1 w 100"/>
                    <a:gd name="T55" fmla="*/ 7 h 100"/>
                    <a:gd name="T56" fmla="*/ 6 w 100"/>
                    <a:gd name="T57" fmla="*/ 32 h 100"/>
                    <a:gd name="T58" fmla="*/ 28 w 100"/>
                    <a:gd name="T59" fmla="*/ 80 h 100"/>
                    <a:gd name="T60" fmla="*/ 45 w 100"/>
                    <a:gd name="T61" fmla="*/ 95 h 100"/>
                    <a:gd name="T62" fmla="*/ 63 w 100"/>
                    <a:gd name="T63" fmla="*/ 100 h 100"/>
                    <a:gd name="T64" fmla="*/ 89 w 100"/>
                    <a:gd name="T65" fmla="*/ 89 h 100"/>
                    <a:gd name="T66" fmla="*/ 8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85"/>
                      </a:moveTo>
                      <a:cubicBezTo>
                        <a:pt x="81" y="80"/>
                        <a:pt x="81" y="80"/>
                        <a:pt x="81" y="80"/>
                      </a:cubicBezTo>
                      <a:cubicBezTo>
                        <a:pt x="76"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3" y="6"/>
                      </a:cubicBezTo>
                      <a:cubicBezTo>
                        <a:pt x="13" y="6"/>
                        <a:pt x="13" y="6"/>
                        <a:pt x="13" y="6"/>
                      </a:cubicBezTo>
                      <a:cubicBezTo>
                        <a:pt x="13" y="5"/>
                        <a:pt x="13" y="5"/>
                        <a:pt x="13" y="5"/>
                      </a:cubicBezTo>
                      <a:cubicBezTo>
                        <a:pt x="7" y="6"/>
                        <a:pt x="7" y="6"/>
                        <a:pt x="7"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10" y="46"/>
                        <a:pt x="16" y="64"/>
                        <a:pt x="28" y="80"/>
                      </a:cubicBezTo>
                      <a:cubicBezTo>
                        <a:pt x="33" y="86"/>
                        <a:pt x="39" y="92"/>
                        <a:pt x="45" y="95"/>
                      </a:cubicBezTo>
                      <a:cubicBezTo>
                        <a:pt x="51" y="98"/>
                        <a:pt x="57" y="100"/>
                        <a:pt x="63" y="100"/>
                      </a:cubicBezTo>
                      <a:cubicBezTo>
                        <a:pt x="73" y="100"/>
                        <a:pt x="82" y="96"/>
                        <a:pt x="89" y="89"/>
                      </a:cubicBezTo>
                      <a:lnTo>
                        <a:pt x="85"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8" name="Freeform 18"/>
                <p:cNvSpPr>
                  <a:spLocks/>
                </p:cNvSpPr>
                <p:nvPr/>
              </p:nvSpPr>
              <p:spPr bwMode="auto">
                <a:xfrm>
                  <a:off x="9167683" y="1584134"/>
                  <a:ext cx="199464" cy="203300"/>
                </a:xfrm>
                <a:custGeom>
                  <a:avLst/>
                  <a:gdLst>
                    <a:gd name="T0" fmla="*/ 14 w 92"/>
                    <a:gd name="T1" fmla="*/ 79 h 93"/>
                    <a:gd name="T2" fmla="*/ 66 w 92"/>
                    <a:gd name="T3" fmla="*/ 70 h 93"/>
                    <a:gd name="T4" fmla="*/ 92 w 92"/>
                    <a:gd name="T5" fmla="*/ 0 h 93"/>
                    <a:gd name="T6" fmla="*/ 22 w 92"/>
                    <a:gd name="T7" fmla="*/ 26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28" y="93"/>
                        <a:pt x="50" y="92"/>
                        <a:pt x="66" y="70"/>
                      </a:cubicBezTo>
                      <a:cubicBezTo>
                        <a:pt x="88" y="41"/>
                        <a:pt x="92" y="0"/>
                        <a:pt x="92" y="0"/>
                      </a:cubicBezTo>
                      <a:cubicBezTo>
                        <a:pt x="92" y="0"/>
                        <a:pt x="51" y="4"/>
                        <a:pt x="22" y="26"/>
                      </a:cubicBezTo>
                      <a:cubicBezTo>
                        <a:pt x="1" y="43"/>
                        <a:pt x="0" y="64"/>
                        <a:pt x="1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49" name="Freeform 19"/>
                <p:cNvSpPr>
                  <a:spLocks/>
                </p:cNvSpPr>
                <p:nvPr/>
              </p:nvSpPr>
              <p:spPr bwMode="auto">
                <a:xfrm>
                  <a:off x="9161929" y="1570709"/>
                  <a:ext cx="220561" cy="218643"/>
                </a:xfrm>
                <a:custGeom>
                  <a:avLst/>
                  <a:gdLst>
                    <a:gd name="T0" fmla="*/ 16 w 101"/>
                    <a:gd name="T1" fmla="*/ 85 h 100"/>
                    <a:gd name="T2" fmla="*/ 12 w 101"/>
                    <a:gd name="T3" fmla="*/ 89 h 100"/>
                    <a:gd name="T4" fmla="*/ 37 w 101"/>
                    <a:gd name="T5" fmla="*/ 100 h 100"/>
                    <a:gd name="T6" fmla="*/ 56 w 101"/>
                    <a:gd name="T7" fmla="*/ 95 h 100"/>
                    <a:gd name="T8" fmla="*/ 73 w 101"/>
                    <a:gd name="T9" fmla="*/ 80 h 100"/>
                    <a:gd name="T10" fmla="*/ 95 w 101"/>
                    <a:gd name="T11" fmla="*/ 32 h 100"/>
                    <a:gd name="T12" fmla="*/ 100 w 101"/>
                    <a:gd name="T13" fmla="*/ 7 h 100"/>
                    <a:gd name="T14" fmla="*/ 99 w 101"/>
                    <a:gd name="T15" fmla="*/ 2 h 100"/>
                    <a:gd name="T16" fmla="*/ 94 w 101"/>
                    <a:gd name="T17" fmla="*/ 0 h 100"/>
                    <a:gd name="T18" fmla="*/ 69 w 101"/>
                    <a:gd name="T19" fmla="*/ 5 h 100"/>
                    <a:gd name="T20" fmla="*/ 21 w 101"/>
                    <a:gd name="T21" fmla="*/ 28 h 100"/>
                    <a:gd name="T22" fmla="*/ 6 w 101"/>
                    <a:gd name="T23" fmla="*/ 44 h 100"/>
                    <a:gd name="T24" fmla="*/ 0 w 101"/>
                    <a:gd name="T25" fmla="*/ 63 h 100"/>
                    <a:gd name="T26" fmla="*/ 12 w 101"/>
                    <a:gd name="T27" fmla="*/ 89 h 100"/>
                    <a:gd name="T28" fmla="*/ 16 w 101"/>
                    <a:gd name="T29" fmla="*/ 85 h 100"/>
                    <a:gd name="T30" fmla="*/ 20 w 101"/>
                    <a:gd name="T31" fmla="*/ 80 h 100"/>
                    <a:gd name="T32" fmla="*/ 12 w 101"/>
                    <a:gd name="T33" fmla="*/ 63 h 100"/>
                    <a:gd name="T34" fmla="*/ 16 w 101"/>
                    <a:gd name="T35" fmla="*/ 50 h 100"/>
                    <a:gd name="T36" fmla="*/ 28 w 101"/>
                    <a:gd name="T37" fmla="*/ 37 h 100"/>
                    <a:gd name="T38" fmla="*/ 72 w 101"/>
                    <a:gd name="T39" fmla="*/ 17 h 100"/>
                    <a:gd name="T40" fmla="*/ 89 w 101"/>
                    <a:gd name="T41" fmla="*/ 13 h 100"/>
                    <a:gd name="T42" fmla="*/ 93 w 101"/>
                    <a:gd name="T43" fmla="*/ 12 h 100"/>
                    <a:gd name="T44" fmla="*/ 95 w 101"/>
                    <a:gd name="T45" fmla="*/ 12 h 100"/>
                    <a:gd name="T46" fmla="*/ 95 w 101"/>
                    <a:gd name="T47" fmla="*/ 12 h 100"/>
                    <a:gd name="T48" fmla="*/ 95 w 101"/>
                    <a:gd name="T49" fmla="*/ 12 h 100"/>
                    <a:gd name="T50" fmla="*/ 94 w 101"/>
                    <a:gd name="T51" fmla="*/ 6 h 100"/>
                    <a:gd name="T52" fmla="*/ 88 w 101"/>
                    <a:gd name="T53" fmla="*/ 5 h 100"/>
                    <a:gd name="T54" fmla="*/ 88 w 101"/>
                    <a:gd name="T55" fmla="*/ 6 h 100"/>
                    <a:gd name="T56" fmla="*/ 83 w 101"/>
                    <a:gd name="T57" fmla="*/ 30 h 100"/>
                    <a:gd name="T58" fmla="*/ 63 w 101"/>
                    <a:gd name="T59" fmla="*/ 73 h 100"/>
                    <a:gd name="T60" fmla="*/ 50 w 101"/>
                    <a:gd name="T61" fmla="*/ 84 h 100"/>
                    <a:gd name="T62" fmla="*/ 37 w 101"/>
                    <a:gd name="T63" fmla="*/ 88 h 100"/>
                    <a:gd name="T64" fmla="*/ 20 w 101"/>
                    <a:gd name="T65" fmla="*/ 80 h 100"/>
                    <a:gd name="T66" fmla="*/ 16 w 101"/>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0" y="57"/>
                        <a:pt x="0" y="63"/>
                      </a:cubicBezTo>
                      <a:cubicBezTo>
                        <a:pt x="0" y="73"/>
                        <a:pt x="5" y="82"/>
                        <a:pt x="12" y="89"/>
                      </a:cubicBezTo>
                      <a:cubicBezTo>
                        <a:pt x="16" y="85"/>
                        <a:pt x="16" y="85"/>
                        <a:pt x="16" y="85"/>
                      </a:cubicBezTo>
                      <a:cubicBezTo>
                        <a:pt x="20" y="80"/>
                        <a:pt x="20" y="80"/>
                        <a:pt x="20" y="80"/>
                      </a:cubicBezTo>
                      <a:cubicBezTo>
                        <a:pt x="15" y="75"/>
                        <a:pt x="12" y="69"/>
                        <a:pt x="12" y="63"/>
                      </a:cubicBezTo>
                      <a:cubicBezTo>
                        <a:pt x="12" y="59"/>
                        <a:pt x="14" y="55"/>
                        <a:pt x="16" y="50"/>
                      </a:cubicBezTo>
                      <a:cubicBezTo>
                        <a:pt x="19" y="46"/>
                        <a:pt x="22" y="41"/>
                        <a:pt x="28" y="37"/>
                      </a:cubicBezTo>
                      <a:cubicBezTo>
                        <a:pt x="41"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7" y="88"/>
                      </a:cubicBezTo>
                      <a:cubicBezTo>
                        <a:pt x="31" y="88"/>
                        <a:pt x="25" y="86"/>
                        <a:pt x="20" y="80"/>
                      </a:cubicBezTo>
                      <a:lnTo>
                        <a:pt x="16"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0" name="Freeform 20"/>
                <p:cNvSpPr>
                  <a:spLocks/>
                </p:cNvSpPr>
                <p:nvPr/>
              </p:nvSpPr>
              <p:spPr bwMode="auto">
                <a:xfrm>
                  <a:off x="9136996" y="1806614"/>
                  <a:ext cx="189875" cy="3975859"/>
                </a:xfrm>
                <a:custGeom>
                  <a:avLst/>
                  <a:gdLst>
                    <a:gd name="T0" fmla="*/ 81 w 87"/>
                    <a:gd name="T1" fmla="*/ 1809 h 1821"/>
                    <a:gd name="T2" fmla="*/ 33 w 87"/>
                    <a:gd name="T3" fmla="*/ 1789 h 1821"/>
                    <a:gd name="T4" fmla="*/ 12 w 87"/>
                    <a:gd name="T5" fmla="*/ 1740 h 1821"/>
                    <a:gd name="T6" fmla="*/ 12 w 87"/>
                    <a:gd name="T7" fmla="*/ 6 h 1821"/>
                    <a:gd name="T8" fmla="*/ 6 w 87"/>
                    <a:gd name="T9" fmla="*/ 0 h 1821"/>
                    <a:gd name="T10" fmla="*/ 0 w 87"/>
                    <a:gd name="T11" fmla="*/ 6 h 1821"/>
                    <a:gd name="T12" fmla="*/ 0 w 87"/>
                    <a:gd name="T13" fmla="*/ 1740 h 1821"/>
                    <a:gd name="T14" fmla="*/ 81 w 87"/>
                    <a:gd name="T15" fmla="*/ 1821 h 1821"/>
                    <a:gd name="T16" fmla="*/ 87 w 87"/>
                    <a:gd name="T17" fmla="*/ 1815 h 1821"/>
                    <a:gd name="T18" fmla="*/ 81 w 87"/>
                    <a:gd name="T19" fmla="*/ 1809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821">
                      <a:moveTo>
                        <a:pt x="81" y="1809"/>
                      </a:moveTo>
                      <a:cubicBezTo>
                        <a:pt x="62" y="1809"/>
                        <a:pt x="45" y="1801"/>
                        <a:pt x="33" y="1789"/>
                      </a:cubicBezTo>
                      <a:cubicBezTo>
                        <a:pt x="20" y="1776"/>
                        <a:pt x="12" y="1759"/>
                        <a:pt x="12" y="1740"/>
                      </a:cubicBezTo>
                      <a:cubicBezTo>
                        <a:pt x="12" y="6"/>
                        <a:pt x="12" y="6"/>
                        <a:pt x="12" y="6"/>
                      </a:cubicBezTo>
                      <a:cubicBezTo>
                        <a:pt x="12" y="2"/>
                        <a:pt x="10" y="0"/>
                        <a:pt x="6" y="0"/>
                      </a:cubicBezTo>
                      <a:cubicBezTo>
                        <a:pt x="3" y="0"/>
                        <a:pt x="0" y="2"/>
                        <a:pt x="0" y="6"/>
                      </a:cubicBezTo>
                      <a:cubicBezTo>
                        <a:pt x="0" y="1740"/>
                        <a:pt x="0" y="1740"/>
                        <a:pt x="0" y="1740"/>
                      </a:cubicBezTo>
                      <a:cubicBezTo>
                        <a:pt x="0" y="1785"/>
                        <a:pt x="36" y="1821"/>
                        <a:pt x="81" y="1821"/>
                      </a:cubicBezTo>
                      <a:cubicBezTo>
                        <a:pt x="84" y="1821"/>
                        <a:pt x="87" y="1818"/>
                        <a:pt x="87" y="1815"/>
                      </a:cubicBezTo>
                      <a:cubicBezTo>
                        <a:pt x="87" y="1811"/>
                        <a:pt x="84" y="1809"/>
                        <a:pt x="81" y="180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1" name="Freeform 21"/>
                <p:cNvSpPr>
                  <a:spLocks/>
                </p:cNvSpPr>
                <p:nvPr/>
              </p:nvSpPr>
              <p:spPr bwMode="auto">
                <a:xfrm>
                  <a:off x="9075622" y="1353983"/>
                  <a:ext cx="149598" cy="241659"/>
                </a:xfrm>
                <a:custGeom>
                  <a:avLst/>
                  <a:gdLst>
                    <a:gd name="T0" fmla="*/ 34 w 69"/>
                    <a:gd name="T1" fmla="*/ 111 h 111"/>
                    <a:gd name="T2" fmla="*/ 65 w 69"/>
                    <a:gd name="T3" fmla="*/ 69 h 111"/>
                    <a:gd name="T4" fmla="*/ 34 w 69"/>
                    <a:gd name="T5" fmla="*/ 0 h 111"/>
                    <a:gd name="T6" fmla="*/ 4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4" y="69"/>
                      </a:cubicBezTo>
                      <a:cubicBezTo>
                        <a:pt x="0" y="95"/>
                        <a:pt x="14" y="111"/>
                        <a:pt x="34" y="11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2" name="Freeform 22"/>
                <p:cNvSpPr>
                  <a:spLocks/>
                </p:cNvSpPr>
                <p:nvPr/>
              </p:nvSpPr>
              <p:spPr bwMode="auto">
                <a:xfrm>
                  <a:off x="9067951" y="1340558"/>
                  <a:ext cx="164942"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9 w 75"/>
                    <a:gd name="T21" fmla="*/ 24 h 123"/>
                    <a:gd name="T22" fmla="*/ 1 w 75"/>
                    <a:gd name="T23" fmla="*/ 74 h 123"/>
                    <a:gd name="T24" fmla="*/ 0 w 75"/>
                    <a:gd name="T25" fmla="*/ 82 h 123"/>
                    <a:gd name="T26" fmla="*/ 10 w 75"/>
                    <a:gd name="T27" fmla="*/ 112 h 123"/>
                    <a:gd name="T28" fmla="*/ 37 w 75"/>
                    <a:gd name="T29" fmla="*/ 123 h 123"/>
                    <a:gd name="T30" fmla="*/ 37 w 75"/>
                    <a:gd name="T31" fmla="*/ 117 h 123"/>
                    <a:gd name="T32" fmla="*/ 37 w 75"/>
                    <a:gd name="T33" fmla="*/ 111 h 123"/>
                    <a:gd name="T34" fmla="*/ 19 w 75"/>
                    <a:gd name="T35" fmla="*/ 104 h 123"/>
                    <a:gd name="T36" fmla="*/ 12 w 75"/>
                    <a:gd name="T37" fmla="*/ 82 h 123"/>
                    <a:gd name="T38" fmla="*/ 12 w 75"/>
                    <a:gd name="T39" fmla="*/ 75 h 123"/>
                    <a:gd name="T40" fmla="*/ 29 w 75"/>
                    <a:gd name="T41" fmla="*/ 30 h 123"/>
                    <a:gd name="T42" fmla="*/ 38 w 75"/>
                    <a:gd name="T43" fmla="*/ 15 h 123"/>
                    <a:gd name="T44" fmla="*/ 41 w 75"/>
                    <a:gd name="T45" fmla="*/ 11 h 123"/>
                    <a:gd name="T46" fmla="*/ 42 w 75"/>
                    <a:gd name="T47" fmla="*/ 10 h 123"/>
                    <a:gd name="T48" fmla="*/ 42 w 75"/>
                    <a:gd name="T49" fmla="*/ 10 h 123"/>
                    <a:gd name="T50" fmla="*/ 42 w 75"/>
                    <a:gd name="T51" fmla="*/ 10 h 123"/>
                    <a:gd name="T52" fmla="*/ 37 w 75"/>
                    <a:gd name="T53" fmla="*/ 6 h 123"/>
                    <a:gd name="T54" fmla="*/ 33 w 75"/>
                    <a:gd name="T55" fmla="*/ 10 h 123"/>
                    <a:gd name="T56" fmla="*/ 33 w 75"/>
                    <a:gd name="T57" fmla="*/ 10 h 123"/>
                    <a:gd name="T58" fmla="*/ 47 w 75"/>
                    <a:gd name="T59" fmla="*/ 31 h 123"/>
                    <a:gd name="T60" fmla="*/ 62 w 75"/>
                    <a:gd name="T61" fmla="*/ 75 h 123"/>
                    <a:gd name="T62" fmla="*/ 63 w 75"/>
                    <a:gd name="T63" fmla="*/ 82 h 123"/>
                    <a:gd name="T64" fmla="*/ 56 w 75"/>
                    <a:gd name="T65" fmla="*/ 104 h 123"/>
                    <a:gd name="T66" fmla="*/ 37 w 75"/>
                    <a:gd name="T67" fmla="*/ 111 h 123"/>
                    <a:gd name="T68" fmla="*/ 37 w 75"/>
                    <a:gd name="T69" fmla="*/ 111 h 123"/>
                    <a:gd name="T70" fmla="*/ 37 w 75"/>
                    <a:gd name="T71"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9" y="24"/>
                      </a:cubicBezTo>
                      <a:cubicBezTo>
                        <a:pt x="11" y="37"/>
                        <a:pt x="3" y="54"/>
                        <a:pt x="1"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4" y="11"/>
                        <a:pt x="40" y="19"/>
                        <a:pt x="47"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3" name="Freeform 23"/>
                <p:cNvSpPr>
                  <a:spLocks/>
                </p:cNvSpPr>
                <p:nvPr/>
              </p:nvSpPr>
              <p:spPr bwMode="auto">
                <a:xfrm>
                  <a:off x="9136996" y="2341715"/>
                  <a:ext cx="441123" cy="187957"/>
                </a:xfrm>
                <a:custGeom>
                  <a:avLst/>
                  <a:gdLst>
                    <a:gd name="T0" fmla="*/ 12 w 203"/>
                    <a:gd name="T1" fmla="*/ 80 h 86"/>
                    <a:gd name="T2" fmla="*/ 33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3"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4" name="Freeform 24"/>
                <p:cNvSpPr>
                  <a:spLocks/>
                </p:cNvSpPr>
                <p:nvPr/>
              </p:nvSpPr>
              <p:spPr bwMode="auto">
                <a:xfrm>
                  <a:off x="9599216" y="2136497"/>
                  <a:ext cx="199464"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5" name="Freeform 25"/>
                <p:cNvSpPr>
                  <a:spLocks/>
                </p:cNvSpPr>
                <p:nvPr/>
              </p:nvSpPr>
              <p:spPr bwMode="auto">
                <a:xfrm>
                  <a:off x="9593462" y="2123071"/>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6" name="Freeform 26"/>
                <p:cNvSpPr>
                  <a:spLocks/>
                </p:cNvSpPr>
                <p:nvPr/>
              </p:nvSpPr>
              <p:spPr bwMode="auto">
                <a:xfrm>
                  <a:off x="8722724" y="2255408"/>
                  <a:ext cx="439205"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3" y="0"/>
                        <a:pt x="0" y="3"/>
                        <a:pt x="0" y="6"/>
                      </a:cubicBezTo>
                      <a:cubicBezTo>
                        <a:pt x="0" y="9"/>
                        <a:pt x="3"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7" name="Freeform 27"/>
                <p:cNvSpPr>
                  <a:spLocks/>
                </p:cNvSpPr>
                <p:nvPr/>
              </p:nvSpPr>
              <p:spPr bwMode="auto">
                <a:xfrm>
                  <a:off x="8500245" y="205019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8" name="Freeform 28"/>
                <p:cNvSpPr>
                  <a:spLocks/>
                </p:cNvSpPr>
                <p:nvPr/>
              </p:nvSpPr>
              <p:spPr bwMode="auto">
                <a:xfrm>
                  <a:off x="8486819" y="203676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59" name="Freeform 29"/>
                <p:cNvSpPr>
                  <a:spLocks/>
                </p:cNvSpPr>
                <p:nvPr/>
              </p:nvSpPr>
              <p:spPr bwMode="auto">
                <a:xfrm>
                  <a:off x="9136996" y="1992652"/>
                  <a:ext cx="354816" cy="187957"/>
                </a:xfrm>
                <a:custGeom>
                  <a:avLst/>
                  <a:gdLst>
                    <a:gd name="T0" fmla="*/ 12 w 163"/>
                    <a:gd name="T1" fmla="*/ 80 h 86"/>
                    <a:gd name="T2" fmla="*/ 33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3"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0" name="Freeform 30"/>
                <p:cNvSpPr>
                  <a:spLocks/>
                </p:cNvSpPr>
                <p:nvPr/>
              </p:nvSpPr>
              <p:spPr bwMode="auto">
                <a:xfrm>
                  <a:off x="9510991" y="1787435"/>
                  <a:ext cx="201382"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1" name="Freeform 31"/>
                <p:cNvSpPr>
                  <a:spLocks/>
                </p:cNvSpPr>
                <p:nvPr/>
              </p:nvSpPr>
              <p:spPr bwMode="auto">
                <a:xfrm>
                  <a:off x="9507155" y="177400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2" name="Freeform 32"/>
                <p:cNvSpPr>
                  <a:spLocks/>
                </p:cNvSpPr>
                <p:nvPr/>
              </p:nvSpPr>
              <p:spPr bwMode="auto">
                <a:xfrm>
                  <a:off x="8809031" y="1906346"/>
                  <a:ext cx="352898" cy="186039"/>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3" y="0"/>
                        <a:pt x="0" y="3"/>
                        <a:pt x="0" y="6"/>
                      </a:cubicBezTo>
                      <a:cubicBezTo>
                        <a:pt x="0" y="9"/>
                        <a:pt x="3"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3" name="Freeform 33"/>
                <p:cNvSpPr>
                  <a:spLocks/>
                </p:cNvSpPr>
                <p:nvPr/>
              </p:nvSpPr>
              <p:spPr bwMode="auto">
                <a:xfrm>
                  <a:off x="8586551" y="1701128"/>
                  <a:ext cx="203300" cy="201382"/>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4" name="Freeform 34"/>
                <p:cNvSpPr>
                  <a:spLocks/>
                </p:cNvSpPr>
                <p:nvPr/>
              </p:nvSpPr>
              <p:spPr bwMode="auto">
                <a:xfrm>
                  <a:off x="8573126" y="1687702"/>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5" name="Oval 35"/>
                <p:cNvSpPr>
                  <a:spLocks noChangeArrowheads="1"/>
                </p:cNvSpPr>
                <p:nvPr/>
              </p:nvSpPr>
              <p:spPr bwMode="auto">
                <a:xfrm>
                  <a:off x="9413177" y="2075123"/>
                  <a:ext cx="130419" cy="132337"/>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6" name="Freeform 36"/>
                <p:cNvSpPr>
                  <a:spLocks/>
                </p:cNvSpPr>
                <p:nvPr/>
              </p:nvSpPr>
              <p:spPr bwMode="auto">
                <a:xfrm>
                  <a:off x="9399752" y="2063616"/>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7" name="Oval 37"/>
                <p:cNvSpPr>
                  <a:spLocks noChangeArrowheads="1"/>
                </p:cNvSpPr>
                <p:nvPr/>
              </p:nvSpPr>
              <p:spPr bwMode="auto">
                <a:xfrm>
                  <a:off x="8757247" y="1986899"/>
                  <a:ext cx="130419"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8" name="Freeform 38"/>
                <p:cNvSpPr>
                  <a:spLocks/>
                </p:cNvSpPr>
                <p:nvPr/>
              </p:nvSpPr>
              <p:spPr bwMode="auto">
                <a:xfrm>
                  <a:off x="8743821" y="1973473"/>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69" name="Oval 39"/>
                <p:cNvSpPr>
                  <a:spLocks noChangeArrowheads="1"/>
                </p:cNvSpPr>
                <p:nvPr/>
              </p:nvSpPr>
              <p:spPr bwMode="auto">
                <a:xfrm>
                  <a:off x="8868486" y="2345551"/>
                  <a:ext cx="130419" cy="132337"/>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0" name="Freeform 40"/>
                <p:cNvSpPr>
                  <a:spLocks/>
                </p:cNvSpPr>
                <p:nvPr/>
              </p:nvSpPr>
              <p:spPr bwMode="auto">
                <a:xfrm>
                  <a:off x="8855061" y="2334043"/>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1" name="Oval 41"/>
                <p:cNvSpPr>
                  <a:spLocks noChangeArrowheads="1"/>
                </p:cNvSpPr>
                <p:nvPr/>
              </p:nvSpPr>
              <p:spPr bwMode="auto">
                <a:xfrm>
                  <a:off x="9338378" y="2433775"/>
                  <a:ext cx="132337"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2" name="Freeform 42"/>
                <p:cNvSpPr>
                  <a:spLocks/>
                </p:cNvSpPr>
                <p:nvPr/>
              </p:nvSpPr>
              <p:spPr bwMode="auto">
                <a:xfrm>
                  <a:off x="9326870" y="2420350"/>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3" name="Freeform 43"/>
                <p:cNvSpPr>
                  <a:spLocks/>
                </p:cNvSpPr>
                <p:nvPr/>
              </p:nvSpPr>
              <p:spPr bwMode="auto">
                <a:xfrm>
                  <a:off x="9136996" y="2997645"/>
                  <a:ext cx="703879" cy="186039"/>
                </a:xfrm>
                <a:custGeom>
                  <a:avLst/>
                  <a:gdLst>
                    <a:gd name="T0" fmla="*/ 12 w 323"/>
                    <a:gd name="T1" fmla="*/ 80 h 86"/>
                    <a:gd name="T2" fmla="*/ 33 w 323"/>
                    <a:gd name="T3" fmla="*/ 32 h 86"/>
                    <a:gd name="T4" fmla="*/ 81 w 323"/>
                    <a:gd name="T5" fmla="*/ 12 h 86"/>
                    <a:gd name="T6" fmla="*/ 317 w 323"/>
                    <a:gd name="T7" fmla="*/ 12 h 86"/>
                    <a:gd name="T8" fmla="*/ 323 w 323"/>
                    <a:gd name="T9" fmla="*/ 6 h 86"/>
                    <a:gd name="T10" fmla="*/ 317 w 323"/>
                    <a:gd name="T11" fmla="*/ 0 h 86"/>
                    <a:gd name="T12" fmla="*/ 81 w 323"/>
                    <a:gd name="T13" fmla="*/ 0 h 86"/>
                    <a:gd name="T14" fmla="*/ 0 w 323"/>
                    <a:gd name="T15" fmla="*/ 80 h 86"/>
                    <a:gd name="T16" fmla="*/ 6 w 323"/>
                    <a:gd name="T17" fmla="*/ 86 h 86"/>
                    <a:gd name="T18" fmla="*/ 12 w 32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86">
                      <a:moveTo>
                        <a:pt x="12" y="80"/>
                      </a:moveTo>
                      <a:cubicBezTo>
                        <a:pt x="12" y="62"/>
                        <a:pt x="20" y="44"/>
                        <a:pt x="33" y="32"/>
                      </a:cubicBezTo>
                      <a:cubicBezTo>
                        <a:pt x="45" y="20"/>
                        <a:pt x="62" y="12"/>
                        <a:pt x="81" y="12"/>
                      </a:cubicBezTo>
                      <a:cubicBezTo>
                        <a:pt x="317" y="12"/>
                        <a:pt x="317" y="12"/>
                        <a:pt x="317" y="12"/>
                      </a:cubicBezTo>
                      <a:cubicBezTo>
                        <a:pt x="320" y="12"/>
                        <a:pt x="323" y="9"/>
                        <a:pt x="323" y="6"/>
                      </a:cubicBezTo>
                      <a:cubicBezTo>
                        <a:pt x="323" y="3"/>
                        <a:pt x="320" y="0"/>
                        <a:pt x="31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4" name="Freeform 44"/>
                <p:cNvSpPr>
                  <a:spLocks/>
                </p:cNvSpPr>
                <p:nvPr/>
              </p:nvSpPr>
              <p:spPr bwMode="auto">
                <a:xfrm>
                  <a:off x="9860054" y="3024496"/>
                  <a:ext cx="201382" cy="203300"/>
                </a:xfrm>
                <a:custGeom>
                  <a:avLst/>
                  <a:gdLst>
                    <a:gd name="T0" fmla="*/ 14 w 92"/>
                    <a:gd name="T1" fmla="*/ 15 h 93"/>
                    <a:gd name="T2" fmla="*/ 22 w 92"/>
                    <a:gd name="T3" fmla="*/ 67 h 93"/>
                    <a:gd name="T4" fmla="*/ 92 w 92"/>
                    <a:gd name="T5" fmla="*/ 93 h 93"/>
                    <a:gd name="T6" fmla="*/ 66 w 92"/>
                    <a:gd name="T7" fmla="*/ 23 h 93"/>
                    <a:gd name="T8" fmla="*/ 14 w 92"/>
                    <a:gd name="T9" fmla="*/ 15 h 93"/>
                  </a:gdLst>
                  <a:ahLst/>
                  <a:cxnLst>
                    <a:cxn ang="0">
                      <a:pos x="T0" y="T1"/>
                    </a:cxn>
                    <a:cxn ang="0">
                      <a:pos x="T2" y="T3"/>
                    </a:cxn>
                    <a:cxn ang="0">
                      <a:pos x="T4" y="T5"/>
                    </a:cxn>
                    <a:cxn ang="0">
                      <a:pos x="T6" y="T7"/>
                    </a:cxn>
                    <a:cxn ang="0">
                      <a:pos x="T8" y="T9"/>
                    </a:cxn>
                  </a:cxnLst>
                  <a:rect l="0" t="0" r="r" b="b"/>
                  <a:pathLst>
                    <a:path w="92" h="93">
                      <a:moveTo>
                        <a:pt x="14" y="15"/>
                      </a:moveTo>
                      <a:cubicBezTo>
                        <a:pt x="0" y="29"/>
                        <a:pt x="1" y="50"/>
                        <a:pt x="22" y="67"/>
                      </a:cubicBezTo>
                      <a:cubicBezTo>
                        <a:pt x="51" y="89"/>
                        <a:pt x="92" y="93"/>
                        <a:pt x="92" y="93"/>
                      </a:cubicBezTo>
                      <a:cubicBezTo>
                        <a:pt x="92" y="93"/>
                        <a:pt x="88" y="52"/>
                        <a:pt x="66" y="23"/>
                      </a:cubicBezTo>
                      <a:cubicBezTo>
                        <a:pt x="50" y="2"/>
                        <a:pt x="28" y="0"/>
                        <a:pt x="14" y="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5" name="Freeform 45"/>
                <p:cNvSpPr>
                  <a:spLocks/>
                </p:cNvSpPr>
                <p:nvPr/>
              </p:nvSpPr>
              <p:spPr bwMode="auto">
                <a:xfrm>
                  <a:off x="9856218" y="3022578"/>
                  <a:ext cx="220561" cy="218643"/>
                </a:xfrm>
                <a:custGeom>
                  <a:avLst/>
                  <a:gdLst>
                    <a:gd name="T0" fmla="*/ 16 w 101"/>
                    <a:gd name="T1" fmla="*/ 16 h 100"/>
                    <a:gd name="T2" fmla="*/ 12 w 101"/>
                    <a:gd name="T3" fmla="*/ 11 h 100"/>
                    <a:gd name="T4" fmla="*/ 1 w 101"/>
                    <a:gd name="T5" fmla="*/ 37 h 100"/>
                    <a:gd name="T6" fmla="*/ 6 w 101"/>
                    <a:gd name="T7" fmla="*/ 56 h 100"/>
                    <a:gd name="T8" fmla="*/ 21 w 101"/>
                    <a:gd name="T9" fmla="*/ 72 h 100"/>
                    <a:gd name="T10" fmla="*/ 69 w 101"/>
                    <a:gd name="T11" fmla="*/ 95 h 100"/>
                    <a:gd name="T12" fmla="*/ 94 w 101"/>
                    <a:gd name="T13" fmla="*/ 100 h 100"/>
                    <a:gd name="T14" fmla="*/ 99 w 101"/>
                    <a:gd name="T15" fmla="*/ 98 h 100"/>
                    <a:gd name="T16" fmla="*/ 100 w 101"/>
                    <a:gd name="T17" fmla="*/ 93 h 100"/>
                    <a:gd name="T18" fmla="*/ 95 w 101"/>
                    <a:gd name="T19" fmla="*/ 68 h 100"/>
                    <a:gd name="T20" fmla="*/ 73 w 101"/>
                    <a:gd name="T21" fmla="*/ 20 h 100"/>
                    <a:gd name="T22" fmla="*/ 73 w 101"/>
                    <a:gd name="T23" fmla="*/ 20 h 100"/>
                    <a:gd name="T24" fmla="*/ 56 w 101"/>
                    <a:gd name="T25" fmla="*/ 5 h 100"/>
                    <a:gd name="T26" fmla="*/ 38 w 101"/>
                    <a:gd name="T27" fmla="*/ 0 h 100"/>
                    <a:gd name="T28" fmla="*/ 12 w 101"/>
                    <a:gd name="T29" fmla="*/ 11 h 100"/>
                    <a:gd name="T30" fmla="*/ 12 w 101"/>
                    <a:gd name="T31" fmla="*/ 11 h 100"/>
                    <a:gd name="T32" fmla="*/ 16 w 101"/>
                    <a:gd name="T33" fmla="*/ 16 h 100"/>
                    <a:gd name="T34" fmla="*/ 20 w 101"/>
                    <a:gd name="T35" fmla="*/ 20 h 100"/>
                    <a:gd name="T36" fmla="*/ 38 w 101"/>
                    <a:gd name="T37" fmla="*/ 12 h 100"/>
                    <a:gd name="T38" fmla="*/ 50 w 101"/>
                    <a:gd name="T39" fmla="*/ 16 h 100"/>
                    <a:gd name="T40" fmla="*/ 63 w 101"/>
                    <a:gd name="T41" fmla="*/ 27 h 100"/>
                    <a:gd name="T42" fmla="*/ 63 w 101"/>
                    <a:gd name="T43" fmla="*/ 27 h 100"/>
                    <a:gd name="T44" fmla="*/ 84 w 101"/>
                    <a:gd name="T45" fmla="*/ 71 h 100"/>
                    <a:gd name="T46" fmla="*/ 88 w 101"/>
                    <a:gd name="T47" fmla="*/ 88 h 100"/>
                    <a:gd name="T48" fmla="*/ 88 w 101"/>
                    <a:gd name="T49" fmla="*/ 93 h 100"/>
                    <a:gd name="T50" fmla="*/ 88 w 101"/>
                    <a:gd name="T51" fmla="*/ 94 h 100"/>
                    <a:gd name="T52" fmla="*/ 88 w 101"/>
                    <a:gd name="T53" fmla="*/ 95 h 100"/>
                    <a:gd name="T54" fmla="*/ 88 w 101"/>
                    <a:gd name="T55" fmla="*/ 95 h 100"/>
                    <a:gd name="T56" fmla="*/ 94 w 101"/>
                    <a:gd name="T57" fmla="*/ 94 h 100"/>
                    <a:gd name="T58" fmla="*/ 95 w 101"/>
                    <a:gd name="T59" fmla="*/ 88 h 100"/>
                    <a:gd name="T60" fmla="*/ 95 w 101"/>
                    <a:gd name="T61" fmla="*/ 88 h 100"/>
                    <a:gd name="T62" fmla="*/ 71 w 101"/>
                    <a:gd name="T63" fmla="*/ 83 h 100"/>
                    <a:gd name="T64" fmla="*/ 28 w 101"/>
                    <a:gd name="T65" fmla="*/ 63 h 100"/>
                    <a:gd name="T66" fmla="*/ 16 w 101"/>
                    <a:gd name="T67" fmla="*/ 50 h 100"/>
                    <a:gd name="T68" fmla="*/ 13 w 101"/>
                    <a:gd name="T69" fmla="*/ 37 h 100"/>
                    <a:gd name="T70" fmla="*/ 20 w 101"/>
                    <a:gd name="T71" fmla="*/ 20 h 100"/>
                    <a:gd name="T72" fmla="*/ 20 w 101"/>
                    <a:gd name="T73" fmla="*/ 20 h 100"/>
                    <a:gd name="T74" fmla="*/ 16 w 101"/>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16"/>
                      </a:moveTo>
                      <a:cubicBezTo>
                        <a:pt x="12" y="11"/>
                        <a:pt x="12" y="11"/>
                        <a:pt x="12" y="11"/>
                      </a:cubicBezTo>
                      <a:cubicBezTo>
                        <a:pt x="5" y="18"/>
                        <a:pt x="0" y="28"/>
                        <a:pt x="1" y="37"/>
                      </a:cubicBezTo>
                      <a:cubicBezTo>
                        <a:pt x="1"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1" y="95"/>
                        <a:pt x="100" y="93"/>
                      </a:cubicBezTo>
                      <a:cubicBezTo>
                        <a:pt x="100" y="93"/>
                        <a:pt x="99" y="83"/>
                        <a:pt x="95" y="68"/>
                      </a:cubicBezTo>
                      <a:cubicBezTo>
                        <a:pt x="91" y="54"/>
                        <a:pt x="85" y="36"/>
                        <a:pt x="73" y="20"/>
                      </a:cubicBezTo>
                      <a:cubicBezTo>
                        <a:pt x="73" y="20"/>
                        <a:pt x="73" y="20"/>
                        <a:pt x="73" y="20"/>
                      </a:cubicBezTo>
                      <a:cubicBezTo>
                        <a:pt x="68" y="14"/>
                        <a:pt x="62" y="9"/>
                        <a:pt x="56" y="5"/>
                      </a:cubicBezTo>
                      <a:cubicBezTo>
                        <a:pt x="50" y="2"/>
                        <a:pt x="44" y="0"/>
                        <a:pt x="38" y="0"/>
                      </a:cubicBezTo>
                      <a:cubicBezTo>
                        <a:pt x="28" y="0"/>
                        <a:pt x="19" y="4"/>
                        <a:pt x="12" y="11"/>
                      </a:cubicBezTo>
                      <a:cubicBezTo>
                        <a:pt x="12" y="11"/>
                        <a:pt x="12" y="11"/>
                        <a:pt x="12" y="11"/>
                      </a:cubicBezTo>
                      <a:cubicBezTo>
                        <a:pt x="16" y="16"/>
                        <a:pt x="16" y="16"/>
                        <a:pt x="16" y="16"/>
                      </a:cubicBezTo>
                      <a:cubicBezTo>
                        <a:pt x="20" y="20"/>
                        <a:pt x="20" y="20"/>
                        <a:pt x="20" y="20"/>
                      </a:cubicBezTo>
                      <a:cubicBezTo>
                        <a:pt x="25" y="15"/>
                        <a:pt x="31" y="12"/>
                        <a:pt x="38" y="12"/>
                      </a:cubicBezTo>
                      <a:cubicBezTo>
                        <a:pt x="42" y="12"/>
                        <a:pt x="46" y="13"/>
                        <a:pt x="50" y="16"/>
                      </a:cubicBezTo>
                      <a:cubicBezTo>
                        <a:pt x="55" y="18"/>
                        <a:pt x="59" y="22"/>
                        <a:pt x="63" y="27"/>
                      </a:cubicBezTo>
                      <a:cubicBezTo>
                        <a:pt x="63" y="27"/>
                        <a:pt x="63" y="27"/>
                        <a:pt x="63" y="27"/>
                      </a:cubicBezTo>
                      <a:cubicBezTo>
                        <a:pt x="74" y="41"/>
                        <a:pt x="80" y="58"/>
                        <a:pt x="84" y="71"/>
                      </a:cubicBezTo>
                      <a:cubicBezTo>
                        <a:pt x="86" y="78"/>
                        <a:pt x="87" y="84"/>
                        <a:pt x="88"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1" y="83"/>
                      </a:cubicBezTo>
                      <a:cubicBezTo>
                        <a:pt x="57" y="79"/>
                        <a:pt x="41" y="73"/>
                        <a:pt x="28" y="63"/>
                      </a:cubicBezTo>
                      <a:cubicBezTo>
                        <a:pt x="22" y="59"/>
                        <a:pt x="19" y="54"/>
                        <a:pt x="16" y="50"/>
                      </a:cubicBezTo>
                      <a:cubicBezTo>
                        <a:pt x="14" y="45"/>
                        <a:pt x="13" y="41"/>
                        <a:pt x="13" y="37"/>
                      </a:cubicBezTo>
                      <a:cubicBezTo>
                        <a:pt x="13" y="31"/>
                        <a:pt x="15" y="25"/>
                        <a:pt x="20" y="20"/>
                      </a:cubicBezTo>
                      <a:cubicBezTo>
                        <a:pt x="20" y="20"/>
                        <a:pt x="20" y="20"/>
                        <a:pt x="20" y="20"/>
                      </a:cubicBezTo>
                      <a:lnTo>
                        <a:pt x="16"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6" name="Freeform 46"/>
                <p:cNvSpPr>
                  <a:spLocks/>
                </p:cNvSpPr>
                <p:nvPr/>
              </p:nvSpPr>
              <p:spPr bwMode="auto">
                <a:xfrm>
                  <a:off x="9860054" y="2792427"/>
                  <a:ext cx="201382"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7" name="Freeform 47"/>
                <p:cNvSpPr>
                  <a:spLocks/>
                </p:cNvSpPr>
                <p:nvPr/>
              </p:nvSpPr>
              <p:spPr bwMode="auto">
                <a:xfrm>
                  <a:off x="9856218" y="2779002"/>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28 w 101"/>
                    <a:gd name="T11" fmla="*/ 37 h 100"/>
                    <a:gd name="T12" fmla="*/ 72 w 101"/>
                    <a:gd name="T13" fmla="*/ 17 h 100"/>
                    <a:gd name="T14" fmla="*/ 89 w 101"/>
                    <a:gd name="T15" fmla="*/ 13 h 100"/>
                    <a:gd name="T16" fmla="*/ 93 w 101"/>
                    <a:gd name="T17" fmla="*/ 12 h 100"/>
                    <a:gd name="T18" fmla="*/ 95 w 101"/>
                    <a:gd name="T19" fmla="*/ 12 h 100"/>
                    <a:gd name="T20" fmla="*/ 95 w 101"/>
                    <a:gd name="T21" fmla="*/ 12 h 100"/>
                    <a:gd name="T22" fmla="*/ 95 w 101"/>
                    <a:gd name="T23" fmla="*/ 12 h 100"/>
                    <a:gd name="T24" fmla="*/ 94 w 101"/>
                    <a:gd name="T25" fmla="*/ 6 h 100"/>
                    <a:gd name="T26" fmla="*/ 88 w 101"/>
                    <a:gd name="T27" fmla="*/ 6 h 100"/>
                    <a:gd name="T28" fmla="*/ 88 w 101"/>
                    <a:gd name="T29" fmla="*/ 6 h 100"/>
                    <a:gd name="T30" fmla="*/ 83 w 101"/>
                    <a:gd name="T31" fmla="*/ 30 h 100"/>
                    <a:gd name="T32" fmla="*/ 63 w 101"/>
                    <a:gd name="T33" fmla="*/ 73 h 100"/>
                    <a:gd name="T34" fmla="*/ 63 w 101"/>
                    <a:gd name="T35" fmla="*/ 73 h 100"/>
                    <a:gd name="T36" fmla="*/ 50 w 101"/>
                    <a:gd name="T37" fmla="*/ 84 h 100"/>
                    <a:gd name="T38" fmla="*/ 38 w 101"/>
                    <a:gd name="T39" fmla="*/ 88 h 100"/>
                    <a:gd name="T40" fmla="*/ 20 w 101"/>
                    <a:gd name="T41" fmla="*/ 80 h 100"/>
                    <a:gd name="T42" fmla="*/ 20 w 101"/>
                    <a:gd name="T43" fmla="*/ 80 h 100"/>
                    <a:gd name="T44" fmla="*/ 16 w 101"/>
                    <a:gd name="T45" fmla="*/ 85 h 100"/>
                    <a:gd name="T46" fmla="*/ 12 w 101"/>
                    <a:gd name="T47" fmla="*/ 89 h 100"/>
                    <a:gd name="T48" fmla="*/ 38 w 101"/>
                    <a:gd name="T49" fmla="*/ 100 h 100"/>
                    <a:gd name="T50" fmla="*/ 56 w 101"/>
                    <a:gd name="T51" fmla="*/ 95 h 100"/>
                    <a:gd name="T52" fmla="*/ 73 w 101"/>
                    <a:gd name="T53" fmla="*/ 80 h 100"/>
                    <a:gd name="T54" fmla="*/ 73 w 101"/>
                    <a:gd name="T55" fmla="*/ 80 h 100"/>
                    <a:gd name="T56" fmla="*/ 95 w 101"/>
                    <a:gd name="T57" fmla="*/ 32 h 100"/>
                    <a:gd name="T58" fmla="*/ 100 w 101"/>
                    <a:gd name="T59" fmla="*/ 7 h 100"/>
                    <a:gd name="T60" fmla="*/ 99 w 101"/>
                    <a:gd name="T61" fmla="*/ 2 h 100"/>
                    <a:gd name="T62" fmla="*/ 94 w 101"/>
                    <a:gd name="T63" fmla="*/ 0 h 100"/>
                    <a:gd name="T64" fmla="*/ 69 w 101"/>
                    <a:gd name="T65" fmla="*/ 5 h 100"/>
                    <a:gd name="T66" fmla="*/ 21 w 101"/>
                    <a:gd name="T67" fmla="*/ 28 h 100"/>
                    <a:gd name="T68" fmla="*/ 21 w 101"/>
                    <a:gd name="T69" fmla="*/ 28 h 100"/>
                    <a:gd name="T70" fmla="*/ 6 w 101"/>
                    <a:gd name="T71" fmla="*/ 44 h 100"/>
                    <a:gd name="T72" fmla="*/ 1 w 101"/>
                    <a:gd name="T73" fmla="*/ 63 h 100"/>
                    <a:gd name="T74" fmla="*/ 12 w 101"/>
                    <a:gd name="T75" fmla="*/ 89 h 100"/>
                    <a:gd name="T76" fmla="*/ 12 w 101"/>
                    <a:gd name="T77" fmla="*/ 89 h 100"/>
                    <a:gd name="T78" fmla="*/ 16 w 101"/>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28" y="37"/>
                        <a:pt x="28" y="37"/>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8" name="Freeform 48"/>
                <p:cNvSpPr>
                  <a:spLocks/>
                </p:cNvSpPr>
                <p:nvPr/>
              </p:nvSpPr>
              <p:spPr bwMode="auto">
                <a:xfrm>
                  <a:off x="8459968" y="2909421"/>
                  <a:ext cx="701961" cy="187957"/>
                </a:xfrm>
                <a:custGeom>
                  <a:avLst/>
                  <a:gdLst>
                    <a:gd name="T0" fmla="*/ 322 w 322"/>
                    <a:gd name="T1" fmla="*/ 80 h 86"/>
                    <a:gd name="T2" fmla="*/ 242 w 322"/>
                    <a:gd name="T3" fmla="*/ 0 h 86"/>
                    <a:gd name="T4" fmla="*/ 6 w 322"/>
                    <a:gd name="T5" fmla="*/ 0 h 86"/>
                    <a:gd name="T6" fmla="*/ 0 w 322"/>
                    <a:gd name="T7" fmla="*/ 6 h 86"/>
                    <a:gd name="T8" fmla="*/ 6 w 322"/>
                    <a:gd name="T9" fmla="*/ 12 h 86"/>
                    <a:gd name="T10" fmla="*/ 242 w 322"/>
                    <a:gd name="T11" fmla="*/ 12 h 86"/>
                    <a:gd name="T12" fmla="*/ 290 w 322"/>
                    <a:gd name="T13" fmla="*/ 32 h 86"/>
                    <a:gd name="T14" fmla="*/ 310 w 322"/>
                    <a:gd name="T15" fmla="*/ 80 h 86"/>
                    <a:gd name="T16" fmla="*/ 316 w 322"/>
                    <a:gd name="T17" fmla="*/ 86 h 86"/>
                    <a:gd name="T18" fmla="*/ 322 w 32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86">
                      <a:moveTo>
                        <a:pt x="322" y="80"/>
                      </a:moveTo>
                      <a:cubicBezTo>
                        <a:pt x="322" y="36"/>
                        <a:pt x="286" y="0"/>
                        <a:pt x="242" y="0"/>
                      </a:cubicBezTo>
                      <a:cubicBezTo>
                        <a:pt x="6" y="0"/>
                        <a:pt x="6" y="0"/>
                        <a:pt x="6" y="0"/>
                      </a:cubicBezTo>
                      <a:cubicBezTo>
                        <a:pt x="3" y="0"/>
                        <a:pt x="0" y="3"/>
                        <a:pt x="0" y="6"/>
                      </a:cubicBezTo>
                      <a:cubicBezTo>
                        <a:pt x="0" y="9"/>
                        <a:pt x="3" y="12"/>
                        <a:pt x="6" y="12"/>
                      </a:cubicBezTo>
                      <a:cubicBezTo>
                        <a:pt x="242" y="12"/>
                        <a:pt x="242" y="12"/>
                        <a:pt x="242" y="12"/>
                      </a:cubicBezTo>
                      <a:cubicBezTo>
                        <a:pt x="261" y="12"/>
                        <a:pt x="278" y="20"/>
                        <a:pt x="290" y="32"/>
                      </a:cubicBezTo>
                      <a:cubicBezTo>
                        <a:pt x="303" y="44"/>
                        <a:pt x="310" y="62"/>
                        <a:pt x="310" y="80"/>
                      </a:cubicBezTo>
                      <a:cubicBezTo>
                        <a:pt x="310" y="84"/>
                        <a:pt x="313" y="86"/>
                        <a:pt x="316" y="86"/>
                      </a:cubicBezTo>
                      <a:cubicBezTo>
                        <a:pt x="320" y="86"/>
                        <a:pt x="322" y="84"/>
                        <a:pt x="32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79" name="Freeform 49"/>
                <p:cNvSpPr>
                  <a:spLocks/>
                </p:cNvSpPr>
                <p:nvPr/>
              </p:nvSpPr>
              <p:spPr bwMode="auto">
                <a:xfrm>
                  <a:off x="8237489" y="2938190"/>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2" y="89"/>
                        <a:pt x="0" y="93"/>
                        <a:pt x="0" y="93"/>
                      </a:cubicBezTo>
                      <a:cubicBezTo>
                        <a:pt x="0" y="93"/>
                        <a:pt x="5" y="52"/>
                        <a:pt x="27" y="23"/>
                      </a:cubicBezTo>
                      <a:cubicBezTo>
                        <a:pt x="43" y="2"/>
                        <a:pt x="65" y="0"/>
                        <a:pt x="79" y="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0" name="Freeform 50"/>
                <p:cNvSpPr>
                  <a:spLocks/>
                </p:cNvSpPr>
                <p:nvPr/>
              </p:nvSpPr>
              <p:spPr bwMode="auto">
                <a:xfrm>
                  <a:off x="8224063" y="2936272"/>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8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38 w 100"/>
                    <a:gd name="T33" fmla="*/ 27 h 100"/>
                    <a:gd name="T34" fmla="*/ 51 w 100"/>
                    <a:gd name="T35" fmla="*/ 16 h 100"/>
                    <a:gd name="T36" fmla="*/ 63 w 100"/>
                    <a:gd name="T37" fmla="*/ 12 h 100"/>
                    <a:gd name="T38" fmla="*/ 81 w 100"/>
                    <a:gd name="T39" fmla="*/ 20 h 100"/>
                    <a:gd name="T40" fmla="*/ 81 w 100"/>
                    <a:gd name="T41" fmla="*/ 20 h 100"/>
                    <a:gd name="T42" fmla="*/ 85 w 100"/>
                    <a:gd name="T43" fmla="*/ 16 h 100"/>
                    <a:gd name="T44" fmla="*/ 89 w 100"/>
                    <a:gd name="T45" fmla="*/ 11 h 100"/>
                    <a:gd name="T46" fmla="*/ 63 w 100"/>
                    <a:gd name="T47" fmla="*/ 0 h 100"/>
                    <a:gd name="T48" fmla="*/ 45 w 100"/>
                    <a:gd name="T49" fmla="*/ 5 h 100"/>
                    <a:gd name="T50" fmla="*/ 28 w 100"/>
                    <a:gd name="T51" fmla="*/ 20 h 100"/>
                    <a:gd name="T52" fmla="*/ 28 w 100"/>
                    <a:gd name="T53" fmla="*/ 20 h 100"/>
                    <a:gd name="T54" fmla="*/ 6 w 100"/>
                    <a:gd name="T55" fmla="*/ 68 h 100"/>
                    <a:gd name="T56" fmla="*/ 1 w 100"/>
                    <a:gd name="T57" fmla="*/ 93 h 100"/>
                    <a:gd name="T58" fmla="*/ 2 w 100"/>
                    <a:gd name="T59" fmla="*/ 98 h 100"/>
                    <a:gd name="T60" fmla="*/ 7 w 100"/>
                    <a:gd name="T61" fmla="*/ 100 h 100"/>
                    <a:gd name="T62" fmla="*/ 32 w 100"/>
                    <a:gd name="T63" fmla="*/ 95 h 100"/>
                    <a:gd name="T64" fmla="*/ 80 w 100"/>
                    <a:gd name="T65" fmla="*/ 72 h 100"/>
                    <a:gd name="T66" fmla="*/ 95 w 100"/>
                    <a:gd name="T67" fmla="*/ 56 h 100"/>
                    <a:gd name="T68" fmla="*/ 100 w 100"/>
                    <a:gd name="T69" fmla="*/ 37 h 100"/>
                    <a:gd name="T70" fmla="*/ 89 w 100"/>
                    <a:gd name="T71" fmla="*/ 11 h 100"/>
                    <a:gd name="T72" fmla="*/ 89 w 100"/>
                    <a:gd name="T73" fmla="*/ 11 h 100"/>
                    <a:gd name="T74" fmla="*/ 85 w 100"/>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9" y="59"/>
                        <a:pt x="73" y="63"/>
                      </a:cubicBezTo>
                      <a:cubicBezTo>
                        <a:pt x="59" y="73"/>
                        <a:pt x="43" y="80"/>
                        <a:pt x="29" y="83"/>
                      </a:cubicBezTo>
                      <a:cubicBezTo>
                        <a:pt x="22" y="85"/>
                        <a:pt x="17" y="86"/>
                        <a:pt x="12" y="87"/>
                      </a:cubicBezTo>
                      <a:cubicBezTo>
                        <a:pt x="10" y="87"/>
                        <a:pt x="9" y="88"/>
                        <a:pt x="8" y="88"/>
                      </a:cubicBezTo>
                      <a:cubicBezTo>
                        <a:pt x="7" y="88"/>
                        <a:pt x="7"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3" y="94"/>
                        <a:pt x="14" y="83"/>
                        <a:pt x="17" y="70"/>
                      </a:cubicBezTo>
                      <a:cubicBezTo>
                        <a:pt x="21" y="57"/>
                        <a:pt x="28" y="41"/>
                        <a:pt x="38" y="27"/>
                      </a:cubicBezTo>
                      <a:cubicBezTo>
                        <a:pt x="38" y="27"/>
                        <a:pt x="38" y="27"/>
                        <a:pt x="38" y="27"/>
                      </a:cubicBezTo>
                      <a:cubicBezTo>
                        <a:pt x="42" y="22"/>
                        <a:pt x="46" y="18"/>
                        <a:pt x="51" y="16"/>
                      </a:cubicBezTo>
                      <a:cubicBezTo>
                        <a:pt x="55" y="13"/>
                        <a:pt x="59" y="12"/>
                        <a:pt x="63" y="12"/>
                      </a:cubicBezTo>
                      <a:cubicBezTo>
                        <a:pt x="70" y="12"/>
                        <a:pt x="75" y="15"/>
                        <a:pt x="81" y="20"/>
                      </a:cubicBezTo>
                      <a:cubicBezTo>
                        <a:pt x="81" y="20"/>
                        <a:pt x="81" y="20"/>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28" y="20"/>
                        <a:pt x="28" y="20"/>
                        <a:pt x="28" y="20"/>
                      </a:cubicBezTo>
                      <a:cubicBezTo>
                        <a:pt x="16" y="36"/>
                        <a:pt x="9" y="54"/>
                        <a:pt x="6" y="68"/>
                      </a:cubicBezTo>
                      <a:cubicBezTo>
                        <a:pt x="2" y="83"/>
                        <a:pt x="1" y="93"/>
                        <a:pt x="1" y="93"/>
                      </a:cubicBezTo>
                      <a:cubicBezTo>
                        <a:pt x="0" y="95"/>
                        <a:pt x="1" y="97"/>
                        <a:pt x="2" y="98"/>
                      </a:cubicBezTo>
                      <a:cubicBezTo>
                        <a:pt x="4"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cubicBezTo>
                        <a:pt x="89" y="11"/>
                        <a:pt x="89" y="11"/>
                        <a:pt x="89" y="11"/>
                      </a:cubicBezTo>
                      <a:lnTo>
                        <a:pt x="85"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1" name="Freeform 51"/>
                <p:cNvSpPr>
                  <a:spLocks/>
                </p:cNvSpPr>
                <p:nvPr/>
              </p:nvSpPr>
              <p:spPr bwMode="auto">
                <a:xfrm>
                  <a:off x="8237489" y="2704203"/>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2" name="Freeform 52"/>
                <p:cNvSpPr>
                  <a:spLocks/>
                </p:cNvSpPr>
                <p:nvPr/>
              </p:nvSpPr>
              <p:spPr bwMode="auto">
                <a:xfrm>
                  <a:off x="8224063" y="26907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1 w 100"/>
                    <a:gd name="T19" fmla="*/ 7 h 100"/>
                    <a:gd name="T20" fmla="*/ 6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3" y="37"/>
                        <a:pt x="73" y="3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3" name="Freeform 53"/>
                <p:cNvSpPr>
                  <a:spLocks/>
                </p:cNvSpPr>
                <p:nvPr/>
              </p:nvSpPr>
              <p:spPr bwMode="auto">
                <a:xfrm>
                  <a:off x="9136996" y="2648583"/>
                  <a:ext cx="615654" cy="186039"/>
                </a:xfrm>
                <a:custGeom>
                  <a:avLst/>
                  <a:gdLst>
                    <a:gd name="T0" fmla="*/ 12 w 283"/>
                    <a:gd name="T1" fmla="*/ 80 h 86"/>
                    <a:gd name="T2" fmla="*/ 33 w 283"/>
                    <a:gd name="T3" fmla="*/ 32 h 86"/>
                    <a:gd name="T4" fmla="*/ 81 w 283"/>
                    <a:gd name="T5" fmla="*/ 12 h 86"/>
                    <a:gd name="T6" fmla="*/ 277 w 283"/>
                    <a:gd name="T7" fmla="*/ 12 h 86"/>
                    <a:gd name="T8" fmla="*/ 283 w 283"/>
                    <a:gd name="T9" fmla="*/ 6 h 86"/>
                    <a:gd name="T10" fmla="*/ 277 w 283"/>
                    <a:gd name="T11" fmla="*/ 0 h 86"/>
                    <a:gd name="T12" fmla="*/ 81 w 283"/>
                    <a:gd name="T13" fmla="*/ 0 h 86"/>
                    <a:gd name="T14" fmla="*/ 0 w 283"/>
                    <a:gd name="T15" fmla="*/ 80 h 86"/>
                    <a:gd name="T16" fmla="*/ 6 w 283"/>
                    <a:gd name="T17" fmla="*/ 86 h 86"/>
                    <a:gd name="T18" fmla="*/ 12 w 28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86">
                      <a:moveTo>
                        <a:pt x="12" y="80"/>
                      </a:moveTo>
                      <a:cubicBezTo>
                        <a:pt x="12" y="62"/>
                        <a:pt x="20" y="44"/>
                        <a:pt x="33" y="32"/>
                      </a:cubicBezTo>
                      <a:cubicBezTo>
                        <a:pt x="45" y="20"/>
                        <a:pt x="62" y="12"/>
                        <a:pt x="81" y="12"/>
                      </a:cubicBezTo>
                      <a:cubicBezTo>
                        <a:pt x="277" y="12"/>
                        <a:pt x="277" y="12"/>
                        <a:pt x="277" y="12"/>
                      </a:cubicBezTo>
                      <a:cubicBezTo>
                        <a:pt x="280" y="12"/>
                        <a:pt x="283" y="9"/>
                        <a:pt x="283" y="6"/>
                      </a:cubicBezTo>
                      <a:cubicBezTo>
                        <a:pt x="283" y="3"/>
                        <a:pt x="280" y="0"/>
                        <a:pt x="27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4" name="Freeform 54"/>
                <p:cNvSpPr>
                  <a:spLocks/>
                </p:cNvSpPr>
                <p:nvPr/>
              </p:nvSpPr>
              <p:spPr bwMode="auto">
                <a:xfrm>
                  <a:off x="9773747" y="2443365"/>
                  <a:ext cx="199464"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5" name="Freeform 55"/>
                <p:cNvSpPr>
                  <a:spLocks/>
                </p:cNvSpPr>
                <p:nvPr/>
              </p:nvSpPr>
              <p:spPr bwMode="auto">
                <a:xfrm>
                  <a:off x="9767993" y="242993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63 w 101"/>
                    <a:gd name="T33" fmla="*/ 73 h 100"/>
                    <a:gd name="T34" fmla="*/ 50 w 101"/>
                    <a:gd name="T35" fmla="*/ 84 h 100"/>
                    <a:gd name="T36" fmla="*/ 38 w 101"/>
                    <a:gd name="T37" fmla="*/ 88 h 100"/>
                    <a:gd name="T38" fmla="*/ 20 w 101"/>
                    <a:gd name="T39" fmla="*/ 80 h 100"/>
                    <a:gd name="T40" fmla="*/ 20 w 101"/>
                    <a:gd name="T41" fmla="*/ 80 h 100"/>
                    <a:gd name="T42" fmla="*/ 16 w 101"/>
                    <a:gd name="T43" fmla="*/ 85 h 100"/>
                    <a:gd name="T44" fmla="*/ 12 w 101"/>
                    <a:gd name="T45" fmla="*/ 89 h 100"/>
                    <a:gd name="T46" fmla="*/ 38 w 101"/>
                    <a:gd name="T47" fmla="*/ 100 h 100"/>
                    <a:gd name="T48" fmla="*/ 56 w 101"/>
                    <a:gd name="T49" fmla="*/ 95 h 100"/>
                    <a:gd name="T50" fmla="*/ 73 w 101"/>
                    <a:gd name="T51" fmla="*/ 80 h 100"/>
                    <a:gd name="T52" fmla="*/ 73 w 101"/>
                    <a:gd name="T53" fmla="*/ 80 h 100"/>
                    <a:gd name="T54" fmla="*/ 95 w 101"/>
                    <a:gd name="T55" fmla="*/ 32 h 100"/>
                    <a:gd name="T56" fmla="*/ 100 w 101"/>
                    <a:gd name="T57" fmla="*/ 7 h 100"/>
                    <a:gd name="T58" fmla="*/ 99 w 101"/>
                    <a:gd name="T59" fmla="*/ 2 h 100"/>
                    <a:gd name="T60" fmla="*/ 94 w 101"/>
                    <a:gd name="T61" fmla="*/ 0 h 100"/>
                    <a:gd name="T62" fmla="*/ 69 w 101"/>
                    <a:gd name="T63" fmla="*/ 5 h 100"/>
                    <a:gd name="T64" fmla="*/ 21 w 101"/>
                    <a:gd name="T65" fmla="*/ 28 h 100"/>
                    <a:gd name="T66" fmla="*/ 6 w 101"/>
                    <a:gd name="T67" fmla="*/ 44 h 100"/>
                    <a:gd name="T68" fmla="*/ 1 w 101"/>
                    <a:gd name="T69" fmla="*/ 63 h 100"/>
                    <a:gd name="T70" fmla="*/ 12 w 101"/>
                    <a:gd name="T71" fmla="*/ 89 h 100"/>
                    <a:gd name="T72" fmla="*/ 12 w 101"/>
                    <a:gd name="T73" fmla="*/ 89 h 100"/>
                    <a:gd name="T74" fmla="*/ 16 w 101"/>
                    <a:gd name="T7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6" name="Freeform 56"/>
                <p:cNvSpPr>
                  <a:spLocks/>
                </p:cNvSpPr>
                <p:nvPr/>
              </p:nvSpPr>
              <p:spPr bwMode="auto">
                <a:xfrm>
                  <a:off x="8548193" y="2560358"/>
                  <a:ext cx="613736" cy="187957"/>
                </a:xfrm>
                <a:custGeom>
                  <a:avLst/>
                  <a:gdLst>
                    <a:gd name="T0" fmla="*/ 282 w 282"/>
                    <a:gd name="T1" fmla="*/ 80 h 86"/>
                    <a:gd name="T2" fmla="*/ 202 w 282"/>
                    <a:gd name="T3" fmla="*/ 0 h 86"/>
                    <a:gd name="T4" fmla="*/ 6 w 282"/>
                    <a:gd name="T5" fmla="*/ 0 h 86"/>
                    <a:gd name="T6" fmla="*/ 0 w 282"/>
                    <a:gd name="T7" fmla="*/ 6 h 86"/>
                    <a:gd name="T8" fmla="*/ 6 w 282"/>
                    <a:gd name="T9" fmla="*/ 12 h 86"/>
                    <a:gd name="T10" fmla="*/ 202 w 282"/>
                    <a:gd name="T11" fmla="*/ 12 h 86"/>
                    <a:gd name="T12" fmla="*/ 250 w 282"/>
                    <a:gd name="T13" fmla="*/ 32 h 86"/>
                    <a:gd name="T14" fmla="*/ 270 w 282"/>
                    <a:gd name="T15" fmla="*/ 80 h 86"/>
                    <a:gd name="T16" fmla="*/ 276 w 282"/>
                    <a:gd name="T17" fmla="*/ 86 h 86"/>
                    <a:gd name="T18" fmla="*/ 282 w 28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86">
                      <a:moveTo>
                        <a:pt x="282" y="80"/>
                      </a:moveTo>
                      <a:cubicBezTo>
                        <a:pt x="282" y="36"/>
                        <a:pt x="246" y="0"/>
                        <a:pt x="202" y="0"/>
                      </a:cubicBezTo>
                      <a:cubicBezTo>
                        <a:pt x="6" y="0"/>
                        <a:pt x="6" y="0"/>
                        <a:pt x="6" y="0"/>
                      </a:cubicBezTo>
                      <a:cubicBezTo>
                        <a:pt x="3" y="0"/>
                        <a:pt x="0" y="3"/>
                        <a:pt x="0" y="6"/>
                      </a:cubicBezTo>
                      <a:cubicBezTo>
                        <a:pt x="0" y="9"/>
                        <a:pt x="3" y="12"/>
                        <a:pt x="6" y="12"/>
                      </a:cubicBezTo>
                      <a:cubicBezTo>
                        <a:pt x="202" y="12"/>
                        <a:pt x="202" y="12"/>
                        <a:pt x="202" y="12"/>
                      </a:cubicBezTo>
                      <a:cubicBezTo>
                        <a:pt x="221" y="12"/>
                        <a:pt x="238" y="20"/>
                        <a:pt x="250" y="32"/>
                      </a:cubicBezTo>
                      <a:cubicBezTo>
                        <a:pt x="263" y="44"/>
                        <a:pt x="270" y="62"/>
                        <a:pt x="270" y="80"/>
                      </a:cubicBezTo>
                      <a:cubicBezTo>
                        <a:pt x="270" y="84"/>
                        <a:pt x="273" y="86"/>
                        <a:pt x="276" y="86"/>
                      </a:cubicBezTo>
                      <a:cubicBezTo>
                        <a:pt x="280" y="86"/>
                        <a:pt x="282" y="84"/>
                        <a:pt x="282"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7" name="Freeform 57"/>
                <p:cNvSpPr>
                  <a:spLocks/>
                </p:cNvSpPr>
                <p:nvPr/>
              </p:nvSpPr>
              <p:spPr bwMode="auto">
                <a:xfrm>
                  <a:off x="8325713" y="235514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8" name="Freeform 58"/>
                <p:cNvSpPr>
                  <a:spLocks/>
                </p:cNvSpPr>
                <p:nvPr/>
              </p:nvSpPr>
              <p:spPr bwMode="auto">
                <a:xfrm>
                  <a:off x="8312288" y="234171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89" name="Oval 59"/>
                <p:cNvSpPr>
                  <a:spLocks noChangeArrowheads="1"/>
                </p:cNvSpPr>
                <p:nvPr/>
              </p:nvSpPr>
              <p:spPr bwMode="auto">
                <a:xfrm>
                  <a:off x="9674015" y="2731054"/>
                  <a:ext cx="132337"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0" name="Freeform 60"/>
                <p:cNvSpPr>
                  <a:spLocks/>
                </p:cNvSpPr>
                <p:nvPr/>
              </p:nvSpPr>
              <p:spPr bwMode="auto">
                <a:xfrm>
                  <a:off x="9662507"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1" name="Oval 61"/>
                <p:cNvSpPr>
                  <a:spLocks noChangeArrowheads="1"/>
                </p:cNvSpPr>
                <p:nvPr/>
              </p:nvSpPr>
              <p:spPr bwMode="auto">
                <a:xfrm>
                  <a:off x="9403587" y="2731054"/>
                  <a:ext cx="132337"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2" name="Freeform 62"/>
                <p:cNvSpPr>
                  <a:spLocks/>
                </p:cNvSpPr>
                <p:nvPr/>
              </p:nvSpPr>
              <p:spPr bwMode="auto">
                <a:xfrm>
                  <a:off x="9392080"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3" name="Oval 63"/>
                <p:cNvSpPr>
                  <a:spLocks noChangeArrowheads="1"/>
                </p:cNvSpPr>
                <p:nvPr/>
              </p:nvSpPr>
              <p:spPr bwMode="auto">
                <a:xfrm>
                  <a:off x="8494491" y="2640911"/>
                  <a:ext cx="130419"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4" name="Freeform 64"/>
                <p:cNvSpPr>
                  <a:spLocks/>
                </p:cNvSpPr>
                <p:nvPr/>
              </p:nvSpPr>
              <p:spPr bwMode="auto">
                <a:xfrm>
                  <a:off x="8481065" y="262748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5" name="Oval 65"/>
                <p:cNvSpPr>
                  <a:spLocks noChangeArrowheads="1"/>
                </p:cNvSpPr>
                <p:nvPr/>
              </p:nvSpPr>
              <p:spPr bwMode="auto">
                <a:xfrm>
                  <a:off x="8605731" y="3001481"/>
                  <a:ext cx="130419"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6" name="Freeform 66"/>
                <p:cNvSpPr>
                  <a:spLocks/>
                </p:cNvSpPr>
                <p:nvPr/>
              </p:nvSpPr>
              <p:spPr bwMode="auto">
                <a:xfrm>
                  <a:off x="8592305"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7" name="Oval 67"/>
                <p:cNvSpPr>
                  <a:spLocks noChangeArrowheads="1"/>
                </p:cNvSpPr>
                <p:nvPr/>
              </p:nvSpPr>
              <p:spPr bwMode="auto">
                <a:xfrm>
                  <a:off x="8916434" y="3001481"/>
                  <a:ext cx="130419"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8" name="Freeform 68"/>
                <p:cNvSpPr>
                  <a:spLocks/>
                </p:cNvSpPr>
                <p:nvPr/>
              </p:nvSpPr>
              <p:spPr bwMode="auto">
                <a:xfrm>
                  <a:off x="8903009"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199" name="Oval 69"/>
                <p:cNvSpPr>
                  <a:spLocks noChangeArrowheads="1"/>
                </p:cNvSpPr>
                <p:nvPr/>
              </p:nvSpPr>
              <p:spPr bwMode="auto">
                <a:xfrm>
                  <a:off x="8810949" y="2640911"/>
                  <a:ext cx="130419" cy="130419"/>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200" name="Freeform 70"/>
                <p:cNvSpPr>
                  <a:spLocks/>
                </p:cNvSpPr>
                <p:nvPr/>
              </p:nvSpPr>
              <p:spPr bwMode="auto">
                <a:xfrm>
                  <a:off x="8797523" y="262748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59"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59" y="29"/>
                        <a:pt x="60" y="36"/>
                      </a:cubicBezTo>
                      <a:cubicBezTo>
                        <a:pt x="66" y="36"/>
                        <a:pt x="66" y="36"/>
                        <a:pt x="66" y="36"/>
                      </a:cubicBezTo>
                      <a:cubicBezTo>
                        <a:pt x="72" y="36"/>
                        <a:pt x="72" y="36"/>
                        <a:pt x="72" y="36"/>
                      </a:cubicBezTo>
                      <a:cubicBezTo>
                        <a:pt x="71" y="16"/>
                        <a:pt x="55" y="0"/>
                        <a:pt x="36" y="0"/>
                      </a:cubicBezTo>
                      <a:cubicBezTo>
                        <a:pt x="16" y="0"/>
                        <a:pt x="0" y="16"/>
                        <a:pt x="0" y="36"/>
                      </a:cubicBezTo>
                      <a:cubicBezTo>
                        <a:pt x="0" y="56"/>
                        <a:pt x="16" y="72"/>
                        <a:pt x="36" y="72"/>
                      </a:cubicBezTo>
                      <a:cubicBezTo>
                        <a:pt x="55" y="72"/>
                        <a:pt x="71"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201" name="Oval 71"/>
                <p:cNvSpPr>
                  <a:spLocks noChangeArrowheads="1"/>
                </p:cNvSpPr>
                <p:nvPr/>
              </p:nvSpPr>
              <p:spPr bwMode="auto">
                <a:xfrm>
                  <a:off x="9601134" y="3087788"/>
                  <a:ext cx="130419" cy="132337"/>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202" name="Freeform 72"/>
                <p:cNvSpPr>
                  <a:spLocks/>
                </p:cNvSpPr>
                <p:nvPr/>
              </p:nvSpPr>
              <p:spPr bwMode="auto">
                <a:xfrm>
                  <a:off x="9587708"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203" name="Oval 73"/>
                <p:cNvSpPr>
                  <a:spLocks noChangeArrowheads="1"/>
                </p:cNvSpPr>
                <p:nvPr/>
              </p:nvSpPr>
              <p:spPr bwMode="auto">
                <a:xfrm>
                  <a:off x="9273169" y="3087788"/>
                  <a:ext cx="130419" cy="132337"/>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sp>
              <p:nvSpPr>
                <p:cNvPr id="204" name="Freeform 74"/>
                <p:cNvSpPr>
                  <a:spLocks/>
                </p:cNvSpPr>
                <p:nvPr/>
              </p:nvSpPr>
              <p:spPr bwMode="auto">
                <a:xfrm>
                  <a:off x="9259743"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900" dirty="0">
                    <a:solidFill>
                      <a:srgbClr val="515151"/>
                    </a:solidFill>
                  </a:endParaRPr>
                </a:p>
              </p:txBody>
            </p:sp>
          </p:grpSp>
          <p:grpSp>
            <p:nvGrpSpPr>
              <p:cNvPr id="9" name="Group 152"/>
              <p:cNvGrpSpPr>
                <a:grpSpLocks noChangeAspect="1"/>
              </p:cNvGrpSpPr>
              <p:nvPr/>
            </p:nvGrpSpPr>
            <p:grpSpPr bwMode="auto">
              <a:xfrm>
                <a:off x="1003572" y="2967329"/>
                <a:ext cx="1806819" cy="1255960"/>
                <a:chOff x="962" y="608"/>
                <a:chExt cx="2296" cy="1596"/>
              </a:xfrm>
            </p:grpSpPr>
            <p:sp>
              <p:nvSpPr>
                <p:cNvPr id="207" name="Freeform 153"/>
                <p:cNvSpPr>
                  <a:spLocks/>
                </p:cNvSpPr>
                <p:nvPr/>
              </p:nvSpPr>
              <p:spPr bwMode="auto">
                <a:xfrm>
                  <a:off x="962" y="608"/>
                  <a:ext cx="2296" cy="1596"/>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72000" rIns="36000" bIns="36000" numCol="1" anchor="t" anchorCtr="0" compatLnSpc="1">
                  <a:prstTxWarp prst="textNoShape">
                    <a:avLst/>
                  </a:prstTxWarp>
                </a:bodyPr>
                <a:lstStyle/>
                <a:p>
                  <a:pPr>
                    <a:lnSpc>
                      <a:spcPct val="90000"/>
                    </a:lnSpc>
                    <a:spcBef>
                      <a:spcPts val="1067"/>
                    </a:spcBef>
                  </a:pPr>
                  <a:r>
                    <a:rPr lang="cs-CZ" sz="900" dirty="0" smtClean="0">
                      <a:solidFill>
                        <a:srgbClr val="FFFFFF"/>
                      </a:solidFill>
                    </a:rPr>
                    <a:t>Kontakt mezi českým exportérem a zahraničním partnerem</a:t>
                  </a:r>
                  <a:endParaRPr lang="en-US" sz="900" dirty="0">
                    <a:solidFill>
                      <a:srgbClr val="FFFFFF"/>
                    </a:solidFill>
                  </a:endParaRPr>
                </a:p>
              </p:txBody>
            </p:sp>
            <p:sp>
              <p:nvSpPr>
                <p:cNvPr id="208" name="Freeform 154"/>
                <p:cNvSpPr>
                  <a:spLocks/>
                </p:cNvSpPr>
                <p:nvPr/>
              </p:nvSpPr>
              <p:spPr bwMode="auto">
                <a:xfrm>
                  <a:off x="962" y="620"/>
                  <a:ext cx="606" cy="158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182880" numCol="1" anchor="ctr" anchorCtr="0" compatLnSpc="1">
                  <a:prstTxWarp prst="textNoShape">
                    <a:avLst/>
                  </a:prstTxWarp>
                </a:bodyPr>
                <a:lstStyle/>
                <a:p>
                  <a:pPr algn="ctr"/>
                  <a:r>
                    <a:rPr lang="en-US" dirty="0" smtClean="0">
                      <a:solidFill>
                        <a:srgbClr val="FFFFFF"/>
                      </a:solidFill>
                    </a:rPr>
                    <a:t>01</a:t>
                  </a:r>
                  <a:endParaRPr lang="en-US" dirty="0">
                    <a:solidFill>
                      <a:srgbClr val="FFFFFF"/>
                    </a:solidFill>
                  </a:endParaRPr>
                </a:p>
              </p:txBody>
            </p:sp>
          </p:grpSp>
          <p:grpSp>
            <p:nvGrpSpPr>
              <p:cNvPr id="10" name="Group 152"/>
              <p:cNvGrpSpPr>
                <a:grpSpLocks noChangeAspect="1"/>
              </p:cNvGrpSpPr>
              <p:nvPr/>
            </p:nvGrpSpPr>
            <p:grpSpPr bwMode="auto">
              <a:xfrm>
                <a:off x="2968814" y="2411078"/>
                <a:ext cx="1806819" cy="1273272"/>
                <a:chOff x="962" y="586"/>
                <a:chExt cx="2296" cy="1618"/>
              </a:xfrm>
            </p:grpSpPr>
            <p:sp>
              <p:nvSpPr>
                <p:cNvPr id="210" name="Freeform 153"/>
                <p:cNvSpPr>
                  <a:spLocks/>
                </p:cNvSpPr>
                <p:nvPr/>
              </p:nvSpPr>
              <p:spPr bwMode="auto">
                <a:xfrm>
                  <a:off x="962" y="586"/>
                  <a:ext cx="2296" cy="1618"/>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72000" rIns="72000" bIns="36000" numCol="1" anchor="t" anchorCtr="0" compatLnSpc="1">
                  <a:prstTxWarp prst="textNoShape">
                    <a:avLst/>
                  </a:prstTxWarp>
                </a:bodyPr>
                <a:lstStyle/>
                <a:p>
                  <a:pPr>
                    <a:lnSpc>
                      <a:spcPct val="90000"/>
                    </a:lnSpc>
                  </a:pPr>
                  <a:r>
                    <a:rPr lang="cs-CZ" sz="900" smtClean="0">
                      <a:solidFill>
                        <a:srgbClr val="FFFFFF"/>
                      </a:solidFill>
                    </a:rPr>
                    <a:t>Zahraniční investor </a:t>
                  </a:r>
                  <a:r>
                    <a:rPr lang="cs-CZ" sz="900" dirty="0" smtClean="0">
                      <a:solidFill>
                        <a:srgbClr val="FFFFFF"/>
                      </a:solidFill>
                    </a:rPr>
                    <a:t>požaduje zboží/služby českého exportéra</a:t>
                  </a:r>
                  <a:endParaRPr lang="en-US" sz="900" dirty="0">
                    <a:solidFill>
                      <a:srgbClr val="FFFFFF"/>
                    </a:solidFill>
                  </a:endParaRPr>
                </a:p>
              </p:txBody>
            </p:sp>
            <p:sp>
              <p:nvSpPr>
                <p:cNvPr id="211" name="Freeform 154"/>
                <p:cNvSpPr>
                  <a:spLocks/>
                </p:cNvSpPr>
                <p:nvPr/>
              </p:nvSpPr>
              <p:spPr bwMode="auto">
                <a:xfrm>
                  <a:off x="962" y="586"/>
                  <a:ext cx="606" cy="1618"/>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182880" numCol="1" anchor="ctr" anchorCtr="0" compatLnSpc="1">
                  <a:prstTxWarp prst="textNoShape">
                    <a:avLst/>
                  </a:prstTxWarp>
                </a:bodyPr>
                <a:lstStyle/>
                <a:p>
                  <a:pPr algn="ctr"/>
                  <a:r>
                    <a:rPr lang="en-US" dirty="0" smtClean="0">
                      <a:solidFill>
                        <a:srgbClr val="FFFFFF"/>
                      </a:solidFill>
                    </a:rPr>
                    <a:t>02</a:t>
                  </a:r>
                  <a:endParaRPr lang="en-US" dirty="0">
                    <a:solidFill>
                      <a:srgbClr val="FFFFFF"/>
                    </a:solidFill>
                  </a:endParaRPr>
                </a:p>
              </p:txBody>
            </p:sp>
          </p:grpSp>
          <p:grpSp>
            <p:nvGrpSpPr>
              <p:cNvPr id="11" name="Group 152"/>
              <p:cNvGrpSpPr>
                <a:grpSpLocks noChangeAspect="1"/>
              </p:cNvGrpSpPr>
              <p:nvPr/>
            </p:nvGrpSpPr>
            <p:grpSpPr bwMode="auto">
              <a:xfrm>
                <a:off x="4787770" y="1520614"/>
                <a:ext cx="1806819" cy="1279568"/>
                <a:chOff x="1054" y="578"/>
                <a:chExt cx="2296" cy="1626"/>
              </a:xfrm>
            </p:grpSpPr>
            <p:sp>
              <p:nvSpPr>
                <p:cNvPr id="213" name="Freeform 153"/>
                <p:cNvSpPr>
                  <a:spLocks/>
                </p:cNvSpPr>
                <p:nvPr/>
              </p:nvSpPr>
              <p:spPr bwMode="auto">
                <a:xfrm>
                  <a:off x="1054" y="578"/>
                  <a:ext cx="2296" cy="1626"/>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144000" rIns="36000" bIns="91440" numCol="1" anchor="t" anchorCtr="0" compatLnSpc="1">
                  <a:prstTxWarp prst="textNoShape">
                    <a:avLst/>
                  </a:prstTxWarp>
                </a:bodyPr>
                <a:lstStyle/>
                <a:p>
                  <a:pPr>
                    <a:lnSpc>
                      <a:spcPct val="90000"/>
                    </a:lnSpc>
                    <a:spcBef>
                      <a:spcPts val="1067"/>
                    </a:spcBef>
                  </a:pPr>
                  <a:r>
                    <a:rPr lang="cs-CZ" sz="900" dirty="0" smtClean="0">
                      <a:solidFill>
                        <a:srgbClr val="FFFFFF"/>
                      </a:solidFill>
                    </a:rPr>
                    <a:t>Oba uzavírají smlouvu o dodávce zboží/služeb</a:t>
                  </a:r>
                  <a:endParaRPr lang="en-US" sz="900" dirty="0">
                    <a:solidFill>
                      <a:srgbClr val="FFFFFF"/>
                    </a:solidFill>
                  </a:endParaRPr>
                </a:p>
              </p:txBody>
            </p:sp>
            <p:sp>
              <p:nvSpPr>
                <p:cNvPr id="214" name="Freeform 154"/>
                <p:cNvSpPr>
                  <a:spLocks/>
                </p:cNvSpPr>
                <p:nvPr/>
              </p:nvSpPr>
              <p:spPr bwMode="auto">
                <a:xfrm>
                  <a:off x="1054" y="578"/>
                  <a:ext cx="606" cy="1626"/>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182880" numCol="1" anchor="ctr" anchorCtr="0" compatLnSpc="1">
                  <a:prstTxWarp prst="textNoShape">
                    <a:avLst/>
                  </a:prstTxWarp>
                </a:bodyPr>
                <a:lstStyle/>
                <a:p>
                  <a:pPr algn="ctr"/>
                  <a:r>
                    <a:rPr lang="en-US" dirty="0" smtClean="0">
                      <a:solidFill>
                        <a:srgbClr val="FFFFFF"/>
                      </a:solidFill>
                    </a:rPr>
                    <a:t>03</a:t>
                  </a:r>
                  <a:endParaRPr lang="en-US" dirty="0">
                    <a:solidFill>
                      <a:srgbClr val="FFFFFF"/>
                    </a:solidFill>
                  </a:endParaRPr>
                </a:p>
              </p:txBody>
            </p:sp>
          </p:grpSp>
          <p:grpSp>
            <p:nvGrpSpPr>
              <p:cNvPr id="12" name="Group 152"/>
              <p:cNvGrpSpPr>
                <a:grpSpLocks noChangeAspect="1"/>
              </p:cNvGrpSpPr>
              <p:nvPr/>
            </p:nvGrpSpPr>
            <p:grpSpPr bwMode="auto">
              <a:xfrm>
                <a:off x="6618626" y="822319"/>
                <a:ext cx="1913056" cy="1229990"/>
                <a:chOff x="962" y="641"/>
                <a:chExt cx="2431" cy="1563"/>
              </a:xfrm>
            </p:grpSpPr>
            <p:sp>
              <p:nvSpPr>
                <p:cNvPr id="216" name="Freeform 153"/>
                <p:cNvSpPr>
                  <a:spLocks/>
                </p:cNvSpPr>
                <p:nvPr/>
              </p:nvSpPr>
              <p:spPr bwMode="auto">
                <a:xfrm>
                  <a:off x="962" y="641"/>
                  <a:ext cx="2431" cy="1563"/>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72000" rIns="36000" bIns="91440" numCol="1" anchor="t" anchorCtr="0" compatLnSpc="1">
                  <a:prstTxWarp prst="textNoShape">
                    <a:avLst/>
                  </a:prstTxWarp>
                </a:bodyPr>
                <a:lstStyle/>
                <a:p>
                  <a:pPr>
                    <a:lnSpc>
                      <a:spcPct val="90000"/>
                    </a:lnSpc>
                    <a:spcBef>
                      <a:spcPts val="1067"/>
                    </a:spcBef>
                  </a:pPr>
                  <a:r>
                    <a:rPr lang="cs-CZ" sz="900" dirty="0" smtClean="0">
                      <a:solidFill>
                        <a:srgbClr val="FFFFFF"/>
                      </a:solidFill>
                    </a:rPr>
                    <a:t>Schválení financování ze strany ČEB a uzavření úvěrové smlouvy</a:t>
                  </a:r>
                  <a:endParaRPr lang="en-US" sz="900" dirty="0">
                    <a:solidFill>
                      <a:srgbClr val="FFFFFF"/>
                    </a:solidFill>
                  </a:endParaRPr>
                </a:p>
              </p:txBody>
            </p:sp>
            <p:sp>
              <p:nvSpPr>
                <p:cNvPr id="217" name="Freeform 154"/>
                <p:cNvSpPr>
                  <a:spLocks/>
                </p:cNvSpPr>
                <p:nvPr/>
              </p:nvSpPr>
              <p:spPr bwMode="auto">
                <a:xfrm>
                  <a:off x="962" y="641"/>
                  <a:ext cx="606" cy="1563"/>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182880" numCol="1" anchor="ctr" anchorCtr="0" compatLnSpc="1">
                  <a:prstTxWarp prst="textNoShape">
                    <a:avLst/>
                  </a:prstTxWarp>
                </a:bodyPr>
                <a:lstStyle/>
                <a:p>
                  <a:pPr algn="ctr"/>
                  <a:r>
                    <a:rPr lang="en-US" dirty="0" smtClean="0">
                      <a:solidFill>
                        <a:srgbClr val="FFFFFF"/>
                      </a:solidFill>
                    </a:rPr>
                    <a:t>04</a:t>
                  </a:r>
                  <a:endParaRPr lang="en-US" dirty="0">
                    <a:solidFill>
                      <a:srgbClr val="FFFFFF"/>
                    </a:solidFill>
                  </a:endParaRPr>
                </a:p>
              </p:txBody>
            </p:sp>
          </p:grpSp>
          <p:grpSp>
            <p:nvGrpSpPr>
              <p:cNvPr id="13" name="Group 152"/>
              <p:cNvGrpSpPr>
                <a:grpSpLocks noChangeAspect="1"/>
              </p:cNvGrpSpPr>
              <p:nvPr/>
            </p:nvGrpSpPr>
            <p:grpSpPr bwMode="auto">
              <a:xfrm>
                <a:off x="8616959" y="248410"/>
                <a:ext cx="1806819" cy="1127688"/>
                <a:chOff x="1058" y="771"/>
                <a:chExt cx="2296" cy="1433"/>
              </a:xfrm>
            </p:grpSpPr>
            <p:sp>
              <p:nvSpPr>
                <p:cNvPr id="219" name="Freeform 153"/>
                <p:cNvSpPr>
                  <a:spLocks/>
                </p:cNvSpPr>
                <p:nvPr/>
              </p:nvSpPr>
              <p:spPr bwMode="auto">
                <a:xfrm>
                  <a:off x="1058" y="771"/>
                  <a:ext cx="2296" cy="1433"/>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72000" rIns="72000" bIns="91440" numCol="1" anchor="t" anchorCtr="0" compatLnSpc="1">
                  <a:prstTxWarp prst="textNoShape">
                    <a:avLst/>
                  </a:prstTxWarp>
                </a:bodyPr>
                <a:lstStyle/>
                <a:p>
                  <a:pPr>
                    <a:lnSpc>
                      <a:spcPct val="90000"/>
                    </a:lnSpc>
                    <a:spcBef>
                      <a:spcPts val="1067"/>
                    </a:spcBef>
                  </a:pPr>
                  <a:r>
                    <a:rPr lang="cs-CZ" sz="900" dirty="0" smtClean="0">
                      <a:solidFill>
                        <a:srgbClr val="FFFFFF"/>
                      </a:solidFill>
                    </a:rPr>
                    <a:t>Dodání zboží/služeb a profinancování ze strany ČEB</a:t>
                  </a:r>
                  <a:endParaRPr lang="en-US" sz="900" dirty="0">
                    <a:solidFill>
                      <a:srgbClr val="FFFFFF"/>
                    </a:solidFill>
                  </a:endParaRPr>
                </a:p>
              </p:txBody>
            </p:sp>
            <p:sp>
              <p:nvSpPr>
                <p:cNvPr id="220" name="Freeform 154"/>
                <p:cNvSpPr>
                  <a:spLocks/>
                </p:cNvSpPr>
                <p:nvPr/>
              </p:nvSpPr>
              <p:spPr bwMode="auto">
                <a:xfrm>
                  <a:off x="1058" y="771"/>
                  <a:ext cx="606" cy="1433"/>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182880" numCol="1" anchor="ctr" anchorCtr="0" compatLnSpc="1">
                  <a:prstTxWarp prst="textNoShape">
                    <a:avLst/>
                  </a:prstTxWarp>
                </a:bodyPr>
                <a:lstStyle/>
                <a:p>
                  <a:pPr algn="ctr"/>
                  <a:r>
                    <a:rPr lang="en-US" dirty="0" smtClean="0">
                      <a:solidFill>
                        <a:srgbClr val="FFFFFF"/>
                      </a:solidFill>
                    </a:rPr>
                    <a:t>05</a:t>
                  </a:r>
                  <a:endParaRPr lang="en-US" dirty="0">
                    <a:solidFill>
                      <a:srgbClr val="FFFFFF"/>
                    </a:solidFill>
                  </a:endParaRPr>
                </a:p>
              </p:txBody>
            </p:sp>
          </p:grpSp>
        </p:grpSp>
        <p:sp>
          <p:nvSpPr>
            <p:cNvPr id="221" name="Rectangle 151"/>
            <p:cNvSpPr/>
            <p:nvPr/>
          </p:nvSpPr>
          <p:spPr>
            <a:xfrm>
              <a:off x="7020416" y="4915182"/>
              <a:ext cx="1872064" cy="307777"/>
            </a:xfrm>
            <a:prstGeom prst="rect">
              <a:avLst/>
            </a:prstGeom>
          </p:spPr>
          <p:txBody>
            <a:bodyPr wrap="square" lIns="36000" rIns="36000">
              <a:spAutoFit/>
            </a:bodyPr>
            <a:lstStyle/>
            <a:p>
              <a:r>
                <a:rPr lang="cs-CZ" sz="1400" dirty="0" smtClean="0">
                  <a:solidFill>
                    <a:srgbClr val="515151"/>
                  </a:solidFill>
                  <a:ea typeface="Bebas Neue" charset="0"/>
                  <a:cs typeface="Bebas Neue" charset="0"/>
                </a:rPr>
                <a:t>Dodávka zboží/služeb</a:t>
              </a:r>
              <a:endParaRPr lang="en-US" sz="700" dirty="0" smtClean="0">
                <a:solidFill>
                  <a:srgbClr val="515151"/>
                </a:solidFill>
              </a:endParaRPr>
            </a:p>
          </p:txBody>
        </p:sp>
        <p:sp>
          <p:nvSpPr>
            <p:cNvPr id="222" name="Rectangle 151"/>
            <p:cNvSpPr/>
            <p:nvPr/>
          </p:nvSpPr>
          <p:spPr>
            <a:xfrm>
              <a:off x="2686218" y="4909585"/>
              <a:ext cx="1415633" cy="523220"/>
            </a:xfrm>
            <a:prstGeom prst="rect">
              <a:avLst/>
            </a:prstGeom>
          </p:spPr>
          <p:txBody>
            <a:bodyPr wrap="square" lIns="36000" rIns="36000">
              <a:spAutoFit/>
            </a:bodyPr>
            <a:lstStyle/>
            <a:p>
              <a:r>
                <a:rPr lang="cs-CZ" sz="1400" dirty="0" smtClean="0">
                  <a:solidFill>
                    <a:srgbClr val="515151"/>
                  </a:solidFill>
                  <a:ea typeface="Bebas Neue" charset="0"/>
                  <a:cs typeface="Bebas Neue" charset="0"/>
                </a:rPr>
                <a:t>Potenciální dodávka</a:t>
              </a:r>
              <a:endParaRPr lang="en-US" sz="700" dirty="0" smtClean="0">
                <a:solidFill>
                  <a:srgbClr val="515151"/>
                </a:solidFill>
              </a:endParaRPr>
            </a:p>
          </p:txBody>
        </p:sp>
        <p:sp>
          <p:nvSpPr>
            <p:cNvPr id="223" name="Rectangle 151"/>
            <p:cNvSpPr/>
            <p:nvPr/>
          </p:nvSpPr>
          <p:spPr>
            <a:xfrm>
              <a:off x="4159002" y="4909586"/>
              <a:ext cx="1296000" cy="523220"/>
            </a:xfrm>
            <a:prstGeom prst="rect">
              <a:avLst/>
            </a:prstGeom>
          </p:spPr>
          <p:txBody>
            <a:bodyPr wrap="square" lIns="36000" rIns="36000">
              <a:spAutoFit/>
            </a:bodyPr>
            <a:lstStyle/>
            <a:p>
              <a:r>
                <a:rPr lang="cs-CZ" sz="1400" dirty="0" smtClean="0">
                  <a:solidFill>
                    <a:srgbClr val="515151"/>
                  </a:solidFill>
                </a:rPr>
                <a:t>Smlouva o dodávce</a:t>
              </a:r>
              <a:endParaRPr lang="en-US" sz="1400" dirty="0" smtClean="0">
                <a:solidFill>
                  <a:srgbClr val="515151"/>
                </a:solidFill>
              </a:endParaRPr>
            </a:p>
          </p:txBody>
        </p:sp>
        <p:sp>
          <p:nvSpPr>
            <p:cNvPr id="224" name="Rectangle 151"/>
            <p:cNvSpPr/>
            <p:nvPr/>
          </p:nvSpPr>
          <p:spPr>
            <a:xfrm>
              <a:off x="5570587" y="4910486"/>
              <a:ext cx="1368000" cy="523220"/>
            </a:xfrm>
            <a:prstGeom prst="rect">
              <a:avLst/>
            </a:prstGeom>
          </p:spPr>
          <p:txBody>
            <a:bodyPr wrap="square" lIns="36000" rIns="36000">
              <a:spAutoFit/>
            </a:bodyPr>
            <a:lstStyle/>
            <a:p>
              <a:r>
                <a:rPr lang="cs-CZ" sz="1400" dirty="0" smtClean="0">
                  <a:solidFill>
                    <a:srgbClr val="515151"/>
                  </a:solidFill>
                  <a:ea typeface="Bebas Neue" charset="0"/>
                  <a:cs typeface="Bebas Neue" charset="0"/>
                </a:rPr>
                <a:t>Poskytnutí financování</a:t>
              </a:r>
              <a:endParaRPr lang="en-US" sz="700" dirty="0" smtClean="0">
                <a:solidFill>
                  <a:srgbClr val="515151"/>
                </a:solidFill>
              </a:endParaRPr>
            </a:p>
          </p:txBody>
        </p:sp>
      </p:grpSp>
    </p:spTree>
    <p:extLst>
      <p:ext uri="{BB962C8B-B14F-4D97-AF65-F5344CB8AC3E}">
        <p14:creationId xmlns:p14="http://schemas.microsoft.com/office/powerpoint/2010/main" val="189357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text 16"/>
          <p:cNvSpPr>
            <a:spLocks noGrp="1"/>
          </p:cNvSpPr>
          <p:nvPr>
            <p:ph type="body" sz="half" idx="13"/>
          </p:nvPr>
        </p:nvSpPr>
        <p:spPr/>
        <p:txBody>
          <a:bodyPr/>
          <a:lstStyle/>
          <a:p>
            <a:r>
              <a:rPr lang="cs-CZ" dirty="0" smtClean="0">
                <a:latin typeface="+mj-lt"/>
              </a:rPr>
              <a:t>Strategické cíle</a:t>
            </a:r>
            <a:endParaRPr lang="cs-CZ" dirty="0">
              <a:latin typeface="+mj-lt"/>
            </a:endParaRPr>
          </a:p>
        </p:txBody>
      </p:sp>
      <p:sp>
        <p:nvSpPr>
          <p:cNvPr id="18" name="Zástupný symbol pro text 17"/>
          <p:cNvSpPr>
            <a:spLocks noGrp="1"/>
          </p:cNvSpPr>
          <p:nvPr>
            <p:ph type="body" sz="quarter" idx="14"/>
          </p:nvPr>
        </p:nvSpPr>
        <p:spPr/>
        <p:txBody>
          <a:bodyPr/>
          <a:lstStyle/>
          <a:p>
            <a:r>
              <a:rPr lang="cs-CZ" b="1" dirty="0"/>
              <a:t>Česká banka pro český export</a:t>
            </a:r>
          </a:p>
        </p:txBody>
      </p:sp>
      <p:grpSp>
        <p:nvGrpSpPr>
          <p:cNvPr id="2" name="Skupina 24"/>
          <p:cNvGrpSpPr/>
          <p:nvPr/>
        </p:nvGrpSpPr>
        <p:grpSpPr>
          <a:xfrm>
            <a:off x="1349012" y="1196752"/>
            <a:ext cx="6428206" cy="4754969"/>
            <a:chOff x="1716869" y="239842"/>
            <a:chExt cx="8987358" cy="6647983"/>
          </a:xfrm>
        </p:grpSpPr>
        <p:sp>
          <p:nvSpPr>
            <p:cNvPr id="26" name="Freeform 5"/>
            <p:cNvSpPr>
              <a:spLocks/>
            </p:cNvSpPr>
            <p:nvPr/>
          </p:nvSpPr>
          <p:spPr bwMode="auto">
            <a:xfrm>
              <a:off x="7276261" y="1986706"/>
              <a:ext cx="1808965" cy="1341109"/>
            </a:xfrm>
            <a:custGeom>
              <a:avLst/>
              <a:gdLst>
                <a:gd name="T0" fmla="*/ 230 w 419"/>
                <a:gd name="T1" fmla="*/ 0 h 439"/>
                <a:gd name="T2" fmla="*/ 419 w 419"/>
                <a:gd name="T3" fmla="*/ 439 h 439"/>
                <a:gd name="T4" fmla="*/ 189 w 419"/>
                <a:gd name="T5" fmla="*/ 439 h 439"/>
                <a:gd name="T6" fmla="*/ 0 w 419"/>
                <a:gd name="T7" fmla="*/ 0 h 439"/>
                <a:gd name="T8" fmla="*/ 106 w 419"/>
                <a:gd name="T9" fmla="*/ 0 h 439"/>
                <a:gd name="T10" fmla="*/ 230 w 419"/>
                <a:gd name="T11" fmla="*/ 0 h 439"/>
              </a:gdLst>
              <a:ahLst/>
              <a:cxnLst>
                <a:cxn ang="0">
                  <a:pos x="T0" y="T1"/>
                </a:cxn>
                <a:cxn ang="0">
                  <a:pos x="T2" y="T3"/>
                </a:cxn>
                <a:cxn ang="0">
                  <a:pos x="T4" y="T5"/>
                </a:cxn>
                <a:cxn ang="0">
                  <a:pos x="T6" y="T7"/>
                </a:cxn>
                <a:cxn ang="0">
                  <a:pos x="T8" y="T9"/>
                </a:cxn>
                <a:cxn ang="0">
                  <a:pos x="T10" y="T11"/>
                </a:cxn>
              </a:cxnLst>
              <a:rect l="0" t="0" r="r" b="b"/>
              <a:pathLst>
                <a:path w="419" h="439">
                  <a:moveTo>
                    <a:pt x="230" y="0"/>
                  </a:moveTo>
                  <a:lnTo>
                    <a:pt x="419" y="439"/>
                  </a:lnTo>
                  <a:lnTo>
                    <a:pt x="189" y="439"/>
                  </a:lnTo>
                  <a:lnTo>
                    <a:pt x="0" y="0"/>
                  </a:lnTo>
                  <a:lnTo>
                    <a:pt x="106" y="0"/>
                  </a:lnTo>
                  <a:lnTo>
                    <a:pt x="23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27" name="Freeform 6"/>
            <p:cNvSpPr>
              <a:spLocks/>
            </p:cNvSpPr>
            <p:nvPr/>
          </p:nvSpPr>
          <p:spPr bwMode="auto">
            <a:xfrm>
              <a:off x="5380951" y="2591134"/>
              <a:ext cx="1813282" cy="1762643"/>
            </a:xfrm>
            <a:custGeom>
              <a:avLst/>
              <a:gdLst>
                <a:gd name="T0" fmla="*/ 230 w 420"/>
                <a:gd name="T1" fmla="*/ 0 h 439"/>
                <a:gd name="T2" fmla="*/ 420 w 420"/>
                <a:gd name="T3" fmla="*/ 439 h 439"/>
                <a:gd name="T4" fmla="*/ 190 w 420"/>
                <a:gd name="T5" fmla="*/ 439 h 439"/>
                <a:gd name="T6" fmla="*/ 0 w 420"/>
                <a:gd name="T7" fmla="*/ 0 h 439"/>
                <a:gd name="T8" fmla="*/ 230 w 420"/>
                <a:gd name="T9" fmla="*/ 0 h 439"/>
              </a:gdLst>
              <a:ahLst/>
              <a:cxnLst>
                <a:cxn ang="0">
                  <a:pos x="T0" y="T1"/>
                </a:cxn>
                <a:cxn ang="0">
                  <a:pos x="T2" y="T3"/>
                </a:cxn>
                <a:cxn ang="0">
                  <a:pos x="T4" y="T5"/>
                </a:cxn>
                <a:cxn ang="0">
                  <a:pos x="T6" y="T7"/>
                </a:cxn>
                <a:cxn ang="0">
                  <a:pos x="T8" y="T9"/>
                </a:cxn>
              </a:cxnLst>
              <a:rect l="0" t="0" r="r" b="b"/>
              <a:pathLst>
                <a:path w="420" h="439">
                  <a:moveTo>
                    <a:pt x="230" y="0"/>
                  </a:moveTo>
                  <a:lnTo>
                    <a:pt x="420" y="439"/>
                  </a:lnTo>
                  <a:lnTo>
                    <a:pt x="190" y="439"/>
                  </a:lnTo>
                  <a:lnTo>
                    <a:pt x="0" y="0"/>
                  </a:lnTo>
                  <a:lnTo>
                    <a:pt x="230"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28" name="Freeform 7"/>
            <p:cNvSpPr>
              <a:spLocks/>
            </p:cNvSpPr>
            <p:nvPr/>
          </p:nvSpPr>
          <p:spPr bwMode="auto">
            <a:xfrm>
              <a:off x="3489957" y="3195561"/>
              <a:ext cx="1808965" cy="1886676"/>
            </a:xfrm>
            <a:custGeom>
              <a:avLst/>
              <a:gdLst>
                <a:gd name="T0" fmla="*/ 230 w 419"/>
                <a:gd name="T1" fmla="*/ 0 h 437"/>
                <a:gd name="T2" fmla="*/ 419 w 419"/>
                <a:gd name="T3" fmla="*/ 437 h 437"/>
                <a:gd name="T4" fmla="*/ 189 w 419"/>
                <a:gd name="T5" fmla="*/ 437 h 437"/>
                <a:gd name="T6" fmla="*/ 0 w 419"/>
                <a:gd name="T7" fmla="*/ 0 h 437"/>
                <a:gd name="T8" fmla="*/ 230 w 419"/>
                <a:gd name="T9" fmla="*/ 0 h 437"/>
              </a:gdLst>
              <a:ahLst/>
              <a:cxnLst>
                <a:cxn ang="0">
                  <a:pos x="T0" y="T1"/>
                </a:cxn>
                <a:cxn ang="0">
                  <a:pos x="T2" y="T3"/>
                </a:cxn>
                <a:cxn ang="0">
                  <a:pos x="T4" y="T5"/>
                </a:cxn>
                <a:cxn ang="0">
                  <a:pos x="T6" y="T7"/>
                </a:cxn>
                <a:cxn ang="0">
                  <a:pos x="T8" y="T9"/>
                </a:cxn>
              </a:cxnLst>
              <a:rect l="0" t="0" r="r" b="b"/>
              <a:pathLst>
                <a:path w="419" h="437">
                  <a:moveTo>
                    <a:pt x="230" y="0"/>
                  </a:moveTo>
                  <a:lnTo>
                    <a:pt x="419" y="437"/>
                  </a:lnTo>
                  <a:lnTo>
                    <a:pt x="189" y="437"/>
                  </a:lnTo>
                  <a:lnTo>
                    <a:pt x="0" y="0"/>
                  </a:lnTo>
                  <a:lnTo>
                    <a:pt x="23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29" name="Freeform 8"/>
            <p:cNvSpPr>
              <a:spLocks/>
            </p:cNvSpPr>
            <p:nvPr/>
          </p:nvSpPr>
          <p:spPr bwMode="auto">
            <a:xfrm>
              <a:off x="6201244" y="1986706"/>
              <a:ext cx="2055053" cy="2367070"/>
            </a:xfrm>
            <a:custGeom>
              <a:avLst/>
              <a:gdLst>
                <a:gd name="T0" fmla="*/ 246 w 476"/>
                <a:gd name="T1" fmla="*/ 0 h 579"/>
                <a:gd name="T2" fmla="*/ 0 w 476"/>
                <a:gd name="T3" fmla="*/ 579 h 579"/>
                <a:gd name="T4" fmla="*/ 227 w 476"/>
                <a:gd name="T5" fmla="*/ 579 h 579"/>
                <a:gd name="T6" fmla="*/ 476 w 476"/>
                <a:gd name="T7" fmla="*/ 0 h 579"/>
                <a:gd name="T8" fmla="*/ 246 w 476"/>
                <a:gd name="T9" fmla="*/ 0 h 579"/>
              </a:gdLst>
              <a:ahLst/>
              <a:cxnLst>
                <a:cxn ang="0">
                  <a:pos x="T0" y="T1"/>
                </a:cxn>
                <a:cxn ang="0">
                  <a:pos x="T2" y="T3"/>
                </a:cxn>
                <a:cxn ang="0">
                  <a:pos x="T4" y="T5"/>
                </a:cxn>
                <a:cxn ang="0">
                  <a:pos x="T6" y="T7"/>
                </a:cxn>
                <a:cxn ang="0">
                  <a:pos x="T8" y="T9"/>
                </a:cxn>
              </a:cxnLst>
              <a:rect l="0" t="0" r="r" b="b"/>
              <a:pathLst>
                <a:path w="476" h="579">
                  <a:moveTo>
                    <a:pt x="246" y="0"/>
                  </a:moveTo>
                  <a:lnTo>
                    <a:pt x="0" y="579"/>
                  </a:lnTo>
                  <a:lnTo>
                    <a:pt x="227" y="579"/>
                  </a:lnTo>
                  <a:lnTo>
                    <a:pt x="476" y="0"/>
                  </a:lnTo>
                  <a:lnTo>
                    <a:pt x="246"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30" name="Freeform 9"/>
            <p:cNvSpPr>
              <a:spLocks/>
            </p:cNvSpPr>
            <p:nvPr/>
          </p:nvSpPr>
          <p:spPr bwMode="auto">
            <a:xfrm>
              <a:off x="4305933" y="2591134"/>
              <a:ext cx="2068004" cy="2491103"/>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Lst>
              <a:ahLst/>
              <a:cxnLst>
                <a:cxn ang="0">
                  <a:pos x="T0" y="T1"/>
                </a:cxn>
                <a:cxn ang="0">
                  <a:pos x="T2" y="T3"/>
                </a:cxn>
                <a:cxn ang="0">
                  <a:pos x="T4" y="T5"/>
                </a:cxn>
                <a:cxn ang="0">
                  <a:pos x="T6" y="T7"/>
                </a:cxn>
                <a:cxn ang="0">
                  <a:pos x="T8" y="T9"/>
                </a:cxn>
              </a:cxnLst>
              <a:rect l="0" t="0" r="r" b="b"/>
              <a:pathLst>
                <a:path w="479" h="577">
                  <a:moveTo>
                    <a:pt x="249" y="0"/>
                  </a:moveTo>
                  <a:lnTo>
                    <a:pt x="0" y="577"/>
                  </a:lnTo>
                  <a:lnTo>
                    <a:pt x="230" y="577"/>
                  </a:lnTo>
                  <a:lnTo>
                    <a:pt x="479" y="0"/>
                  </a:lnTo>
                  <a:lnTo>
                    <a:pt x="249"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31" name="Freeform 10"/>
            <p:cNvSpPr>
              <a:spLocks/>
            </p:cNvSpPr>
            <p:nvPr/>
          </p:nvSpPr>
          <p:spPr bwMode="auto">
            <a:xfrm>
              <a:off x="1716869" y="3186925"/>
              <a:ext cx="2766073" cy="3700900"/>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 name="connsiteX0" fmla="*/ 8465 w 10000"/>
                <a:gd name="connsiteY0" fmla="*/ 0 h 10018"/>
                <a:gd name="connsiteX1" fmla="*/ 0 w 10000"/>
                <a:gd name="connsiteY1" fmla="*/ 10018 h 10018"/>
                <a:gd name="connsiteX2" fmla="*/ 4802 w 10000"/>
                <a:gd name="connsiteY2" fmla="*/ 10018 h 10018"/>
                <a:gd name="connsiteX3" fmla="*/ 10000 w 10000"/>
                <a:gd name="connsiteY3" fmla="*/ 18 h 10018"/>
                <a:gd name="connsiteX4" fmla="*/ 8465 w 10000"/>
                <a:gd name="connsiteY4" fmla="*/ 0 h 10018"/>
                <a:gd name="connsiteX0" fmla="*/ 8155 w 10000"/>
                <a:gd name="connsiteY0" fmla="*/ 19 h 10000"/>
                <a:gd name="connsiteX1" fmla="*/ 0 w 10000"/>
                <a:gd name="connsiteY1" fmla="*/ 10000 h 10000"/>
                <a:gd name="connsiteX2" fmla="*/ 4802 w 10000"/>
                <a:gd name="connsiteY2" fmla="*/ 10000 h 10000"/>
                <a:gd name="connsiteX3" fmla="*/ 10000 w 10000"/>
                <a:gd name="connsiteY3" fmla="*/ 0 h 10000"/>
                <a:gd name="connsiteX4" fmla="*/ 8155 w 10000"/>
                <a:gd name="connsiteY4" fmla="*/ 19 h 10000"/>
                <a:gd name="connsiteX0" fmla="*/ 8176 w 10000"/>
                <a:gd name="connsiteY0" fmla="*/ 1 h 10000"/>
                <a:gd name="connsiteX1" fmla="*/ 0 w 10000"/>
                <a:gd name="connsiteY1" fmla="*/ 10000 h 10000"/>
                <a:gd name="connsiteX2" fmla="*/ 4802 w 10000"/>
                <a:gd name="connsiteY2" fmla="*/ 10000 h 10000"/>
                <a:gd name="connsiteX3" fmla="*/ 10000 w 10000"/>
                <a:gd name="connsiteY3" fmla="*/ 0 h 10000"/>
                <a:gd name="connsiteX4" fmla="*/ 8176 w 10000"/>
                <a:gd name="connsiteY4" fmla="*/ 1 h 10000"/>
                <a:gd name="connsiteX0" fmla="*/ 8114 w 10000"/>
                <a:gd name="connsiteY0" fmla="*/ 0 h 10017"/>
                <a:gd name="connsiteX1" fmla="*/ 0 w 10000"/>
                <a:gd name="connsiteY1" fmla="*/ 10017 h 10017"/>
                <a:gd name="connsiteX2" fmla="*/ 4802 w 10000"/>
                <a:gd name="connsiteY2" fmla="*/ 10017 h 10017"/>
                <a:gd name="connsiteX3" fmla="*/ 10000 w 10000"/>
                <a:gd name="connsiteY3" fmla="*/ 17 h 10017"/>
                <a:gd name="connsiteX4" fmla="*/ 8114 w 10000"/>
                <a:gd name="connsiteY4" fmla="*/ 0 h 10017"/>
                <a:gd name="connsiteX0" fmla="*/ 5736 w 7622"/>
                <a:gd name="connsiteY0" fmla="*/ 0 h 10017"/>
                <a:gd name="connsiteX1" fmla="*/ 0 w 7622"/>
                <a:gd name="connsiteY1" fmla="*/ 10017 h 10017"/>
                <a:gd name="connsiteX2" fmla="*/ 2424 w 7622"/>
                <a:gd name="connsiteY2" fmla="*/ 10017 h 10017"/>
                <a:gd name="connsiteX3" fmla="*/ 7622 w 7622"/>
                <a:gd name="connsiteY3" fmla="*/ 17 h 10017"/>
                <a:gd name="connsiteX4" fmla="*/ 5736 w 7622"/>
                <a:gd name="connsiteY4" fmla="*/ 0 h 10017"/>
                <a:gd name="connsiteX0" fmla="*/ 4543 w 7017"/>
                <a:gd name="connsiteY0" fmla="*/ 0 h 10000"/>
                <a:gd name="connsiteX1" fmla="*/ 0 w 7017"/>
                <a:gd name="connsiteY1" fmla="*/ 6272 h 10000"/>
                <a:gd name="connsiteX2" fmla="*/ 197 w 7017"/>
                <a:gd name="connsiteY2" fmla="*/ 10000 h 10000"/>
                <a:gd name="connsiteX3" fmla="*/ 7017 w 7017"/>
                <a:gd name="connsiteY3" fmla="*/ 17 h 10000"/>
                <a:gd name="connsiteX4" fmla="*/ 4543 w 7017"/>
                <a:gd name="connsiteY4" fmla="*/ 0 h 10000"/>
                <a:gd name="connsiteX0" fmla="*/ 6474 w 10000"/>
                <a:gd name="connsiteY0" fmla="*/ 0 h 6641"/>
                <a:gd name="connsiteX1" fmla="*/ 0 w 10000"/>
                <a:gd name="connsiteY1" fmla="*/ 6272 h 6641"/>
                <a:gd name="connsiteX2" fmla="*/ 3759 w 10000"/>
                <a:gd name="connsiteY2" fmla="*/ 6364 h 6641"/>
                <a:gd name="connsiteX3" fmla="*/ 10000 w 10000"/>
                <a:gd name="connsiteY3" fmla="*/ 17 h 6641"/>
                <a:gd name="connsiteX4" fmla="*/ 6474 w 10000"/>
                <a:gd name="connsiteY4" fmla="*/ 0 h 6641"/>
                <a:gd name="connsiteX0" fmla="*/ 3288 w 9529"/>
                <a:gd name="connsiteY0" fmla="*/ 9583 h 9783"/>
                <a:gd name="connsiteX1" fmla="*/ 9529 w 9529"/>
                <a:gd name="connsiteY1" fmla="*/ 26 h 9783"/>
                <a:gd name="connsiteX2" fmla="*/ 6003 w 9529"/>
                <a:gd name="connsiteY2" fmla="*/ 0 h 9783"/>
                <a:gd name="connsiteX3" fmla="*/ 0 w 9529"/>
                <a:gd name="connsiteY3" fmla="*/ 9783 h 9783"/>
                <a:gd name="connsiteX0" fmla="*/ 3694 w 10243"/>
                <a:gd name="connsiteY0" fmla="*/ 9796 h 9796"/>
                <a:gd name="connsiteX1" fmla="*/ 10243 w 10243"/>
                <a:gd name="connsiteY1" fmla="*/ 27 h 9796"/>
                <a:gd name="connsiteX2" fmla="*/ 6543 w 10243"/>
                <a:gd name="connsiteY2" fmla="*/ 0 h 9796"/>
                <a:gd name="connsiteX3" fmla="*/ 0 w 10243"/>
                <a:gd name="connsiteY3" fmla="*/ 9716 h 9796"/>
                <a:gd name="connsiteX0" fmla="*/ 3883 w 10277"/>
                <a:gd name="connsiteY0" fmla="*/ 10000 h 10092"/>
                <a:gd name="connsiteX1" fmla="*/ 10277 w 10277"/>
                <a:gd name="connsiteY1" fmla="*/ 28 h 10092"/>
                <a:gd name="connsiteX2" fmla="*/ 6665 w 10277"/>
                <a:gd name="connsiteY2" fmla="*/ 0 h 10092"/>
                <a:gd name="connsiteX3" fmla="*/ 0 w 10277"/>
                <a:gd name="connsiteY3" fmla="*/ 10092 h 10092"/>
                <a:gd name="connsiteX0" fmla="*/ 3664 w 10058"/>
                <a:gd name="connsiteY0" fmla="*/ 10000 h 10000"/>
                <a:gd name="connsiteX1" fmla="*/ 10058 w 10058"/>
                <a:gd name="connsiteY1" fmla="*/ 28 h 10000"/>
                <a:gd name="connsiteX2" fmla="*/ 6446 w 10058"/>
                <a:gd name="connsiteY2" fmla="*/ 0 h 10000"/>
                <a:gd name="connsiteX3" fmla="*/ 0 w 10058"/>
                <a:gd name="connsiteY3" fmla="*/ 9811 h 10000"/>
                <a:gd name="connsiteX0" fmla="*/ 3719 w 10113"/>
                <a:gd name="connsiteY0" fmla="*/ 10000 h 10000"/>
                <a:gd name="connsiteX1" fmla="*/ 10113 w 10113"/>
                <a:gd name="connsiteY1" fmla="*/ 28 h 10000"/>
                <a:gd name="connsiteX2" fmla="*/ 6501 w 10113"/>
                <a:gd name="connsiteY2" fmla="*/ 0 h 10000"/>
                <a:gd name="connsiteX3" fmla="*/ 0 w 10113"/>
                <a:gd name="connsiteY3" fmla="*/ 9911 h 10000"/>
                <a:gd name="connsiteX0" fmla="*/ 3746 w 10113"/>
                <a:gd name="connsiteY0" fmla="*/ 9859 h 9911"/>
                <a:gd name="connsiteX1" fmla="*/ 10113 w 10113"/>
                <a:gd name="connsiteY1" fmla="*/ 28 h 9911"/>
                <a:gd name="connsiteX2" fmla="*/ 6501 w 10113"/>
                <a:gd name="connsiteY2" fmla="*/ 0 h 9911"/>
                <a:gd name="connsiteX3" fmla="*/ 0 w 10113"/>
                <a:gd name="connsiteY3" fmla="*/ 9911 h 9911"/>
              </a:gdLst>
              <a:ahLst/>
              <a:cxnLst>
                <a:cxn ang="0">
                  <a:pos x="connsiteX0" y="connsiteY0"/>
                </a:cxn>
                <a:cxn ang="0">
                  <a:pos x="connsiteX1" y="connsiteY1"/>
                </a:cxn>
                <a:cxn ang="0">
                  <a:pos x="connsiteX2" y="connsiteY2"/>
                </a:cxn>
                <a:cxn ang="0">
                  <a:pos x="connsiteX3" y="connsiteY3"/>
                </a:cxn>
              </a:cxnLst>
              <a:rect l="l" t="t" r="r" b="b"/>
              <a:pathLst>
                <a:path w="10113" h="9911">
                  <a:moveTo>
                    <a:pt x="3746" y="9859"/>
                  </a:moveTo>
                  <a:lnTo>
                    <a:pt x="10113" y="28"/>
                  </a:lnTo>
                  <a:lnTo>
                    <a:pt x="6501" y="0"/>
                  </a:lnTo>
                  <a:cubicBezTo>
                    <a:pt x="4290" y="3285"/>
                    <a:pt x="0" y="9911"/>
                    <a:pt x="0" y="991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32" name="Freeform 11"/>
            <p:cNvSpPr>
              <a:spLocks/>
            </p:cNvSpPr>
            <p:nvPr/>
          </p:nvSpPr>
          <p:spPr bwMode="auto">
            <a:xfrm>
              <a:off x="8092239" y="239842"/>
              <a:ext cx="2611988" cy="3087973"/>
            </a:xfrm>
            <a:custGeom>
              <a:avLst/>
              <a:gdLst>
                <a:gd name="T0" fmla="*/ 605 w 605"/>
                <a:gd name="T1" fmla="*/ 257 h 865"/>
                <a:gd name="T2" fmla="*/ 491 w 605"/>
                <a:gd name="T3" fmla="*/ 0 h 865"/>
                <a:gd name="T4" fmla="*/ 154 w 605"/>
                <a:gd name="T5" fmla="*/ 257 h 865"/>
                <a:gd name="T6" fmla="*/ 266 w 605"/>
                <a:gd name="T7" fmla="*/ 257 h 865"/>
                <a:gd name="T8" fmla="*/ 0 w 605"/>
                <a:gd name="T9" fmla="*/ 865 h 865"/>
                <a:gd name="T10" fmla="*/ 230 w 605"/>
                <a:gd name="T11" fmla="*/ 865 h 865"/>
                <a:gd name="T12" fmla="*/ 493 w 605"/>
                <a:gd name="T13" fmla="*/ 257 h 865"/>
                <a:gd name="T14" fmla="*/ 605 w 605"/>
                <a:gd name="T15" fmla="*/ 257 h 8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 h="865">
                  <a:moveTo>
                    <a:pt x="605" y="257"/>
                  </a:moveTo>
                  <a:lnTo>
                    <a:pt x="491" y="0"/>
                  </a:lnTo>
                  <a:lnTo>
                    <a:pt x="154" y="257"/>
                  </a:lnTo>
                  <a:lnTo>
                    <a:pt x="266" y="257"/>
                  </a:lnTo>
                  <a:lnTo>
                    <a:pt x="0" y="865"/>
                  </a:lnTo>
                  <a:lnTo>
                    <a:pt x="230" y="865"/>
                  </a:lnTo>
                  <a:lnTo>
                    <a:pt x="493" y="257"/>
                  </a:lnTo>
                  <a:lnTo>
                    <a:pt x="605" y="257"/>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cs-CZ" dirty="0">
                <a:solidFill>
                  <a:srgbClr val="515151"/>
                </a:solidFill>
              </a:endParaRPr>
            </a:p>
          </p:txBody>
        </p:sp>
        <p:sp>
          <p:nvSpPr>
            <p:cNvPr id="33" name="Rectangle 14"/>
            <p:cNvSpPr/>
            <p:nvPr/>
          </p:nvSpPr>
          <p:spPr>
            <a:xfrm>
              <a:off x="3950131" y="5142199"/>
              <a:ext cx="2779606" cy="559399"/>
            </a:xfrm>
            <a:prstGeom prst="rect">
              <a:avLst/>
            </a:prstGeom>
          </p:spPr>
          <p:txBody>
            <a:bodyPr wrap="square">
              <a:spAutoFit/>
            </a:bodyPr>
            <a:lstStyle/>
            <a:p>
              <a:r>
                <a:rPr lang="cs-CZ" sz="2000" dirty="0" smtClean="0">
                  <a:solidFill>
                    <a:srgbClr val="515151"/>
                  </a:solidFill>
                </a:rPr>
                <a:t>Kontinuita</a:t>
              </a:r>
            </a:p>
          </p:txBody>
        </p:sp>
        <p:sp>
          <p:nvSpPr>
            <p:cNvPr id="34" name="Rectangle 15"/>
            <p:cNvSpPr/>
            <p:nvPr/>
          </p:nvSpPr>
          <p:spPr>
            <a:xfrm>
              <a:off x="6050644" y="4432194"/>
              <a:ext cx="2779606" cy="989704"/>
            </a:xfrm>
            <a:prstGeom prst="rect">
              <a:avLst/>
            </a:prstGeom>
          </p:spPr>
          <p:txBody>
            <a:bodyPr wrap="square">
              <a:spAutoFit/>
            </a:bodyPr>
            <a:lstStyle/>
            <a:p>
              <a:r>
                <a:rPr lang="cs-CZ" sz="2000" dirty="0" smtClean="0">
                  <a:solidFill>
                    <a:srgbClr val="515151"/>
                  </a:solidFill>
                  <a:ea typeface="Bebas Neue" charset="0"/>
                  <a:cs typeface="Bebas Neue" charset="0"/>
                </a:rPr>
                <a:t>Zrychlení procesů</a:t>
              </a:r>
              <a:endParaRPr lang="cs-CZ" sz="2000" dirty="0">
                <a:solidFill>
                  <a:srgbClr val="515151"/>
                </a:solidFill>
                <a:ea typeface="Bebas Neue" charset="0"/>
                <a:cs typeface="Bebas Neue" charset="0"/>
              </a:endParaRPr>
            </a:p>
          </p:txBody>
        </p:sp>
        <p:sp>
          <p:nvSpPr>
            <p:cNvPr id="35" name="Rectangle 16"/>
            <p:cNvSpPr/>
            <p:nvPr/>
          </p:nvSpPr>
          <p:spPr>
            <a:xfrm>
              <a:off x="7695422" y="3406231"/>
              <a:ext cx="2252535" cy="989704"/>
            </a:xfrm>
            <a:prstGeom prst="rect">
              <a:avLst/>
            </a:prstGeom>
          </p:spPr>
          <p:txBody>
            <a:bodyPr wrap="square">
              <a:spAutoFit/>
            </a:bodyPr>
            <a:lstStyle/>
            <a:p>
              <a:r>
                <a:rPr lang="cs-CZ" sz="2000" dirty="0" smtClean="0">
                  <a:solidFill>
                    <a:srgbClr val="515151"/>
                  </a:solidFill>
                </a:rPr>
                <a:t>Koncentrace na obchod</a:t>
              </a:r>
            </a:p>
          </p:txBody>
        </p:sp>
      </p:grpSp>
      <p:sp>
        <p:nvSpPr>
          <p:cNvPr id="15" name="Rectangle 14"/>
          <p:cNvSpPr/>
          <p:nvPr/>
        </p:nvSpPr>
        <p:spPr>
          <a:xfrm>
            <a:off x="2123728" y="2553590"/>
            <a:ext cx="1549316" cy="707886"/>
          </a:xfrm>
          <a:prstGeom prst="rect">
            <a:avLst/>
          </a:prstGeom>
        </p:spPr>
        <p:txBody>
          <a:bodyPr wrap="square">
            <a:spAutoFit/>
          </a:bodyPr>
          <a:lstStyle/>
          <a:p>
            <a:r>
              <a:rPr lang="cs-CZ" sz="2000" dirty="0" smtClean="0">
                <a:solidFill>
                  <a:srgbClr val="515151"/>
                </a:solidFill>
                <a:ea typeface="Bebas Neue" charset="0"/>
                <a:cs typeface="Bebas Neue" charset="0"/>
              </a:rPr>
              <a:t>Ekonomická diplomacie</a:t>
            </a:r>
            <a:endParaRPr lang="cs-CZ" sz="2000" dirty="0" smtClean="0">
              <a:solidFill>
                <a:srgbClr val="515151"/>
              </a:solidFill>
            </a:endParaRPr>
          </a:p>
        </p:txBody>
      </p:sp>
      <p:sp>
        <p:nvSpPr>
          <p:cNvPr id="16" name="Rectangle 15"/>
          <p:cNvSpPr/>
          <p:nvPr/>
        </p:nvSpPr>
        <p:spPr>
          <a:xfrm>
            <a:off x="3779912" y="2092253"/>
            <a:ext cx="1100864" cy="707886"/>
          </a:xfrm>
          <a:prstGeom prst="rect">
            <a:avLst/>
          </a:prstGeom>
        </p:spPr>
        <p:txBody>
          <a:bodyPr wrap="square">
            <a:spAutoFit/>
          </a:bodyPr>
          <a:lstStyle/>
          <a:p>
            <a:r>
              <a:rPr lang="cs-CZ" sz="2000" dirty="0" smtClean="0">
                <a:solidFill>
                  <a:srgbClr val="515151"/>
                </a:solidFill>
                <a:ea typeface="Bebas Neue" charset="0"/>
                <a:cs typeface="Bebas Neue" charset="0"/>
              </a:rPr>
              <a:t>Kvalita portfolia</a:t>
            </a:r>
            <a:endParaRPr lang="cs-CZ" sz="2000" dirty="0" smtClean="0">
              <a:solidFill>
                <a:srgbClr val="515151"/>
              </a:solidFill>
            </a:endParaRPr>
          </a:p>
        </p:txBody>
      </p:sp>
      <p:sp>
        <p:nvSpPr>
          <p:cNvPr id="19" name="Rectangle 16"/>
          <p:cNvSpPr/>
          <p:nvPr/>
        </p:nvSpPr>
        <p:spPr>
          <a:xfrm>
            <a:off x="5032279" y="1738310"/>
            <a:ext cx="1988113" cy="707886"/>
          </a:xfrm>
          <a:prstGeom prst="rect">
            <a:avLst/>
          </a:prstGeom>
        </p:spPr>
        <p:txBody>
          <a:bodyPr wrap="square">
            <a:spAutoFit/>
          </a:bodyPr>
          <a:lstStyle/>
          <a:p>
            <a:r>
              <a:rPr lang="cs-CZ" sz="2000" dirty="0" smtClean="0">
                <a:solidFill>
                  <a:srgbClr val="515151"/>
                </a:solidFill>
              </a:rPr>
              <a:t>Exportní poradenství</a:t>
            </a:r>
          </a:p>
        </p:txBody>
      </p:sp>
    </p:spTree>
    <p:extLst>
      <p:ext uri="{BB962C8B-B14F-4D97-AF65-F5344CB8AC3E}">
        <p14:creationId xmlns:p14="http://schemas.microsoft.com/office/powerpoint/2010/main" val="265186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3"/>
          </p:nvPr>
        </p:nvSpPr>
        <p:spPr/>
        <p:txBody>
          <a:bodyPr/>
          <a:lstStyle/>
          <a:p>
            <a:r>
              <a:rPr lang="cs-CZ" dirty="0" smtClean="0"/>
              <a:t>Otázky?</a:t>
            </a:r>
            <a:endParaRPr lang="cs-CZ" dirty="0"/>
          </a:p>
        </p:txBody>
      </p:sp>
    </p:spTree>
    <p:extLst>
      <p:ext uri="{BB962C8B-B14F-4D97-AF65-F5344CB8AC3E}">
        <p14:creationId xmlns:p14="http://schemas.microsoft.com/office/powerpoint/2010/main" val="403022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364088" y="0"/>
            <a:ext cx="3779912"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5" name="Title 3"/>
          <p:cNvSpPr txBox="1">
            <a:spLocks/>
          </p:cNvSpPr>
          <p:nvPr/>
        </p:nvSpPr>
        <p:spPr>
          <a:xfrm>
            <a:off x="5685573" y="3773649"/>
            <a:ext cx="3098703" cy="480605"/>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dirty="0" smtClean="0">
                <a:solidFill>
                  <a:srgbClr val="002060"/>
                </a:solidFill>
                <a:latin typeface="Calibri"/>
              </a:rPr>
              <a:t>Jan Holub</a:t>
            </a:r>
            <a:endParaRPr lang="cs-CZ" sz="2400" dirty="0">
              <a:solidFill>
                <a:srgbClr val="002060"/>
              </a:solidFill>
              <a:latin typeface="Calibri"/>
            </a:endParaRPr>
          </a:p>
        </p:txBody>
      </p:sp>
      <p:sp>
        <p:nvSpPr>
          <p:cNvPr id="16" name="Title 3"/>
          <p:cNvSpPr txBox="1">
            <a:spLocks/>
          </p:cNvSpPr>
          <p:nvPr/>
        </p:nvSpPr>
        <p:spPr>
          <a:xfrm>
            <a:off x="5765773" y="5206843"/>
            <a:ext cx="2938301" cy="1080120"/>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90000"/>
              </a:lnSpc>
            </a:pPr>
            <a:r>
              <a:rPr lang="cs-CZ" sz="1600" dirty="0" smtClean="0">
                <a:solidFill>
                  <a:srgbClr val="515151">
                    <a:lumMod val="60000"/>
                    <a:lumOff val="40000"/>
                  </a:srgbClr>
                </a:solidFill>
              </a:rPr>
              <a:t>Sledujte nás</a:t>
            </a:r>
          </a:p>
          <a:p>
            <a:pPr algn="ctr">
              <a:lnSpc>
                <a:spcPct val="90000"/>
              </a:lnSpc>
            </a:pPr>
            <a:endParaRPr lang="cs-CZ" sz="1200" b="0" dirty="0" smtClean="0">
              <a:solidFill>
                <a:srgbClr val="383C3C">
                  <a:lumMod val="50000"/>
                  <a:alpha val="50000"/>
                </a:srgbClr>
              </a:solidFill>
              <a:latin typeface="Calibri"/>
            </a:endParaRPr>
          </a:p>
          <a:p>
            <a:pPr algn="ctr">
              <a:lnSpc>
                <a:spcPct val="120000"/>
              </a:lnSpc>
            </a:pPr>
            <a:endParaRPr lang="cs-CZ" sz="1200" b="0" dirty="0">
              <a:solidFill>
                <a:srgbClr val="515151">
                  <a:alpha val="70000"/>
                </a:srgbClr>
              </a:solidFill>
              <a:latin typeface="Calibri"/>
              <a:ea typeface="Source Sans Pro" charset="0"/>
              <a:cs typeface="Source Sans Pro" charset="0"/>
            </a:endParaRPr>
          </a:p>
        </p:txBody>
      </p:sp>
      <p:sp>
        <p:nvSpPr>
          <p:cNvPr id="17" name="Title 3"/>
          <p:cNvSpPr txBox="1">
            <a:spLocks/>
          </p:cNvSpPr>
          <p:nvPr/>
        </p:nvSpPr>
        <p:spPr>
          <a:xfrm>
            <a:off x="5685573" y="4227657"/>
            <a:ext cx="3098703" cy="73088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1200" b="0" dirty="0" smtClean="0">
                <a:solidFill>
                  <a:srgbClr val="706F6F"/>
                </a:solidFill>
                <a:latin typeface="Calibri"/>
              </a:rPr>
              <a:t>Úvěrový Manažer</a:t>
            </a:r>
          </a:p>
          <a:p>
            <a:pPr algn="ctr">
              <a:lnSpc>
                <a:spcPct val="100000"/>
              </a:lnSpc>
            </a:pPr>
            <a:r>
              <a:rPr lang="cs-CZ" sz="1200" b="0" dirty="0" smtClean="0">
                <a:solidFill>
                  <a:srgbClr val="706F6F"/>
                </a:solidFill>
                <a:latin typeface="Calibri"/>
                <a:hlinkClick r:id="rId2"/>
              </a:rPr>
              <a:t>mail@ceb.cz</a:t>
            </a:r>
            <a:endParaRPr lang="cs-CZ" sz="1200" b="0" dirty="0" smtClean="0">
              <a:solidFill>
                <a:srgbClr val="706F6F"/>
              </a:solidFill>
              <a:latin typeface="Calibri"/>
            </a:endParaRPr>
          </a:p>
          <a:p>
            <a:pPr algn="ctr">
              <a:lnSpc>
                <a:spcPct val="100000"/>
              </a:lnSpc>
            </a:pPr>
            <a:r>
              <a:rPr lang="cs-CZ" sz="1200" b="0" dirty="0" smtClean="0">
                <a:solidFill>
                  <a:srgbClr val="706F6F"/>
                </a:solidFill>
                <a:latin typeface="Calibri"/>
              </a:rPr>
              <a:t>+420 353 353 533</a:t>
            </a:r>
          </a:p>
          <a:p>
            <a:pPr algn="ctr">
              <a:lnSpc>
                <a:spcPct val="100000"/>
              </a:lnSpc>
            </a:pPr>
            <a:r>
              <a:rPr lang="cs-CZ" sz="1200" b="0" dirty="0" smtClean="0">
                <a:solidFill>
                  <a:srgbClr val="706F6F"/>
                </a:solidFill>
                <a:latin typeface="Calibri"/>
              </a:rPr>
              <a:t>www.ceb.cz</a:t>
            </a:r>
            <a:endParaRPr lang="cs-CZ" sz="1200" b="0" dirty="0">
              <a:solidFill>
                <a:srgbClr val="706F6F"/>
              </a:solidFill>
              <a:latin typeface="Calibri"/>
            </a:endParaRPr>
          </a:p>
        </p:txBody>
      </p:sp>
      <p:pic>
        <p:nvPicPr>
          <p:cNvPr id="22" name="Obráze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3" y="1052736"/>
            <a:ext cx="2693857" cy="1221559"/>
          </a:xfrm>
          <a:prstGeom prst="rect">
            <a:avLst/>
          </a:prstGeom>
        </p:spPr>
      </p:pic>
      <p:sp>
        <p:nvSpPr>
          <p:cNvPr id="8" name="Freeform 49">
            <a:hlinkClick r:id="rId4"/>
          </p:cNvPr>
          <p:cNvSpPr>
            <a:spLocks noChangeArrowheads="1"/>
          </p:cNvSpPr>
          <p:nvPr/>
        </p:nvSpPr>
        <p:spPr bwMode="auto">
          <a:xfrm>
            <a:off x="7308304" y="5586695"/>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a:defRPr/>
            </a:pPr>
            <a:endParaRPr lang="en-US" dirty="0">
              <a:solidFill>
                <a:srgbClr val="515151"/>
              </a:solidFill>
              <a:latin typeface="Poppins Light" charset="0"/>
            </a:endParaRPr>
          </a:p>
        </p:txBody>
      </p:sp>
      <p:sp>
        <p:nvSpPr>
          <p:cNvPr id="9" name="Freeform 86">
            <a:hlinkClick r:id="rId5"/>
          </p:cNvPr>
          <p:cNvSpPr>
            <a:spLocks noChangeArrowheads="1"/>
          </p:cNvSpPr>
          <p:nvPr/>
        </p:nvSpPr>
        <p:spPr bwMode="auto">
          <a:xfrm>
            <a:off x="6804248" y="5584160"/>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a:defRPr/>
            </a:pPr>
            <a:endParaRPr lang="en-US" dirty="0">
              <a:solidFill>
                <a:srgbClr val="515151"/>
              </a:solidFill>
              <a:latin typeface="Poppins Light" charset="0"/>
            </a:endParaRPr>
          </a:p>
        </p:txBody>
      </p:sp>
    </p:spTree>
    <p:extLst>
      <p:ext uri="{BB962C8B-B14F-4D97-AF65-F5344CB8AC3E}">
        <p14:creationId xmlns:p14="http://schemas.microsoft.com/office/powerpoint/2010/main" val="186410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95536" y="4437112"/>
            <a:ext cx="7935416" cy="1224879"/>
          </a:xfrm>
        </p:spPr>
        <p:txBody>
          <a:bodyPr>
            <a:normAutofit fontScale="92500" lnSpcReduction="10000"/>
          </a:bodyPr>
          <a:lstStyle/>
          <a:p>
            <a:pPr algn="l"/>
            <a:r>
              <a:rPr lang="cs-CZ" sz="2800" b="1" dirty="0" err="1" smtClean="0">
                <a:solidFill>
                  <a:schemeClr val="tx1"/>
                </a:solidFill>
              </a:rPr>
              <a:t>Mr</a:t>
            </a:r>
            <a:r>
              <a:rPr lang="cs-CZ" sz="2800" b="1" dirty="0" smtClean="0">
                <a:solidFill>
                  <a:schemeClr val="tx1"/>
                </a:solidFill>
              </a:rPr>
              <a:t>. Karel </a:t>
            </a:r>
            <a:r>
              <a:rPr lang="cs-CZ" sz="2800" b="1" dirty="0" err="1" smtClean="0">
                <a:solidFill>
                  <a:schemeClr val="tx1"/>
                </a:solidFill>
              </a:rPr>
              <a:t>Zděnovec</a:t>
            </a:r>
            <a:endParaRPr lang="cs-CZ" sz="2800" b="1" dirty="0">
              <a:solidFill>
                <a:schemeClr val="tx1"/>
              </a:solidFill>
            </a:endParaRPr>
          </a:p>
          <a:p>
            <a:pPr algn="l"/>
            <a:r>
              <a:rPr lang="en-US" sz="2400" dirty="0" smtClean="0"/>
              <a:t>Department of Foreign Economic Policies I </a:t>
            </a:r>
            <a:endParaRPr lang="cs-CZ" sz="2400" dirty="0" smtClean="0"/>
          </a:p>
          <a:p>
            <a:pPr algn="l"/>
            <a:r>
              <a:rPr lang="en-US" sz="2400" dirty="0" smtClean="0"/>
              <a:t>M</a:t>
            </a:r>
            <a:r>
              <a:rPr lang="cs-CZ" sz="2400" dirty="0" err="1" smtClean="0"/>
              <a:t>inistry</a:t>
            </a:r>
            <a:r>
              <a:rPr lang="cs-CZ" sz="2400" dirty="0" smtClean="0"/>
              <a:t> of </a:t>
            </a:r>
            <a:r>
              <a:rPr lang="cs-CZ" sz="2400" dirty="0" err="1" smtClean="0"/>
              <a:t>Industy</a:t>
            </a:r>
            <a:r>
              <a:rPr lang="cs-CZ" sz="2400" dirty="0" smtClean="0"/>
              <a:t> </a:t>
            </a:r>
            <a:r>
              <a:rPr lang="cs-CZ" sz="2400" dirty="0" err="1" smtClean="0"/>
              <a:t>and</a:t>
            </a:r>
            <a:r>
              <a:rPr lang="cs-CZ" sz="2400" dirty="0" smtClean="0"/>
              <a:t> </a:t>
            </a:r>
            <a:r>
              <a:rPr lang="cs-CZ" sz="2400" dirty="0" err="1" smtClean="0"/>
              <a:t>Trade</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Rumunsko</a:t>
            </a:r>
            <a:endParaRPr lang="cs-CZ" dirty="0"/>
          </a:p>
        </p:txBody>
      </p:sp>
      <p:sp>
        <p:nvSpPr>
          <p:cNvPr id="3" name="Podnadpis 2"/>
          <p:cNvSpPr>
            <a:spLocks noGrp="1"/>
          </p:cNvSpPr>
          <p:nvPr>
            <p:ph type="subTitle" idx="1"/>
          </p:nvPr>
        </p:nvSpPr>
        <p:spPr/>
        <p:txBody>
          <a:bodyPr/>
          <a:lstStyle/>
          <a:p>
            <a:r>
              <a:rPr lang="cs-CZ" dirty="0"/>
              <a:t>Z</a:t>
            </a:r>
            <a:r>
              <a:rPr lang="cs-CZ" dirty="0" smtClean="0"/>
              <a:t>ahraniční obchod s ČR a možnosti pro </a:t>
            </a:r>
            <a:r>
              <a:rPr lang="cs-CZ" smtClean="0"/>
              <a:t>naše firmy</a:t>
            </a:r>
            <a:endParaRPr lang="cs-CZ" dirty="0"/>
          </a:p>
        </p:txBody>
      </p:sp>
    </p:spTree>
    <p:extLst>
      <p:ext uri="{BB962C8B-B14F-4D97-AF65-F5344CB8AC3E}">
        <p14:creationId xmlns:p14="http://schemas.microsoft.com/office/powerpoint/2010/main" val="89010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4B8D"/>
                </a:solidFill>
              </a:rPr>
              <a:t>Obsah prezentace</a:t>
            </a:r>
            <a:endParaRPr lang="cs-CZ" dirty="0">
              <a:solidFill>
                <a:srgbClr val="004B8D"/>
              </a:solidFill>
            </a:endParaRPr>
          </a:p>
        </p:txBody>
      </p:sp>
      <p:sp>
        <p:nvSpPr>
          <p:cNvPr id="3" name="Zástupný symbol pro text 2"/>
          <p:cNvSpPr>
            <a:spLocks noGrp="1"/>
          </p:cNvSpPr>
          <p:nvPr>
            <p:ph type="body" sz="quarter" idx="10"/>
          </p:nvPr>
        </p:nvSpPr>
        <p:spPr/>
        <p:txBody>
          <a:bodyPr>
            <a:normAutofit fontScale="92500" lnSpcReduction="10000"/>
          </a:bodyPr>
          <a:lstStyle/>
          <a:p>
            <a:r>
              <a:rPr lang="cs-CZ" dirty="0" smtClean="0">
                <a:solidFill>
                  <a:schemeClr val="tx1"/>
                </a:solidFill>
              </a:rPr>
              <a:t>Základní údaje, smluvní základna</a:t>
            </a:r>
          </a:p>
          <a:p>
            <a:r>
              <a:rPr lang="cs-CZ" dirty="0" smtClean="0">
                <a:solidFill>
                  <a:schemeClr val="tx1"/>
                </a:solidFill>
              </a:rPr>
              <a:t>Rumunská ekonomika v 21. století</a:t>
            </a:r>
          </a:p>
          <a:p>
            <a:r>
              <a:rPr lang="cs-CZ" dirty="0">
                <a:solidFill>
                  <a:schemeClr val="tx1"/>
                </a:solidFill>
              </a:rPr>
              <a:t>Aktuální vývoj</a:t>
            </a:r>
          </a:p>
          <a:p>
            <a:r>
              <a:rPr lang="cs-CZ" dirty="0" smtClean="0">
                <a:solidFill>
                  <a:schemeClr val="tx1"/>
                </a:solidFill>
              </a:rPr>
              <a:t>Zahraniční obchod s ČR</a:t>
            </a:r>
          </a:p>
          <a:p>
            <a:pPr lvl="1"/>
            <a:r>
              <a:rPr lang="cs-CZ" dirty="0" smtClean="0">
                <a:solidFill>
                  <a:schemeClr val="tx1"/>
                </a:solidFill>
              </a:rPr>
              <a:t>Trend ve vývoji zahraničního obchodu mezi ČR a RO</a:t>
            </a:r>
          </a:p>
          <a:p>
            <a:pPr lvl="1"/>
            <a:r>
              <a:rPr lang="cs-CZ" dirty="0" smtClean="0">
                <a:solidFill>
                  <a:schemeClr val="tx1"/>
                </a:solidFill>
              </a:rPr>
              <a:t>Přehled 1993 - 2018</a:t>
            </a:r>
          </a:p>
          <a:p>
            <a:pPr lvl="1"/>
            <a:r>
              <a:rPr lang="cs-CZ" dirty="0" smtClean="0">
                <a:solidFill>
                  <a:schemeClr val="tx1"/>
                </a:solidFill>
              </a:rPr>
              <a:t>Největší vývozní </a:t>
            </a:r>
            <a:r>
              <a:rPr lang="cs-CZ" dirty="0">
                <a:solidFill>
                  <a:schemeClr val="tx1"/>
                </a:solidFill>
              </a:rPr>
              <a:t>položky</a:t>
            </a:r>
          </a:p>
          <a:p>
            <a:pPr lvl="1"/>
            <a:r>
              <a:rPr lang="cs-CZ" dirty="0" smtClean="0">
                <a:solidFill>
                  <a:schemeClr val="tx1"/>
                </a:solidFill>
              </a:rPr>
              <a:t>Největší dovozní položky</a:t>
            </a:r>
          </a:p>
          <a:p>
            <a:r>
              <a:rPr lang="cs-CZ" dirty="0" smtClean="0">
                <a:solidFill>
                  <a:schemeClr val="tx1"/>
                </a:solidFill>
              </a:rPr>
              <a:t>Investice</a:t>
            </a:r>
          </a:p>
          <a:p>
            <a:r>
              <a:rPr lang="cs-CZ" dirty="0" smtClean="0">
                <a:solidFill>
                  <a:schemeClr val="tx1"/>
                </a:solidFill>
              </a:rPr>
              <a:t>Proč do Rumunska?</a:t>
            </a:r>
          </a:p>
          <a:p>
            <a:r>
              <a:rPr lang="cs-CZ" dirty="0" smtClean="0">
                <a:solidFill>
                  <a:schemeClr val="tx1"/>
                </a:solidFill>
              </a:rPr>
              <a:t>Perspektivní obory – příležitosti dle oborů a co chystá vláda</a:t>
            </a:r>
          </a:p>
        </p:txBody>
      </p:sp>
    </p:spTree>
    <p:extLst>
      <p:ext uri="{BB962C8B-B14F-4D97-AF65-F5344CB8AC3E}">
        <p14:creationId xmlns:p14="http://schemas.microsoft.com/office/powerpoint/2010/main" val="2417709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242299" cy="658650"/>
          </a:xfrm>
        </p:spPr>
        <p:txBody>
          <a:bodyPr/>
          <a:lstStyle/>
          <a:p>
            <a:r>
              <a:rPr lang="cs-CZ" dirty="0" smtClean="0">
                <a:solidFill>
                  <a:srgbClr val="004B8D"/>
                </a:solidFill>
              </a:rPr>
              <a:t>Základní údaje, smluvní </a:t>
            </a:r>
            <a:r>
              <a:rPr lang="cs-CZ" dirty="0">
                <a:solidFill>
                  <a:srgbClr val="004B8D"/>
                </a:solidFill>
              </a:rPr>
              <a:t>základna</a:t>
            </a:r>
            <a:r>
              <a:rPr lang="cs-CZ" dirty="0"/>
              <a:t/>
            </a:r>
            <a:br>
              <a:rPr lang="cs-CZ" dirty="0"/>
            </a:br>
            <a:endParaRPr lang="cs-CZ" dirty="0"/>
          </a:p>
        </p:txBody>
      </p:sp>
      <p:sp>
        <p:nvSpPr>
          <p:cNvPr id="3" name="Zástupný symbol pro text 2"/>
          <p:cNvSpPr>
            <a:spLocks noGrp="1"/>
          </p:cNvSpPr>
          <p:nvPr>
            <p:ph type="body" sz="quarter" idx="10"/>
          </p:nvPr>
        </p:nvSpPr>
        <p:spPr>
          <a:xfrm>
            <a:off x="370359" y="2435144"/>
            <a:ext cx="8242300" cy="3613836"/>
          </a:xfrm>
        </p:spPr>
        <p:txBody>
          <a:bodyPr>
            <a:normAutofit fontScale="77500" lnSpcReduction="20000"/>
          </a:bodyPr>
          <a:lstStyle/>
          <a:p>
            <a:r>
              <a:rPr lang="cs-CZ" dirty="0" smtClean="0">
                <a:solidFill>
                  <a:schemeClr val="tx1"/>
                </a:solidFill>
              </a:rPr>
              <a:t>Dokumenty vycházející ze členství v EU</a:t>
            </a:r>
          </a:p>
          <a:p>
            <a:r>
              <a:rPr lang="cs-CZ" dirty="0" smtClean="0">
                <a:solidFill>
                  <a:schemeClr val="tx1"/>
                </a:solidFill>
              </a:rPr>
              <a:t>Bilaterální</a:t>
            </a:r>
          </a:p>
          <a:p>
            <a:pPr lvl="1"/>
            <a:r>
              <a:rPr lang="cs-CZ" dirty="0" smtClean="0">
                <a:solidFill>
                  <a:schemeClr val="tx1"/>
                </a:solidFill>
              </a:rPr>
              <a:t>Podpora a ochrana investic</a:t>
            </a:r>
          </a:p>
          <a:p>
            <a:pPr lvl="1"/>
            <a:r>
              <a:rPr lang="cs-CZ" dirty="0" smtClean="0">
                <a:solidFill>
                  <a:schemeClr val="tx1"/>
                </a:solidFill>
              </a:rPr>
              <a:t>Zamezení dvojího zdanění</a:t>
            </a:r>
          </a:p>
          <a:p>
            <a:pPr lvl="1"/>
            <a:r>
              <a:rPr lang="cs-CZ" dirty="0" smtClean="0">
                <a:solidFill>
                  <a:schemeClr val="tx1"/>
                </a:solidFill>
              </a:rPr>
              <a:t>Dohoda </a:t>
            </a:r>
            <a:r>
              <a:rPr lang="cs-CZ" dirty="0">
                <a:solidFill>
                  <a:schemeClr val="tx1"/>
                </a:solidFill>
              </a:rPr>
              <a:t>o </a:t>
            </a:r>
            <a:r>
              <a:rPr lang="cs-CZ" dirty="0" smtClean="0">
                <a:solidFill>
                  <a:schemeClr val="tx1"/>
                </a:solidFill>
              </a:rPr>
              <a:t>spolupráci MPO</a:t>
            </a:r>
          </a:p>
          <a:p>
            <a:pPr lvl="2"/>
            <a:r>
              <a:rPr lang="cs-CZ" dirty="0" smtClean="0">
                <a:solidFill>
                  <a:schemeClr val="tx1"/>
                </a:solidFill>
              </a:rPr>
              <a:t>smíšená </a:t>
            </a:r>
            <a:r>
              <a:rPr lang="cs-CZ" dirty="0">
                <a:solidFill>
                  <a:schemeClr val="tx1"/>
                </a:solidFill>
              </a:rPr>
              <a:t>pracovní </a:t>
            </a:r>
            <a:r>
              <a:rPr lang="cs-CZ" dirty="0" smtClean="0">
                <a:solidFill>
                  <a:schemeClr val="tx1"/>
                </a:solidFill>
              </a:rPr>
              <a:t>skupina</a:t>
            </a:r>
          </a:p>
          <a:p>
            <a:pPr marL="0" indent="0">
              <a:buNone/>
            </a:pPr>
            <a:endParaRPr lang="cs-CZ" dirty="0" smtClean="0">
              <a:solidFill>
                <a:srgbClr val="004B8D"/>
              </a:solidFill>
            </a:endParaRPr>
          </a:p>
          <a:p>
            <a:pPr marL="0" indent="0">
              <a:buNone/>
            </a:pPr>
            <a:r>
              <a:rPr lang="cs-CZ" dirty="0" smtClean="0">
                <a:solidFill>
                  <a:srgbClr val="004B8D"/>
                </a:solidFill>
              </a:rPr>
              <a:t>Rating: Standard &amp; </a:t>
            </a:r>
            <a:r>
              <a:rPr lang="cs-CZ" dirty="0" err="1" smtClean="0">
                <a:solidFill>
                  <a:srgbClr val="004B8D"/>
                </a:solidFill>
              </a:rPr>
              <a:t>Poors</a:t>
            </a:r>
            <a:r>
              <a:rPr lang="cs-CZ" dirty="0" smtClean="0">
                <a:solidFill>
                  <a:srgbClr val="004B8D"/>
                </a:solidFill>
              </a:rPr>
              <a:t> BBB- </a:t>
            </a:r>
            <a:r>
              <a:rPr lang="cs-CZ" dirty="0" err="1" smtClean="0">
                <a:solidFill>
                  <a:srgbClr val="004B8D"/>
                </a:solidFill>
              </a:rPr>
              <a:t>Moody´s</a:t>
            </a:r>
            <a:r>
              <a:rPr lang="cs-CZ" dirty="0" smtClean="0">
                <a:solidFill>
                  <a:srgbClr val="004B8D"/>
                </a:solidFill>
              </a:rPr>
              <a:t> Baa3 </a:t>
            </a:r>
            <a:r>
              <a:rPr lang="cs-CZ" dirty="0" err="1" smtClean="0">
                <a:solidFill>
                  <a:srgbClr val="004B8D"/>
                </a:solidFill>
              </a:rPr>
              <a:t>Fitch</a:t>
            </a:r>
            <a:r>
              <a:rPr lang="cs-CZ" dirty="0" smtClean="0">
                <a:solidFill>
                  <a:srgbClr val="004B8D"/>
                </a:solidFill>
              </a:rPr>
              <a:t> BBB-</a:t>
            </a:r>
          </a:p>
          <a:p>
            <a:pPr marL="0" indent="0">
              <a:buNone/>
            </a:pPr>
            <a:endParaRPr lang="cs-CZ" dirty="0" smtClean="0">
              <a:solidFill>
                <a:srgbClr val="004B8D"/>
              </a:solidFill>
            </a:endParaRPr>
          </a:p>
          <a:p>
            <a:pPr marL="0" indent="0">
              <a:buNone/>
            </a:pPr>
            <a:r>
              <a:rPr lang="cs-CZ" dirty="0" smtClean="0">
                <a:solidFill>
                  <a:schemeClr val="tx1"/>
                </a:solidFill>
              </a:rPr>
              <a:t>Rumunsko </a:t>
            </a:r>
            <a:r>
              <a:rPr lang="cs-CZ" dirty="0">
                <a:solidFill>
                  <a:schemeClr val="tx1"/>
                </a:solidFill>
              </a:rPr>
              <a:t>si v letošním roce připomíná výročí 100 let od svého sjednocení a aktivně se připravuje na převzetí šestiměsíčního předsednictví v Radě EU (od ledna 2019).</a:t>
            </a:r>
            <a:endParaRPr lang="cs-CZ" dirty="0" smtClean="0">
              <a:solidFill>
                <a:schemeClr val="tx1"/>
              </a:solidFill>
            </a:endParaRPr>
          </a:p>
          <a:p>
            <a:pPr marL="0" indent="0">
              <a:buNone/>
            </a:pPr>
            <a:endParaRPr lang="cs-CZ" dirty="0">
              <a:solidFill>
                <a:srgbClr val="004B8D"/>
              </a:solidFill>
            </a:endParaRPr>
          </a:p>
        </p:txBody>
      </p:sp>
      <p:pic>
        <p:nvPicPr>
          <p:cNvPr id="4" name="Obrázek 3"/>
          <p:cNvPicPr>
            <a:picLocks noChangeAspect="1"/>
          </p:cNvPicPr>
          <p:nvPr/>
        </p:nvPicPr>
        <p:blipFill>
          <a:blip r:embed="rId2" cstate="print"/>
          <a:stretch>
            <a:fillRect/>
          </a:stretch>
        </p:blipFill>
        <p:spPr>
          <a:xfrm>
            <a:off x="832023" y="1195354"/>
            <a:ext cx="1243912" cy="1187956"/>
          </a:xfrm>
          <a:prstGeom prst="rect">
            <a:avLst/>
          </a:prstGeom>
        </p:spPr>
      </p:pic>
      <p:sp>
        <p:nvSpPr>
          <p:cNvPr id="5" name="TextovéPole 4"/>
          <p:cNvSpPr txBox="1"/>
          <p:nvPr/>
        </p:nvSpPr>
        <p:spPr>
          <a:xfrm>
            <a:off x="2463459" y="1559358"/>
            <a:ext cx="1474573" cy="369332"/>
          </a:xfrm>
          <a:prstGeom prst="rect">
            <a:avLst/>
          </a:prstGeom>
          <a:noFill/>
        </p:spPr>
        <p:txBody>
          <a:bodyPr wrap="square" rtlCol="0">
            <a:spAutoFit/>
          </a:bodyPr>
          <a:lstStyle/>
          <a:p>
            <a:r>
              <a:rPr lang="cs-CZ" dirty="0">
                <a:solidFill>
                  <a:prstClr val="black"/>
                </a:solidFill>
              </a:rPr>
              <a:t>238.391 km²</a:t>
            </a:r>
          </a:p>
        </p:txBody>
      </p:sp>
      <p:pic>
        <p:nvPicPr>
          <p:cNvPr id="6" name="Obrázek 5"/>
          <p:cNvPicPr>
            <a:picLocks noChangeAspect="1"/>
          </p:cNvPicPr>
          <p:nvPr/>
        </p:nvPicPr>
        <p:blipFill>
          <a:blip r:embed="rId3" cstate="print"/>
          <a:stretch>
            <a:fillRect/>
          </a:stretch>
        </p:blipFill>
        <p:spPr>
          <a:xfrm>
            <a:off x="4651158" y="1376582"/>
            <a:ext cx="863175" cy="825500"/>
          </a:xfrm>
          <a:prstGeom prst="rect">
            <a:avLst/>
          </a:prstGeom>
        </p:spPr>
      </p:pic>
      <p:sp>
        <p:nvSpPr>
          <p:cNvPr id="7" name="TextovéPole 6"/>
          <p:cNvSpPr txBox="1"/>
          <p:nvPr/>
        </p:nvSpPr>
        <p:spPr>
          <a:xfrm>
            <a:off x="5705048" y="1611192"/>
            <a:ext cx="3142390" cy="646331"/>
          </a:xfrm>
          <a:prstGeom prst="rect">
            <a:avLst/>
          </a:prstGeom>
          <a:noFill/>
        </p:spPr>
        <p:txBody>
          <a:bodyPr wrap="square" rtlCol="0">
            <a:spAutoFit/>
          </a:bodyPr>
          <a:lstStyle/>
          <a:p>
            <a:r>
              <a:rPr lang="cs-CZ" dirty="0" smtClean="0">
                <a:solidFill>
                  <a:prstClr val="black"/>
                </a:solidFill>
              </a:rPr>
              <a:t>Cca 20,5 mil., kolik v zahraničí? 2-2,5 mil., nejvíce ITA, FRA, GER</a:t>
            </a:r>
            <a:endParaRPr lang="cs-CZ" dirty="0">
              <a:solidFill>
                <a:prstClr val="black"/>
              </a:solidFill>
            </a:endParaRPr>
          </a:p>
        </p:txBody>
      </p:sp>
    </p:spTree>
    <p:extLst>
      <p:ext uri="{BB962C8B-B14F-4D97-AF65-F5344CB8AC3E}">
        <p14:creationId xmlns:p14="http://schemas.microsoft.com/office/powerpoint/2010/main" val="252509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81000" y="4724401"/>
            <a:ext cx="7162800" cy="838200"/>
          </a:xfrm>
        </p:spPr>
        <p:txBody>
          <a:bodyPr>
            <a:normAutofit fontScale="92500" lnSpcReduction="10000"/>
          </a:bodyPr>
          <a:lstStyle/>
          <a:p>
            <a:pPr algn="l"/>
            <a:r>
              <a:rPr lang="cs-CZ" sz="2800" b="1" dirty="0">
                <a:solidFill>
                  <a:schemeClr val="tx1"/>
                </a:solidFill>
              </a:rPr>
              <a:t>Mr. </a:t>
            </a:r>
            <a:r>
              <a:rPr lang="cs-CZ" sz="2800" b="1" dirty="0" smtClean="0">
                <a:solidFill>
                  <a:schemeClr val="tx1"/>
                </a:solidFill>
              </a:rPr>
              <a:t>Vladimír Války</a:t>
            </a:r>
            <a:endParaRPr lang="cs-CZ" sz="2800" b="1" dirty="0">
              <a:solidFill>
                <a:schemeClr val="tx1"/>
              </a:solidFill>
            </a:endParaRPr>
          </a:p>
          <a:p>
            <a:pPr algn="l"/>
            <a:r>
              <a:rPr lang="en-US" sz="2400" dirty="0" smtClean="0"/>
              <a:t>Ambassador of the Czech Republic to Romania</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Rumunská  ekonomika v 21. století</a:t>
            </a:r>
            <a:endParaRPr lang="cs-CZ" dirty="0"/>
          </a:p>
        </p:txBody>
      </p:sp>
      <p:sp>
        <p:nvSpPr>
          <p:cNvPr id="3" name="Podnadpis 2"/>
          <p:cNvSpPr>
            <a:spLocks noGrp="1"/>
          </p:cNvSpPr>
          <p:nvPr>
            <p:ph type="subTitle" idx="1"/>
          </p:nvPr>
        </p:nvSpPr>
        <p:spPr/>
        <p:txBody>
          <a:bodyPr/>
          <a:lstStyle/>
          <a:p>
            <a:r>
              <a:rPr lang="cs-CZ" dirty="0" smtClean="0"/>
              <a:t>Od konce 90. let až do roku 2008 velký boom. Po krizi velký propad, řada firem zanikla, ale dnes je ROM hospodářství ve formě (růst HDP 2017 6,9 %).</a:t>
            </a:r>
          </a:p>
          <a:p>
            <a:r>
              <a:rPr lang="cs-CZ" dirty="0" smtClean="0"/>
              <a:t>Velmi dynamická země, region „za humny“ (po dálnici 500 km z Břeclavi do </a:t>
            </a:r>
            <a:r>
              <a:rPr lang="cs-CZ" dirty="0" err="1" smtClean="0"/>
              <a:t>Nădlacu</a:t>
            </a:r>
            <a:r>
              <a:rPr lang="cs-CZ" dirty="0" smtClean="0"/>
              <a:t>  (západní hranice).</a:t>
            </a:r>
          </a:p>
          <a:p>
            <a:r>
              <a:rPr lang="cs-CZ" dirty="0" smtClean="0"/>
              <a:t>Černé moře, základna na východ.</a:t>
            </a:r>
          </a:p>
          <a:p>
            <a:r>
              <a:rPr lang="cs-CZ" dirty="0" smtClean="0"/>
              <a:t>Infrastruktura se nadále rozvíjí…</a:t>
            </a:r>
          </a:p>
          <a:p>
            <a:r>
              <a:rPr lang="cs-CZ" dirty="0" smtClean="0"/>
              <a:t>Tradice vztahů a dobrá CZ pověst.</a:t>
            </a:r>
          </a:p>
        </p:txBody>
      </p:sp>
    </p:spTree>
    <p:extLst>
      <p:ext uri="{BB962C8B-B14F-4D97-AF65-F5344CB8AC3E}">
        <p14:creationId xmlns:p14="http://schemas.microsoft.com/office/powerpoint/2010/main" val="597924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89569"/>
            <a:ext cx="8242299" cy="553998"/>
          </a:xfrm>
        </p:spPr>
        <p:txBody>
          <a:bodyPr/>
          <a:lstStyle/>
          <a:p>
            <a:r>
              <a:rPr lang="cs-CZ" dirty="0" smtClean="0">
                <a:solidFill>
                  <a:srgbClr val="004B8D"/>
                </a:solidFill>
              </a:rPr>
              <a:t>Aktuální ekonomický vývoj v Rumunsku</a:t>
            </a:r>
            <a:endParaRPr lang="cs-CZ" dirty="0">
              <a:solidFill>
                <a:srgbClr val="004B8D"/>
              </a:solidFill>
            </a:endParaRPr>
          </a:p>
        </p:txBody>
      </p:sp>
      <p:sp>
        <p:nvSpPr>
          <p:cNvPr id="3" name="Zástupný symbol pro text 2"/>
          <p:cNvSpPr>
            <a:spLocks noGrp="1"/>
          </p:cNvSpPr>
          <p:nvPr>
            <p:ph type="body" sz="quarter" idx="10"/>
          </p:nvPr>
        </p:nvSpPr>
        <p:spPr>
          <a:xfrm>
            <a:off x="345989" y="1000086"/>
            <a:ext cx="8567352" cy="4654589"/>
          </a:xfrm>
        </p:spPr>
        <p:txBody>
          <a:bodyPr>
            <a:normAutofit fontScale="25000" lnSpcReduction="20000"/>
          </a:bodyPr>
          <a:lstStyle/>
          <a:p>
            <a:r>
              <a:rPr lang="cs-CZ" sz="7200" dirty="0" smtClean="0">
                <a:solidFill>
                  <a:schemeClr val="tx1"/>
                </a:solidFill>
              </a:rPr>
              <a:t>Růst hospodářství 6,9 % v </a:t>
            </a:r>
            <a:r>
              <a:rPr lang="cs-CZ" sz="7200" dirty="0">
                <a:solidFill>
                  <a:schemeClr val="tx1"/>
                </a:solidFill>
              </a:rPr>
              <a:t>roce </a:t>
            </a:r>
            <a:r>
              <a:rPr lang="cs-CZ" sz="7200" dirty="0" smtClean="0">
                <a:solidFill>
                  <a:schemeClr val="tx1"/>
                </a:solidFill>
              </a:rPr>
              <a:t>2017, očekává se </a:t>
            </a:r>
            <a:r>
              <a:rPr lang="pl-PL" sz="7200" dirty="0" smtClean="0">
                <a:solidFill>
                  <a:schemeClr val="tx1"/>
                </a:solidFill>
              </a:rPr>
              <a:t>mírné </a:t>
            </a:r>
            <a:r>
              <a:rPr lang="pl-PL" sz="7200" dirty="0">
                <a:solidFill>
                  <a:schemeClr val="tx1"/>
                </a:solidFill>
              </a:rPr>
              <a:t>ochlazení (mezinárodní instituce odhadují </a:t>
            </a:r>
            <a:r>
              <a:rPr lang="pl-PL" sz="7200" dirty="0" smtClean="0">
                <a:solidFill>
                  <a:schemeClr val="tx1"/>
                </a:solidFill>
              </a:rPr>
              <a:t>zvýšení HDP </a:t>
            </a:r>
            <a:r>
              <a:rPr lang="pl-PL" sz="7200" dirty="0">
                <a:solidFill>
                  <a:schemeClr val="tx1"/>
                </a:solidFill>
              </a:rPr>
              <a:t>v rozmezí 3,7 – 5 </a:t>
            </a:r>
            <a:r>
              <a:rPr lang="pl-PL" sz="7200" dirty="0" smtClean="0">
                <a:solidFill>
                  <a:schemeClr val="tx1"/>
                </a:solidFill>
              </a:rPr>
              <a:t>%), ale tento růst</a:t>
            </a:r>
            <a:r>
              <a:rPr lang="pl-PL" sz="7200" dirty="0">
                <a:solidFill>
                  <a:schemeClr val="tx1"/>
                </a:solidFill>
              </a:rPr>
              <a:t>, probíhající strukturální reformy a odpovědná fiskální politika </a:t>
            </a:r>
            <a:r>
              <a:rPr lang="pl-PL" sz="7200" dirty="0" smtClean="0">
                <a:solidFill>
                  <a:schemeClr val="tx1"/>
                </a:solidFill>
              </a:rPr>
              <a:t>dále lákají zahraniční </a:t>
            </a:r>
            <a:r>
              <a:rPr lang="pl-PL" sz="7200" dirty="0">
                <a:solidFill>
                  <a:schemeClr val="tx1"/>
                </a:solidFill>
              </a:rPr>
              <a:t>investice. </a:t>
            </a:r>
            <a:r>
              <a:rPr lang="pl-PL" sz="7200" dirty="0" smtClean="0">
                <a:solidFill>
                  <a:schemeClr val="tx1"/>
                </a:solidFill>
              </a:rPr>
              <a:t>Země </a:t>
            </a:r>
            <a:r>
              <a:rPr lang="pl-PL" sz="7200" dirty="0">
                <a:solidFill>
                  <a:schemeClr val="tx1"/>
                </a:solidFill>
              </a:rPr>
              <a:t>se stává </a:t>
            </a:r>
            <a:r>
              <a:rPr lang="pl-PL" sz="7200" dirty="0" smtClean="0">
                <a:solidFill>
                  <a:schemeClr val="tx1"/>
                </a:solidFill>
              </a:rPr>
              <a:t>nejbohatší v regionu, </a:t>
            </a:r>
            <a:r>
              <a:rPr lang="pl-PL" sz="7200" dirty="0">
                <a:solidFill>
                  <a:schemeClr val="tx1"/>
                </a:solidFill>
              </a:rPr>
              <a:t>nejen z pohledu nerostných surovin, ale také energetických </a:t>
            </a:r>
            <a:r>
              <a:rPr lang="pl-PL" sz="7200" dirty="0" smtClean="0">
                <a:solidFill>
                  <a:schemeClr val="tx1"/>
                </a:solidFill>
              </a:rPr>
              <a:t>zdrojů.</a:t>
            </a:r>
          </a:p>
          <a:p>
            <a:r>
              <a:rPr lang="pl-PL" sz="7200" dirty="0" smtClean="0">
                <a:solidFill>
                  <a:schemeClr val="tx1"/>
                </a:solidFill>
              </a:rPr>
              <a:t>Je </a:t>
            </a:r>
            <a:r>
              <a:rPr lang="pl-PL" sz="7200" dirty="0">
                <a:solidFill>
                  <a:schemeClr val="tx1"/>
                </a:solidFill>
              </a:rPr>
              <a:t>významnou výrobní základnou s pracovní sílou s „prozatím“ nižšími náklady“. I zde se však začíná projevovat </a:t>
            </a:r>
            <a:r>
              <a:rPr lang="pl-PL" sz="7200" dirty="0" smtClean="0">
                <a:solidFill>
                  <a:schemeClr val="tx1"/>
                </a:solidFill>
              </a:rPr>
              <a:t>nedostatek </a:t>
            </a:r>
            <a:r>
              <a:rPr lang="pl-PL" sz="7200" dirty="0">
                <a:solidFill>
                  <a:schemeClr val="tx1"/>
                </a:solidFill>
              </a:rPr>
              <a:t>pracovních sil, kdy míra nezaměstnanosti se meziročně snížila z 6,4 % na 4,7 %, přičemž oficiální </a:t>
            </a:r>
            <a:r>
              <a:rPr lang="pl-PL" sz="7200" dirty="0" smtClean="0">
                <a:solidFill>
                  <a:schemeClr val="tx1"/>
                </a:solidFill>
              </a:rPr>
              <a:t>zdroje </a:t>
            </a:r>
            <a:r>
              <a:rPr lang="pl-PL" sz="7200" dirty="0">
                <a:solidFill>
                  <a:schemeClr val="tx1"/>
                </a:solidFill>
              </a:rPr>
              <a:t>zmiňují existenci případů neochoty nezaměstnaných pracovat a většina župních úřadů práce v Rumunsku hlásí nedostatek odborných pracovníků. K tomu se přidávají některé tradiční negativní demografické trendy (omezený vnitřní pohyb pracovní síly, vysoká ekonomická migrace do zahraničí).</a:t>
            </a:r>
            <a:endParaRPr lang="pl-PL" sz="7200" dirty="0" smtClean="0">
              <a:solidFill>
                <a:schemeClr val="tx1"/>
              </a:solidFill>
            </a:endParaRPr>
          </a:p>
          <a:p>
            <a:r>
              <a:rPr lang="cs-CZ" sz="7200" dirty="0" smtClean="0">
                <a:solidFill>
                  <a:schemeClr val="tx1"/>
                </a:solidFill>
              </a:rPr>
              <a:t>Vládní </a:t>
            </a:r>
            <a:r>
              <a:rPr lang="cs-CZ" sz="7200" dirty="0">
                <a:solidFill>
                  <a:schemeClr val="tx1"/>
                </a:solidFill>
              </a:rPr>
              <a:t>dluh </a:t>
            </a:r>
            <a:r>
              <a:rPr lang="cs-CZ" sz="7200" dirty="0" smtClean="0">
                <a:solidFill>
                  <a:schemeClr val="tx1"/>
                </a:solidFill>
              </a:rPr>
              <a:t>RO dle maastrichtských kritérií je zatím pod 40 % </a:t>
            </a:r>
            <a:r>
              <a:rPr lang="cs-CZ" sz="7200" dirty="0">
                <a:solidFill>
                  <a:schemeClr val="tx1"/>
                </a:solidFill>
              </a:rPr>
              <a:t>HDP a </a:t>
            </a:r>
            <a:r>
              <a:rPr lang="cs-CZ" sz="7200" dirty="0" smtClean="0">
                <a:solidFill>
                  <a:schemeClr val="tx1"/>
                </a:solidFill>
              </a:rPr>
              <a:t>neočekává </a:t>
            </a:r>
            <a:r>
              <a:rPr lang="cs-CZ" sz="7200" dirty="0">
                <a:solidFill>
                  <a:schemeClr val="tx1"/>
                </a:solidFill>
              </a:rPr>
              <a:t>se jeho </a:t>
            </a:r>
            <a:r>
              <a:rPr lang="cs-CZ" sz="7200" dirty="0" smtClean="0">
                <a:solidFill>
                  <a:schemeClr val="tx1"/>
                </a:solidFill>
              </a:rPr>
              <a:t>velký nárůst, rozpočtový deficit byl vloni do 2 </a:t>
            </a:r>
            <a:r>
              <a:rPr lang="en-US" sz="7200" dirty="0" smtClean="0">
                <a:solidFill>
                  <a:schemeClr val="tx1"/>
                </a:solidFill>
              </a:rPr>
              <a:t>%</a:t>
            </a:r>
            <a:r>
              <a:rPr lang="cs-CZ" sz="7200" dirty="0" smtClean="0">
                <a:solidFill>
                  <a:schemeClr val="tx1"/>
                </a:solidFill>
              </a:rPr>
              <a:t>, MMF celkem RO chválí (zdravé základy, fiskální uvolnění, které má podpořit poptávku a aktivitu však musí doprovázet lepší výběr daní).</a:t>
            </a:r>
          </a:p>
          <a:p>
            <a:r>
              <a:rPr lang="cs-CZ" sz="7200" dirty="0">
                <a:solidFill>
                  <a:schemeClr val="tx1"/>
                </a:solidFill>
              </a:rPr>
              <a:t>Země disponuje kromě strategické polohy i stále silnějším a stabilnějším podnikatelským prostředím</a:t>
            </a:r>
            <a:r>
              <a:rPr lang="cs-CZ" sz="7200" dirty="0" smtClean="0">
                <a:solidFill>
                  <a:schemeClr val="tx1"/>
                </a:solidFill>
              </a:rPr>
              <a:t>. </a:t>
            </a:r>
          </a:p>
          <a:p>
            <a:r>
              <a:rPr lang="cs-CZ" sz="7200" dirty="0" smtClean="0">
                <a:solidFill>
                  <a:schemeClr val="tx1"/>
                </a:solidFill>
              </a:rPr>
              <a:t>Hlavními </a:t>
            </a:r>
            <a:r>
              <a:rPr lang="cs-CZ" sz="7200" dirty="0">
                <a:solidFill>
                  <a:schemeClr val="tx1"/>
                </a:solidFill>
              </a:rPr>
              <a:t>riziky jsou </a:t>
            </a:r>
            <a:r>
              <a:rPr lang="cs-CZ" sz="7200" dirty="0" smtClean="0">
                <a:solidFill>
                  <a:schemeClr val="tx1"/>
                </a:solidFill>
              </a:rPr>
              <a:t>některá </a:t>
            </a:r>
            <a:r>
              <a:rPr lang="cs-CZ" sz="7200" dirty="0">
                <a:solidFill>
                  <a:schemeClr val="tx1"/>
                </a:solidFill>
              </a:rPr>
              <a:t>nedotažená fiskální opatření (MMF </a:t>
            </a:r>
            <a:r>
              <a:rPr lang="cs-CZ" sz="7200" dirty="0" smtClean="0">
                <a:solidFill>
                  <a:schemeClr val="tx1"/>
                </a:solidFill>
              </a:rPr>
              <a:t>doporučuje </a:t>
            </a:r>
            <a:r>
              <a:rPr lang="cs-CZ" sz="7200" dirty="0">
                <a:solidFill>
                  <a:schemeClr val="tx1"/>
                </a:solidFill>
              </a:rPr>
              <a:t>je ještě zpřísnit), nízké čerpání fondů EU a reálná možnost, že se ne všechny společnosti vyrovnají s novými změnami v převodech sociálních příspěvků od zaměstnavatele na zaměstnance. Problémy může způsobit i rostoucí inflace, kdy se její míra </a:t>
            </a:r>
            <a:r>
              <a:rPr lang="cs-CZ" sz="7200" dirty="0" smtClean="0">
                <a:solidFill>
                  <a:schemeClr val="tx1"/>
                </a:solidFill>
              </a:rPr>
              <a:t>letos pohybuje okolo 4,5 %.Přetrvává </a:t>
            </a:r>
            <a:r>
              <a:rPr lang="cs-CZ" sz="7200" dirty="0">
                <a:solidFill>
                  <a:schemeClr val="tx1"/>
                </a:solidFill>
              </a:rPr>
              <a:t>rovněž korupce a místní byrokracie.</a:t>
            </a:r>
          </a:p>
          <a:p>
            <a:pPr marL="0" indent="0">
              <a:buNone/>
            </a:pPr>
            <a:endParaRPr lang="cs-CZ" dirty="0">
              <a:solidFill>
                <a:schemeClr val="tx1"/>
              </a:solidFill>
            </a:endParaRPr>
          </a:p>
        </p:txBody>
      </p:sp>
    </p:spTree>
    <p:extLst>
      <p:ext uri="{BB962C8B-B14F-4D97-AF65-F5344CB8AC3E}">
        <p14:creationId xmlns:p14="http://schemas.microsoft.com/office/powerpoint/2010/main" val="3904261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444500" y="679622"/>
            <a:ext cx="8242300" cy="4975053"/>
          </a:xfrm>
        </p:spPr>
        <p:txBody>
          <a:bodyPr>
            <a:normAutofit/>
          </a:bodyPr>
          <a:lstStyle/>
          <a:p>
            <a:pPr marL="0" indent="0">
              <a:buNone/>
            </a:pPr>
            <a:r>
              <a:rPr lang="cs-CZ" sz="1800" dirty="0" smtClean="0">
                <a:solidFill>
                  <a:schemeClr val="tx1"/>
                </a:solidFill>
              </a:rPr>
              <a:t>Obrat 2017 přes 4 mld. €., dynamika v průměru přes 10% ročně. Za prvních 6 měsíců obrat přes </a:t>
            </a:r>
            <a:r>
              <a:rPr lang="cs-CZ" sz="1800" dirty="0">
                <a:solidFill>
                  <a:schemeClr val="tx1"/>
                </a:solidFill>
              </a:rPr>
              <a:t>2,2 mld. </a:t>
            </a:r>
            <a:r>
              <a:rPr lang="cs-CZ" sz="1800" dirty="0" smtClean="0">
                <a:solidFill>
                  <a:schemeClr val="tx1"/>
                </a:solidFill>
              </a:rPr>
              <a:t>€. </a:t>
            </a:r>
          </a:p>
          <a:p>
            <a:pPr marL="0" indent="0">
              <a:buNone/>
            </a:pPr>
            <a:r>
              <a:rPr lang="cs-CZ" sz="1800" dirty="0" smtClean="0">
                <a:solidFill>
                  <a:schemeClr val="tx1"/>
                </a:solidFill>
              </a:rPr>
              <a:t>Bilance s mírně pozitivním saldem pro ČR. </a:t>
            </a:r>
            <a:endParaRPr lang="cs-CZ" sz="1800" dirty="0">
              <a:solidFill>
                <a:schemeClr val="tx1"/>
              </a:solidFill>
            </a:endParaRPr>
          </a:p>
        </p:txBody>
      </p:sp>
      <p:sp>
        <p:nvSpPr>
          <p:cNvPr id="2" name="Nadpis 1"/>
          <p:cNvSpPr>
            <a:spLocks noGrp="1"/>
          </p:cNvSpPr>
          <p:nvPr>
            <p:ph type="title"/>
          </p:nvPr>
        </p:nvSpPr>
        <p:spPr/>
        <p:txBody>
          <a:bodyPr/>
          <a:lstStyle/>
          <a:p>
            <a:r>
              <a:rPr lang="cs-CZ" dirty="0" smtClean="0">
                <a:solidFill>
                  <a:schemeClr val="tx2"/>
                </a:solidFill>
              </a:rPr>
              <a:t>Zahraniční obchod s ČR – trend </a:t>
            </a:r>
            <a:endParaRPr lang="cs-CZ" dirty="0">
              <a:solidFill>
                <a:schemeClr val="tx2"/>
              </a:solidFill>
            </a:endParaRPr>
          </a:p>
        </p:txBody>
      </p:sp>
      <p:pic>
        <p:nvPicPr>
          <p:cNvPr id="4" name="Obrázek 3"/>
          <p:cNvPicPr>
            <a:picLocks noChangeAspect="1"/>
          </p:cNvPicPr>
          <p:nvPr/>
        </p:nvPicPr>
        <p:blipFill>
          <a:blip r:embed="rId2" cstate="print"/>
          <a:stretch>
            <a:fillRect/>
          </a:stretch>
        </p:blipFill>
        <p:spPr>
          <a:xfrm>
            <a:off x="1547664" y="2204864"/>
            <a:ext cx="5663675" cy="4066384"/>
          </a:xfrm>
          <a:prstGeom prst="rect">
            <a:avLst/>
          </a:prstGeom>
        </p:spPr>
      </p:pic>
    </p:spTree>
    <p:extLst>
      <p:ext uri="{BB962C8B-B14F-4D97-AF65-F5344CB8AC3E}">
        <p14:creationId xmlns:p14="http://schemas.microsoft.com/office/powerpoint/2010/main" val="3752332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242299" cy="553998"/>
          </a:xfrm>
        </p:spPr>
        <p:txBody>
          <a:bodyPr/>
          <a:lstStyle/>
          <a:p>
            <a:r>
              <a:rPr lang="cs-CZ" dirty="0">
                <a:solidFill>
                  <a:schemeClr val="tx2"/>
                </a:solidFill>
              </a:rPr>
              <a:t>Zahraniční obchod </a:t>
            </a:r>
            <a:r>
              <a:rPr lang="cs-CZ" sz="3200" dirty="0" smtClean="0">
                <a:solidFill>
                  <a:schemeClr val="tx2"/>
                </a:solidFill>
              </a:rPr>
              <a:t>- vývoz, dovoz, bilance mil. €</a:t>
            </a:r>
            <a:endParaRPr lang="cs-CZ" sz="3200" dirty="0"/>
          </a:p>
        </p:txBody>
      </p:sp>
      <p:pic>
        <p:nvPicPr>
          <p:cNvPr id="5" name="Obrázek 4"/>
          <p:cNvPicPr>
            <a:picLocks noChangeAspect="1"/>
          </p:cNvPicPr>
          <p:nvPr/>
        </p:nvPicPr>
        <p:blipFill>
          <a:blip r:embed="rId2" cstate="print"/>
          <a:stretch>
            <a:fillRect/>
          </a:stretch>
        </p:blipFill>
        <p:spPr>
          <a:xfrm>
            <a:off x="971600" y="1196752"/>
            <a:ext cx="6911207" cy="5357369"/>
          </a:xfrm>
          <a:prstGeom prst="rect">
            <a:avLst/>
          </a:prstGeom>
        </p:spPr>
      </p:pic>
    </p:spTree>
    <p:extLst>
      <p:ext uri="{BB962C8B-B14F-4D97-AF65-F5344CB8AC3E}">
        <p14:creationId xmlns:p14="http://schemas.microsoft.com/office/powerpoint/2010/main" val="2673296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501792" cy="553998"/>
          </a:xfrm>
        </p:spPr>
        <p:txBody>
          <a:bodyPr/>
          <a:lstStyle/>
          <a:p>
            <a:r>
              <a:rPr lang="cs-CZ" sz="3200" dirty="0">
                <a:solidFill>
                  <a:schemeClr val="tx2"/>
                </a:solidFill>
              </a:rPr>
              <a:t>Zahraniční obchod</a:t>
            </a:r>
            <a:r>
              <a:rPr lang="cs-CZ" dirty="0">
                <a:solidFill>
                  <a:schemeClr val="tx2"/>
                </a:solidFill>
              </a:rPr>
              <a:t> </a:t>
            </a:r>
            <a:r>
              <a:rPr lang="cs-CZ" dirty="0" smtClean="0">
                <a:solidFill>
                  <a:schemeClr val="tx2"/>
                </a:solidFill>
              </a:rPr>
              <a:t>- </a:t>
            </a:r>
            <a:r>
              <a:rPr lang="cs-CZ" sz="2400" dirty="0" smtClean="0">
                <a:solidFill>
                  <a:schemeClr val="tx2"/>
                </a:solidFill>
              </a:rPr>
              <a:t>2018 hlavní položky vývozu nad 20 mil.€</a:t>
            </a:r>
            <a:endParaRPr lang="cs-CZ" sz="2400" dirty="0">
              <a:solidFill>
                <a:schemeClr val="tx2"/>
              </a:solidFill>
            </a:endParaRPr>
          </a:p>
        </p:txBody>
      </p:sp>
      <p:graphicFrame>
        <p:nvGraphicFramePr>
          <p:cNvPr id="12" name="Tabulka 11"/>
          <p:cNvGraphicFramePr>
            <a:graphicFrameLocks noGrp="1"/>
          </p:cNvGraphicFramePr>
          <p:nvPr>
            <p:extLst>
              <p:ext uri="{D42A27DB-BD31-4B8C-83A1-F6EECF244321}">
                <p14:modId xmlns:p14="http://schemas.microsoft.com/office/powerpoint/2010/main" val="214795090"/>
              </p:ext>
            </p:extLst>
          </p:nvPr>
        </p:nvGraphicFramePr>
        <p:xfrm>
          <a:off x="444500" y="1121690"/>
          <a:ext cx="8303964" cy="5187627"/>
        </p:xfrm>
        <a:graphic>
          <a:graphicData uri="http://schemas.openxmlformats.org/drawingml/2006/table">
            <a:tbl>
              <a:tblPr firstRow="1" firstCol="1" bandRow="1"/>
              <a:tblGrid>
                <a:gridCol w="2332573"/>
                <a:gridCol w="3582835"/>
                <a:gridCol w="2388556"/>
              </a:tblGrid>
              <a:tr h="235829">
                <a:tc>
                  <a:txBody>
                    <a:bodyPr/>
                    <a:lstStyle/>
                    <a:p>
                      <a:pPr algn="r" fontAlgn="auto" hangingPunct="1">
                        <a:lnSpc>
                          <a:spcPts val="1700"/>
                        </a:lnSpc>
                        <a:spcAft>
                          <a:spcPts val="0"/>
                        </a:spcAft>
                      </a:pPr>
                      <a:r>
                        <a:rPr lang="cs-CZ"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Kód zboží</a:t>
                      </a:r>
                      <a:endParaRPr lang="cs-C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c>
                  <a:txBody>
                    <a:bodyPr/>
                    <a:lstStyle/>
                    <a:p>
                      <a:pPr fontAlgn="auto" hangingPunct="1">
                        <a:lnSpc>
                          <a:spcPts val="1700"/>
                        </a:lnSpc>
                        <a:spcAft>
                          <a:spcPts val="0"/>
                        </a:spcAft>
                      </a:pPr>
                      <a:r>
                        <a:rPr lang="cs-CZ"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Název zboží</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c>
                  <a:txBody>
                    <a:bodyPr/>
                    <a:lstStyle/>
                    <a:p>
                      <a:pPr fontAlgn="auto" hangingPunct="1">
                        <a:lnSpc>
                          <a:spcPts val="1700"/>
                        </a:lnSpc>
                        <a:spcAft>
                          <a:spcPts val="0"/>
                        </a:spcAft>
                      </a:pPr>
                      <a:r>
                        <a:rPr lang="cs-CZ"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 hodnota EUR(tis.)</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Silniční vozidla</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259 251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Elektrická zařízení, přístroje a spotřebiče,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189 121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cs-C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Stroje a zařízení všeobecně užívané v průmyslu,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83 137</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Kovové výrobky,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58 774</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Různé výrobky,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56 669</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Textilní příze, tkaniny, tržní výrobky z nich,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47 741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Železo a ocel</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45 311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Zařízení pro telekomunikace a pro záznam a reprodukci zvuku</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42 939</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Kancelářské stroje a zařízení k automat. zpracování dat</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35 901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Silice a vonné látky; leštící a čistící přípravky</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29 879</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Stroje a zařízení k výrobě energie</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28 141</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829">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Výrobky z pryže, j.n.</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23 624</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Strojní zařízení pro určitá odvětví průmyslu</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23 164</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2103">
                <a:tc>
                  <a:txBody>
                    <a:bodyPr/>
                    <a:lstStyle/>
                    <a:p>
                      <a:pPr algn="r" fontAlgn="auto" hangingPunct="1">
                        <a:lnSpc>
                          <a:spcPts val="1700"/>
                        </a:lnSpc>
                        <a:spcAft>
                          <a:spcPts val="0"/>
                        </a:spcAft>
                      </a:pPr>
                      <a:r>
                        <a:rPr lang="cs-CZ"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Plastické hmoty v neprvotních formách</a:t>
                      </a:r>
                      <a:endParaRPr lang="cs-C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20 121</a:t>
                      </a:r>
                      <a:endParaRPr lang="cs-C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665" marR="416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0331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542981" cy="492443"/>
          </a:xfrm>
        </p:spPr>
        <p:txBody>
          <a:bodyPr/>
          <a:lstStyle/>
          <a:p>
            <a:r>
              <a:rPr lang="cs-CZ" sz="3200" dirty="0">
                <a:solidFill>
                  <a:schemeClr val="tx2"/>
                </a:solidFill>
              </a:rPr>
              <a:t>Zahraniční obchod </a:t>
            </a:r>
            <a:r>
              <a:rPr lang="cs-CZ" sz="2400" dirty="0">
                <a:solidFill>
                  <a:schemeClr val="tx2"/>
                </a:solidFill>
              </a:rPr>
              <a:t>– </a:t>
            </a:r>
            <a:r>
              <a:rPr lang="cs-CZ" sz="2400" dirty="0" smtClean="0">
                <a:solidFill>
                  <a:schemeClr val="tx2"/>
                </a:solidFill>
              </a:rPr>
              <a:t>2018 hlavní položky dovozu </a:t>
            </a:r>
            <a:r>
              <a:rPr lang="cs-CZ" sz="2400" dirty="0">
                <a:solidFill>
                  <a:schemeClr val="tx2"/>
                </a:solidFill>
              </a:rPr>
              <a:t>nad 20 mil.€</a:t>
            </a:r>
            <a:endParaRPr lang="cs-CZ" sz="2400" dirty="0"/>
          </a:p>
        </p:txBody>
      </p:sp>
      <p:graphicFrame>
        <p:nvGraphicFramePr>
          <p:cNvPr id="5" name="Tabulka 4"/>
          <p:cNvGraphicFramePr>
            <a:graphicFrameLocks noGrp="1"/>
          </p:cNvGraphicFramePr>
          <p:nvPr>
            <p:extLst>
              <p:ext uri="{D42A27DB-BD31-4B8C-83A1-F6EECF244321}">
                <p14:modId xmlns:p14="http://schemas.microsoft.com/office/powerpoint/2010/main" val="2892144791"/>
              </p:ext>
            </p:extLst>
          </p:nvPr>
        </p:nvGraphicFramePr>
        <p:xfrm>
          <a:off x="510746" y="1708150"/>
          <a:ext cx="8147222" cy="2966480"/>
        </p:xfrm>
        <a:graphic>
          <a:graphicData uri="http://schemas.openxmlformats.org/drawingml/2006/table">
            <a:tbl>
              <a:tblPr firstRow="1" firstCol="1" bandRow="1"/>
              <a:tblGrid>
                <a:gridCol w="2288545"/>
                <a:gridCol w="3515207"/>
                <a:gridCol w="2343470"/>
              </a:tblGrid>
              <a:tr h="190500">
                <a:tc>
                  <a:txBody>
                    <a:bodyPr/>
                    <a:lstStyle/>
                    <a:p>
                      <a:pPr algn="r" fontAlgn="auto" hangingPunct="1">
                        <a:lnSpc>
                          <a:spcPts val="1700"/>
                        </a:lnSpc>
                        <a:spcAft>
                          <a:spcPts val="0"/>
                        </a:spcAft>
                      </a:pPr>
                      <a:r>
                        <a:rPr lang="cs-CZ"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Kód zboží</a:t>
                      </a:r>
                      <a:endParaRPr lang="cs-C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c>
                  <a:txBody>
                    <a:bodyPr/>
                    <a:lstStyle/>
                    <a:p>
                      <a:pPr fontAlgn="auto" hangingPunct="1">
                        <a:lnSpc>
                          <a:spcPts val="1700"/>
                        </a:lnSpc>
                        <a:spcAft>
                          <a:spcPts val="0"/>
                        </a:spcAft>
                      </a:pPr>
                      <a:r>
                        <a:rPr lang="cs-CZ"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Název zboží</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c>
                  <a:txBody>
                    <a:bodyPr/>
                    <a:lstStyle/>
                    <a:p>
                      <a:pPr fontAlgn="auto" hangingPunct="1">
                        <a:lnSpc>
                          <a:spcPts val="1700"/>
                        </a:lnSpc>
                        <a:spcAft>
                          <a:spcPts val="0"/>
                        </a:spcAft>
                      </a:pPr>
                      <a:r>
                        <a:rPr lang="cs-CZ"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 hodnota EUR(tis.)</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B1"/>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Elektrická zařízení, přístroje a spotřebiče, j.n.</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396 454</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Silniční vozidla</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134 600</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Nábytek a jeho díly</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118 585</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Tabák a tabákové výrobky</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44 589</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5680">
                <a:tc>
                  <a:txBody>
                    <a:bodyPr/>
                    <a:lstStyle/>
                    <a:p>
                      <a:pPr algn="r" fontAlgn="auto" hangingPunct="1">
                        <a:lnSpc>
                          <a:spcPts val="1700"/>
                        </a:lnSpc>
                        <a:spcAft>
                          <a:spcPts val="0"/>
                        </a:spcAft>
                      </a:pPr>
                      <a:r>
                        <a:rPr lang="cs-CZ"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cs-C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Stroje a zařízení všeobecně užívané v průmyslu, j.n.</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39 958</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Léčiva a farmaceutické výrobky</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32 628</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Železo a ocel</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30 587</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Kovové výrobky, j.n.</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29 276</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Neželezné kovy</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26 864</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Zařízení pro telekomunikace a pro záznam a reprodukci zvuku</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24 327</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r" fontAlgn="auto" hangingPunct="1">
                        <a:lnSpc>
                          <a:spcPts val="1700"/>
                        </a:lnSpc>
                        <a:spcAft>
                          <a:spcPts val="0"/>
                        </a:spcAft>
                      </a:pPr>
                      <a:r>
                        <a:rPr lang="cs-CZ"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auto" hangingPunct="1">
                        <a:lnSpc>
                          <a:spcPts val="1700"/>
                        </a:lnSpc>
                        <a:spcAft>
                          <a:spcPts val="0"/>
                        </a:spcAft>
                      </a:pP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Výrobky z pryže, j.n.</a:t>
                      </a:r>
                      <a:endParaRPr lang="cs-C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auto" hangingPunct="1">
                        <a:lnSpc>
                          <a:spcPts val="1700"/>
                        </a:lnSpc>
                        <a:spcAft>
                          <a:spcPts val="0"/>
                        </a:spcAft>
                      </a:pPr>
                      <a:r>
                        <a:rPr lang="cs-CZ"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21 834</a:t>
                      </a:r>
                      <a:endParaRPr lang="cs-C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27573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242299" cy="553998"/>
          </a:xfrm>
        </p:spPr>
        <p:txBody>
          <a:bodyPr/>
          <a:lstStyle/>
          <a:p>
            <a:r>
              <a:rPr lang="cs-CZ" dirty="0" smtClean="0">
                <a:solidFill>
                  <a:srgbClr val="004B8D"/>
                </a:solidFill>
              </a:rPr>
              <a:t>Investice – příklady CZ investic</a:t>
            </a:r>
            <a:endParaRPr lang="cs-CZ" dirty="0">
              <a:solidFill>
                <a:srgbClr val="004B8D"/>
              </a:solidFill>
            </a:endParaRPr>
          </a:p>
        </p:txBody>
      </p:sp>
      <p:sp>
        <p:nvSpPr>
          <p:cNvPr id="3" name="Zástupný symbol pro text 2"/>
          <p:cNvSpPr>
            <a:spLocks noGrp="1"/>
          </p:cNvSpPr>
          <p:nvPr>
            <p:ph type="body" sz="quarter" idx="10"/>
          </p:nvPr>
        </p:nvSpPr>
        <p:spPr>
          <a:xfrm>
            <a:off x="444499" y="1000086"/>
            <a:ext cx="8444127" cy="5669274"/>
          </a:xfrm>
        </p:spPr>
        <p:txBody>
          <a:bodyPr>
            <a:normAutofit fontScale="47500" lnSpcReduction="20000"/>
          </a:bodyPr>
          <a:lstStyle/>
          <a:p>
            <a:r>
              <a:rPr lang="cs-CZ" sz="2500" dirty="0" smtClean="0">
                <a:solidFill>
                  <a:schemeClr val="tx1"/>
                </a:solidFill>
              </a:rPr>
              <a:t>CZ </a:t>
            </a:r>
            <a:r>
              <a:rPr lang="cs-CZ" sz="2500" dirty="0">
                <a:solidFill>
                  <a:schemeClr val="tx1"/>
                </a:solidFill>
              </a:rPr>
              <a:t>se již Rumunska tolik nebojí, což dokládá působení cca </a:t>
            </a:r>
            <a:r>
              <a:rPr lang="cs-CZ" sz="2500" dirty="0" smtClean="0">
                <a:solidFill>
                  <a:schemeClr val="tx1"/>
                </a:solidFill>
              </a:rPr>
              <a:t>1.000 našich </a:t>
            </a:r>
            <a:r>
              <a:rPr lang="cs-CZ" sz="2500" dirty="0">
                <a:solidFill>
                  <a:schemeClr val="tx1"/>
                </a:solidFill>
              </a:rPr>
              <a:t>subjektů v </a:t>
            </a:r>
            <a:r>
              <a:rPr lang="cs-CZ" sz="2500" dirty="0" smtClean="0">
                <a:solidFill>
                  <a:schemeClr val="tx1"/>
                </a:solidFill>
              </a:rPr>
              <a:t>zemi s kapitálem cca</a:t>
            </a:r>
            <a:r>
              <a:rPr lang="cs-CZ" sz="2500" dirty="0" smtClean="0">
                <a:solidFill>
                  <a:schemeClr val="tx1"/>
                </a:solidFill>
                <a:ea typeface="Times New Roman" panose="02020603050405020304" pitchFamily="18" charset="0"/>
              </a:rPr>
              <a:t> 600 </a:t>
            </a:r>
            <a:r>
              <a:rPr lang="cs-CZ" sz="2500" dirty="0">
                <a:solidFill>
                  <a:schemeClr val="tx1"/>
                </a:solidFill>
                <a:ea typeface="Times New Roman" panose="02020603050405020304" pitchFamily="18" charset="0"/>
              </a:rPr>
              <a:t>mil.€. K tomuto počtu je možné připočíst další stovky českých firem, které v Rumunsku podnikají bez </a:t>
            </a:r>
            <a:r>
              <a:rPr lang="cs-CZ" sz="2500" dirty="0" smtClean="0">
                <a:solidFill>
                  <a:schemeClr val="tx1"/>
                </a:solidFill>
                <a:ea typeface="Times New Roman" panose="02020603050405020304" pitchFamily="18" charset="0"/>
              </a:rPr>
              <a:t>registrace a podnikání </a:t>
            </a:r>
            <a:r>
              <a:rPr lang="cs-CZ" sz="2500" dirty="0">
                <a:solidFill>
                  <a:schemeClr val="tx1"/>
                </a:solidFill>
                <a:ea typeface="Times New Roman" panose="02020603050405020304" pitchFamily="18" charset="0"/>
              </a:rPr>
              <a:t>řeší na dálku </a:t>
            </a:r>
            <a:r>
              <a:rPr lang="cs-CZ" sz="2500" dirty="0" smtClean="0">
                <a:solidFill>
                  <a:schemeClr val="tx1"/>
                </a:solidFill>
                <a:ea typeface="Times New Roman" panose="02020603050405020304" pitchFamily="18" charset="0"/>
              </a:rPr>
              <a:t>nebo </a:t>
            </a:r>
            <a:r>
              <a:rPr lang="cs-CZ" sz="2500" dirty="0">
                <a:solidFill>
                  <a:schemeClr val="tx1"/>
                </a:solidFill>
                <a:ea typeface="Times New Roman" panose="02020603050405020304" pitchFamily="18" charset="0"/>
              </a:rPr>
              <a:t>formou služebních cest.</a:t>
            </a:r>
          </a:p>
          <a:p>
            <a:r>
              <a:rPr lang="cs-CZ" sz="2500" dirty="0" smtClean="0">
                <a:solidFill>
                  <a:schemeClr val="tx1"/>
                </a:solidFill>
              </a:rPr>
              <a:t>Dle </a:t>
            </a:r>
            <a:r>
              <a:rPr lang="cs-CZ" sz="2500" dirty="0">
                <a:solidFill>
                  <a:schemeClr val="tx1"/>
                </a:solidFill>
              </a:rPr>
              <a:t>údajů </a:t>
            </a:r>
            <a:r>
              <a:rPr lang="cs-CZ" sz="2500" dirty="0" err="1">
                <a:solidFill>
                  <a:schemeClr val="tx1"/>
                </a:solidFill>
              </a:rPr>
              <a:t>InvestRomania</a:t>
            </a:r>
            <a:r>
              <a:rPr lang="cs-CZ" sz="2500" dirty="0">
                <a:solidFill>
                  <a:schemeClr val="tx1"/>
                </a:solidFill>
              </a:rPr>
              <a:t> se Česká republika dokonce posunula v pořadí největších zahraničních investorů na 10. místo s celkovou výší investovaného kapitálu více než 1,35 mld. €</a:t>
            </a:r>
            <a:r>
              <a:rPr lang="cs-CZ" sz="2500" dirty="0" smtClean="0">
                <a:solidFill>
                  <a:schemeClr val="tx1"/>
                </a:solidFill>
              </a:rPr>
              <a:t>.</a:t>
            </a:r>
          </a:p>
          <a:p>
            <a:r>
              <a:rPr lang="cs-CZ" sz="2500" dirty="0" smtClean="0">
                <a:solidFill>
                  <a:schemeClr val="tx1"/>
                </a:solidFill>
              </a:rPr>
              <a:t>Mezi </a:t>
            </a:r>
            <a:r>
              <a:rPr lang="cs-CZ" sz="2500" dirty="0">
                <a:solidFill>
                  <a:schemeClr val="tx1"/>
                </a:solidFill>
              </a:rPr>
              <a:t>největší české investory patří společnost ČEZ </a:t>
            </a:r>
            <a:r>
              <a:rPr lang="cs-CZ" sz="2500" dirty="0" err="1">
                <a:solidFill>
                  <a:schemeClr val="tx1"/>
                </a:solidFill>
              </a:rPr>
              <a:t>Romania</a:t>
            </a:r>
            <a:r>
              <a:rPr lang="cs-CZ" sz="2500" dirty="0">
                <a:solidFill>
                  <a:schemeClr val="tx1"/>
                </a:solidFill>
              </a:rPr>
              <a:t> s investicí cca 1,1 mld. € do výroby energie z obnovitelných zdrojů. Její dvě větrné farmy s celkovým instalovaným výkonem 600 MW dnes představují největší projekt svého druhu v Evropě a produkce větrné farmy představuje zhruba </a:t>
            </a:r>
            <a:r>
              <a:rPr lang="cs-CZ" sz="2500" dirty="0" smtClean="0">
                <a:solidFill>
                  <a:schemeClr val="tx1"/>
                </a:solidFill>
              </a:rPr>
              <a:t>10% </a:t>
            </a:r>
            <a:r>
              <a:rPr lang="cs-CZ" sz="2500" dirty="0">
                <a:solidFill>
                  <a:schemeClr val="tx1"/>
                </a:solidFill>
              </a:rPr>
              <a:t>podíl na rumunském trhu energie z obnovitelných zdrojů. Působení ČEZ otevírá v Rumunsku příležitosti dalším českým </a:t>
            </a:r>
            <a:r>
              <a:rPr lang="cs-CZ" sz="2500" dirty="0" smtClean="0">
                <a:solidFill>
                  <a:schemeClr val="tx1"/>
                </a:solidFill>
              </a:rPr>
              <a:t>firmám.</a:t>
            </a:r>
          </a:p>
          <a:p>
            <a:r>
              <a:rPr lang="cs-CZ" sz="2500" dirty="0" smtClean="0">
                <a:solidFill>
                  <a:schemeClr val="tx1"/>
                </a:solidFill>
              </a:rPr>
              <a:t>Další: CPI </a:t>
            </a:r>
            <a:r>
              <a:rPr lang="cs-CZ" sz="2500" dirty="0" err="1">
                <a:solidFill>
                  <a:schemeClr val="tx1"/>
                </a:solidFill>
              </a:rPr>
              <a:t>Property</a:t>
            </a:r>
            <a:r>
              <a:rPr lang="cs-CZ" sz="2500" dirty="0">
                <a:solidFill>
                  <a:schemeClr val="tx1"/>
                </a:solidFill>
              </a:rPr>
              <a:t> Group, která se rozhodla převzít nákupní centrum Felicia ve městě </a:t>
            </a:r>
            <a:r>
              <a:rPr lang="cs-CZ" sz="2500" dirty="0" err="1">
                <a:solidFill>
                  <a:schemeClr val="tx1"/>
                </a:solidFill>
              </a:rPr>
              <a:t>Iasi</a:t>
            </a:r>
            <a:r>
              <a:rPr lang="cs-CZ" sz="2500" dirty="0">
                <a:solidFill>
                  <a:schemeClr val="tx1"/>
                </a:solidFill>
              </a:rPr>
              <a:t> a v Rumunsku má i dalších několik developerských projektů, nebo pojišťovací makléřskou společnost </a:t>
            </a:r>
            <a:r>
              <a:rPr lang="cs-CZ" sz="2500" dirty="0" err="1">
                <a:solidFill>
                  <a:schemeClr val="tx1"/>
                </a:solidFill>
              </a:rPr>
              <a:t>Renomia</a:t>
            </a:r>
            <a:r>
              <a:rPr lang="cs-CZ" sz="2500" dirty="0">
                <a:solidFill>
                  <a:schemeClr val="tx1"/>
                </a:solidFill>
              </a:rPr>
              <a:t>, která převzala rumunskou společnost </a:t>
            </a:r>
            <a:r>
              <a:rPr lang="cs-CZ" sz="2500" dirty="0" smtClean="0">
                <a:solidFill>
                  <a:schemeClr val="tx1"/>
                </a:solidFill>
              </a:rPr>
              <a:t>Srba.</a:t>
            </a:r>
          </a:p>
          <a:p>
            <a:r>
              <a:rPr lang="cs-CZ" sz="2500" dirty="0" smtClean="0">
                <a:solidFill>
                  <a:schemeClr val="tx1"/>
                </a:solidFill>
              </a:rPr>
              <a:t>Chropyňská </a:t>
            </a:r>
            <a:r>
              <a:rPr lang="cs-CZ" sz="2500" dirty="0">
                <a:solidFill>
                  <a:schemeClr val="tx1"/>
                </a:solidFill>
              </a:rPr>
              <a:t>strojírna, která jako významný dodavatel svařovacích, montážních a dopravních linek pro automobilový průmysl ve střední a východní Evropě převzala 100 % akcií společnosti </a:t>
            </a:r>
            <a:r>
              <a:rPr lang="cs-CZ" sz="2500" dirty="0" err="1">
                <a:solidFill>
                  <a:schemeClr val="tx1"/>
                </a:solidFill>
              </a:rPr>
              <a:t>Ramira</a:t>
            </a:r>
            <a:r>
              <a:rPr lang="cs-CZ" sz="2500" dirty="0">
                <a:solidFill>
                  <a:schemeClr val="tx1"/>
                </a:solidFill>
              </a:rPr>
              <a:t> se sídlem v </a:t>
            </a:r>
            <a:r>
              <a:rPr lang="cs-CZ" sz="2500" dirty="0" err="1">
                <a:solidFill>
                  <a:schemeClr val="tx1"/>
                </a:solidFill>
              </a:rPr>
              <a:t>Baia</a:t>
            </a:r>
            <a:r>
              <a:rPr lang="cs-CZ" sz="2500" dirty="0">
                <a:solidFill>
                  <a:schemeClr val="tx1"/>
                </a:solidFill>
              </a:rPr>
              <a:t> </a:t>
            </a:r>
            <a:r>
              <a:rPr lang="cs-CZ" sz="2500" dirty="0" smtClean="0">
                <a:solidFill>
                  <a:schemeClr val="tx1"/>
                </a:solidFill>
              </a:rPr>
              <a:t>Mare.</a:t>
            </a:r>
          </a:p>
          <a:p>
            <a:r>
              <a:rPr lang="cs-CZ" sz="2500" dirty="0" smtClean="0">
                <a:solidFill>
                  <a:schemeClr val="tx1"/>
                </a:solidFill>
              </a:rPr>
              <a:t>Úspěšným </a:t>
            </a:r>
            <a:r>
              <a:rPr lang="cs-CZ" sz="2500" dirty="0">
                <a:solidFill>
                  <a:schemeClr val="tx1"/>
                </a:solidFill>
              </a:rPr>
              <a:t>investorem je i výrobce ergonomických kancelářských židlí české skupiny </a:t>
            </a:r>
            <a:r>
              <a:rPr lang="cs-CZ" sz="2500" dirty="0" err="1">
                <a:solidFill>
                  <a:schemeClr val="tx1"/>
                </a:solidFill>
              </a:rPr>
              <a:t>Antares</a:t>
            </a:r>
            <a:r>
              <a:rPr lang="cs-CZ" sz="2500" dirty="0">
                <a:solidFill>
                  <a:schemeClr val="tx1"/>
                </a:solidFill>
              </a:rPr>
              <a:t>, který dokončil výstavbu nového výrobního závodu v </a:t>
            </a:r>
            <a:r>
              <a:rPr lang="cs-CZ" sz="2500" dirty="0" err="1">
                <a:solidFill>
                  <a:schemeClr val="tx1"/>
                </a:solidFill>
              </a:rPr>
              <a:t>Remetea</a:t>
            </a:r>
            <a:r>
              <a:rPr lang="cs-CZ" sz="2500" dirty="0">
                <a:solidFill>
                  <a:schemeClr val="tx1"/>
                </a:solidFill>
              </a:rPr>
              <a:t> (župa </a:t>
            </a:r>
            <a:r>
              <a:rPr lang="cs-CZ" sz="2500" dirty="0" err="1">
                <a:solidFill>
                  <a:schemeClr val="tx1"/>
                </a:solidFill>
              </a:rPr>
              <a:t>Harghiţa</a:t>
            </a:r>
            <a:r>
              <a:rPr lang="cs-CZ" sz="2500" dirty="0">
                <a:solidFill>
                  <a:schemeClr val="tx1"/>
                </a:solidFill>
              </a:rPr>
              <a:t>) a modernizoval vlastní výrobní haly ve městě </a:t>
            </a:r>
            <a:r>
              <a:rPr lang="cs-CZ" sz="2500" dirty="0" smtClean="0">
                <a:solidFill>
                  <a:schemeClr val="tx1"/>
                </a:solidFill>
              </a:rPr>
              <a:t>Kluž.</a:t>
            </a:r>
          </a:p>
          <a:p>
            <a:r>
              <a:rPr lang="cs-CZ" sz="2500" dirty="0" smtClean="0">
                <a:solidFill>
                  <a:schemeClr val="tx1"/>
                </a:solidFill>
              </a:rPr>
              <a:t>Dalším nedávným </a:t>
            </a:r>
            <a:r>
              <a:rPr lang="cs-CZ" sz="2500" dirty="0">
                <a:solidFill>
                  <a:schemeClr val="tx1"/>
                </a:solidFill>
              </a:rPr>
              <a:t>investorem je česká skupina ALEF, která je předním dodavatelem informačních technologií. Česko-slovenský investiční fond </a:t>
            </a:r>
            <a:r>
              <a:rPr lang="cs-CZ" sz="2500" dirty="0" err="1">
                <a:solidFill>
                  <a:schemeClr val="tx1"/>
                </a:solidFill>
              </a:rPr>
              <a:t>Penta</a:t>
            </a:r>
            <a:r>
              <a:rPr lang="cs-CZ" sz="2500" dirty="0">
                <a:solidFill>
                  <a:schemeClr val="tx1"/>
                </a:solidFill>
              </a:rPr>
              <a:t> </a:t>
            </a:r>
            <a:r>
              <a:rPr lang="cs-CZ" sz="2500" dirty="0" err="1">
                <a:solidFill>
                  <a:schemeClr val="tx1"/>
                </a:solidFill>
              </a:rPr>
              <a:t>Investment</a:t>
            </a:r>
            <a:r>
              <a:rPr lang="cs-CZ" sz="2500" dirty="0">
                <a:solidFill>
                  <a:schemeClr val="tx1"/>
                </a:solidFill>
              </a:rPr>
              <a:t> vstoupil do jednání o koupi největší zdejší farmaceutické skupiny A&amp;D </a:t>
            </a:r>
            <a:r>
              <a:rPr lang="cs-CZ" sz="2500" dirty="0" err="1" smtClean="0">
                <a:solidFill>
                  <a:schemeClr val="tx1"/>
                </a:solidFill>
              </a:rPr>
              <a:t>Pharma</a:t>
            </a:r>
            <a:r>
              <a:rPr lang="cs-CZ" sz="2500" dirty="0" smtClean="0">
                <a:solidFill>
                  <a:schemeClr val="tx1"/>
                </a:solidFill>
              </a:rPr>
              <a:t>.</a:t>
            </a:r>
          </a:p>
          <a:p>
            <a:r>
              <a:rPr lang="cs-CZ" sz="2500" dirty="0" smtClean="0">
                <a:solidFill>
                  <a:schemeClr val="tx1"/>
                </a:solidFill>
              </a:rPr>
              <a:t>Lékárenský </a:t>
            </a:r>
            <a:r>
              <a:rPr lang="cs-CZ" sz="2500" dirty="0">
                <a:solidFill>
                  <a:schemeClr val="tx1"/>
                </a:solidFill>
              </a:rPr>
              <a:t>řetězec Dr. Max patřící skupině </a:t>
            </a:r>
            <a:r>
              <a:rPr lang="cs-CZ" sz="2500" dirty="0" err="1">
                <a:solidFill>
                  <a:schemeClr val="tx1"/>
                </a:solidFill>
              </a:rPr>
              <a:t>Penta</a:t>
            </a:r>
            <a:r>
              <a:rPr lang="cs-CZ" sz="2500" dirty="0">
                <a:solidFill>
                  <a:schemeClr val="tx1"/>
                </a:solidFill>
              </a:rPr>
              <a:t> chce koupit rumunskou společnost A&amp;D </a:t>
            </a:r>
            <a:r>
              <a:rPr lang="cs-CZ" sz="2500" dirty="0" err="1">
                <a:solidFill>
                  <a:schemeClr val="tx1"/>
                </a:solidFill>
              </a:rPr>
              <a:t>Pharma</a:t>
            </a:r>
            <a:r>
              <a:rPr lang="cs-CZ" sz="2500" dirty="0">
                <a:solidFill>
                  <a:schemeClr val="tx1"/>
                </a:solidFill>
              </a:rPr>
              <a:t>, která doposud vlastnila 600 lékáren, a velkoobchodní firmu </a:t>
            </a:r>
            <a:r>
              <a:rPr lang="cs-CZ" sz="2500" dirty="0" err="1">
                <a:solidFill>
                  <a:schemeClr val="tx1"/>
                </a:solidFill>
              </a:rPr>
              <a:t>Mediplus</a:t>
            </a:r>
            <a:r>
              <a:rPr lang="cs-CZ" sz="2500" dirty="0">
                <a:solidFill>
                  <a:schemeClr val="tx1"/>
                </a:solidFill>
              </a:rPr>
              <a:t>.</a:t>
            </a:r>
            <a:endParaRPr lang="cs-CZ" sz="2500" dirty="0" smtClean="0">
              <a:solidFill>
                <a:schemeClr val="tx1"/>
              </a:solidFill>
            </a:endParaRPr>
          </a:p>
          <a:p>
            <a:r>
              <a:rPr lang="cs-CZ" sz="2500" dirty="0" smtClean="0">
                <a:solidFill>
                  <a:schemeClr val="tx1"/>
                </a:solidFill>
              </a:rPr>
              <a:t>V </a:t>
            </a:r>
            <a:r>
              <a:rPr lang="cs-CZ" sz="2500" dirty="0">
                <a:solidFill>
                  <a:schemeClr val="tx1"/>
                </a:solidFill>
              </a:rPr>
              <a:t>oblasti distribuce plynu pak působí PPF </a:t>
            </a:r>
            <a:r>
              <a:rPr lang="cs-CZ" sz="2500" dirty="0" err="1">
                <a:solidFill>
                  <a:schemeClr val="tx1"/>
                </a:solidFill>
              </a:rPr>
              <a:t>Investments</a:t>
            </a:r>
            <a:r>
              <a:rPr lang="cs-CZ" sz="2500" dirty="0">
                <a:solidFill>
                  <a:schemeClr val="tx1"/>
                </a:solidFill>
              </a:rPr>
              <a:t>, která vlastní většinový podíl ve společnosti Gaz Sud</a:t>
            </a:r>
            <a:r>
              <a:rPr lang="cs-CZ" sz="2500" dirty="0" smtClean="0">
                <a:solidFill>
                  <a:schemeClr val="tx1"/>
                </a:solidFill>
              </a:rPr>
              <a:t>.</a:t>
            </a:r>
          </a:p>
          <a:p>
            <a:r>
              <a:rPr lang="cs-CZ" sz="2500" dirty="0" smtClean="0">
                <a:solidFill>
                  <a:schemeClr val="tx1"/>
                </a:solidFill>
                <a:ea typeface="Times New Roman" panose="02020603050405020304" pitchFamily="18" charset="0"/>
              </a:rPr>
              <a:t>Pořadí CZ investorů v RO dle výše investic - Tomis </a:t>
            </a:r>
            <a:r>
              <a:rPr lang="cs-CZ" sz="2500" dirty="0">
                <a:solidFill>
                  <a:schemeClr val="tx1"/>
                </a:solidFill>
                <a:ea typeface="Times New Roman" panose="02020603050405020304" pitchFamily="18" charset="0"/>
              </a:rPr>
              <a:t>Team,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ČEZ </a:t>
            </a:r>
            <a:r>
              <a:rPr lang="cs-CZ" sz="2500" dirty="0" err="1">
                <a:solidFill>
                  <a:schemeClr val="tx1"/>
                </a:solidFill>
                <a:ea typeface="Times New Roman" panose="02020603050405020304" pitchFamily="18" charset="0"/>
              </a:rPr>
              <a:t>Distributie</a:t>
            </a:r>
            <a:r>
              <a:rPr lang="cs-CZ" sz="2500" dirty="0">
                <a:solidFill>
                  <a:schemeClr val="tx1"/>
                </a:solidFill>
                <a:ea typeface="Times New Roman" panose="02020603050405020304" pitchFamily="18" charset="0"/>
              </a:rPr>
              <a:t>; ČEZ </a:t>
            </a:r>
            <a:r>
              <a:rPr lang="cs-CZ" sz="2500" dirty="0" err="1">
                <a:solidFill>
                  <a:schemeClr val="tx1"/>
                </a:solidFill>
                <a:ea typeface="Times New Roman" panose="02020603050405020304" pitchFamily="18" charset="0"/>
              </a:rPr>
              <a:t>Vanzare</a:t>
            </a:r>
            <a:r>
              <a:rPr lang="cs-CZ" sz="2500" dirty="0">
                <a:solidFill>
                  <a:schemeClr val="tx1"/>
                </a:solidFill>
                <a:ea typeface="Times New Roman" panose="02020603050405020304" pitchFamily="18" charset="0"/>
              </a:rPr>
              <a:t> (ČEZ, a.s.); </a:t>
            </a:r>
            <a:r>
              <a:rPr lang="cs-CZ" sz="2500" dirty="0" err="1">
                <a:solidFill>
                  <a:schemeClr val="tx1"/>
                </a:solidFill>
                <a:ea typeface="Times New Roman" panose="02020603050405020304" pitchFamily="18" charset="0"/>
              </a:rPr>
              <a:t>Generali</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Romania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Asigurare</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Reasigurare</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Generali</a:t>
            </a:r>
            <a:r>
              <a:rPr lang="cs-CZ" sz="2500" dirty="0">
                <a:solidFill>
                  <a:schemeClr val="tx1"/>
                </a:solidFill>
                <a:ea typeface="Times New Roman" panose="02020603050405020304" pitchFamily="18" charset="0"/>
              </a:rPr>
              <a:t> PPF Holding); </a:t>
            </a:r>
            <a:r>
              <a:rPr lang="cs-CZ" sz="2500" dirty="0" err="1">
                <a:solidFill>
                  <a:schemeClr val="tx1"/>
                </a:solidFill>
                <a:ea typeface="Times New Roman" panose="02020603050405020304" pitchFamily="18" charset="0"/>
              </a:rPr>
              <a:t>Generali</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Societate</a:t>
            </a:r>
            <a:r>
              <a:rPr lang="cs-CZ" sz="2500" dirty="0">
                <a:solidFill>
                  <a:schemeClr val="tx1"/>
                </a:solidFill>
                <a:ea typeface="Times New Roman" panose="02020603050405020304" pitchFamily="18" charset="0"/>
              </a:rPr>
              <a:t> de </a:t>
            </a:r>
            <a:r>
              <a:rPr lang="cs-CZ" sz="2500" dirty="0" err="1">
                <a:solidFill>
                  <a:schemeClr val="tx1"/>
                </a:solidFill>
                <a:ea typeface="Times New Roman" panose="02020603050405020304" pitchFamily="18" charset="0"/>
              </a:rPr>
              <a:t>Asministrare</a:t>
            </a:r>
            <a:r>
              <a:rPr lang="cs-CZ" sz="2500" dirty="0">
                <a:solidFill>
                  <a:schemeClr val="tx1"/>
                </a:solidFill>
                <a:ea typeface="Times New Roman" panose="02020603050405020304" pitchFamily="18" charset="0"/>
              </a:rPr>
              <a:t> a </a:t>
            </a:r>
            <a:r>
              <a:rPr lang="cs-CZ" sz="2500" dirty="0" err="1">
                <a:solidFill>
                  <a:schemeClr val="tx1"/>
                </a:solidFill>
                <a:ea typeface="Times New Roman" panose="02020603050405020304" pitchFamily="18" charset="0"/>
              </a:rPr>
              <a:t>Fondurilor</a:t>
            </a:r>
            <a:r>
              <a:rPr lang="cs-CZ" sz="2500" dirty="0">
                <a:solidFill>
                  <a:schemeClr val="tx1"/>
                </a:solidFill>
                <a:ea typeface="Times New Roman" panose="02020603050405020304" pitchFamily="18" charset="0"/>
              </a:rPr>
              <a:t> de </a:t>
            </a:r>
            <a:r>
              <a:rPr lang="cs-CZ" sz="2500" dirty="0" err="1">
                <a:solidFill>
                  <a:schemeClr val="tx1"/>
                </a:solidFill>
                <a:ea typeface="Times New Roman" panose="02020603050405020304" pitchFamily="18" charset="0"/>
              </a:rPr>
              <a:t>Pensii</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Private</a:t>
            </a:r>
            <a:r>
              <a:rPr lang="cs-CZ" sz="2500" dirty="0">
                <a:solidFill>
                  <a:schemeClr val="tx1"/>
                </a:solidFill>
                <a:ea typeface="Times New Roman" panose="02020603050405020304" pitchFamily="18" charset="0"/>
              </a:rPr>
              <a:t>, SA (Česká pojišťovna); </a:t>
            </a:r>
            <a:r>
              <a:rPr lang="cs-CZ" sz="2500" dirty="0" err="1">
                <a:solidFill>
                  <a:schemeClr val="tx1"/>
                </a:solidFill>
                <a:ea typeface="Times New Roman" panose="02020603050405020304" pitchFamily="18" charset="0"/>
              </a:rPr>
              <a:t>Kenvelo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Romania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Frenta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prin</a:t>
            </a:r>
            <a:r>
              <a:rPr lang="cs-CZ" sz="2500" dirty="0">
                <a:solidFill>
                  <a:schemeClr val="tx1"/>
                </a:solidFill>
                <a:ea typeface="Times New Roman" panose="02020603050405020304" pitchFamily="18" charset="0"/>
              </a:rPr>
              <a:t> Giorgio </a:t>
            </a:r>
            <a:r>
              <a:rPr lang="cs-CZ" sz="2500" dirty="0" err="1">
                <a:solidFill>
                  <a:schemeClr val="tx1"/>
                </a:solidFill>
                <a:ea typeface="Times New Roman" panose="02020603050405020304" pitchFamily="18" charset="0"/>
              </a:rPr>
              <a:t>Margutti</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Dejmark</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Partners</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Dejmark</a:t>
            </a:r>
            <a:r>
              <a:rPr lang="cs-CZ" sz="2500" dirty="0">
                <a:solidFill>
                  <a:schemeClr val="tx1"/>
                </a:solidFill>
                <a:ea typeface="Times New Roman" panose="02020603050405020304" pitchFamily="18" charset="0"/>
              </a:rPr>
              <a:t> Group s.r.o.); </a:t>
            </a:r>
            <a:r>
              <a:rPr lang="cs-CZ" sz="2500" dirty="0" err="1">
                <a:solidFill>
                  <a:schemeClr val="tx1"/>
                </a:solidFill>
                <a:ea typeface="Times New Roman" panose="02020603050405020304" pitchFamily="18" charset="0"/>
              </a:rPr>
              <a:t>Eftec</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Romania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Eftec</a:t>
            </a:r>
            <a:r>
              <a:rPr lang="cs-CZ" sz="2500" dirty="0">
                <a:solidFill>
                  <a:schemeClr val="tx1"/>
                </a:solidFill>
                <a:ea typeface="Times New Roman" panose="02020603050405020304" pitchFamily="18" charset="0"/>
              </a:rPr>
              <a:t>, a.s.); </a:t>
            </a:r>
            <a:r>
              <a:rPr lang="cs-CZ" sz="2500" dirty="0" err="1">
                <a:solidFill>
                  <a:schemeClr val="tx1"/>
                </a:solidFill>
                <a:ea typeface="Times New Roman" panose="02020603050405020304" pitchFamily="18" charset="0"/>
              </a:rPr>
              <a:t>Intercora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Sc</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Intercora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spol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Conti</a:t>
            </a:r>
            <a:r>
              <a:rPr lang="cs-CZ" sz="2500" dirty="0">
                <a:solidFill>
                  <a:schemeClr val="tx1"/>
                </a:solidFill>
                <a:ea typeface="Times New Roman" panose="02020603050405020304" pitchFamily="18" charset="0"/>
              </a:rPr>
              <a:t> Real </a:t>
            </a:r>
            <a:r>
              <a:rPr lang="cs-CZ" sz="2500" dirty="0" err="1">
                <a:solidFill>
                  <a:schemeClr val="tx1"/>
                </a:solidFill>
                <a:ea typeface="Times New Roman" panose="02020603050405020304" pitchFamily="18" charset="0"/>
              </a:rPr>
              <a:t>Estate</a:t>
            </a:r>
            <a:r>
              <a:rPr lang="cs-CZ" sz="2500" dirty="0">
                <a:solidFill>
                  <a:schemeClr val="tx1"/>
                </a:solidFill>
                <a:ea typeface="Times New Roman" panose="02020603050405020304" pitchFamily="18" charset="0"/>
              </a:rPr>
              <a:t> (Boda </a:t>
            </a:r>
            <a:r>
              <a:rPr lang="cs-CZ" sz="2500" dirty="0" err="1">
                <a:solidFill>
                  <a:schemeClr val="tx1"/>
                </a:solidFill>
                <a:ea typeface="Times New Roman" panose="02020603050405020304" pitchFamily="18" charset="0"/>
              </a:rPr>
              <a:t>Cornel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Techo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Romania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(Techno, a.s.); </a:t>
            </a:r>
            <a:r>
              <a:rPr lang="cs-CZ" sz="2500" dirty="0" err="1">
                <a:solidFill>
                  <a:schemeClr val="tx1"/>
                </a:solidFill>
                <a:ea typeface="Times New Roman" panose="02020603050405020304" pitchFamily="18" charset="0"/>
              </a:rPr>
              <a:t>Kwesto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Service</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Kwesto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Service</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Kopos</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Electro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Kopos</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Kolin</a:t>
            </a:r>
            <a:r>
              <a:rPr lang="cs-CZ" sz="2500" dirty="0">
                <a:solidFill>
                  <a:schemeClr val="tx1"/>
                </a:solidFill>
                <a:ea typeface="Times New Roman" panose="02020603050405020304" pitchFamily="18" charset="0"/>
              </a:rPr>
              <a:t> SA); </a:t>
            </a:r>
            <a:r>
              <a:rPr lang="cs-CZ" sz="2500" dirty="0" err="1">
                <a:solidFill>
                  <a:schemeClr val="tx1"/>
                </a:solidFill>
                <a:ea typeface="Times New Roman" panose="02020603050405020304" pitchFamily="18" charset="0"/>
              </a:rPr>
              <a:t>Azelis</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Romania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Azelis</a:t>
            </a:r>
            <a:r>
              <a:rPr lang="cs-CZ" sz="2500" dirty="0">
                <a:solidFill>
                  <a:schemeClr val="tx1"/>
                </a:solidFill>
                <a:ea typeface="Times New Roman" panose="02020603050405020304" pitchFamily="18" charset="0"/>
              </a:rPr>
              <a:t> CEE Holding, a.s.); </a:t>
            </a:r>
            <a:r>
              <a:rPr lang="cs-CZ" sz="2500" dirty="0" err="1">
                <a:solidFill>
                  <a:schemeClr val="tx1"/>
                </a:solidFill>
                <a:ea typeface="Times New Roman" panose="02020603050405020304" pitchFamily="18" charset="0"/>
              </a:rPr>
              <a:t>Lichtgitter</a:t>
            </a:r>
            <a:r>
              <a:rPr lang="cs-CZ" sz="2500" dirty="0">
                <a:solidFill>
                  <a:schemeClr val="tx1"/>
                </a:solidFill>
                <a:ea typeface="Times New Roman" panose="02020603050405020304" pitchFamily="18" charset="0"/>
              </a:rPr>
              <a:t> RO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Lichtgitter</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Cz</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spol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sro</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Invia</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Travel</a:t>
            </a:r>
            <a:r>
              <a:rPr lang="cs-CZ" sz="2500" dirty="0">
                <a:solidFill>
                  <a:schemeClr val="tx1"/>
                </a:solidFill>
                <a:ea typeface="Times New Roman" panose="02020603050405020304" pitchFamily="18" charset="0"/>
              </a:rPr>
              <a:t> </a:t>
            </a:r>
            <a:r>
              <a:rPr lang="cs-CZ" sz="2500" dirty="0" err="1">
                <a:solidFill>
                  <a:schemeClr val="tx1"/>
                </a:solidFill>
                <a:ea typeface="Times New Roman" panose="02020603050405020304" pitchFamily="18" charset="0"/>
              </a:rPr>
              <a:t>srl</a:t>
            </a:r>
            <a:r>
              <a:rPr lang="cs-CZ" sz="2500" dirty="0">
                <a:solidFill>
                  <a:schemeClr val="tx1"/>
                </a:solidFill>
                <a:ea typeface="Times New Roman" panose="02020603050405020304" pitchFamily="18" charset="0"/>
              </a:rPr>
              <a:t> </a:t>
            </a:r>
            <a:r>
              <a:rPr lang="cs-CZ" sz="2500" dirty="0" smtClean="0">
                <a:solidFill>
                  <a:schemeClr val="tx1"/>
                </a:solidFill>
                <a:ea typeface="Times New Roman" panose="02020603050405020304" pitchFamily="18" charset="0"/>
              </a:rPr>
              <a:t>(</a:t>
            </a:r>
            <a:r>
              <a:rPr lang="cs-CZ" sz="2500" dirty="0" err="1" smtClean="0">
                <a:solidFill>
                  <a:schemeClr val="tx1"/>
                </a:solidFill>
                <a:ea typeface="Times New Roman" panose="02020603050405020304" pitchFamily="18" charset="0"/>
              </a:rPr>
              <a:t>Invia</a:t>
            </a:r>
            <a:r>
              <a:rPr lang="cs-CZ" sz="2500" dirty="0" smtClean="0">
                <a:solidFill>
                  <a:schemeClr val="tx1"/>
                </a:solidFill>
                <a:ea typeface="Times New Roman" panose="02020603050405020304" pitchFamily="18" charset="0"/>
              </a:rPr>
              <a:t> CZ)</a:t>
            </a:r>
          </a:p>
          <a:p>
            <a:endParaRPr lang="cs-CZ" dirty="0" smtClean="0">
              <a:solidFill>
                <a:srgbClr val="323232"/>
              </a:solidFill>
              <a:latin typeface="Arial" panose="020B0604020202020204" pitchFamily="34" charset="0"/>
              <a:ea typeface="Times New Roman" panose="02020603050405020304" pitchFamily="18" charset="0"/>
            </a:endParaRPr>
          </a:p>
          <a:p>
            <a:endParaRPr lang="cs-CZ" dirty="0"/>
          </a:p>
        </p:txBody>
      </p:sp>
    </p:spTree>
    <p:extLst>
      <p:ext uri="{BB962C8B-B14F-4D97-AF65-F5344CB8AC3E}">
        <p14:creationId xmlns:p14="http://schemas.microsoft.com/office/powerpoint/2010/main" val="3266413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4B8D"/>
                </a:solidFill>
              </a:rPr>
              <a:t>Proč do Rumunska a s Rumunskem?</a:t>
            </a:r>
            <a:endParaRPr lang="cs-CZ" dirty="0">
              <a:solidFill>
                <a:srgbClr val="004B8D"/>
              </a:solidFill>
            </a:endParaRPr>
          </a:p>
        </p:txBody>
      </p:sp>
      <p:sp>
        <p:nvSpPr>
          <p:cNvPr id="3" name="Zástupný symbol pro text 2"/>
          <p:cNvSpPr>
            <a:spLocks noGrp="1"/>
          </p:cNvSpPr>
          <p:nvPr>
            <p:ph type="body" sz="quarter" idx="10"/>
          </p:nvPr>
        </p:nvSpPr>
        <p:spPr/>
        <p:txBody>
          <a:bodyPr>
            <a:normAutofit fontScale="92500" lnSpcReduction="10000"/>
          </a:bodyPr>
          <a:lstStyle/>
          <a:p>
            <a:r>
              <a:rPr lang="cs-CZ" dirty="0" smtClean="0">
                <a:solidFill>
                  <a:schemeClr val="tx1"/>
                </a:solidFill>
              </a:rPr>
              <a:t>Dle řady firem je stále </a:t>
            </a:r>
            <a:r>
              <a:rPr lang="cs-CZ" dirty="0" err="1" smtClean="0">
                <a:solidFill>
                  <a:schemeClr val="tx1"/>
                </a:solidFill>
              </a:rPr>
              <a:t>právný</a:t>
            </a:r>
            <a:r>
              <a:rPr lang="cs-CZ" dirty="0" smtClean="0">
                <a:solidFill>
                  <a:schemeClr val="tx1"/>
                </a:solidFill>
              </a:rPr>
              <a:t> moment se do Rumunska znovu vracet (</a:t>
            </a:r>
            <a:r>
              <a:rPr lang="cs-CZ" dirty="0" err="1" smtClean="0">
                <a:solidFill>
                  <a:schemeClr val="tx1"/>
                </a:solidFill>
              </a:rPr>
              <a:t>Société</a:t>
            </a:r>
            <a:r>
              <a:rPr lang="cs-CZ" dirty="0" smtClean="0">
                <a:solidFill>
                  <a:schemeClr val="tx1"/>
                </a:solidFill>
              </a:rPr>
              <a:t> </a:t>
            </a:r>
            <a:r>
              <a:rPr lang="cs-CZ" dirty="0" err="1" smtClean="0">
                <a:solidFill>
                  <a:schemeClr val="tx1"/>
                </a:solidFill>
              </a:rPr>
              <a:t>Générale</a:t>
            </a:r>
            <a:r>
              <a:rPr lang="cs-CZ" dirty="0" smtClean="0">
                <a:solidFill>
                  <a:schemeClr val="tx1"/>
                </a:solidFill>
              </a:rPr>
              <a:t>, </a:t>
            </a:r>
            <a:r>
              <a:rPr lang="cs-CZ" dirty="0" err="1" smtClean="0">
                <a:solidFill>
                  <a:schemeClr val="tx1"/>
                </a:solidFill>
              </a:rPr>
              <a:t>Raiffesien</a:t>
            </a:r>
            <a:r>
              <a:rPr lang="cs-CZ" dirty="0" smtClean="0">
                <a:solidFill>
                  <a:schemeClr val="tx1"/>
                </a:solidFill>
              </a:rPr>
              <a:t>). Není to ráj, ale možnosti jsou velké.</a:t>
            </a:r>
          </a:p>
          <a:p>
            <a:r>
              <a:rPr lang="cs-CZ" dirty="0" smtClean="0">
                <a:solidFill>
                  <a:schemeClr val="tx1"/>
                </a:solidFill>
              </a:rPr>
              <a:t>Rumunsko je a bude největším partnerem na Balkáně, který svým obchodním významem převyšuje i mnohem větší Turecko.</a:t>
            </a:r>
          </a:p>
          <a:p>
            <a:r>
              <a:rPr lang="cs-CZ" dirty="0">
                <a:solidFill>
                  <a:schemeClr val="tx1"/>
                </a:solidFill>
                <a:latin typeface="Calibri" panose="020F0502020204030204" pitchFamily="34" charset="0"/>
                <a:ea typeface="Times New Roman" panose="02020603050405020304" pitchFamily="18" charset="0"/>
                <a:cs typeface="VerdanaCE"/>
              </a:rPr>
              <a:t>České zboží a služby sice mají v Rumunsku nálepku kvality, </a:t>
            </a:r>
            <a:r>
              <a:rPr lang="cs-CZ" dirty="0" smtClean="0">
                <a:solidFill>
                  <a:schemeClr val="tx1"/>
                </a:solidFill>
                <a:latin typeface="Calibri" panose="020F0502020204030204" pitchFamily="34" charset="0"/>
                <a:ea typeface="Times New Roman" panose="02020603050405020304" pitchFamily="18" charset="0"/>
                <a:cs typeface="VerdanaCE"/>
              </a:rPr>
              <a:t>nicméně </a:t>
            </a:r>
            <a:r>
              <a:rPr lang="cs-CZ" dirty="0">
                <a:solidFill>
                  <a:schemeClr val="tx1"/>
                </a:solidFill>
                <a:latin typeface="Calibri" panose="020F0502020204030204" pitchFamily="34" charset="0"/>
                <a:ea typeface="Times New Roman" panose="02020603050405020304" pitchFamily="18" charset="0"/>
                <a:cs typeface="VerdanaCE"/>
              </a:rPr>
              <a:t>aby uspěly, musí splnit všechny další atributy platné pro dodávky do vyspělé </a:t>
            </a:r>
            <a:r>
              <a:rPr lang="cs-CZ" dirty="0" smtClean="0">
                <a:solidFill>
                  <a:schemeClr val="tx1"/>
                </a:solidFill>
                <a:latin typeface="Calibri" panose="020F0502020204030204" pitchFamily="34" charset="0"/>
                <a:ea typeface="Times New Roman" panose="02020603050405020304" pitchFamily="18" charset="0"/>
                <a:cs typeface="VerdanaCE"/>
              </a:rPr>
              <a:t>Evropy.</a:t>
            </a:r>
            <a:endParaRPr lang="cs-CZ" dirty="0" smtClean="0">
              <a:solidFill>
                <a:schemeClr val="tx1"/>
              </a:solidFill>
            </a:endParaRPr>
          </a:p>
          <a:p>
            <a:r>
              <a:rPr lang="cs-CZ" dirty="0" smtClean="0">
                <a:solidFill>
                  <a:schemeClr val="tx1"/>
                </a:solidFill>
              </a:rPr>
              <a:t>Celá řada perspektivních oborů (viz dále), velmi dynamická země.</a:t>
            </a:r>
          </a:p>
          <a:p>
            <a:r>
              <a:rPr lang="cs-CZ" dirty="0" smtClean="0">
                <a:solidFill>
                  <a:schemeClr val="tx1"/>
                </a:solidFill>
              </a:rPr>
              <a:t>Nízké daně (daň z příjmu10 %, 0 % z reinvestovaného zisku, 16 % firemní daň, 5 % z dividend). </a:t>
            </a:r>
          </a:p>
          <a:p>
            <a:r>
              <a:rPr lang="cs-CZ" dirty="0" smtClean="0">
                <a:solidFill>
                  <a:schemeClr val="tx1"/>
                </a:solidFill>
              </a:rPr>
              <a:t>Regiony „za humny“, </a:t>
            </a:r>
            <a:r>
              <a:rPr lang="cs-CZ" dirty="0">
                <a:solidFill>
                  <a:schemeClr val="tx1"/>
                </a:solidFill>
              </a:rPr>
              <a:t>po dálnici (</a:t>
            </a:r>
            <a:r>
              <a:rPr lang="cs-CZ" dirty="0" smtClean="0">
                <a:solidFill>
                  <a:schemeClr val="tx1"/>
                </a:solidFill>
              </a:rPr>
              <a:t>západ). Ani Moldavsko není daleko.</a:t>
            </a:r>
          </a:p>
          <a:p>
            <a:r>
              <a:rPr lang="cs-CZ" dirty="0" smtClean="0">
                <a:solidFill>
                  <a:schemeClr val="tx1"/>
                </a:solidFill>
              </a:rPr>
              <a:t>Černé </a:t>
            </a:r>
            <a:r>
              <a:rPr lang="cs-CZ" dirty="0">
                <a:solidFill>
                  <a:schemeClr val="tx1"/>
                </a:solidFill>
              </a:rPr>
              <a:t>moře, základna na </a:t>
            </a:r>
            <a:r>
              <a:rPr lang="cs-CZ" dirty="0" smtClean="0">
                <a:solidFill>
                  <a:schemeClr val="tx1"/>
                </a:solidFill>
              </a:rPr>
              <a:t>východ, koridor I, 79 průmyslových parků.</a:t>
            </a:r>
            <a:endParaRPr lang="cs-CZ" dirty="0">
              <a:solidFill>
                <a:schemeClr val="tx1"/>
              </a:solidFill>
            </a:endParaRPr>
          </a:p>
          <a:p>
            <a:endParaRPr lang="cs-CZ" dirty="0" smtClean="0">
              <a:solidFill>
                <a:schemeClr val="tx1"/>
              </a:solidFill>
            </a:endParaRPr>
          </a:p>
        </p:txBody>
      </p:sp>
    </p:spTree>
    <p:extLst>
      <p:ext uri="{BB962C8B-B14F-4D97-AF65-F5344CB8AC3E}">
        <p14:creationId xmlns:p14="http://schemas.microsoft.com/office/powerpoint/2010/main" val="2504025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4B8D"/>
                </a:solidFill>
              </a:rPr>
              <a:t>Příležitosti v Rumunsku I</a:t>
            </a:r>
            <a:endParaRPr lang="cs-CZ" dirty="0">
              <a:solidFill>
                <a:srgbClr val="004B8D"/>
              </a:solidFill>
            </a:endParaRPr>
          </a:p>
        </p:txBody>
      </p:sp>
      <p:sp>
        <p:nvSpPr>
          <p:cNvPr id="3" name="Zástupný symbol pro text 2"/>
          <p:cNvSpPr>
            <a:spLocks noGrp="1"/>
          </p:cNvSpPr>
          <p:nvPr>
            <p:ph type="body" sz="quarter" idx="10"/>
          </p:nvPr>
        </p:nvSpPr>
        <p:spPr>
          <a:xfrm>
            <a:off x="160465" y="1000086"/>
            <a:ext cx="8810368" cy="5671751"/>
          </a:xfrm>
        </p:spPr>
        <p:txBody>
          <a:bodyPr>
            <a:normAutofit fontScale="55000" lnSpcReduction="20000"/>
          </a:bodyPr>
          <a:lstStyle/>
          <a:p>
            <a:r>
              <a:rPr lang="cs-CZ" b="1" dirty="0" smtClean="0">
                <a:solidFill>
                  <a:schemeClr val="tx1"/>
                </a:solidFill>
              </a:rPr>
              <a:t>Dopravní infrastruktura </a:t>
            </a:r>
            <a:r>
              <a:rPr lang="cs-CZ" dirty="0" smtClean="0">
                <a:solidFill>
                  <a:schemeClr val="tx1"/>
                </a:solidFill>
              </a:rPr>
              <a:t>- </a:t>
            </a:r>
            <a:r>
              <a:rPr lang="cs-CZ" dirty="0">
                <a:solidFill>
                  <a:schemeClr val="tx1"/>
                </a:solidFill>
              </a:rPr>
              <a:t>dálnice, železnice, přístavy a kanály na Dunaji, přístav Konstanca, letiště, regionální silnice, obchvaty měst, rozšíření metra v Bukurešti</a:t>
            </a:r>
            <a:r>
              <a:rPr lang="cs-CZ" dirty="0" smtClean="0">
                <a:solidFill>
                  <a:schemeClr val="tx1"/>
                </a:solidFill>
              </a:rPr>
              <a:t>. </a:t>
            </a:r>
            <a:r>
              <a:rPr lang="cs-CZ" dirty="0">
                <a:solidFill>
                  <a:schemeClr val="tx1"/>
                </a:solidFill>
              </a:rPr>
              <a:t>Rumunská vláda schválila v rámci rozvoje dopravní infrastruktury tzv. „Dopravní plán na období do 2015-2030“. Ten předpokládá investice ve výši 43,5 mld. EUR. Z toho na projekty rozvoje silniční infrastruktury je počítáno s 26 mld. EUR. Nákladem 14 mld. EUR má pak být zmodernizována železniční síť v uvažované délce 4 tis. km. V oblasti vodní, resp. námořní dopravy se předpokládají změny především v oblasti plavby na Dunaji a jeho kanálech v celkové délce 670 km a modernizace 32 přístavů za cca 2 mld. EUR. Na oblast letecké dopravy je pak v rámci uvažované modernizace a rozšíření 15 letišť vyčleněno 1,5 mld. EUR. Na rozvoji dopravní infrastruktury, občanské i průmyslové výstavbě mohou české společnosti participovat dodávkami a subdodávkami stavebních materiálů a technologií, strojů a zařízení a případně i formou dodávek stavebních prací nebo stavební supervize dle požadavku investora. </a:t>
            </a:r>
          </a:p>
          <a:p>
            <a:r>
              <a:rPr lang="cs-CZ" b="1" dirty="0" smtClean="0">
                <a:solidFill>
                  <a:schemeClr val="tx1"/>
                </a:solidFill>
              </a:rPr>
              <a:t>Důlní</a:t>
            </a:r>
            <a:r>
              <a:rPr lang="cs-CZ" b="1" dirty="0">
                <a:solidFill>
                  <a:schemeClr val="tx1"/>
                </a:solidFill>
              </a:rPr>
              <a:t>, těžební a ropný </a:t>
            </a:r>
            <a:r>
              <a:rPr lang="cs-CZ" b="1" dirty="0" smtClean="0">
                <a:solidFill>
                  <a:schemeClr val="tx1"/>
                </a:solidFill>
              </a:rPr>
              <a:t>průmysl </a:t>
            </a:r>
            <a:r>
              <a:rPr lang="cs-CZ" dirty="0" smtClean="0">
                <a:solidFill>
                  <a:schemeClr val="tx1"/>
                </a:solidFill>
              </a:rPr>
              <a:t>-</a:t>
            </a:r>
            <a:r>
              <a:rPr lang="cs-CZ" b="1" dirty="0" smtClean="0">
                <a:solidFill>
                  <a:schemeClr val="tx1"/>
                </a:solidFill>
              </a:rPr>
              <a:t> </a:t>
            </a:r>
            <a:r>
              <a:rPr lang="cs-CZ" dirty="0" smtClean="0">
                <a:solidFill>
                  <a:schemeClr val="tx1"/>
                </a:solidFill>
              </a:rPr>
              <a:t>zpracování </a:t>
            </a:r>
            <a:r>
              <a:rPr lang="cs-CZ" dirty="0">
                <a:solidFill>
                  <a:schemeClr val="tx1"/>
                </a:solidFill>
              </a:rPr>
              <a:t>a těžba surovin (kamenolomy, štěrkopískovny, modernizace rafinérií a nová naleziště plynu v Černém </a:t>
            </a:r>
            <a:r>
              <a:rPr lang="cs-CZ" dirty="0" smtClean="0">
                <a:solidFill>
                  <a:schemeClr val="tx1"/>
                </a:solidFill>
              </a:rPr>
              <a:t>moři). Perspektivní </a:t>
            </a:r>
            <a:r>
              <a:rPr lang="cs-CZ" dirty="0">
                <a:solidFill>
                  <a:schemeClr val="tx1"/>
                </a:solidFill>
              </a:rPr>
              <a:t>pro české </a:t>
            </a:r>
            <a:r>
              <a:rPr lang="cs-CZ" dirty="0" smtClean="0">
                <a:solidFill>
                  <a:schemeClr val="tx1"/>
                </a:solidFill>
              </a:rPr>
              <a:t>firmy jsou </a:t>
            </a:r>
            <a:r>
              <a:rPr lang="cs-CZ" dirty="0">
                <a:solidFill>
                  <a:schemeClr val="tx1"/>
                </a:solidFill>
              </a:rPr>
              <a:t>subdodávky strojů, náhradních dílů a technologii do těchto provozů</a:t>
            </a:r>
            <a:r>
              <a:rPr lang="cs-CZ" dirty="0" smtClean="0">
                <a:solidFill>
                  <a:schemeClr val="tx1"/>
                </a:solidFill>
              </a:rPr>
              <a:t>.</a:t>
            </a:r>
          </a:p>
          <a:p>
            <a:r>
              <a:rPr lang="cs-CZ" b="1" dirty="0">
                <a:solidFill>
                  <a:schemeClr val="tx1"/>
                </a:solidFill>
              </a:rPr>
              <a:t>Energetika</a:t>
            </a:r>
            <a:r>
              <a:rPr lang="cs-CZ" dirty="0">
                <a:solidFill>
                  <a:schemeClr val="tx1"/>
                </a:solidFill>
              </a:rPr>
              <a:t> </a:t>
            </a:r>
            <a:r>
              <a:rPr lang="cs-CZ" b="1" dirty="0">
                <a:solidFill>
                  <a:schemeClr val="tx1"/>
                </a:solidFill>
              </a:rPr>
              <a:t>a </a:t>
            </a:r>
            <a:r>
              <a:rPr lang="cs-CZ" b="1" dirty="0" smtClean="0">
                <a:solidFill>
                  <a:schemeClr val="tx1"/>
                </a:solidFill>
              </a:rPr>
              <a:t>elektrotechnika </a:t>
            </a:r>
            <a:r>
              <a:rPr lang="cs-CZ" dirty="0" smtClean="0">
                <a:solidFill>
                  <a:schemeClr val="tx1"/>
                </a:solidFill>
              </a:rPr>
              <a:t>- zvyšování </a:t>
            </a:r>
            <a:r>
              <a:rPr lang="cs-CZ" dirty="0">
                <a:solidFill>
                  <a:schemeClr val="tx1"/>
                </a:solidFill>
              </a:rPr>
              <a:t>energetické účinnosti, tepelné izolace, kogenerační jednotky, OZE a rekonstrukce stávajících energeticky neefektivních tepelných elektráren, </a:t>
            </a:r>
            <a:r>
              <a:rPr lang="cs-CZ" dirty="0" smtClean="0">
                <a:solidFill>
                  <a:schemeClr val="tx1"/>
                </a:solidFill>
              </a:rPr>
              <a:t>automatizace. Dodávky v </a:t>
            </a:r>
            <a:r>
              <a:rPr lang="cs-CZ" dirty="0">
                <a:solidFill>
                  <a:schemeClr val="tx1"/>
                </a:solidFill>
              </a:rPr>
              <a:t>sektoru automatizace s využitím v průmyslových provozech, v rafinériích, v logistice a v dopravní a železniční technice. </a:t>
            </a:r>
            <a:r>
              <a:rPr lang="cs-CZ" dirty="0" smtClean="0">
                <a:solidFill>
                  <a:schemeClr val="tx1"/>
                </a:solidFill>
              </a:rPr>
              <a:t>Nadále </a:t>
            </a:r>
            <a:r>
              <a:rPr lang="cs-CZ" dirty="0">
                <a:solidFill>
                  <a:schemeClr val="tx1"/>
                </a:solidFill>
              </a:rPr>
              <a:t>aktuální obnova, modernizace a rozvoj sítí vysokého napětí související s propojením energetických trhů.</a:t>
            </a:r>
          </a:p>
          <a:p>
            <a:r>
              <a:rPr lang="cs-CZ" b="1" dirty="0" smtClean="0">
                <a:solidFill>
                  <a:schemeClr val="tx1"/>
                </a:solidFill>
              </a:rPr>
              <a:t>Strojírenství, stavebnictví </a:t>
            </a:r>
            <a:r>
              <a:rPr lang="cs-CZ" dirty="0" smtClean="0">
                <a:solidFill>
                  <a:schemeClr val="tx1"/>
                </a:solidFill>
              </a:rPr>
              <a:t>- růst v sektoru stavebnictví patří k nejvyšším v EU. V Rumunsku probíhá modernizace a rozvoj silniční a železniční infrastruktury, rozšiřování výrobních a obchodních kapacit, výstavba nových průmyslových parků a objektů, pokračující expanze obchodních řetězců i projekty občanské výstavby ve velkých městech (vládní program PRIMA CASA). Plánuje se stavba několika projektů velkého rozsahu, mezi nimiž je např. rozšíření bukurešťského metra a rozšíření terminálu na mezinárodním letišti Otopení v Bukurešti. Pozadu ale nezůstávají ani regionální plánované investice v podobě nových mostů v městech </a:t>
            </a:r>
            <a:r>
              <a:rPr lang="cs-CZ" dirty="0" err="1" smtClean="0">
                <a:solidFill>
                  <a:schemeClr val="tx1"/>
                </a:solidFill>
              </a:rPr>
              <a:t>Braila</a:t>
            </a:r>
            <a:r>
              <a:rPr lang="cs-CZ" dirty="0" smtClean="0">
                <a:solidFill>
                  <a:schemeClr val="tx1"/>
                </a:solidFill>
              </a:rPr>
              <a:t> a </a:t>
            </a:r>
            <a:r>
              <a:rPr lang="cs-CZ" dirty="0" err="1" smtClean="0">
                <a:solidFill>
                  <a:schemeClr val="tx1"/>
                </a:solidFill>
              </a:rPr>
              <a:t>Satu</a:t>
            </a:r>
            <a:r>
              <a:rPr lang="cs-CZ" dirty="0" smtClean="0">
                <a:solidFill>
                  <a:schemeClr val="tx1"/>
                </a:solidFill>
              </a:rPr>
              <a:t> Mare</a:t>
            </a:r>
            <a:r>
              <a:rPr lang="cs-CZ" dirty="0">
                <a:solidFill>
                  <a:schemeClr val="tx1"/>
                </a:solidFill>
              </a:rPr>
              <a:t>. Díky poptávce z navazujících průmyslových odvětví lze na místním trhu uvažovat o možnosti strojírenských subdodávek v rámci komodit, jakými jsou kovoobráběcí a další CNC víceúčelové a víceosé stroje pro automobilový, letecký průmysl a pro výrobu lodí, strojírenské komponenty a polotovary pro výrobu motorů, převodovek, kuličkových ložisek, další stroje a zařízení pro zpracovatelský a potravinářský průmysl, investiční celky a technologie pro energetiku a obnovitelné zdroje energie. </a:t>
            </a:r>
          </a:p>
          <a:p>
            <a:r>
              <a:rPr lang="cs-CZ" dirty="0" smtClean="0">
                <a:solidFill>
                  <a:schemeClr val="tx1"/>
                </a:solidFill>
              </a:rPr>
              <a:t>S </a:t>
            </a:r>
            <a:r>
              <a:rPr lang="cs-CZ" dirty="0">
                <a:solidFill>
                  <a:schemeClr val="tx1"/>
                </a:solidFill>
              </a:rPr>
              <a:t>ohledem na zastaralost vozového parku v rumunských městech existuje značný potenciál pro budoucí </a:t>
            </a:r>
            <a:r>
              <a:rPr lang="cs-CZ" b="1" dirty="0">
                <a:solidFill>
                  <a:schemeClr val="tx1"/>
                </a:solidFill>
              </a:rPr>
              <a:t>dodávky technologií a komponentů pro městskou dopravní techniku </a:t>
            </a:r>
            <a:r>
              <a:rPr lang="cs-CZ" dirty="0">
                <a:solidFill>
                  <a:schemeClr val="tx1"/>
                </a:solidFill>
              </a:rPr>
              <a:t>(tramvaje, příměstské vlaky, kolejová infrastruktura atd.) a všeobecně také pro logistiku včetně parkovacích systémů nebo prodejních automatů. V souvislosti s konáním EURO 2020 se Bukurešť připravuje na výběrová řízení na konfiguraci systému městské hromadné a na mezinárodní výběrové řízení na nákup nových autobusů</a:t>
            </a:r>
            <a:r>
              <a:rPr lang="cs-CZ" dirty="0" smtClean="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4218429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4B8D"/>
                </a:solidFill>
              </a:rPr>
              <a:t>Příležitosti v Rumunsku II</a:t>
            </a:r>
            <a:endParaRPr lang="cs-CZ" dirty="0">
              <a:solidFill>
                <a:srgbClr val="004B8D"/>
              </a:solidFill>
            </a:endParaRPr>
          </a:p>
        </p:txBody>
      </p:sp>
      <p:sp>
        <p:nvSpPr>
          <p:cNvPr id="3" name="Zástupný symbol pro text 2"/>
          <p:cNvSpPr>
            <a:spLocks noGrp="1"/>
          </p:cNvSpPr>
          <p:nvPr>
            <p:ph type="body" sz="quarter" idx="10"/>
          </p:nvPr>
        </p:nvSpPr>
        <p:spPr>
          <a:xfrm>
            <a:off x="160465" y="1000086"/>
            <a:ext cx="8810368" cy="5671751"/>
          </a:xfrm>
        </p:spPr>
        <p:txBody>
          <a:bodyPr>
            <a:normAutofit fontScale="62500" lnSpcReduction="20000"/>
          </a:bodyPr>
          <a:lstStyle/>
          <a:p>
            <a:r>
              <a:rPr lang="cs-CZ" b="1" dirty="0" smtClean="0">
                <a:solidFill>
                  <a:schemeClr val="tx1"/>
                </a:solidFill>
              </a:rPr>
              <a:t>Rozvoj měst </a:t>
            </a:r>
            <a:r>
              <a:rPr lang="cs-CZ" dirty="0" smtClean="0">
                <a:solidFill>
                  <a:schemeClr val="tx1"/>
                </a:solidFill>
              </a:rPr>
              <a:t>- </a:t>
            </a:r>
            <a:r>
              <a:rPr lang="cs-CZ" dirty="0">
                <a:solidFill>
                  <a:schemeClr val="tx1"/>
                </a:solidFill>
              </a:rPr>
              <a:t>elektrifikace a rekonstrukce městské hromadné dopravy, revitalizace historických center měst a obcí, výstavba sociálního bydlení, modernizace škol, univerzit, nemocnic, budování cyklostezek a chodníků, obnova městského osvětlení, modernizace parků</a:t>
            </a:r>
            <a:r>
              <a:rPr lang="cs-CZ" dirty="0" smtClean="0">
                <a:solidFill>
                  <a:schemeClr val="tx1"/>
                </a:solidFill>
              </a:rPr>
              <a:t>.</a:t>
            </a:r>
          </a:p>
          <a:p>
            <a:r>
              <a:rPr lang="cs-CZ" b="1" dirty="0" smtClean="0">
                <a:solidFill>
                  <a:schemeClr val="tx1"/>
                </a:solidFill>
              </a:rPr>
              <a:t>Podpora </a:t>
            </a:r>
            <a:r>
              <a:rPr lang="cs-CZ" b="1" dirty="0">
                <a:solidFill>
                  <a:schemeClr val="tx1"/>
                </a:solidFill>
              </a:rPr>
              <a:t>malých a středních </a:t>
            </a:r>
            <a:r>
              <a:rPr lang="cs-CZ" b="1" dirty="0" smtClean="0">
                <a:solidFill>
                  <a:schemeClr val="tx1"/>
                </a:solidFill>
              </a:rPr>
              <a:t>podniků a zaměstnanců </a:t>
            </a:r>
            <a:r>
              <a:rPr lang="cs-CZ" dirty="0" smtClean="0">
                <a:solidFill>
                  <a:schemeClr val="tx1"/>
                </a:solidFill>
              </a:rPr>
              <a:t>- </a:t>
            </a:r>
            <a:r>
              <a:rPr lang="cs-CZ" dirty="0">
                <a:solidFill>
                  <a:schemeClr val="tx1"/>
                </a:solidFill>
              </a:rPr>
              <a:t>investice do výrobních podniků (budovy, výrobní zařízení, vybavení IT), podpora MSP zaměřených na inovace (transfer technologií, rizikový kapitál, podpůrné úvěry), podpora mezinárodní činnosti MSP, podpora klastrů, </a:t>
            </a:r>
            <a:r>
              <a:rPr lang="cs-CZ" dirty="0" smtClean="0">
                <a:solidFill>
                  <a:schemeClr val="tx1"/>
                </a:solidFill>
              </a:rPr>
              <a:t>poradenství, projekty integrace sociálně slabých…</a:t>
            </a:r>
            <a:endParaRPr lang="cs-CZ" dirty="0">
              <a:solidFill>
                <a:schemeClr val="tx1"/>
              </a:solidFill>
            </a:endParaRPr>
          </a:p>
          <a:p>
            <a:r>
              <a:rPr lang="cs-CZ" b="1" dirty="0" smtClean="0">
                <a:solidFill>
                  <a:schemeClr val="tx1"/>
                </a:solidFill>
              </a:rPr>
              <a:t>Rozvoj venkova, </a:t>
            </a:r>
            <a:r>
              <a:rPr lang="cs-CZ" b="1" dirty="0">
                <a:solidFill>
                  <a:schemeClr val="tx1"/>
                </a:solidFill>
              </a:rPr>
              <a:t>integrační projekty</a:t>
            </a:r>
            <a:r>
              <a:rPr lang="cs-CZ" dirty="0">
                <a:solidFill>
                  <a:schemeClr val="tx1"/>
                </a:solidFill>
              </a:rPr>
              <a:t>, </a:t>
            </a:r>
            <a:r>
              <a:rPr lang="cs-CZ" b="1" dirty="0">
                <a:solidFill>
                  <a:schemeClr val="tx1"/>
                </a:solidFill>
              </a:rPr>
              <a:t>investice do zemědělských a lesnických závodů </a:t>
            </a:r>
            <a:r>
              <a:rPr lang="cs-CZ" dirty="0" smtClean="0">
                <a:solidFill>
                  <a:schemeClr val="tx1"/>
                </a:solidFill>
              </a:rPr>
              <a:t>- alternativní </a:t>
            </a:r>
            <a:r>
              <a:rPr lang="cs-CZ" dirty="0">
                <a:solidFill>
                  <a:schemeClr val="tx1"/>
                </a:solidFill>
              </a:rPr>
              <a:t>energie (např. biomasa), rozvoj a obnova systému zavlažování, programy pro mladé zemědělce, zpracování potravin, investice do budov a zařízení, rybářství, podpora výrobních svazů, rozvoj obcí (obnova systému vodovodního řádu a kanalizace) a místních komunikací, přímé platby pro zemědělství.</a:t>
            </a:r>
          </a:p>
          <a:p>
            <a:r>
              <a:rPr lang="cs-CZ" b="1" dirty="0" smtClean="0">
                <a:solidFill>
                  <a:schemeClr val="tx1"/>
                </a:solidFill>
              </a:rPr>
              <a:t>Turismus</a:t>
            </a:r>
            <a:r>
              <a:rPr lang="cs-CZ" b="1" dirty="0">
                <a:solidFill>
                  <a:schemeClr val="tx1"/>
                </a:solidFill>
              </a:rPr>
              <a:t>, investice do infrastruktury, obnova historických </a:t>
            </a:r>
            <a:r>
              <a:rPr lang="cs-CZ" b="1" dirty="0" smtClean="0">
                <a:solidFill>
                  <a:schemeClr val="tx1"/>
                </a:solidFill>
              </a:rPr>
              <a:t>památek -</a:t>
            </a:r>
            <a:r>
              <a:rPr lang="cs-CZ" dirty="0" smtClean="0">
                <a:solidFill>
                  <a:schemeClr val="tx1"/>
                </a:solidFill>
              </a:rPr>
              <a:t> </a:t>
            </a:r>
            <a:r>
              <a:rPr lang="cs-CZ" dirty="0">
                <a:solidFill>
                  <a:schemeClr val="tx1"/>
                </a:solidFill>
              </a:rPr>
              <a:t>eroze pobřeží, státní správa, podpora chodu podpůrných programů EU, zhotovení informačních brožur a materiálů o podpůrných programech EU, technická asistence</a:t>
            </a:r>
            <a:r>
              <a:rPr lang="cs-CZ" dirty="0" smtClean="0">
                <a:solidFill>
                  <a:schemeClr val="tx1"/>
                </a:solidFill>
              </a:rPr>
              <a:t>.</a:t>
            </a:r>
          </a:p>
          <a:p>
            <a:r>
              <a:rPr lang="cs-CZ" b="1" dirty="0">
                <a:solidFill>
                  <a:schemeClr val="tx1"/>
                </a:solidFill>
              </a:rPr>
              <a:t>Věda, rozvoj, ICT, software a služby </a:t>
            </a:r>
            <a:r>
              <a:rPr lang="cs-CZ" dirty="0">
                <a:solidFill>
                  <a:schemeClr val="tx1"/>
                </a:solidFill>
              </a:rPr>
              <a:t>- věda a rozvoj (projekty podniků, spolupráce s univerzitami, podpora vědecké infrastruktury), ITC projekty (pro podniky, úřady, zlepšování infrastruktury). Sektor ICT, který se v Rumunsku rozvíjí velmi dynamicky, těží z historického průmyslového vývoje země, na který navazují perspektivní obory, jakými jsou např. věda a technické vzdělávání, tvořící ideální předpoklady pro vznik moderních vývojových center (klastrů), které ze země udělaly centrum outsourcingu v oblasti IT. Odhaduje se, že do roku 2025 bude tento sektor přispívat 12 % do HDP. Potenciál ICT sektoru v Rumunsku zvyšuje i rozsáhlá síťová infrastruktura, díky které země patří k evropským lídrům v rychlosti internetu, což v posledním období přilákalo nové hráče na trhu ICT. V Rumunsku probíhá reforma a modernizace veřejné správy včetně její digitalizace. Existují možnosti dodávek technologií, specializovaného SW pro řízení průmyslových provozů a Call center, dodávky SW řešení pro ochranu firemních dat, participace na projektech programu digitální agendy pro nové programovací období 2014-2020 za 2,4 mld. EUR.</a:t>
            </a:r>
          </a:p>
          <a:p>
            <a:endParaRPr lang="cs-CZ" dirty="0" smtClean="0">
              <a:solidFill>
                <a:schemeClr val="tx1"/>
              </a:solidFill>
            </a:endParaRPr>
          </a:p>
        </p:txBody>
      </p:sp>
    </p:spTree>
    <p:extLst>
      <p:ext uri="{BB962C8B-B14F-4D97-AF65-F5344CB8AC3E}">
        <p14:creationId xmlns:p14="http://schemas.microsoft.com/office/powerpoint/2010/main" val="2864225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81000" y="4724401"/>
            <a:ext cx="7162800" cy="838200"/>
          </a:xfrm>
        </p:spPr>
        <p:txBody>
          <a:bodyPr>
            <a:normAutofit fontScale="92500" lnSpcReduction="10000"/>
          </a:bodyPr>
          <a:lstStyle/>
          <a:p>
            <a:pPr algn="l"/>
            <a:r>
              <a:rPr lang="cs-CZ" sz="2800" b="1" dirty="0" err="1" smtClean="0">
                <a:solidFill>
                  <a:schemeClr val="tx1"/>
                </a:solidFill>
              </a:rPr>
              <a:t>Mr</a:t>
            </a:r>
            <a:r>
              <a:rPr lang="cs-CZ" sz="2800" b="1" dirty="0" smtClean="0">
                <a:solidFill>
                  <a:schemeClr val="tx1"/>
                </a:solidFill>
              </a:rPr>
              <a:t>. </a:t>
            </a:r>
            <a:r>
              <a:rPr lang="cs-CZ" sz="2800" b="1" dirty="0" err="1" smtClean="0">
                <a:solidFill>
                  <a:schemeClr val="tx1"/>
                </a:solidFill>
              </a:rPr>
              <a:t>Nicolae</a:t>
            </a:r>
            <a:r>
              <a:rPr lang="cs-CZ" sz="2800" b="1" dirty="0" smtClean="0">
                <a:solidFill>
                  <a:schemeClr val="tx1"/>
                </a:solidFill>
              </a:rPr>
              <a:t> </a:t>
            </a:r>
            <a:r>
              <a:rPr lang="cs-CZ" sz="2800" b="1" dirty="0" err="1" smtClean="0">
                <a:solidFill>
                  <a:schemeClr val="tx1"/>
                </a:solidFill>
              </a:rPr>
              <a:t>Blindu</a:t>
            </a:r>
            <a:endParaRPr lang="cs-CZ" sz="2800" b="1" dirty="0" smtClean="0">
              <a:solidFill>
                <a:schemeClr val="tx1"/>
              </a:solidFill>
            </a:endParaRPr>
          </a:p>
          <a:p>
            <a:pPr algn="l"/>
            <a:r>
              <a:rPr lang="cs-CZ" sz="2400" dirty="0" err="1" smtClean="0"/>
              <a:t>Minister</a:t>
            </a:r>
            <a:r>
              <a:rPr lang="cs-CZ" sz="2400" dirty="0" smtClean="0"/>
              <a:t>-</a:t>
            </a:r>
            <a:r>
              <a:rPr lang="cs-CZ" sz="2400" dirty="0" err="1" smtClean="0"/>
              <a:t>Counsellor</a:t>
            </a:r>
            <a:r>
              <a:rPr lang="cs-CZ" sz="2400" dirty="0" smtClean="0"/>
              <a:t>, Embassy of </a:t>
            </a:r>
            <a:r>
              <a:rPr lang="cs-CZ" sz="2400" dirty="0" err="1" smtClean="0"/>
              <a:t>Romania</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42299" cy="504056"/>
          </a:xfrm>
        </p:spPr>
        <p:txBody>
          <a:bodyPr/>
          <a:lstStyle/>
          <a:p>
            <a:r>
              <a:rPr lang="cs-CZ" dirty="0" smtClean="0">
                <a:solidFill>
                  <a:srgbClr val="004B8D"/>
                </a:solidFill>
              </a:rPr>
              <a:t>Příležitosti v Rumunsku III</a:t>
            </a:r>
            <a:endParaRPr lang="cs-CZ" dirty="0">
              <a:solidFill>
                <a:srgbClr val="004B8D"/>
              </a:solidFill>
            </a:endParaRPr>
          </a:p>
        </p:txBody>
      </p:sp>
      <mc:AlternateContent xmlns:mc="http://schemas.openxmlformats.org/markup-compatibility/2006" xmlns:a14="http://schemas.microsoft.com/office/drawing/2010/main">
        <mc:Choice Requires="a14">
          <p:sp>
            <p:nvSpPr>
              <p:cNvPr id="3" name="Zástupný symbol pro text 2"/>
              <p:cNvSpPr>
                <a:spLocks noGrp="1"/>
              </p:cNvSpPr>
              <p:nvPr>
                <p:ph type="body" sz="quarter" idx="10"/>
              </p:nvPr>
            </p:nvSpPr>
            <p:spPr>
              <a:xfrm>
                <a:off x="160465" y="922638"/>
                <a:ext cx="8810368" cy="5824151"/>
              </a:xfrm>
            </p:spPr>
            <p:txBody>
              <a:bodyPr>
                <a:noAutofit/>
              </a:bodyPr>
              <a:lstStyle/>
              <a:p>
                <a:r>
                  <a:rPr lang="cs-CZ" sz="1200" b="1" dirty="0" smtClean="0">
                    <a:solidFill>
                      <a:schemeClr val="tx1"/>
                    </a:solidFill>
                  </a:rPr>
                  <a:t>Zemědělství</a:t>
                </a:r>
                <a:r>
                  <a:rPr lang="cs-CZ" sz="1200" dirty="0" smtClean="0">
                    <a:solidFill>
                      <a:schemeClr val="tx1"/>
                    </a:solidFill>
                  </a:rPr>
                  <a:t> </a:t>
                </a:r>
                <a:r>
                  <a:rPr lang="cs-CZ" sz="1200" dirty="0">
                    <a:solidFill>
                      <a:schemeClr val="tx1"/>
                    </a:solidFill>
                  </a:rPr>
                  <a:t>(vybavení, stroje, hnojiva) a </a:t>
                </a:r>
                <a:r>
                  <a:rPr lang="cs-CZ" sz="1200" b="1" dirty="0">
                    <a:solidFill>
                      <a:schemeClr val="tx1"/>
                    </a:solidFill>
                  </a:rPr>
                  <a:t>potravinářství</a:t>
                </a:r>
                <a:r>
                  <a:rPr lang="cs-CZ" sz="1200" dirty="0">
                    <a:solidFill>
                      <a:schemeClr val="tx1"/>
                    </a:solidFill>
                  </a:rPr>
                  <a:t>. Rostoucí poptávka po potravinách denní spotřeby (pečivo, masné a mléčné výrobky, ovoce, zelenina atd.) ve velkých městech. Přítomnost zahraničních investorů v potravinářském průmyslu a v zemědělství a s tím související modernizace a rozvoj výrobních kapacit. Zvyšuje se poptávka po nutričních přípravcích a nápojích. </a:t>
                </a:r>
              </a:p>
              <a:p>
                <a:r>
                  <a:rPr lang="cs-CZ" sz="1200" dirty="0" smtClean="0">
                    <a:solidFill>
                      <a:schemeClr val="tx1"/>
                    </a:solidFill>
                  </a:rPr>
                  <a:t>Za </a:t>
                </a:r>
                <a:r>
                  <a:rPr lang="cs-CZ" sz="1200" dirty="0">
                    <a:solidFill>
                      <a:schemeClr val="tx1"/>
                    </a:solidFill>
                  </a:rPr>
                  <a:t>konkrétní příležitosti pro české firmy považujeme možnosti dodávek potravinových výrobků a strojního vybavení do potravinářských výrobních a zpracovatelských závodů. V zemědělství mají perspektivu dodávky zemědělské techniky a technologií, zemědělských strojů, zařízení a zemědělských hnojiv. Konkrétně se do Rumunska dováží traktory, zemědělské nástavby. Výběrová řízení se objevují v oblasti vybavení vepřínů, drůbežáren a zavlažovacích technologií atd. Ministerstvo zemědělství vyčlenilo v letech 2015-2022 z fondu EU 145 mil. EUR na modernizaci zavlažovacích zařízení a na druhotnou infrastrukturu 430 mil. EUR. </a:t>
                </a:r>
              </a:p>
              <a:p>
                <a:r>
                  <a:rPr lang="cs-CZ" sz="1200" b="1" dirty="0" smtClean="0">
                    <a:solidFill>
                      <a:schemeClr val="tx1"/>
                    </a:solidFill>
                  </a:rPr>
                  <a:t>Zdravotnictví </a:t>
                </a:r>
                <a:r>
                  <a:rPr lang="cs-CZ" sz="1200" b="1" dirty="0">
                    <a:solidFill>
                      <a:schemeClr val="tx1"/>
                    </a:solidFill>
                  </a:rPr>
                  <a:t>a farmaceutický sektor</a:t>
                </a:r>
                <a:r>
                  <a:rPr lang="cs-CZ" sz="1200" dirty="0">
                    <a:solidFill>
                      <a:schemeClr val="tx1"/>
                    </a:solidFill>
                  </a:rPr>
                  <a:t>, lékařské přístroje (lasery, chirurgické nástroje). Vládní prioritou je reforma zdravotnictví v oblasti nákladově neefektivní ambulantní a primární péče a racionalizaci nemocniční infrastruktury. Rostoucí počet obyvatel ve velkých městech a nemoci moderní společnosti vytvářejí tlak na vznik nových a modernizaci stávajících zdravotnických zařízení. Obecným trendem je pak aktuálně využívání služeb soukromých poskytovatelů zdravotní péče</a:t>
                </a:r>
                <a:r>
                  <a:rPr lang="cs-CZ" sz="1200" dirty="0" smtClean="0">
                    <a:solidFill>
                      <a:schemeClr val="tx1"/>
                    </a:solidFill>
                  </a:rPr>
                  <a:t>. </a:t>
                </a:r>
              </a:p>
              <a:p>
                <a:r>
                  <a:rPr lang="cs-CZ" sz="1200" dirty="0" smtClean="0">
                    <a:solidFill>
                      <a:schemeClr val="tx1"/>
                    </a:solidFill>
                  </a:rPr>
                  <a:t>Existují </a:t>
                </a:r>
                <a:r>
                  <a:rPr lang="cs-CZ" sz="1200" dirty="0">
                    <a:solidFill>
                      <a:schemeClr val="tx1"/>
                    </a:solidFill>
                  </a:rPr>
                  <a:t>zde předpoklady pro potenciální export lékařských přístrojů a zařízení, zdravotnického materiálu, pomůcek a vybavení zdravotnických pracovišť. Na trhu jsou všeobecně žádána moderní </a:t>
                </a:r>
                <a:r>
                  <a:rPr lang="cs-CZ" sz="1200" dirty="0" err="1">
                    <a:solidFill>
                      <a:schemeClr val="tx1"/>
                    </a:solidFill>
                  </a:rPr>
                  <a:t>parafarmaceutika</a:t>
                </a:r>
                <a:r>
                  <a:rPr lang="cs-CZ" sz="1200" dirty="0">
                    <a:solidFill>
                      <a:schemeClr val="tx1"/>
                    </a:solidFill>
                  </a:rPr>
                  <a:t>, volně prodejné doplňky stravy a spotřební materiál. </a:t>
                </a:r>
              </a:p>
              <a:p>
                <a:r>
                  <a:rPr lang="cs-CZ" sz="1200" b="1" dirty="0" smtClean="0">
                    <a:solidFill>
                      <a:schemeClr val="tx1"/>
                    </a:solidFill>
                  </a:rPr>
                  <a:t>Zpracovatelský průmysl </a:t>
                </a:r>
                <a:r>
                  <a:rPr lang="cs-CZ" sz="1200" dirty="0" smtClean="0">
                    <a:solidFill>
                      <a:schemeClr val="tx1"/>
                    </a:solidFill>
                  </a:rPr>
                  <a:t>- v </a:t>
                </a:r>
                <a:r>
                  <a:rPr lang="cs-CZ" sz="1200" dirty="0">
                    <a:solidFill>
                      <a:schemeClr val="tx1"/>
                    </a:solidFill>
                  </a:rPr>
                  <a:t>Rumunsku roste trh s nábytkem. Důvodem je rostoucí počet dokončovaných obytných a kancelářských segmentů a zvýšený zájem zákaznického trhu o spotřební zboží včetně nábytku. Výroba nábytku a jeho součástí v Rumunsku roste 10 % tempem. Hlavním maloobchodním hráčem je pak IKEA.</a:t>
                </a:r>
              </a:p>
              <a:p>
                <a:r>
                  <a:rPr lang="cs-CZ" sz="1200" dirty="0" smtClean="0">
                    <a:solidFill>
                      <a:schemeClr val="tx1"/>
                    </a:solidFill>
                  </a:rPr>
                  <a:t>Za </a:t>
                </a:r>
                <a:r>
                  <a:rPr lang="cs-CZ" sz="1200" dirty="0">
                    <a:solidFill>
                      <a:schemeClr val="tx1"/>
                    </a:solidFill>
                  </a:rPr>
                  <a:t>konkrétní oborové příležitosti v tomto sektoru považujeme možnosti subdodávek v podobě lesních nakladačů, manipulátorů, formátovacích pil a dalších strojů a zařízení na zpracování dřeva a výrobu nábytku a dřeva.</a:t>
                </a:r>
              </a:p>
              <a:p>
                <a:r>
                  <a:rPr lang="cs-CZ" sz="1200" b="1" dirty="0" smtClean="0">
                    <a:solidFill>
                      <a:schemeClr val="tx1"/>
                    </a:solidFill>
                  </a:rPr>
                  <a:t>Životní prostředí </a:t>
                </a:r>
                <a:r>
                  <a:rPr lang="cs-CZ" sz="1200" dirty="0" smtClean="0">
                    <a:solidFill>
                      <a:schemeClr val="tx1"/>
                    </a:solidFill>
                  </a:rPr>
                  <a:t>- </a:t>
                </a:r>
                <a:r>
                  <a:rPr lang="cs-CZ" sz="1200" dirty="0">
                    <a:solidFill>
                      <a:schemeClr val="tx1"/>
                    </a:solidFill>
                  </a:rPr>
                  <a:t>infrastruktura (pitná voda, kanalizace, čističky odpadních vod, odpadové hospodářství); energetika (spalování odpadu, energetická účinnost, tepelné izolace, alternativní zdroje energie (geotermální, biomasa, vodní elektrárny), instalace filtrů; ochrana proti záplavám; projekt Natura </a:t>
                </a:r>
                <a:r>
                  <a:rPr lang="cs-CZ" sz="1200" dirty="0" smtClean="0">
                    <a:solidFill>
                      <a:schemeClr val="tx1"/>
                    </a:solidFill>
                  </a:rPr>
                  <a:t>2000. </a:t>
                </a:r>
                <a:r>
                  <a:rPr lang="cs-CZ" sz="1200" dirty="0">
                    <a:solidFill>
                      <a:schemeClr val="tx1"/>
                    </a:solidFill>
                  </a:rPr>
                  <a:t>Rumunské Ministerstvo vodního a lesního hospodářství předpokládá pro šest nových projektů rozvoje infrastruktury vodního hospodářství čerpání až 155 mil EUR z fondů EU. Finanční prostředky budou směřovány ke zlepšení sběru, úpravy a distribuci vody v župách </a:t>
                </a:r>
                <a:r>
                  <a:rPr lang="cs-CZ" sz="1200" dirty="0" err="1" smtClean="0">
                    <a:solidFill>
                      <a:schemeClr val="tx1"/>
                    </a:solidFill>
                  </a:rPr>
                  <a:t>Argeş</a:t>
                </a:r>
                <a:r>
                  <a:rPr lang="cs-CZ" sz="1200" dirty="0" smtClean="0">
                    <a:solidFill>
                      <a:schemeClr val="tx1"/>
                    </a:solidFill>
                  </a:rPr>
                  <a:t>, </a:t>
                </a:r>
                <a:r>
                  <a:rPr lang="cs-CZ" sz="1200" dirty="0" err="1" smtClean="0">
                    <a:solidFill>
                      <a:schemeClr val="tx1"/>
                    </a:solidFill>
                  </a:rPr>
                  <a:t>Damboviţa</a:t>
                </a:r>
                <a:r>
                  <a:rPr lang="cs-CZ" sz="1200" dirty="0">
                    <a:solidFill>
                      <a:schemeClr val="tx1"/>
                    </a:solidFill>
                  </a:rPr>
                  <a:t>, </a:t>
                </a:r>
                <a:r>
                  <a:rPr lang="cs-CZ" sz="1200" dirty="0" err="1" smtClean="0">
                    <a:solidFill>
                      <a:schemeClr val="tx1"/>
                    </a:solidFill>
                  </a:rPr>
                  <a:t>Maramure</a:t>
                </a:r>
                <a14:m>
                  <m:oMath xmlns:m="http://schemas.openxmlformats.org/officeDocument/2006/math">
                    <m:r>
                      <a:rPr lang="cs-CZ" sz="1200" i="1" smtClean="0">
                        <a:solidFill>
                          <a:schemeClr val="tx1"/>
                        </a:solidFill>
                        <a:latin typeface="Cambria Math" panose="02040503050406030204" pitchFamily="18" charset="0"/>
                      </a:rPr>
                      <m:t>ş</m:t>
                    </m:r>
                  </m:oMath>
                </a14:m>
                <a:r>
                  <a:rPr lang="cs-CZ" sz="1200" dirty="0" smtClean="0">
                    <a:solidFill>
                      <a:schemeClr val="tx1"/>
                    </a:solidFill>
                  </a:rPr>
                  <a:t>, </a:t>
                </a:r>
                <a:r>
                  <a:rPr lang="cs-CZ" sz="1200" dirty="0" err="1">
                    <a:solidFill>
                      <a:schemeClr val="tx1"/>
                    </a:solidFill>
                  </a:rPr>
                  <a:t>Prahova</a:t>
                </a:r>
                <a:r>
                  <a:rPr lang="cs-CZ" sz="1200" dirty="0">
                    <a:solidFill>
                      <a:schemeClr val="tx1"/>
                    </a:solidFill>
                  </a:rPr>
                  <a:t>, </a:t>
                </a:r>
                <a:r>
                  <a:rPr lang="cs-CZ" sz="1200" dirty="0" err="1">
                    <a:solidFill>
                      <a:schemeClr val="tx1"/>
                    </a:solidFill>
                  </a:rPr>
                  <a:t>Satu</a:t>
                </a:r>
                <a:r>
                  <a:rPr lang="cs-CZ" sz="1200" dirty="0">
                    <a:solidFill>
                      <a:schemeClr val="tx1"/>
                    </a:solidFill>
                  </a:rPr>
                  <a:t> Mare a </a:t>
                </a:r>
                <a:r>
                  <a:rPr lang="cs-CZ" sz="1200" dirty="0" err="1">
                    <a:solidFill>
                      <a:schemeClr val="tx1"/>
                    </a:solidFill>
                  </a:rPr>
                  <a:t>Vaslui</a:t>
                </a:r>
                <a:r>
                  <a:rPr lang="cs-CZ" sz="1200" dirty="0">
                    <a:solidFill>
                      <a:schemeClr val="tx1"/>
                    </a:solidFill>
                  </a:rPr>
                  <a:t>. </a:t>
                </a:r>
              </a:p>
              <a:p>
                <a:r>
                  <a:rPr lang="cs-CZ" sz="1200" dirty="0">
                    <a:solidFill>
                      <a:schemeClr val="tx1"/>
                    </a:solidFill>
                  </a:rPr>
                  <a:t>Příležitosti pro české firmy jsou v podobě dodávek a subdodávek technologií na ochranu životního prostředí. Hlavně dodávek v oblasti čištění a úpravy vody, technologických součástí pro čistírny odpadních vod, technologií na úpravu pitné vody a v oblasti nakládání s odpady, např. linek na recyklaci použitých elektrických a elektronických výrobků. Příležitosti jsou i v odpadovém hospodářství měst, neboť většina z nich zatím nemá vybudovanou funkční infrastrukturu třídění odpadů</a:t>
                </a:r>
                <a:r>
                  <a:rPr lang="cs-CZ" sz="1200" dirty="0" smtClean="0">
                    <a:solidFill>
                      <a:schemeClr val="tx1"/>
                    </a:solidFill>
                  </a:rPr>
                  <a:t>.</a:t>
                </a:r>
                <a:endParaRPr lang="cs-CZ" sz="1200" dirty="0">
                  <a:solidFill>
                    <a:schemeClr val="tx1"/>
                  </a:solidFill>
                </a:endParaRPr>
              </a:p>
            </p:txBody>
          </p:sp>
        </mc:Choice>
        <mc:Fallback xmlns="">
          <p:sp>
            <p:nvSpPr>
              <p:cNvPr id="3" name="Zástupný symbol pro text 2"/>
              <p:cNvSpPr>
                <a:spLocks noGrp="1" noRot="1" noChangeAspect="1" noMove="1" noResize="1" noEditPoints="1" noAdjustHandles="1" noChangeArrowheads="1" noChangeShapeType="1" noTextEdit="1"/>
              </p:cNvSpPr>
              <p:nvPr>
                <p:ph type="body" sz="quarter" idx="10"/>
              </p:nvPr>
            </p:nvSpPr>
            <p:spPr>
              <a:xfrm>
                <a:off x="160465" y="922638"/>
                <a:ext cx="8810368" cy="5824151"/>
              </a:xfrm>
              <a:blipFill rotWithShape="0">
                <a:blip r:embed="rId2" cstate="print"/>
                <a:stretch>
                  <a:fillRect r="-1383" b="-105"/>
                </a:stretch>
              </a:blipFill>
            </p:spPr>
            <p:txBody>
              <a:bodyPr/>
              <a:lstStyle/>
              <a:p>
                <a:r>
                  <a:rPr lang="cs-CZ">
                    <a:noFill/>
                  </a:rPr>
                  <a:t> </a:t>
                </a:r>
              </a:p>
            </p:txBody>
          </p:sp>
        </mc:Fallback>
      </mc:AlternateContent>
    </p:spTree>
    <p:extLst>
      <p:ext uri="{BB962C8B-B14F-4D97-AF65-F5344CB8AC3E}">
        <p14:creationId xmlns:p14="http://schemas.microsoft.com/office/powerpoint/2010/main" val="3404970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446088"/>
            <a:ext cx="8242299" cy="553998"/>
          </a:xfrm>
        </p:spPr>
        <p:txBody>
          <a:bodyPr/>
          <a:lstStyle/>
          <a:p>
            <a:r>
              <a:rPr lang="cs-CZ" dirty="0" smtClean="0">
                <a:solidFill>
                  <a:srgbClr val="004B8D"/>
                </a:solidFill>
              </a:rPr>
              <a:t>Příležitosti v Rumunsku IV – co chystá vláda</a:t>
            </a:r>
            <a:endParaRPr lang="cs-CZ" dirty="0">
              <a:solidFill>
                <a:srgbClr val="004B8D"/>
              </a:solidFill>
            </a:endParaRPr>
          </a:p>
        </p:txBody>
      </p:sp>
      <p:sp>
        <p:nvSpPr>
          <p:cNvPr id="3" name="Zástupný symbol pro text 2"/>
          <p:cNvSpPr>
            <a:spLocks noGrp="1"/>
          </p:cNvSpPr>
          <p:nvPr>
            <p:ph type="body" sz="quarter" idx="10"/>
          </p:nvPr>
        </p:nvSpPr>
        <p:spPr>
          <a:xfrm>
            <a:off x="160465" y="1000086"/>
            <a:ext cx="8810368" cy="5671751"/>
          </a:xfrm>
        </p:spPr>
        <p:txBody>
          <a:bodyPr>
            <a:normAutofit fontScale="62500" lnSpcReduction="20000"/>
          </a:bodyPr>
          <a:lstStyle/>
          <a:p>
            <a:r>
              <a:rPr lang="cs-CZ" dirty="0" smtClean="0">
                <a:solidFill>
                  <a:schemeClr val="tx1"/>
                </a:solidFill>
              </a:rPr>
              <a:t>Výstavba </a:t>
            </a:r>
            <a:r>
              <a:rPr lang="cs-CZ" dirty="0">
                <a:solidFill>
                  <a:schemeClr val="tx1"/>
                </a:solidFill>
              </a:rPr>
              <a:t>reaktorů 3 a 4 JE </a:t>
            </a:r>
            <a:r>
              <a:rPr lang="cs-CZ" dirty="0" err="1">
                <a:solidFill>
                  <a:schemeClr val="tx1"/>
                </a:solidFill>
              </a:rPr>
              <a:t>Cernavoda</a:t>
            </a:r>
            <a:r>
              <a:rPr lang="cs-CZ" dirty="0">
                <a:solidFill>
                  <a:schemeClr val="tx1"/>
                </a:solidFill>
              </a:rPr>
              <a:t>, vodní elektrárna </a:t>
            </a:r>
            <a:r>
              <a:rPr lang="cs-CZ" dirty="0" err="1">
                <a:solidFill>
                  <a:schemeClr val="tx1"/>
                </a:solidFill>
              </a:rPr>
              <a:t>Tarniţa</a:t>
            </a:r>
            <a:r>
              <a:rPr lang="cs-CZ" dirty="0">
                <a:solidFill>
                  <a:schemeClr val="tx1"/>
                </a:solidFill>
              </a:rPr>
              <a:t> a tepelná elektrárna </a:t>
            </a:r>
            <a:r>
              <a:rPr lang="cs-CZ" dirty="0" err="1">
                <a:solidFill>
                  <a:schemeClr val="tx1"/>
                </a:solidFill>
              </a:rPr>
              <a:t>Rovinari</a:t>
            </a:r>
            <a:r>
              <a:rPr lang="cs-CZ" dirty="0">
                <a:solidFill>
                  <a:schemeClr val="tx1"/>
                </a:solidFill>
              </a:rPr>
              <a:t> s celkovými investičními náklady 8,5 mld. €</a:t>
            </a:r>
            <a:r>
              <a:rPr lang="cs-CZ" dirty="0" smtClean="0">
                <a:solidFill>
                  <a:schemeClr val="tx1"/>
                </a:solidFill>
              </a:rPr>
              <a:t>.</a:t>
            </a:r>
          </a:p>
          <a:p>
            <a:r>
              <a:rPr lang="cs-CZ" dirty="0" smtClean="0">
                <a:solidFill>
                  <a:schemeClr val="tx1"/>
                </a:solidFill>
              </a:rPr>
              <a:t>Rumunský </a:t>
            </a:r>
            <a:r>
              <a:rPr lang="cs-CZ" dirty="0">
                <a:solidFill>
                  <a:schemeClr val="tx1"/>
                </a:solidFill>
              </a:rPr>
              <a:t>státní přepravce </a:t>
            </a:r>
            <a:r>
              <a:rPr lang="cs-CZ" dirty="0" err="1">
                <a:solidFill>
                  <a:schemeClr val="tx1"/>
                </a:solidFill>
              </a:rPr>
              <a:t>Transgaz</a:t>
            </a:r>
            <a:r>
              <a:rPr lang="cs-CZ" dirty="0">
                <a:solidFill>
                  <a:schemeClr val="tx1"/>
                </a:solidFill>
              </a:rPr>
              <a:t> plánuje do konce roku 2026 realizovat celkem 9 velkých investičních projektů v hodnotě 1,62 mld. €. Vývoz plynu do Srbska by měl probíhat v rámci budoucího plynovodu BRUA s přípojkou v </a:t>
            </a:r>
            <a:r>
              <a:rPr lang="cs-CZ" dirty="0" err="1" smtClean="0">
                <a:solidFill>
                  <a:schemeClr val="tx1"/>
                </a:solidFill>
              </a:rPr>
              <a:t>Mokrinu</a:t>
            </a:r>
            <a:r>
              <a:rPr lang="cs-CZ" dirty="0" smtClean="0">
                <a:solidFill>
                  <a:schemeClr val="tx1"/>
                </a:solidFill>
              </a:rPr>
              <a:t>.</a:t>
            </a:r>
          </a:p>
          <a:p>
            <a:r>
              <a:rPr lang="cs-CZ" dirty="0" smtClean="0">
                <a:solidFill>
                  <a:schemeClr val="tx1"/>
                </a:solidFill>
              </a:rPr>
              <a:t>Projekt </a:t>
            </a:r>
            <a:r>
              <a:rPr lang="cs-CZ" dirty="0">
                <a:solidFill>
                  <a:schemeClr val="tx1"/>
                </a:solidFill>
              </a:rPr>
              <a:t>propojení národního systému pro přenos plynu spočívá ve výstavbě potrubí v délce asi 80 km, z čehož 74 km bude na </a:t>
            </a:r>
            <a:r>
              <a:rPr lang="cs-CZ" dirty="0" smtClean="0">
                <a:solidFill>
                  <a:schemeClr val="tx1"/>
                </a:solidFill>
              </a:rPr>
              <a:t>území RO.</a:t>
            </a:r>
          </a:p>
          <a:p>
            <a:r>
              <a:rPr lang="cs-CZ" dirty="0">
                <a:solidFill>
                  <a:schemeClr val="tx1"/>
                </a:solidFill>
              </a:rPr>
              <a:t>Společnosti </a:t>
            </a:r>
            <a:r>
              <a:rPr lang="cs-CZ" dirty="0" err="1">
                <a:solidFill>
                  <a:schemeClr val="tx1"/>
                </a:solidFill>
              </a:rPr>
              <a:t>Romaero</a:t>
            </a:r>
            <a:r>
              <a:rPr lang="cs-CZ" dirty="0">
                <a:solidFill>
                  <a:schemeClr val="tx1"/>
                </a:solidFill>
              </a:rPr>
              <a:t> a </a:t>
            </a:r>
            <a:r>
              <a:rPr lang="cs-CZ" dirty="0" err="1">
                <a:solidFill>
                  <a:schemeClr val="tx1"/>
                </a:solidFill>
              </a:rPr>
              <a:t>Sikorsky</a:t>
            </a:r>
            <a:r>
              <a:rPr lang="cs-CZ" dirty="0">
                <a:solidFill>
                  <a:schemeClr val="tx1"/>
                </a:solidFill>
              </a:rPr>
              <a:t> (součást skupiny </a:t>
            </a:r>
            <a:r>
              <a:rPr lang="cs-CZ" dirty="0" err="1">
                <a:solidFill>
                  <a:schemeClr val="tx1"/>
                </a:solidFill>
              </a:rPr>
              <a:t>Lockheed</a:t>
            </a:r>
            <a:r>
              <a:rPr lang="cs-CZ" dirty="0">
                <a:solidFill>
                  <a:schemeClr val="tx1"/>
                </a:solidFill>
              </a:rPr>
              <a:t> Martin), podepsaly smlouvu o průmyslovém partnerství, na jejímž základě bude v Bukurešti zřízeno středoevropské centrum pro montáž, vybavení a údržbu vrtulníku </a:t>
            </a:r>
            <a:r>
              <a:rPr lang="cs-CZ" dirty="0" err="1">
                <a:solidFill>
                  <a:schemeClr val="tx1"/>
                </a:solidFill>
              </a:rPr>
              <a:t>Sikorsky</a:t>
            </a:r>
            <a:r>
              <a:rPr lang="cs-CZ" dirty="0">
                <a:solidFill>
                  <a:schemeClr val="tx1"/>
                </a:solidFill>
              </a:rPr>
              <a:t> UH-60 Black </a:t>
            </a:r>
            <a:r>
              <a:rPr lang="cs-CZ" dirty="0" err="1" smtClean="0">
                <a:solidFill>
                  <a:schemeClr val="tx1"/>
                </a:solidFill>
              </a:rPr>
              <a:t>Hawk</a:t>
            </a:r>
            <a:r>
              <a:rPr lang="cs-CZ" dirty="0" smtClean="0">
                <a:solidFill>
                  <a:schemeClr val="tx1"/>
                </a:solidFill>
              </a:rPr>
              <a:t>.</a:t>
            </a:r>
          </a:p>
          <a:p>
            <a:r>
              <a:rPr lang="cs-CZ" dirty="0" smtClean="0">
                <a:solidFill>
                  <a:schemeClr val="tx1"/>
                </a:solidFill>
              </a:rPr>
              <a:t>Rumunské </a:t>
            </a:r>
            <a:r>
              <a:rPr lang="cs-CZ" dirty="0">
                <a:solidFill>
                  <a:schemeClr val="tx1"/>
                </a:solidFill>
              </a:rPr>
              <a:t>ministerstvo obrany též plánuje vynaložit 13,1 mil. € na vybavení infrastruktury vojenských jednotek v rámci vzdušných </a:t>
            </a:r>
            <a:r>
              <a:rPr lang="cs-CZ" dirty="0" smtClean="0">
                <a:solidFill>
                  <a:schemeClr val="tx1"/>
                </a:solidFill>
              </a:rPr>
              <a:t>sil.</a:t>
            </a:r>
          </a:p>
          <a:p>
            <a:r>
              <a:rPr lang="cs-CZ" dirty="0" smtClean="0">
                <a:solidFill>
                  <a:schemeClr val="tx1"/>
                </a:solidFill>
              </a:rPr>
              <a:t>Prezident </a:t>
            </a:r>
            <a:r>
              <a:rPr lang="cs-CZ" dirty="0">
                <a:solidFill>
                  <a:schemeClr val="tx1"/>
                </a:solidFill>
              </a:rPr>
              <a:t>K. </a:t>
            </a:r>
            <a:r>
              <a:rPr lang="cs-CZ" dirty="0" err="1">
                <a:solidFill>
                  <a:schemeClr val="tx1"/>
                </a:solidFill>
              </a:rPr>
              <a:t>Iohannis</a:t>
            </a:r>
            <a:r>
              <a:rPr lang="cs-CZ" dirty="0">
                <a:solidFill>
                  <a:schemeClr val="tx1"/>
                </a:solidFill>
              </a:rPr>
              <a:t> dále podepsal zákon o podpoře tzv. „zelené dopravy“, který ukládá úřadům místní samosprávy nákup ekologických prostředků veřejné dopravy. Elektrické dopravní prostředky budou muset představovat nejméně 30 % budoucích akvizic veřejné dopravy uskutečněných obcemi. Kromě toho musí být alespoň 20 % vozidel zakoupených veřejnými orgány pro vlastní potřebu založeno na ekologických </a:t>
            </a:r>
            <a:r>
              <a:rPr lang="cs-CZ" dirty="0" smtClean="0">
                <a:solidFill>
                  <a:schemeClr val="tx1"/>
                </a:solidFill>
              </a:rPr>
              <a:t>technologiích.</a:t>
            </a:r>
          </a:p>
          <a:p>
            <a:r>
              <a:rPr lang="cs-CZ" dirty="0">
                <a:solidFill>
                  <a:schemeClr val="tx1"/>
                </a:solidFill>
              </a:rPr>
              <a:t>Z Fondu soudržnosti bude vynaložena na modernizaci části železničního koridoru, který spojuje </a:t>
            </a:r>
            <a:r>
              <a:rPr lang="cs-CZ" dirty="0" err="1">
                <a:solidFill>
                  <a:schemeClr val="tx1"/>
                </a:solidFill>
              </a:rPr>
              <a:t>Curtici</a:t>
            </a:r>
            <a:r>
              <a:rPr lang="cs-CZ" dirty="0">
                <a:solidFill>
                  <a:schemeClr val="tx1"/>
                </a:solidFill>
              </a:rPr>
              <a:t>, ležící na rumunsko-maďarské hranici s přístavním městem Konstanca u Černého moře, částka ve výši 1,3 mld. €</a:t>
            </a:r>
            <a:r>
              <a:rPr lang="cs-CZ" dirty="0" smtClean="0">
                <a:solidFill>
                  <a:schemeClr val="tx1"/>
                </a:solidFill>
              </a:rPr>
              <a:t>.</a:t>
            </a:r>
          </a:p>
          <a:p>
            <a:r>
              <a:rPr lang="cs-CZ" dirty="0">
                <a:solidFill>
                  <a:schemeClr val="tx1"/>
                </a:solidFill>
              </a:rPr>
              <a:t>EK též schválila nenávratnou dotaci na výstavbu 70 km dálnice spojující města </a:t>
            </a:r>
            <a:r>
              <a:rPr lang="cs-CZ" dirty="0" err="1">
                <a:solidFill>
                  <a:schemeClr val="tx1"/>
                </a:solidFill>
              </a:rPr>
              <a:t>Sebeş</a:t>
            </a:r>
            <a:r>
              <a:rPr lang="cs-CZ" dirty="0">
                <a:solidFill>
                  <a:schemeClr val="tx1"/>
                </a:solidFill>
              </a:rPr>
              <a:t> a </a:t>
            </a:r>
            <a:r>
              <a:rPr lang="cs-CZ" dirty="0" err="1">
                <a:solidFill>
                  <a:schemeClr val="tx1"/>
                </a:solidFill>
              </a:rPr>
              <a:t>Turda</a:t>
            </a:r>
            <a:r>
              <a:rPr lang="cs-CZ" dirty="0">
                <a:solidFill>
                  <a:schemeClr val="tx1"/>
                </a:solidFill>
              </a:rPr>
              <a:t>. Jedná se o strategický úsek dálnice, která by měla spojit černomořský přístav v Konstanci s maďarskou státní hranicí. V neposlední řadě Bukurešťská radnice počítá ve svém rozpočtu na r. 2018 s částkou 231 mil. EUR na velké projekty v oblasti infrastruktury, má se jednat především o investice do oblasti silniční dopravy včetně parkovacích míst a podchodů</a:t>
            </a:r>
            <a:r>
              <a:rPr lang="cs-CZ" dirty="0" smtClean="0">
                <a:solidFill>
                  <a:schemeClr val="tx1"/>
                </a:solidFill>
              </a:rPr>
              <a:t>.</a:t>
            </a:r>
          </a:p>
          <a:p>
            <a:r>
              <a:rPr lang="cs-CZ" dirty="0">
                <a:solidFill>
                  <a:schemeClr val="tx1"/>
                </a:solidFill>
              </a:rPr>
              <a:t>Rumunsko </a:t>
            </a:r>
            <a:r>
              <a:rPr lang="cs-CZ" dirty="0" smtClean="0">
                <a:solidFill>
                  <a:schemeClr val="tx1"/>
                </a:solidFill>
              </a:rPr>
              <a:t>chce </a:t>
            </a:r>
            <a:r>
              <a:rPr lang="cs-CZ" dirty="0">
                <a:solidFill>
                  <a:schemeClr val="tx1"/>
                </a:solidFill>
              </a:rPr>
              <a:t>v letošním roce absorbovat 4,1 mld. €, resp. více než 50 % prostředků z programu pro rozvoj venkova (PNDR) 2020.</a:t>
            </a:r>
          </a:p>
        </p:txBody>
      </p:sp>
    </p:spTree>
    <p:extLst>
      <p:ext uri="{BB962C8B-B14F-4D97-AF65-F5344CB8AC3E}">
        <p14:creationId xmlns:p14="http://schemas.microsoft.com/office/powerpoint/2010/main" val="634107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44500" y="1800000"/>
            <a:ext cx="8242299" cy="2769989"/>
          </a:xfrm>
        </p:spPr>
        <p:txBody>
          <a:bodyPr/>
          <a:lstStyle/>
          <a:p>
            <a:r>
              <a:rPr lang="cs-CZ" dirty="0" smtClean="0"/>
              <a:t>Děkuji za pozornost</a:t>
            </a:r>
            <a:br>
              <a:rPr lang="cs-CZ" dirty="0" smtClean="0"/>
            </a:br>
            <a:r>
              <a:rPr lang="cs-CZ" dirty="0"/>
              <a:t/>
            </a:r>
            <a:br>
              <a:rPr lang="cs-CZ" dirty="0"/>
            </a:br>
            <a:r>
              <a:rPr lang="cs-CZ" sz="2000" dirty="0" smtClean="0"/>
              <a:t>Ing. Karel Zděnovec</a:t>
            </a:r>
            <a:br>
              <a:rPr lang="cs-CZ" sz="2000" dirty="0" smtClean="0"/>
            </a:br>
            <a:r>
              <a:rPr lang="cs-CZ" sz="2000" dirty="0" smtClean="0"/>
              <a:t>odbor zahraničně-ekonomických politik I</a:t>
            </a:r>
            <a:br>
              <a:rPr lang="cs-CZ" sz="2000" dirty="0" smtClean="0"/>
            </a:br>
            <a:r>
              <a:rPr lang="cs-CZ" sz="2000" dirty="0" smtClean="0"/>
              <a:t>Politických vězňů 20, Praha 1</a:t>
            </a:r>
            <a:br>
              <a:rPr lang="cs-CZ" sz="2000" dirty="0" smtClean="0"/>
            </a:br>
            <a:r>
              <a:rPr lang="cs-CZ" sz="2000" dirty="0" smtClean="0"/>
              <a:t>+420 224 852 491</a:t>
            </a:r>
            <a:br>
              <a:rPr lang="cs-CZ" sz="2000" dirty="0" smtClean="0"/>
            </a:br>
            <a:r>
              <a:rPr lang="cs-CZ" sz="2000" dirty="0" err="1" smtClean="0"/>
              <a:t>zdenovec</a:t>
            </a:r>
            <a:r>
              <a:rPr lang="en-US" sz="2000" dirty="0" smtClean="0"/>
              <a:t>@</a:t>
            </a:r>
            <a:r>
              <a:rPr lang="cs-CZ" sz="2000" dirty="0" smtClean="0"/>
              <a:t>mpo.cz</a:t>
            </a:r>
            <a:endParaRPr lang="cs-CZ" sz="2000" dirty="0"/>
          </a:p>
        </p:txBody>
      </p:sp>
    </p:spTree>
    <p:extLst>
      <p:ext uri="{BB962C8B-B14F-4D97-AF65-F5344CB8AC3E}">
        <p14:creationId xmlns:p14="http://schemas.microsoft.com/office/powerpoint/2010/main" val="3734270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2339752" y="4437112"/>
            <a:ext cx="3960439" cy="1047225"/>
          </a:xfrm>
        </p:spPr>
        <p:txBody>
          <a:bodyPr>
            <a:normAutofit/>
          </a:bodyPr>
          <a:lstStyle/>
          <a:p>
            <a:pPr algn="l"/>
            <a:r>
              <a:rPr lang="cs-CZ" b="1" dirty="0" smtClean="0">
                <a:solidFill>
                  <a:schemeClr val="tx1"/>
                </a:solidFill>
              </a:rPr>
              <a:t>4</a:t>
            </a:r>
            <a:r>
              <a:rPr lang="cs-CZ" b="1" baseline="30000" dirty="0" smtClean="0">
                <a:solidFill>
                  <a:schemeClr val="tx1"/>
                </a:solidFill>
              </a:rPr>
              <a:t>th</a:t>
            </a:r>
            <a:r>
              <a:rPr lang="cs-CZ" b="1" dirty="0" smtClean="0">
                <a:solidFill>
                  <a:schemeClr val="tx1"/>
                </a:solidFill>
              </a:rPr>
              <a:t> </a:t>
            </a:r>
            <a:r>
              <a:rPr lang="cs-CZ" b="1" dirty="0" err="1" smtClean="0">
                <a:solidFill>
                  <a:schemeClr val="tx1"/>
                </a:solidFill>
              </a:rPr>
              <a:t>September</a:t>
            </a:r>
            <a:r>
              <a:rPr lang="en-US" b="1" dirty="0" smtClean="0">
                <a:solidFill>
                  <a:schemeClr val="tx1"/>
                </a:solidFill>
              </a:rPr>
              <a:t> </a:t>
            </a:r>
            <a:r>
              <a:rPr lang="en-US" b="1" dirty="0">
                <a:solidFill>
                  <a:schemeClr val="tx1"/>
                </a:solidFill>
              </a:rPr>
              <a:t>201</a:t>
            </a:r>
            <a:r>
              <a:rPr lang="cs-CZ" b="1" dirty="0">
                <a:solidFill>
                  <a:schemeClr val="tx1"/>
                </a:solidFill>
              </a:rPr>
              <a:t>8</a:t>
            </a:r>
            <a:endParaRPr lang="en-US" b="1" dirty="0">
              <a:solidFill>
                <a:schemeClr val="tx1"/>
              </a:solidFill>
            </a:endParaRPr>
          </a:p>
        </p:txBody>
      </p:sp>
      <p:pic>
        <p:nvPicPr>
          <p:cNvPr id="21" name="Obrázek 2" descr="logo ČEB_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6" y="5943834"/>
            <a:ext cx="1492211" cy="67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ázek 9" descr="HK ČR.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80" y="6019852"/>
            <a:ext cx="645205" cy="64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Obrázek 10" descr="logo umsp.jpg"/>
          <p:cNvPicPr>
            <a:picLocks noChangeAspect="1"/>
          </p:cNvPicPr>
          <p:nvPr/>
        </p:nvPicPr>
        <p:blipFill>
          <a:blip r:embed="rId4" cstate="print">
            <a:extLst>
              <a:ext uri="{28A0092B-C50C-407E-A947-70E740481C1C}">
                <a14:useLocalDpi xmlns:a14="http://schemas.microsoft.com/office/drawing/2010/main" val="0"/>
              </a:ext>
            </a:extLst>
          </a:blip>
          <a:srcRect b="22341"/>
          <a:stretch>
            <a:fillRect/>
          </a:stretch>
        </p:blipFill>
        <p:spPr bwMode="auto">
          <a:xfrm>
            <a:off x="4495801" y="6096053"/>
            <a:ext cx="1364308" cy="529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Obrázek 28" descr="asociace exportérů.jpg"/>
          <p:cNvPicPr>
            <a:picLocks noChangeAspect="1"/>
          </p:cNvPicPr>
          <p:nvPr/>
        </p:nvPicPr>
        <p:blipFill>
          <a:blip r:embed="rId5" cstate="print"/>
          <a:stretch>
            <a:fillRect/>
          </a:stretch>
        </p:blipFill>
        <p:spPr>
          <a:xfrm>
            <a:off x="6629400" y="6172201"/>
            <a:ext cx="1524000" cy="437195"/>
          </a:xfrm>
          <a:prstGeom prst="rect">
            <a:avLst/>
          </a:prstGeom>
        </p:spPr>
      </p:pic>
      <p:pic>
        <p:nvPicPr>
          <p:cNvPr id="30" name="Obrázek 29" descr="MZV logo.jpg"/>
          <p:cNvPicPr>
            <a:picLocks noChangeAspect="1"/>
          </p:cNvPicPr>
          <p:nvPr/>
        </p:nvPicPr>
        <p:blipFill>
          <a:blip r:embed="rId6" cstate="print"/>
          <a:stretch>
            <a:fillRect/>
          </a:stretch>
        </p:blipFill>
        <p:spPr>
          <a:xfrm>
            <a:off x="3048001" y="5181600"/>
            <a:ext cx="2590800" cy="856488"/>
          </a:xfrm>
          <a:prstGeom prst="rect">
            <a:avLst/>
          </a:prstGeom>
        </p:spPr>
      </p:pic>
      <p:pic>
        <p:nvPicPr>
          <p:cNvPr id="31" name="Obrázek 30" descr="mpo-logo kopie.jpg"/>
          <p:cNvPicPr>
            <a:picLocks noChangeAspect="1"/>
          </p:cNvPicPr>
          <p:nvPr/>
        </p:nvPicPr>
        <p:blipFill>
          <a:blip r:embed="rId7" cstate="print"/>
          <a:stretch>
            <a:fillRect/>
          </a:stretch>
        </p:blipFill>
        <p:spPr>
          <a:xfrm>
            <a:off x="6705601" y="5257800"/>
            <a:ext cx="1219200" cy="574544"/>
          </a:xfrm>
          <a:prstGeom prst="rect">
            <a:avLst/>
          </a:prstGeom>
        </p:spPr>
      </p:pic>
      <p:pic>
        <p:nvPicPr>
          <p:cNvPr id="34" name="Obrázek 33" descr="ICC NC WBO Horz logo_CZ_Color (2).png"/>
          <p:cNvPicPr>
            <a:picLocks noChangeAspect="1"/>
          </p:cNvPicPr>
          <p:nvPr/>
        </p:nvPicPr>
        <p:blipFill>
          <a:blip r:embed="rId8" cstate="print"/>
          <a:stretch>
            <a:fillRect/>
          </a:stretch>
        </p:blipFill>
        <p:spPr>
          <a:xfrm>
            <a:off x="685800" y="5334001"/>
            <a:ext cx="1600200" cy="454379"/>
          </a:xfrm>
          <a:prstGeom prst="rect">
            <a:avLst/>
          </a:prstGeom>
        </p:spPr>
      </p:pic>
      <p:sp>
        <p:nvSpPr>
          <p:cNvPr id="15" name="Title 1"/>
          <p:cNvSpPr txBox="1">
            <a:spLocks/>
          </p:cNvSpPr>
          <p:nvPr/>
        </p:nvSpPr>
        <p:spPr>
          <a:xfrm>
            <a:off x="573600" y="2501603"/>
            <a:ext cx="4644008" cy="1008112"/>
          </a:xfrm>
          <a:prstGeom prst="rect">
            <a:avLst/>
          </a:prstGeom>
          <a:solidFill>
            <a:schemeClr val="bg1"/>
          </a:solidFill>
        </p:spPr>
        <p:txBody>
          <a:bodyPr vert="horz" lIns="91193" tIns="45597" rIns="91193" bIns="45597" rtlCol="0" anchor="ctr">
            <a:normAutofit fontScale="52500" lnSpcReduction="20000"/>
          </a:bodyPr>
          <a:lstStyle/>
          <a:p>
            <a:pPr lvl="0" defTabSz="911965">
              <a:spcBef>
                <a:spcPct val="0"/>
              </a:spcBef>
            </a:pPr>
            <a:r>
              <a:rPr kumimoji="0" lang="cs-CZ" sz="6700" b="0" i="0" u="none" strike="noStrike" kern="1200" cap="none" spc="0" normalizeH="0" baseline="0" noProof="0" dirty="0">
                <a:ln>
                  <a:noFill/>
                </a:ln>
                <a:solidFill>
                  <a:srgbClr val="0064A8"/>
                </a:solidFill>
                <a:effectLst/>
                <a:uLnTx/>
                <a:uFillTx/>
                <a:latin typeface="+mj-lt"/>
                <a:ea typeface="+mj-ea"/>
                <a:cs typeface="+mj-cs"/>
              </a:rPr>
              <a:t>	</a:t>
            </a:r>
            <a:r>
              <a:rPr lang="cs-CZ" sz="12000" b="1" noProof="0" dirty="0" err="1" smtClean="0">
                <a:solidFill>
                  <a:schemeClr val="accent1">
                    <a:lumMod val="75000"/>
                  </a:schemeClr>
                </a:solidFill>
                <a:latin typeface="Cambria" pitchFamily="18" charset="0"/>
                <a:ea typeface="Batang" pitchFamily="18" charset="-127"/>
              </a:rPr>
              <a:t>Romania</a:t>
            </a:r>
            <a:endParaRPr kumimoji="0" lang="en-US" sz="12000" b="0" i="0" u="none" strike="noStrike" kern="1200" cap="none" spc="0" normalizeH="0" baseline="0" noProof="0" dirty="0">
              <a:ln>
                <a:noFill/>
              </a:ln>
              <a:solidFill>
                <a:srgbClr val="0064A8"/>
              </a:solidFill>
              <a:effectLst/>
              <a:uLnTx/>
              <a:uFillTx/>
              <a:latin typeface="+mj-lt"/>
              <a:ea typeface="+mj-ea"/>
              <a:cs typeface="+mj-cs"/>
            </a:endParaRPr>
          </a:p>
        </p:txBody>
      </p:sp>
      <p:pic>
        <p:nvPicPr>
          <p:cNvPr id="12" name="obrázek 2" descr="C:\Users\Brunclikova\Desktop\TS 2018\TS_smluvené\TS USA\program\USA_zmenšená.png">
            <a:extLst>
              <a:ext uri="{FF2B5EF4-FFF2-40B4-BE49-F238E27FC236}">
                <a16:creationId xmlns:a16="http://schemas.microsoft.com/office/drawing/2014/main" xmlns="" id="{F436243B-D461-4DCA-8EB1-064725B7B27C}"/>
              </a:ext>
            </a:extLst>
          </p:cNvPr>
          <p:cNvPicPr/>
          <p:nvPr/>
        </p:nvPicPr>
        <p:blipFill>
          <a:blip r:embed="rId9" cstate="print"/>
          <a:stretch>
            <a:fillRect/>
          </a:stretch>
        </p:blipFill>
        <p:spPr bwMode="auto">
          <a:xfrm>
            <a:off x="5295335" y="1843282"/>
            <a:ext cx="2285689" cy="2089774"/>
          </a:xfrm>
          <a:prstGeom prst="rect">
            <a:avLst/>
          </a:prstGeom>
          <a:noFill/>
          <a:ln w="9525">
            <a:noFill/>
            <a:miter lim="800000"/>
            <a:headEnd/>
            <a:tailEnd/>
          </a:ln>
        </p:spPr>
      </p:pic>
    </p:spTree>
    <p:extLst>
      <p:ext uri="{BB962C8B-B14F-4D97-AF65-F5344CB8AC3E}">
        <p14:creationId xmlns:p14="http://schemas.microsoft.com/office/powerpoint/2010/main" val="2355121026"/>
      </p:ext>
    </p:extLst>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2101887"/>
            <a:ext cx="3240360" cy="1944216"/>
          </a:xfrm>
          <a:solidFill>
            <a:schemeClr val="bg1"/>
          </a:solidFill>
        </p:spPr>
        <p:txBody>
          <a:bodyPr>
            <a:normAutofit/>
          </a:bodyPr>
          <a:lstStyle/>
          <a:p>
            <a:pPr algn="l"/>
            <a:r>
              <a:rPr lang="cs-CZ" sz="5400" b="1" dirty="0" err="1" smtClean="0">
                <a:solidFill>
                  <a:schemeClr val="accent1">
                    <a:lumMod val="75000"/>
                  </a:schemeClr>
                </a:solidFill>
                <a:latin typeface="Cambria" pitchFamily="18" charset="0"/>
                <a:ea typeface="Batang" pitchFamily="18" charset="-127"/>
              </a:rPr>
              <a:t>Romania</a:t>
            </a:r>
            <a:endParaRPr lang="en-US" sz="5400" dirty="0">
              <a:solidFill>
                <a:srgbClr val="0064A8"/>
              </a:solidFill>
              <a:latin typeface="Cambria" pitchFamily="18" charset="0"/>
              <a:ea typeface="Batang" pitchFamily="18" charset="-127"/>
            </a:endParaRPr>
          </a:p>
        </p:txBody>
      </p:sp>
      <p:sp>
        <p:nvSpPr>
          <p:cNvPr id="3" name="Text Placeholder 2"/>
          <p:cNvSpPr>
            <a:spLocks noGrp="1"/>
          </p:cNvSpPr>
          <p:nvPr>
            <p:ph type="subTitle" idx="1"/>
          </p:nvPr>
        </p:nvSpPr>
        <p:spPr>
          <a:xfrm>
            <a:off x="381000" y="4724401"/>
            <a:ext cx="7162800" cy="838200"/>
          </a:xfrm>
        </p:spPr>
        <p:txBody>
          <a:bodyPr>
            <a:normAutofit fontScale="92500" lnSpcReduction="10000"/>
          </a:bodyPr>
          <a:lstStyle/>
          <a:p>
            <a:pPr algn="l"/>
            <a:r>
              <a:rPr lang="cs-CZ" sz="2800" b="1" smtClean="0">
                <a:solidFill>
                  <a:schemeClr val="tx1"/>
                </a:solidFill>
              </a:rPr>
              <a:t>Mr. </a:t>
            </a:r>
            <a:r>
              <a:rPr lang="cs-CZ" sz="2800" b="1" dirty="0" smtClean="0">
                <a:solidFill>
                  <a:schemeClr val="tx1"/>
                </a:solidFill>
              </a:rPr>
              <a:t>Kamil Blažek</a:t>
            </a:r>
            <a:endParaRPr lang="cs-CZ" sz="2800" b="1" dirty="0">
              <a:solidFill>
                <a:schemeClr val="tx1"/>
              </a:solidFill>
            </a:endParaRPr>
          </a:p>
          <a:p>
            <a:pPr algn="l"/>
            <a:r>
              <a:rPr lang="cs-CZ" sz="2400" dirty="0" err="1" smtClean="0"/>
              <a:t>Advocate</a:t>
            </a:r>
            <a:r>
              <a:rPr lang="cs-CZ" sz="2400" dirty="0" smtClean="0"/>
              <a:t>, Partner </a:t>
            </a:r>
            <a:r>
              <a:rPr lang="cs-CZ" sz="2400" dirty="0" err="1" smtClean="0"/>
              <a:t>at</a:t>
            </a:r>
            <a:r>
              <a:rPr lang="cs-CZ" sz="2400" dirty="0" smtClean="0"/>
              <a:t> </a:t>
            </a:r>
            <a:r>
              <a:rPr lang="cs-CZ" sz="2400" dirty="0" err="1" smtClean="0"/>
              <a:t>Kinstellar</a:t>
            </a:r>
            <a:endParaRPr lang="en-US" sz="2400" dirty="0">
              <a:solidFill>
                <a:schemeClr val="tx1">
                  <a:lumMod val="50000"/>
                  <a:lumOff val="50000"/>
                </a:schemeClr>
              </a:solidFill>
            </a:endParaRPr>
          </a:p>
        </p:txBody>
      </p:sp>
      <p:sp>
        <p:nvSpPr>
          <p:cNvPr id="4" name="TextBox 3"/>
          <p:cNvSpPr txBox="1"/>
          <p:nvPr/>
        </p:nvSpPr>
        <p:spPr>
          <a:xfrm>
            <a:off x="7633911" y="5080183"/>
            <a:ext cx="184232" cy="369083"/>
          </a:xfrm>
          <a:prstGeom prst="rect">
            <a:avLst/>
          </a:prstGeom>
          <a:noFill/>
        </p:spPr>
        <p:txBody>
          <a:bodyPr wrap="none" lIns="91193" tIns="45597" rIns="91193" bIns="45597" rtlCol="0">
            <a:spAutoFit/>
          </a:bodyPr>
          <a:lstStyle/>
          <a:p>
            <a:pPr defTabSz="911965"/>
            <a:endParaRPr lang="en-US" dirty="0">
              <a:solidFill>
                <a:prstClr val="black"/>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845974"/>
            <a:ext cx="2667000" cy="757297"/>
          </a:xfrm>
          <a:prstGeom prst="rect">
            <a:avLst/>
          </a:prstGeom>
        </p:spPr>
      </p:pic>
      <p:sp>
        <p:nvSpPr>
          <p:cNvPr id="10" name="Text Placeholder 2"/>
          <p:cNvSpPr txBox="1">
            <a:spLocks/>
          </p:cNvSpPr>
          <p:nvPr/>
        </p:nvSpPr>
        <p:spPr>
          <a:xfrm>
            <a:off x="6012160" y="5877272"/>
            <a:ext cx="2979441" cy="828328"/>
          </a:xfrm>
          <a:prstGeom prst="rect">
            <a:avLst/>
          </a:prstGeom>
        </p:spPr>
        <p:txBody>
          <a:bodyPr vert="horz" lIns="91193" tIns="45597" rIns="91193" bIns="45597" rtlCol="0">
            <a:normAutofit/>
          </a:bodyPr>
          <a:lstStyle/>
          <a:p>
            <a:pPr defTabSz="911965">
              <a:spcBef>
                <a:spcPct val="20000"/>
              </a:spcBef>
              <a:defRPr/>
            </a:pPr>
            <a:r>
              <a:rPr lang="cs-CZ" sz="2400" dirty="0" smtClean="0">
                <a:solidFill>
                  <a:prstClr val="black">
                    <a:tint val="75000"/>
                  </a:prstClr>
                </a:solidFill>
              </a:rPr>
              <a:t>4</a:t>
            </a:r>
            <a:r>
              <a:rPr lang="cs-CZ" sz="2400" baseline="30000" dirty="0" smtClean="0">
                <a:solidFill>
                  <a:prstClr val="black">
                    <a:tint val="75000"/>
                  </a:prstClr>
                </a:solidFill>
              </a:rPr>
              <a:t>th</a:t>
            </a:r>
            <a:r>
              <a:rPr lang="cs-CZ" sz="2400" dirty="0" smtClean="0">
                <a:solidFill>
                  <a:prstClr val="black">
                    <a:tint val="75000"/>
                  </a:prstClr>
                </a:solidFill>
              </a:rPr>
              <a:t> </a:t>
            </a:r>
            <a:r>
              <a:rPr lang="cs-CZ" sz="2400" dirty="0" err="1" smtClean="0">
                <a:solidFill>
                  <a:prstClr val="black">
                    <a:tint val="75000"/>
                  </a:prstClr>
                </a:solidFill>
              </a:rPr>
              <a:t>September</a:t>
            </a:r>
            <a:r>
              <a:rPr lang="cs-CZ" sz="2400" dirty="0" smtClean="0">
                <a:solidFill>
                  <a:prstClr val="black">
                    <a:tint val="75000"/>
                  </a:prstClr>
                </a:solidFill>
              </a:rPr>
              <a:t> </a:t>
            </a:r>
            <a:r>
              <a:rPr lang="en-US" sz="2400" dirty="0" smtClean="0">
                <a:solidFill>
                  <a:prstClr val="black">
                    <a:tint val="75000"/>
                  </a:prstClr>
                </a:solidFill>
              </a:rPr>
              <a:t>201</a:t>
            </a:r>
            <a:r>
              <a:rPr lang="cs-CZ" sz="2400" dirty="0">
                <a:solidFill>
                  <a:prstClr val="black">
                    <a:tint val="75000"/>
                  </a:prstClr>
                </a:solidFill>
              </a:rPr>
              <a:t>8</a:t>
            </a:r>
            <a:endParaRPr lang="en-US" sz="2400" dirty="0">
              <a:solidFill>
                <a:prstClr val="black">
                  <a:tint val="75000"/>
                </a:prstClr>
              </a:solidFill>
            </a:endParaRPr>
          </a:p>
        </p:txBody>
      </p:sp>
      <p:pic>
        <p:nvPicPr>
          <p:cNvPr id="8" name="obrázek 2" descr="C:\Users\Brunclikova\Desktop\TS 2018\TS_smluvené\TS USA\program\USA_zmenšená.png">
            <a:extLst>
              <a:ext uri="{FF2B5EF4-FFF2-40B4-BE49-F238E27FC236}">
                <a16:creationId xmlns:a16="http://schemas.microsoft.com/office/drawing/2014/main" xmlns="" id="{2D3FC9F2-EAAA-427F-B10E-C456E007D26B}"/>
              </a:ext>
            </a:extLst>
          </p:cNvPr>
          <p:cNvPicPr/>
          <p:nvPr/>
        </p:nvPicPr>
        <p:blipFill>
          <a:blip r:embed="rId3" cstate="print"/>
          <a:stretch>
            <a:fillRect/>
          </a:stretch>
        </p:blipFill>
        <p:spPr bwMode="auto">
          <a:xfrm>
            <a:off x="5146281" y="2133599"/>
            <a:ext cx="2091799" cy="1912503"/>
          </a:xfrm>
          <a:prstGeom prst="rect">
            <a:avLst/>
          </a:prstGeom>
          <a:noFill/>
          <a:ln w="9525">
            <a:noFill/>
            <a:miter lim="800000"/>
            <a:headEnd/>
            <a:tailEnd/>
          </a:ln>
        </p:spPr>
      </p:pic>
    </p:spTree>
    <p:extLst>
      <p:ext uri="{BB962C8B-B14F-4D97-AF65-F5344CB8AC3E}">
        <p14:creationId xmlns:p14="http://schemas.microsoft.com/office/powerpoint/2010/main" val="600839586"/>
      </p:ext>
    </p:extLst>
  </p:cSld>
  <p:clrMapOvr>
    <a:masterClrMapping/>
  </p:clrMapOvr>
  <p:transition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39087" y="6039410"/>
            <a:ext cx="5828249" cy="2923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r>
              <a:rPr lang="en-GB" sz="2000" dirty="0">
                <a:solidFill>
                  <a:srgbClr val="4D4F53"/>
                </a:solidFill>
                <a:cs typeface="Arial" charset="0"/>
              </a:rPr>
              <a:t>Legal framework for trade and investments</a:t>
            </a:r>
            <a:endParaRPr lang="en-GB" sz="2000" kern="0" dirty="0">
              <a:solidFill>
                <a:srgbClr val="4D4F53"/>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7367" y="5426918"/>
            <a:ext cx="893118" cy="11967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030" y="5426918"/>
            <a:ext cx="925901" cy="1080000"/>
          </a:xfrm>
          <a:prstGeom prst="rect">
            <a:avLst/>
          </a:prstGeom>
        </p:spPr>
      </p:pic>
      <p:cxnSp>
        <p:nvCxnSpPr>
          <p:cNvPr id="5" name="Straight Connector 4"/>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36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US" dirty="0"/>
          </a:p>
        </p:txBody>
      </p:sp>
      <p:sp>
        <p:nvSpPr>
          <p:cNvPr id="5" name="Content Placeholder 4"/>
          <p:cNvSpPr>
            <a:spLocks noGrp="1"/>
          </p:cNvSpPr>
          <p:nvPr>
            <p:ph sz="half" idx="1"/>
          </p:nvPr>
        </p:nvSpPr>
        <p:spPr>
          <a:xfrm>
            <a:off x="444858" y="1987715"/>
            <a:ext cx="8250908" cy="760491"/>
          </a:xfrm>
        </p:spPr>
        <p:txBody>
          <a:bodyPr/>
          <a:lstStyle/>
          <a:p>
            <a:r>
              <a:rPr lang="en-GB" sz="1400" dirty="0"/>
              <a:t>With offices in </a:t>
            </a:r>
            <a:r>
              <a:rPr lang="cs-CZ" sz="1400" b="1" dirty="0">
                <a:solidFill>
                  <a:srgbClr val="4D4F53"/>
                </a:solidFill>
              </a:rPr>
              <a:t>ten</a:t>
            </a:r>
            <a:r>
              <a:rPr lang="en-GB" sz="1400" b="1" dirty="0">
                <a:solidFill>
                  <a:srgbClr val="4D4F53"/>
                </a:solidFill>
              </a:rPr>
              <a:t> jurisdictions </a:t>
            </a:r>
            <a:r>
              <a:rPr lang="en-GB" sz="1400" dirty="0"/>
              <a:t>and 200 local and international lawyers, we deliver consistent, joined-up legal advice and assistance across diverse regional markets – together with the know-how and experience to champion your interests while minimising exposure to risk.</a:t>
            </a:r>
          </a:p>
          <a:p>
            <a:endParaRPr lang="en-US" sz="1400" dirty="0"/>
          </a:p>
        </p:txBody>
      </p:sp>
      <p:sp>
        <p:nvSpPr>
          <p:cNvPr id="2" name="TextBox 1">
            <a:hlinkClick r:id="rId3"/>
          </p:cNvPr>
          <p:cNvSpPr txBox="1"/>
          <p:nvPr/>
        </p:nvSpPr>
        <p:spPr bwMode="auto">
          <a:xfrm>
            <a:off x="430542" y="2894398"/>
            <a:ext cx="592499"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Bulgaria</a:t>
            </a:r>
            <a:endParaRPr lang="en-GB" sz="1100" b="1" kern="0" dirty="0">
              <a:solidFill>
                <a:srgbClr val="C75B12"/>
              </a:solidFill>
              <a:cs typeface="Arial" charset="0"/>
            </a:endParaRPr>
          </a:p>
        </p:txBody>
      </p:sp>
      <p:sp>
        <p:nvSpPr>
          <p:cNvPr id="6" name="TextBox 5">
            <a:hlinkClick r:id="rId4"/>
          </p:cNvPr>
          <p:cNvSpPr txBox="1"/>
          <p:nvPr/>
        </p:nvSpPr>
        <p:spPr bwMode="auto">
          <a:xfrm>
            <a:off x="1124619" y="2894398"/>
            <a:ext cx="1090463"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a:solidFill>
                  <a:srgbClr val="C75B12"/>
                </a:solidFill>
                <a:cs typeface="Arial" charset="0"/>
              </a:rPr>
              <a:t>Czech Republic</a:t>
            </a:r>
            <a:endParaRPr lang="en-GB" sz="1100" b="1" kern="0" dirty="0">
              <a:solidFill>
                <a:srgbClr val="C75B12"/>
              </a:solidFill>
              <a:cs typeface="Arial" charset="0"/>
            </a:endParaRPr>
          </a:p>
        </p:txBody>
      </p:sp>
      <p:sp>
        <p:nvSpPr>
          <p:cNvPr id="7" name="TextBox 6">
            <a:hlinkClick r:id="rId5"/>
          </p:cNvPr>
          <p:cNvSpPr txBox="1"/>
          <p:nvPr/>
        </p:nvSpPr>
        <p:spPr bwMode="auto">
          <a:xfrm>
            <a:off x="2300281" y="2894398"/>
            <a:ext cx="617431"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Hungary</a:t>
            </a:r>
            <a:endParaRPr lang="en-GB" sz="1100" b="1" kern="0" dirty="0">
              <a:solidFill>
                <a:srgbClr val="C75B12"/>
              </a:solidFill>
              <a:cs typeface="Arial" charset="0"/>
            </a:endParaRPr>
          </a:p>
        </p:txBody>
      </p:sp>
      <p:sp>
        <p:nvSpPr>
          <p:cNvPr id="8" name="TextBox 7">
            <a:hlinkClick r:id="rId6"/>
          </p:cNvPr>
          <p:cNvSpPr txBox="1"/>
          <p:nvPr/>
        </p:nvSpPr>
        <p:spPr bwMode="auto">
          <a:xfrm>
            <a:off x="3011846" y="2894398"/>
            <a:ext cx="8006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Kazakhstan</a:t>
            </a:r>
            <a:endParaRPr lang="en-GB" sz="1100" b="1" kern="0" dirty="0">
              <a:solidFill>
                <a:srgbClr val="C75B12"/>
              </a:solidFill>
              <a:cs typeface="Arial" charset="0"/>
            </a:endParaRPr>
          </a:p>
        </p:txBody>
      </p:sp>
      <p:sp>
        <p:nvSpPr>
          <p:cNvPr id="9" name="TextBox 8">
            <a:hlinkClick r:id="rId7"/>
          </p:cNvPr>
          <p:cNvSpPr txBox="1"/>
          <p:nvPr/>
        </p:nvSpPr>
        <p:spPr bwMode="auto">
          <a:xfrm>
            <a:off x="3894687" y="2843229"/>
            <a:ext cx="1039978" cy="263149"/>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b="1" kern="0" dirty="0" err="1">
                <a:solidFill>
                  <a:srgbClr val="C75B12"/>
                </a:solidFill>
                <a:cs typeface="Arial" charset="0"/>
              </a:rPr>
              <a:t>Romania</a:t>
            </a:r>
            <a:endParaRPr lang="en-GB" b="1" kern="0" dirty="0">
              <a:solidFill>
                <a:srgbClr val="C75B12"/>
              </a:solidFill>
              <a:cs typeface="Arial" charset="0"/>
            </a:endParaRPr>
          </a:p>
        </p:txBody>
      </p:sp>
      <p:sp>
        <p:nvSpPr>
          <p:cNvPr id="10" name="TextBox 9">
            <a:hlinkClick r:id="rId8"/>
          </p:cNvPr>
          <p:cNvSpPr txBox="1"/>
          <p:nvPr/>
        </p:nvSpPr>
        <p:spPr bwMode="auto">
          <a:xfrm>
            <a:off x="5016907" y="2894398"/>
            <a:ext cx="53560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Serbia</a:t>
            </a:r>
            <a:r>
              <a:rPr lang="cs-CZ" sz="1000" b="1" kern="0" dirty="0">
                <a:solidFill>
                  <a:srgbClr val="4D4F53"/>
                </a:solidFill>
                <a:cs typeface="Arial" charset="0"/>
              </a:rPr>
              <a:t>*</a:t>
            </a:r>
            <a:endParaRPr lang="en-GB" sz="1000" b="1" kern="0" dirty="0">
              <a:solidFill>
                <a:srgbClr val="4D4F53"/>
              </a:solidFill>
              <a:cs typeface="Arial" charset="0"/>
            </a:endParaRPr>
          </a:p>
        </p:txBody>
      </p:sp>
      <p:sp>
        <p:nvSpPr>
          <p:cNvPr id="11" name="TextBox 10">
            <a:hlinkClick r:id="rId9"/>
          </p:cNvPr>
          <p:cNvSpPr txBox="1"/>
          <p:nvPr/>
        </p:nvSpPr>
        <p:spPr bwMode="auto">
          <a:xfrm>
            <a:off x="5716988" y="2894398"/>
            <a:ext cx="61949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a:solidFill>
                  <a:srgbClr val="C75B12"/>
                </a:solidFill>
                <a:cs typeface="Arial" charset="0"/>
              </a:rPr>
              <a:t>Slovakia</a:t>
            </a:r>
            <a:endParaRPr lang="en-GB" sz="1100" b="1" kern="0" dirty="0">
              <a:solidFill>
                <a:srgbClr val="C75B12"/>
              </a:solidFill>
              <a:cs typeface="Arial" charset="0"/>
            </a:endParaRPr>
          </a:p>
        </p:txBody>
      </p:sp>
      <p:sp>
        <p:nvSpPr>
          <p:cNvPr id="12" name="TextBox 11">
            <a:hlinkClick r:id="rId10"/>
          </p:cNvPr>
          <p:cNvSpPr txBox="1"/>
          <p:nvPr/>
        </p:nvSpPr>
        <p:spPr bwMode="auto">
          <a:xfrm>
            <a:off x="6500963" y="2894398"/>
            <a:ext cx="52281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Turkey</a:t>
            </a:r>
            <a:endParaRPr lang="en-GB" sz="1100" b="1" kern="0" dirty="0">
              <a:solidFill>
                <a:srgbClr val="C75B12"/>
              </a:solidFill>
              <a:cs typeface="Arial" charset="0"/>
            </a:endParaRPr>
          </a:p>
        </p:txBody>
      </p:sp>
      <p:sp>
        <p:nvSpPr>
          <p:cNvPr id="13" name="TextBox 12">
            <a:hlinkClick r:id="rId11"/>
          </p:cNvPr>
          <p:cNvSpPr txBox="1"/>
          <p:nvPr/>
        </p:nvSpPr>
        <p:spPr bwMode="auto">
          <a:xfrm>
            <a:off x="7188254" y="2894398"/>
            <a:ext cx="5403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Ukraine</a:t>
            </a:r>
            <a:endParaRPr lang="en-GB" sz="1100" b="1" kern="0" dirty="0">
              <a:solidFill>
                <a:srgbClr val="C75B12"/>
              </a:solidFill>
              <a:cs typeface="Arial" charset="0"/>
            </a:endParaRPr>
          </a:p>
        </p:txBody>
      </p:sp>
      <p:sp>
        <p:nvSpPr>
          <p:cNvPr id="14" name="TextBox 13"/>
          <p:cNvSpPr txBox="1"/>
          <p:nvPr/>
        </p:nvSpPr>
        <p:spPr bwMode="auto">
          <a:xfrm>
            <a:off x="7893041" y="2894398"/>
            <a:ext cx="80272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Uzbekistan</a:t>
            </a:r>
            <a:endParaRPr lang="en-GB" sz="1100" b="1" kern="0" dirty="0">
              <a:solidFill>
                <a:srgbClr val="C75B12"/>
              </a:solidFill>
              <a:cs typeface="Arial" charset="0"/>
            </a:endParaRPr>
          </a:p>
        </p:txBody>
      </p:sp>
    </p:spTree>
    <p:extLst>
      <p:ext uri="{BB962C8B-B14F-4D97-AF65-F5344CB8AC3E}">
        <p14:creationId xmlns:p14="http://schemas.microsoft.com/office/powerpoint/2010/main" val="31860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spcBef>
                <a:spcPts val="265"/>
              </a:spcBef>
              <a:spcAft>
                <a:spcPts val="265"/>
              </a:spcAft>
            </a:pPr>
            <a:r>
              <a:rPr lang="cs-CZ" dirty="0" err="1">
                <a:latin typeface="Arial" charset="0"/>
              </a:rPr>
              <a:t>Our</a:t>
            </a:r>
            <a:r>
              <a:rPr lang="cs-CZ" dirty="0">
                <a:latin typeface="Arial" charset="0"/>
              </a:rPr>
              <a:t> </a:t>
            </a:r>
            <a:r>
              <a:rPr lang="cs-CZ" dirty="0" err="1">
                <a:latin typeface="Arial" charset="0"/>
              </a:rPr>
              <a:t>Expertise</a:t>
            </a:r>
            <a:endParaRPr lang="en-GB"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94841425"/>
              </p:ext>
            </p:extLst>
          </p:nvPr>
        </p:nvGraphicFramePr>
        <p:xfrm>
          <a:off x="539754" y="1311815"/>
          <a:ext cx="8268741" cy="5197856"/>
        </p:xfrm>
        <a:graphic>
          <a:graphicData uri="http://schemas.openxmlformats.org/drawingml/2006/table">
            <a:tbl>
              <a:tblPr firstRow="1" firstCol="1" bandRow="1"/>
              <a:tblGrid>
                <a:gridCol w="4101804">
                  <a:extLst>
                    <a:ext uri="{9D8B030D-6E8A-4147-A177-3AD203B41FA5}">
                      <a16:colId xmlns="" xmlns:a16="http://schemas.microsoft.com/office/drawing/2014/main" val="20000"/>
                    </a:ext>
                  </a:extLst>
                </a:gridCol>
                <a:gridCol w="4166937">
                  <a:extLst>
                    <a:ext uri="{9D8B030D-6E8A-4147-A177-3AD203B41FA5}">
                      <a16:colId xmlns="" xmlns:a16="http://schemas.microsoft.com/office/drawing/2014/main" val="20001"/>
                    </a:ext>
                  </a:extLst>
                </a:gridCol>
              </a:tblGrid>
              <a:tr h="244076">
                <a:tc>
                  <a:txBody>
                    <a:bodyPr/>
                    <a:lstStyle/>
                    <a:p>
                      <a:pPr>
                        <a:lnSpc>
                          <a:spcPct val="121000"/>
                        </a:lnSpc>
                        <a:spcBef>
                          <a:spcPts val="300"/>
                        </a:spcBef>
                        <a:spcAft>
                          <a:spcPts val="300"/>
                        </a:spcAft>
                      </a:pPr>
                      <a:r>
                        <a:rPr lang="en-GB" sz="1400" b="1" dirty="0">
                          <a:solidFill>
                            <a:schemeClr val="bg2"/>
                          </a:solidFill>
                          <a:effectLst/>
                        </a:rPr>
                        <a:t>Sectors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tc>
                  <a:txBody>
                    <a:bodyPr/>
                    <a:lstStyle/>
                    <a:p>
                      <a:pPr>
                        <a:lnSpc>
                          <a:spcPct val="121000"/>
                        </a:lnSpc>
                        <a:spcBef>
                          <a:spcPts val="300"/>
                        </a:spcBef>
                        <a:spcAft>
                          <a:spcPts val="300"/>
                        </a:spcAft>
                      </a:pPr>
                      <a:r>
                        <a:rPr lang="en-GB" sz="1400" b="1" dirty="0">
                          <a:solidFill>
                            <a:schemeClr val="bg2"/>
                          </a:solidFill>
                          <a:effectLst/>
                        </a:rPr>
                        <a:t>Practices </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extLst>
                  <a:ext uri="{0D108BD9-81ED-4DB2-BD59-A6C34878D82A}">
                    <a16:rowId xmlns="" xmlns:a16="http://schemas.microsoft.com/office/drawing/2014/main" val="10000"/>
                  </a:ext>
                </a:extLst>
              </a:tr>
              <a:tr h="2556064">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Aviation</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Automotive &amp; Industrials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US" sz="1400" dirty="0">
                          <a:effectLst/>
                        </a:rPr>
                        <a:t>Banks &amp; Financial Institutions</a:t>
                      </a: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Energy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Infrastructure </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Life Sciences </a:t>
                      </a:r>
                      <a:r>
                        <a:rPr lang="ro-RO" sz="1400" dirty="0">
                          <a:effectLst/>
                        </a:rPr>
                        <a:t>&amp; </a:t>
                      </a:r>
                      <a:r>
                        <a:rPr lang="en-GB" sz="1400" dirty="0">
                          <a:effectLst/>
                        </a:rPr>
                        <a:t>Healthcare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Private Equity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b="0" dirty="0">
                          <a:solidFill>
                            <a:schemeClr val="tx1"/>
                          </a:solidFill>
                          <a:effectLst/>
                        </a:rPr>
                        <a:t>Real Estate</a:t>
                      </a:r>
                      <a:endParaRPr lang="en-US"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Technology, Media &amp; Telecommunications</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12700" cmpd="sng">
                      <a:noFill/>
                      <a:prstDash val="solid"/>
                    </a:lnL>
                    <a:lnR w="9525" cap="flat" cmpd="sng" algn="ctr">
                      <a:noFill/>
                      <a:prstDash val="solid"/>
                      <a:round/>
                      <a:headEnd type="none" w="med" len="med"/>
                      <a:tailEnd type="none" w="med" len="med"/>
                    </a:lnR>
                    <a:lnT w="12700" cmpd="sng">
                      <a:noFill/>
                      <a:prstDash val="solid"/>
                    </a:lnT>
                    <a:lnB w="12700" cmpd="sng">
                      <a:noFill/>
                      <a:prstDash val="solid"/>
                    </a:lnB>
                  </a:tcPr>
                </a:tc>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Banking, Finance </a:t>
                      </a:r>
                      <a:r>
                        <a:rPr lang="ro-RO" sz="1400" dirty="0">
                          <a:effectLst/>
                        </a:rPr>
                        <a:t>&amp; </a:t>
                      </a:r>
                      <a:r>
                        <a:rPr lang="en-GB" sz="1400" dirty="0">
                          <a:effectLst/>
                        </a:rPr>
                        <a:t>Capital Markets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Competition </a:t>
                      </a:r>
                      <a:r>
                        <a:rPr lang="ro-RO" sz="1400" dirty="0">
                          <a:effectLst/>
                        </a:rPr>
                        <a:t>&amp; </a:t>
                      </a:r>
                      <a:r>
                        <a:rPr lang="en-GB" sz="1400" dirty="0">
                          <a:effectLst/>
                        </a:rPr>
                        <a:t>State Aid</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Compliance, Risk </a:t>
                      </a:r>
                      <a:r>
                        <a:rPr lang="ro-RO" sz="1400" dirty="0">
                          <a:effectLst/>
                        </a:rPr>
                        <a:t>&amp; </a:t>
                      </a:r>
                      <a:r>
                        <a:rPr lang="en-GB" sz="1400" dirty="0">
                          <a:effectLst/>
                        </a:rPr>
                        <a:t>Sensitive Investigations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Dispute Resolution</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Employment </a:t>
                      </a:r>
                      <a:r>
                        <a:rPr lang="ro-RO" sz="1400" dirty="0">
                          <a:effectLst/>
                        </a:rPr>
                        <a:t>&amp; </a:t>
                      </a:r>
                      <a:r>
                        <a:rPr lang="en-GB" sz="1400" dirty="0">
                          <a:effectLst/>
                        </a:rPr>
                        <a:t>Labour Law</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Energy</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Infrastructure</a:t>
                      </a:r>
                      <a:r>
                        <a:rPr lang="cs-CZ" sz="1400" dirty="0">
                          <a:effectLst/>
                        </a:rPr>
                        <a:t> &amp; </a:t>
                      </a:r>
                      <a:r>
                        <a:rPr lang="cs-CZ" sz="1400" dirty="0" err="1">
                          <a:effectLst/>
                        </a:rPr>
                        <a:t>Projects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dirty="0" err="1">
                          <a:effectLst/>
                        </a:rPr>
                        <a:t>Intellectual</a:t>
                      </a:r>
                      <a:r>
                        <a:rPr lang="ro-RO" sz="1400" dirty="0">
                          <a:effectLst/>
                        </a:rPr>
                        <a:t> </a:t>
                      </a:r>
                      <a:r>
                        <a:rPr lang="ro-RO" sz="1400" dirty="0" err="1">
                          <a:effectLst/>
                        </a:rPr>
                        <a:t>Property</a:t>
                      </a:r>
                      <a:endParaRPr lang="ro-RO"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M&amp;A </a:t>
                      </a:r>
                      <a:r>
                        <a:rPr lang="ro-RO" sz="1400" dirty="0">
                          <a:effectLst/>
                        </a:rPr>
                        <a:t>&amp; </a:t>
                      </a:r>
                      <a:r>
                        <a:rPr lang="en-GB" sz="1400" dirty="0">
                          <a:effectLst/>
                        </a:rPr>
                        <a:t>Corporate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NPLs </a:t>
                      </a:r>
                      <a:r>
                        <a:rPr lang="ro-RO" sz="1400" dirty="0">
                          <a:effectLst/>
                        </a:rPr>
                        <a:t>&amp; </a:t>
                      </a:r>
                      <a:r>
                        <a:rPr lang="en-GB" sz="1400" dirty="0">
                          <a:effectLst/>
                        </a:rPr>
                        <a:t>Distressed Assets </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b="0" dirty="0">
                          <a:solidFill>
                            <a:schemeClr val="tx1"/>
                          </a:solidFill>
                          <a:effectLst/>
                        </a:rPr>
                        <a:t>Real </a:t>
                      </a:r>
                      <a:r>
                        <a:rPr lang="ro-RO" sz="1400" b="0" dirty="0" err="1">
                          <a:solidFill>
                            <a:schemeClr val="tx1"/>
                          </a:solidFill>
                          <a:effectLst/>
                        </a:rPr>
                        <a:t>Estate</a:t>
                      </a:r>
                      <a:r>
                        <a:rPr lang="ro-RO" sz="1400" b="0" dirty="0">
                          <a:solidFill>
                            <a:schemeClr val="tx1"/>
                          </a:solidFill>
                          <a:effectLst/>
                        </a:rPr>
                        <a:t>, </a:t>
                      </a:r>
                      <a:r>
                        <a:rPr lang="ro-RO" sz="1400" b="0" dirty="0" err="1">
                          <a:solidFill>
                            <a:schemeClr val="tx1"/>
                          </a:solidFill>
                          <a:effectLst/>
                        </a:rPr>
                        <a:t>Construction</a:t>
                      </a:r>
                      <a:r>
                        <a:rPr lang="ro-RO" sz="1400" b="0" dirty="0">
                          <a:solidFill>
                            <a:schemeClr val="tx1"/>
                          </a:solidFill>
                          <a:effectLst/>
                        </a:rPr>
                        <a:t> &amp; </a:t>
                      </a:r>
                      <a:r>
                        <a:rPr lang="ro-RO" sz="1400" b="0" dirty="0" err="1">
                          <a:solidFill>
                            <a:schemeClr val="tx1"/>
                          </a:solidFill>
                          <a:effectLst/>
                        </a:rPr>
                        <a:t>Planning</a:t>
                      </a:r>
                      <a:endParaRPr lang="ro-RO"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Restructuring </a:t>
                      </a:r>
                      <a:r>
                        <a:rPr lang="ro-RO" sz="1400" dirty="0">
                          <a:effectLst/>
                        </a:rPr>
                        <a:t>&amp; </a:t>
                      </a:r>
                      <a:r>
                        <a:rPr lang="en-GB" sz="1400" dirty="0">
                          <a:effectLst/>
                        </a:rPr>
                        <a:t>Insolvency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Tax</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en-GB" sz="1400" dirty="0">
                          <a:effectLst/>
                        </a:rPr>
                        <a:t>Technology, Media &amp; Telecommunications</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cs-CZ" sz="1400" b="0" dirty="0">
                          <a:solidFill>
                            <a:schemeClr val="tx1"/>
                          </a:solidFill>
                          <a:effectLst/>
                          <a:latin typeface="+mn-lt"/>
                          <a:ea typeface="Calibri" panose="020F0502020204030204" pitchFamily="34" charset="0"/>
                          <a:cs typeface="Times New Roman" panose="02020603050405020304" pitchFamily="18" charset="0"/>
                        </a:rPr>
                        <a:t>White-</a:t>
                      </a:r>
                      <a:r>
                        <a:rPr lang="cs-CZ" sz="1400" b="0" dirty="0" err="1">
                          <a:solidFill>
                            <a:schemeClr val="tx1"/>
                          </a:solidFill>
                          <a:effectLst/>
                          <a:latin typeface="+mn-lt"/>
                          <a:ea typeface="Calibri" panose="020F0502020204030204" pitchFamily="34" charset="0"/>
                          <a:cs typeface="Times New Roman" panose="02020603050405020304" pitchFamily="18" charset="0"/>
                        </a:rPr>
                        <a:t>Collar</a:t>
                      </a:r>
                      <a:r>
                        <a:rPr lang="cs-CZ" sz="1400" b="0" dirty="0">
                          <a:solidFill>
                            <a:schemeClr val="tx1"/>
                          </a:solidFill>
                          <a:effectLst/>
                          <a:latin typeface="+mn-lt"/>
                          <a:ea typeface="Calibri" panose="020F0502020204030204" pitchFamily="34" charset="0"/>
                          <a:cs typeface="Times New Roman" panose="02020603050405020304" pitchFamily="18" charset="0"/>
                        </a:rPr>
                        <a:t> </a:t>
                      </a:r>
                      <a:r>
                        <a:rPr lang="cs-CZ" sz="1400" b="0" dirty="0" err="1">
                          <a:solidFill>
                            <a:schemeClr val="tx1"/>
                          </a:solidFill>
                          <a:effectLst/>
                          <a:latin typeface="+mn-lt"/>
                          <a:ea typeface="Calibri" panose="020F0502020204030204" pitchFamily="34" charset="0"/>
                          <a:cs typeface="Times New Roman" panose="02020603050405020304" pitchFamily="18" charset="0"/>
                        </a:rPr>
                        <a:t>Crime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9525"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3317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C 300">
      <a:dk1>
        <a:sysClr val="windowText" lastClr="000000"/>
      </a:dk1>
      <a:lt1>
        <a:sysClr val="window" lastClr="FFFFFF"/>
      </a:lt1>
      <a:dk2>
        <a:srgbClr val="1F497D"/>
      </a:dk2>
      <a:lt2>
        <a:srgbClr val="EEECE1"/>
      </a:lt2>
      <a:accent1>
        <a:srgbClr val="0063BE"/>
      </a:accent1>
      <a:accent2>
        <a:srgbClr val="00AEEF"/>
      </a:accent2>
      <a:accent3>
        <a:srgbClr val="B6D554"/>
      </a:accent3>
      <a:accent4>
        <a:srgbClr val="00B192"/>
      </a:accent4>
      <a:accent5>
        <a:srgbClr val="F26531"/>
      </a:accent5>
      <a:accent6>
        <a:srgbClr val="63656A"/>
      </a:accent6>
      <a:hlink>
        <a:srgbClr val="00A0AF"/>
      </a:hlink>
      <a:folHlink>
        <a:srgbClr val="A9218E"/>
      </a:folHlink>
    </a:clrScheme>
    <a:fontScheme name="ICC Fonts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Úvod">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9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0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1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Úvod">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2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0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2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48.xml><?xml version="1.0" encoding="utf-8"?>
<a:theme xmlns:a="http://schemas.openxmlformats.org/drawingml/2006/main" name="Kinstellar 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49.xml><?xml version="1.0" encoding="utf-8"?>
<a:theme xmlns:a="http://schemas.openxmlformats.org/drawingml/2006/main" name="Sample graphic slide20090226">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5.xml><?xml version="1.0" encoding="utf-8"?>
<a:theme xmlns:a="http://schemas.openxmlformats.org/drawingml/2006/main" name="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1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1.xml><?xml version="1.0" encoding="utf-8"?>
<a:theme xmlns:a="http://schemas.openxmlformats.org/drawingml/2006/main" name="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2.xml><?xml version="1.0" encoding="utf-8"?>
<a:theme xmlns:a="http://schemas.openxmlformats.org/drawingml/2006/main" name="3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3.xml><?xml version="1.0" encoding="utf-8"?>
<a:theme xmlns:a="http://schemas.openxmlformats.org/drawingml/2006/main" name="4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4.xml><?xml version="1.0" encoding="utf-8"?>
<a:theme xmlns:a="http://schemas.openxmlformats.org/drawingml/2006/main" name="5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5.xml><?xml version="1.0" encoding="utf-8"?>
<a:theme xmlns:a="http://schemas.openxmlformats.org/drawingml/2006/main" name="6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6.xml><?xml version="1.0" encoding="utf-8"?>
<a:theme xmlns:a="http://schemas.openxmlformats.org/drawingml/2006/main" name="7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7.xml><?xml version="1.0" encoding="utf-8"?>
<a:theme xmlns:a="http://schemas.openxmlformats.org/drawingml/2006/main" name="8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8.xml><?xml version="1.0" encoding="utf-8"?>
<a:theme xmlns:a="http://schemas.openxmlformats.org/drawingml/2006/main" name="9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9.xml><?xml version="1.0" encoding="utf-8"?>
<a:theme xmlns:a="http://schemas.openxmlformats.org/drawingml/2006/main" name="10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6.xml><?xml version="1.0" encoding="utf-8"?>
<a:theme xmlns:a="http://schemas.openxmlformats.org/drawingml/2006/main" name="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1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61.xml><?xml version="1.0" encoding="utf-8"?>
<a:theme xmlns:a="http://schemas.openxmlformats.org/drawingml/2006/main" name="1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6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4965</Words>
  <Application>Microsoft Office PowerPoint</Application>
  <PresentationFormat>On-screen Show (4:3)</PresentationFormat>
  <Paragraphs>589</Paragraphs>
  <Slides>53</Slides>
  <Notes>16</Notes>
  <HiddenSlides>0</HiddenSlides>
  <MMClips>0</MMClips>
  <ScaleCrop>false</ScaleCrop>
  <HeadingPairs>
    <vt:vector size="6" baseType="variant">
      <vt:variant>
        <vt:lpstr>Fonts Used</vt:lpstr>
      </vt:variant>
      <vt:variant>
        <vt:i4>16</vt:i4>
      </vt:variant>
      <vt:variant>
        <vt:lpstr>Theme</vt:lpstr>
      </vt:variant>
      <vt:variant>
        <vt:i4>61</vt:i4>
      </vt:variant>
      <vt:variant>
        <vt:lpstr>Slide Titles</vt:lpstr>
      </vt:variant>
      <vt:variant>
        <vt:i4>53</vt:i4>
      </vt:variant>
    </vt:vector>
  </HeadingPairs>
  <TitlesOfParts>
    <vt:vector size="130" baseType="lpstr">
      <vt:lpstr>Batang</vt:lpstr>
      <vt:lpstr>ＭＳ Ｐゴシック</vt:lpstr>
      <vt:lpstr>Arial</vt:lpstr>
      <vt:lpstr>Arial Black</vt:lpstr>
      <vt:lpstr>Bebas Neue</vt:lpstr>
      <vt:lpstr>Calibri</vt:lpstr>
      <vt:lpstr>Cambria</vt:lpstr>
      <vt:lpstr>Cambria Math</vt:lpstr>
      <vt:lpstr>Helvetica LT Std Cond</vt:lpstr>
      <vt:lpstr>Open Sans Condensed Light</vt:lpstr>
      <vt:lpstr>Poppins Light</vt:lpstr>
      <vt:lpstr>Roboto Condensed</vt:lpstr>
      <vt:lpstr>Source Sans Pro</vt:lpstr>
      <vt:lpstr>Times New Roman</vt:lpstr>
      <vt:lpstr>VerdanaCE</vt:lpstr>
      <vt:lpstr>Wingdings</vt:lpstr>
      <vt:lpstr>Office Theme</vt:lpstr>
      <vt:lpstr>Úvod</vt:lpstr>
      <vt:lpstr>1_Úvod</vt:lpstr>
      <vt:lpstr>Předloha V1</vt:lpstr>
      <vt:lpstr>1_Předloha V1</vt:lpstr>
      <vt:lpstr>2_Předloha V1</vt:lpstr>
      <vt:lpstr>3_Předloha V1</vt:lpstr>
      <vt:lpstr>4_Předloha V1</vt:lpstr>
      <vt:lpstr>5_Předloha V1</vt:lpstr>
      <vt:lpstr>6_Předloha V1</vt:lpstr>
      <vt:lpstr>7_Předloha V1</vt:lpstr>
      <vt:lpstr>8_Předloha V1</vt:lpstr>
      <vt:lpstr>9_Předloha V1</vt:lpstr>
      <vt:lpstr>10_Předloha V1</vt:lpstr>
      <vt:lpstr>11_Předloha V1</vt:lpstr>
      <vt:lpstr>12_Předloha V1</vt:lpstr>
      <vt:lpstr>13_Předloha V1</vt:lpstr>
      <vt:lpstr>Motiv systému Office</vt:lpstr>
      <vt:lpstr>1_Motiv systému Office</vt:lpstr>
      <vt:lpstr>2_Motiv systému Office</vt:lpstr>
      <vt:lpstr>3_Motiv systému Office</vt:lpstr>
      <vt:lpstr>4_Motiv systému Office</vt:lpstr>
      <vt:lpstr>5_Motiv systému Office</vt:lpstr>
      <vt:lpstr>6_Motiv systému Office</vt:lpstr>
      <vt:lpstr>7_Motiv systému Office</vt:lpstr>
      <vt:lpstr>8_Motiv systému Office</vt:lpstr>
      <vt:lpstr>9_Motiv systému Office</vt:lpstr>
      <vt:lpstr>10_Motiv systému Office</vt:lpstr>
      <vt:lpstr>11_Motiv systému Office</vt:lpstr>
      <vt:lpstr>12_Motiv systému Office</vt:lpstr>
      <vt:lpstr>14_Předloha V1</vt:lpstr>
      <vt:lpstr>15_Předloha V1</vt:lpstr>
      <vt:lpstr>16_Předloha V1</vt:lpstr>
      <vt:lpstr>17_Předloha V1</vt:lpstr>
      <vt:lpstr>18_Předloha V1</vt:lpstr>
      <vt:lpstr>19_Předloha V1</vt:lpstr>
      <vt:lpstr>20_Předloha V1</vt:lpstr>
      <vt:lpstr>21_Předloha V1</vt:lpstr>
      <vt:lpstr>22_Předloha V1</vt:lpstr>
      <vt:lpstr>23_Předloha V1</vt:lpstr>
      <vt:lpstr>24_Předloha V1</vt:lpstr>
      <vt:lpstr>25_Předloha V1</vt:lpstr>
      <vt:lpstr>26_Předloha V1</vt:lpstr>
      <vt:lpstr>27_Předloha V1</vt:lpstr>
      <vt:lpstr>28_Předloha V1</vt:lpstr>
      <vt:lpstr>29_Předloha V1</vt:lpstr>
      <vt:lpstr>Presentation</vt:lpstr>
      <vt:lpstr>Kinstellar Presentation</vt:lpstr>
      <vt:lpstr>Sample graphic slide20090226</vt:lpstr>
      <vt:lpstr>1_Presentation</vt:lpstr>
      <vt:lpstr>2_Presentation</vt:lpstr>
      <vt:lpstr>3_Presentation</vt:lpstr>
      <vt:lpstr>4_Presentation</vt:lpstr>
      <vt:lpstr>5_Presentation</vt:lpstr>
      <vt:lpstr>6_Presentation</vt:lpstr>
      <vt:lpstr>7_Presentation</vt:lpstr>
      <vt:lpstr>8_Presentation</vt:lpstr>
      <vt:lpstr>9_Presentation</vt:lpstr>
      <vt:lpstr>10_Presentation</vt:lpstr>
      <vt:lpstr>11_Presentation</vt:lpstr>
      <vt:lpstr>12_Presentation</vt:lpstr>
      <vt:lpstr>PowerPoint Presentation</vt:lpstr>
      <vt:lpstr>Romania</vt:lpstr>
      <vt:lpstr>Romania</vt:lpstr>
      <vt:lpstr>Romania</vt:lpstr>
      <vt:lpstr>Romania</vt:lpstr>
      <vt:lpstr>Romania</vt:lpstr>
      <vt:lpstr>PowerPoint Presentation</vt:lpstr>
      <vt:lpstr>Emerging Europe and Central Asia’s Leading Independent Law Firm</vt:lpstr>
      <vt:lpstr>Our Expertise</vt:lpstr>
      <vt:lpstr>Legal Framework for Trade and Investments</vt:lpstr>
      <vt:lpstr>International Treaties </vt:lpstr>
      <vt:lpstr>International Treaties (Cont‘d)</vt:lpstr>
      <vt:lpstr>International Treaties</vt:lpstr>
      <vt:lpstr>Arbitration  Enforcement of Decisions / Judicial Cooperation </vt:lpstr>
      <vt:lpstr>Verification of Documents / Apostille  </vt:lpstr>
      <vt:lpstr>How to Start Business in Romania?</vt:lpstr>
      <vt:lpstr>Restrictions on foreigners owning shares / real estate</vt:lpstr>
      <vt:lpstr>Debt financing/security package</vt:lpstr>
      <vt:lpstr>IP protection</vt:lpstr>
      <vt:lpstr>Questions?</vt:lpstr>
      <vt:lpstr>Thank You!</vt:lpstr>
      <vt:lpstr>Romania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Romania</vt:lpstr>
      <vt:lpstr>Rumunsko</vt:lpstr>
      <vt:lpstr>Obsah prezentace</vt:lpstr>
      <vt:lpstr>Základní údaje, smluvní základna </vt:lpstr>
      <vt:lpstr>Rumunská  ekonomika v 21. století</vt:lpstr>
      <vt:lpstr>Aktuální ekonomický vývoj v Rumunsku</vt:lpstr>
      <vt:lpstr>Zahraniční obchod s ČR – trend </vt:lpstr>
      <vt:lpstr>Zahraniční obchod - vývoz, dovoz, bilance mil. €</vt:lpstr>
      <vt:lpstr>Zahraniční obchod - 2018 hlavní položky vývozu nad 20 mil.€</vt:lpstr>
      <vt:lpstr>Zahraniční obchod – 2018 hlavní položky dovozu nad 20 mil.€</vt:lpstr>
      <vt:lpstr>Investice – příklady CZ investic</vt:lpstr>
      <vt:lpstr>Proč do Rumunska a s Rumunskem?</vt:lpstr>
      <vt:lpstr>Příležitosti v Rumunsku I</vt:lpstr>
      <vt:lpstr>Příležitosti v Rumunsku II</vt:lpstr>
      <vt:lpstr>Příležitosti v Rumunsku III</vt:lpstr>
      <vt:lpstr>Příležitosti v Rumunsku IV – co chystá vláda</vt:lpstr>
      <vt:lpstr>Děkuji za pozornost  Ing. Karel Zděnovec odbor zahraničně-ekonomických politik I Politických vězňů 20, Praha 1 +420 224 852 491 zdenovec@mpo.cz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Kuwait and Qatar</dc:title>
  <dc:creator>Brunclikova</dc:creator>
  <cp:lastModifiedBy>kintest06</cp:lastModifiedBy>
  <cp:revision>65</cp:revision>
  <dcterms:created xsi:type="dcterms:W3CDTF">2018-04-25T10:30:30Z</dcterms:created>
  <dcterms:modified xsi:type="dcterms:W3CDTF">2018-09-04T14:40:49Z</dcterms:modified>
</cp:coreProperties>
</file>