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58" r:id="rId4"/>
    <p:sldId id="259" r:id="rId5"/>
    <p:sldId id="265" r:id="rId6"/>
    <p:sldId id="272" r:id="rId7"/>
    <p:sldId id="283" r:id="rId8"/>
    <p:sldId id="273" r:id="rId9"/>
    <p:sldId id="274" r:id="rId10"/>
    <p:sldId id="270" r:id="rId11"/>
    <p:sldId id="285" r:id="rId12"/>
    <p:sldId id="271" r:id="rId13"/>
    <p:sldId id="286" r:id="rId14"/>
    <p:sldId id="266" r:id="rId15"/>
    <p:sldId id="284" r:id="rId16"/>
    <p:sldId id="287" r:id="rId17"/>
    <p:sldId id="261" r:id="rId18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A"/>
    <a:srgbClr val="23406F"/>
    <a:srgbClr val="3A4F7E"/>
    <a:srgbClr val="253351"/>
    <a:srgbClr val="002776"/>
    <a:srgbClr val="335C9F"/>
    <a:srgbClr val="334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98" autoAdjust="0"/>
    <p:restoredTop sz="99870" autoAdjust="0"/>
  </p:normalViewPr>
  <p:slideViewPr>
    <p:cSldViewPr>
      <p:cViewPr varScale="1">
        <p:scale>
          <a:sx n="71" d="100"/>
          <a:sy n="71" d="100"/>
        </p:scale>
        <p:origin x="6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CC038F-8DF1-41A2-87E4-C079A129FA21}" type="datetimeFigureOut">
              <a:rPr lang="cs-CZ"/>
              <a:pPr>
                <a:defRPr/>
              </a:pPr>
              <a:t>08.08.2018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CB7590-7536-4923-8950-6996761243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624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0E0446-0270-4A1D-925A-96A434F0D031}" type="datetimeFigureOut">
              <a:rPr lang="cs-CZ"/>
              <a:pPr>
                <a:defRPr/>
              </a:pPr>
              <a:t>08.08.2018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5337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DDF410-EB2F-4DAA-BD53-9C67A49FB6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3735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7E6358-643B-42F1-9230-58BBF2284747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32714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25B387-7F83-4111-AA39-4908704B4DAB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2409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25B387-7F83-4111-AA39-4908704B4DAB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12773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FD35F5-29A0-4E34-9FD5-0B30CD9E9FB5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38446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FD35F5-29A0-4E34-9FD5-0B30CD9E9FB5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2748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FD35F5-29A0-4E34-9FD5-0B30CD9E9FB5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59376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32A10D-24EA-4496-920D-E36387867223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0494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96AAAE-990A-4D1B-8B66-79D5F29DECF4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3652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44664D-C5C0-415D-97D6-15AAFB8CDA3A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9847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F15C83-F8E8-4D89-B501-91FD6052C324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5499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F15C83-F8E8-4D89-B501-91FD6052C324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2588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109D32-4E33-4E0D-A725-1A9DD4D06532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92452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6B1CCA-40EE-41B4-ACAB-189D5833C518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6332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76B83E-9088-4C25-A2DB-11E65EDA743E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0392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76B83E-9088-4C25-A2DB-11E65EDA743E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6177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c-cr.cz/index.html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glob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2" t="21819" r="27649"/>
          <a:stretch>
            <a:fillRect/>
          </a:stretch>
        </p:blipFill>
        <p:spPr bwMode="auto">
          <a:xfrm>
            <a:off x="0" y="0"/>
            <a:ext cx="35655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CC ČR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9"/>
          <a:stretch>
            <a:fillRect/>
          </a:stretch>
        </p:blipFill>
        <p:spPr bwMode="auto">
          <a:xfrm>
            <a:off x="428625" y="428625"/>
            <a:ext cx="2928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86116" y="1571612"/>
            <a:ext cx="5643570" cy="2000264"/>
          </a:xfrm>
          <a:ln w="28575">
            <a:noFill/>
          </a:ln>
        </p:spPr>
        <p:txBody>
          <a:bodyPr/>
          <a:lstStyle>
            <a:lvl1pPr algn="r">
              <a:defRPr>
                <a:solidFill>
                  <a:srgbClr val="002776"/>
                </a:solidFill>
                <a:latin typeface="Franklin Gothic Demi Cond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5643570" cy="1000132"/>
          </a:xfrm>
          <a:ln w="12700">
            <a:noFill/>
          </a:ln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3A4F7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61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Libye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09A8-C714-4809-BCCE-013C436463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320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Libye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E0D7-C8A8-4C92-91F8-2609A239B5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913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glob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2" t="21819" r="27649"/>
          <a:stretch>
            <a:fillRect/>
          </a:stretch>
        </p:blipFill>
        <p:spPr bwMode="auto">
          <a:xfrm>
            <a:off x="0" y="0"/>
            <a:ext cx="13525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1785938"/>
            <a:ext cx="164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400" smtClean="0">
                <a:solidFill>
                  <a:schemeClr val="bg1"/>
                </a:solidFill>
              </a:rPr>
              <a:t>www.icc-cr.cz</a:t>
            </a:r>
          </a:p>
        </p:txBody>
      </p:sp>
      <p:pic>
        <p:nvPicPr>
          <p:cNvPr id="6" name="Obrázek 8" descr="Icc_only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00750"/>
            <a:ext cx="11747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785926"/>
            <a:ext cx="8143900" cy="4143404"/>
          </a:xfrm>
          <a:solidFill>
            <a:schemeClr val="bg1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000100" y="214314"/>
            <a:ext cx="8143900" cy="1428736"/>
          </a:xfrm>
          <a:ln w="28575">
            <a:noFill/>
          </a:ln>
        </p:spPr>
        <p:txBody>
          <a:bodyPr/>
          <a:lstStyle>
            <a:lvl1pPr algn="l">
              <a:defRPr sz="4400">
                <a:solidFill>
                  <a:srgbClr val="002776"/>
                </a:solidFill>
                <a:latin typeface="Franklin Gothic Demi Cond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857375" y="6135688"/>
            <a:ext cx="5643563" cy="365125"/>
          </a:xfrm>
        </p:spPr>
        <p:txBody>
          <a:bodyPr/>
          <a:lstStyle>
            <a:lvl1pPr algn="ctr">
              <a:defRPr sz="1400">
                <a:solidFill>
                  <a:srgbClr val="335C9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Libye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7858125" y="6000750"/>
            <a:ext cx="900113" cy="714375"/>
          </a:xfrm>
        </p:spPr>
        <p:txBody>
          <a:bodyPr/>
          <a:lstStyle>
            <a:lvl1pPr>
              <a:defRPr sz="3600">
                <a:solidFill>
                  <a:srgbClr val="00339A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A3C5D16C-A05D-46C4-A0F7-E3B441D30D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158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Libye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43B5-4653-494A-95E3-6129B48CF1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457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Libye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9623-701C-4B79-8D3E-9053F781E9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426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Libye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C8B2-0D63-4BCB-97F7-B093B1F7E0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14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Libye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D1DCD-3640-4CC0-AFD1-D50AF9996D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187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Libye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574A-4692-4069-817D-B16B787AB8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727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Libye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187C-7564-42F6-8FBB-6F7CA9D2D0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221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Libye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6167-7D9E-4972-8B6B-2E3829B64C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497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Libye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864053-2706-4A80-A4DD-CBBE100D16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en.wikipedia.org/wiki/File:ISPM_15_logo_US_MB_mark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1547665" y="765175"/>
            <a:ext cx="7382024" cy="2806700"/>
          </a:xfrm>
          <a:ln w="9525"/>
        </p:spPr>
        <p:txBody>
          <a:bodyPr/>
          <a:lstStyle/>
          <a:p>
            <a:pPr eaLnBrk="1" hangingPunct="1"/>
            <a:r>
              <a:rPr lang="cs-CZ" alt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Spojené státy americké</a:t>
            </a:r>
            <a:br>
              <a:rPr lang="cs-CZ" alt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logistické aspekty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3186113" y="5368925"/>
            <a:ext cx="5643562" cy="1000125"/>
          </a:xfrm>
          <a:ln w="9525"/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dirty="0" smtClean="0">
                <a:latin typeface="Arial" charset="0"/>
                <a:cs typeface="Arial" charset="0"/>
              </a:rPr>
              <a:t>Teritoriální setkání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 smtClean="0">
                <a:latin typeface="Arial" charset="0"/>
                <a:cs typeface="Arial" charset="0"/>
              </a:rPr>
              <a:t>ICC ČR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 smtClean="0">
                <a:latin typeface="Arial" charset="0"/>
                <a:cs typeface="Arial" charset="0"/>
              </a:rPr>
              <a:t>23. srpna 2018</a:t>
            </a:r>
          </a:p>
          <a:p>
            <a:pPr eaLnBrk="1" hangingPunct="1"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6148" name="AutoShape 5" descr="data:image/jpeg;base64,/9j/4AAQSkZJRgABAQAAAQABAAD/2wCEAAkGBwgHBgkIBwgKCgkLDRYPDQwMDRsUFRAWIB0iIiAdHx8kKDQsJCYxJx8fLT0tMTU3Ojo6Iys/RD84QzQ5OjcBCgoKDQwNGg8PGjclHyU3Nzc3Nzc3Nzc3Nzc3Nzc3Nzc3Nzc3Nzc3Nzc3Nzc3Nzc3Nzc3Nzc3Nzc3Nzc3Nzc3N//AABEIAFoAtAMBIgACEQEDEQH/xAAcAAEAAwADAQEAAAAAAAAAAAAAAQYHBAUIAwL/xAA1EAABAgMECQEHBAMAAAAAAAAAAQIDBBEGVdLjBRYXMUFRcZOUEggTITZhdLIiMlLBBzNC/8QAGgEBAQADAQEAAAAAAAAAAAAAAAMCBQYEAf/EACcRAAECAwgCAwEAAAAAAAAAAAABAwIRUgQTFBVRkaHREiEFIjGx/9oADAMBAAIRAxEAPwDL9DWmjyXphTVY8unwSq/rZ0Xj0UucnNwJ2CkaVipEYvLh9FTgpldTkyM7MSMdI0tFcxyb6bl+ipxMkiVDW2v41t6cUHqLg1IHR6FtJLT/AKYMxSBMcK/tf0X+jvFKIqKc48w4zF4xpIAA+kgAAAAAAAAAAAAAAAAAAAAAAAAAADJAAQO6Jqd/oS0sxJemFN+qPLp8E+P62dOfQr5KLQTkTdZgdh8Y0mhqcpNy87BSNKxEiMXlvReSpwPuZbIz0xIxkjSsRWO48l+ipxNGsZMzVq4z5OSlVdOwofvHsRyI1W1RKoqqnNPgUhin+nPWr4txr237Tk5gLBqVaO7F78LENSrR3YvfhYjKaHhwr9C7KV8Fg1KtHdi9+FiGpVo7sXvwsQmgwr9C7KV8Fg1KtHdi9+FiGpVo7sXvwsQmgwr9C7KV8Fg1KtHdi9+FiGpVo7sXvwsQmgwr9C7KV8Fg1KtHdi9+FiGpVo7sXvwsQmgwr9C7KV8Fg1KtHdi9+FiGpVo7sXvwsQmgwr9C7KV8Fg1KtHdi9+FiGpVo7sXvwsQmgwr9C7KV8Fg1KtHdi9+FiGpVo7sXvwsQmgwr9C7KV8Fg1KtHdi9+FiAmgwr9C7KYIACJ2YAAANW9nT5ynfsHfmwyk1b2c/nKd+wd+bAD0XQUJABFBQkAEUFCQARQUJABFBQkAEUFCQARQUJABFBQkAEUBIAPDoAAAAABq3s5/OU79g782GVNqq0RKqu5DQ/8X6SmLIaUjaViyaR/fQFgpBWL6FSqota0XluMViSH9LsWZ20L4tQzPTwMs2uPuFvm5Y2uPuFvm5Zjewanrye20cp2amDLNrj7hb5uWNrj7hb5uWL2DUZPbaOU7NTBlm1x9wt83LG1x9wt83LF7BqMnttHKdmpgyza4+4W+blja4+4W+bli9g1GT22jlOzUwZZtcfcLfNyxtcfcLfNyxewajJ7bRynZqYMs2uPuFvm5Y2uPuFvm5YvYNRk9to5Ts1MGWbXH3C3zcsbXH3C3zcsXsGoye20cp2amDLNrj7hb5uWNrj7hb5uWL2DUZPbaOU7NTBlm1x9wt83LAvYNRk9to5Ts84AH6RFWiIlVXdQoa0/JypCRjzr/TAZVP8Apy7mnaaM0C+JSLO1YzhDTevXkWKFChwYaQ4TEYxNyIhGN5E9Ibyw/DOPSje+sPKnC0bomBIojv8AZG/mqbunI7AA8qqqrNTqWWW2YfBtJIAAfCoAAAAAAAAAAAAAAAAAAAAAAABRpKQjzr/TBZVE/c5dzS06O0TAkUR1PeRv5rw6cjkyTGslIKMajU9CLREofctG4sSyQ1Fg+LZYRI4vtF/AACJtwAAAAAAAAAAAAAAAAAAAAAAAAAAAAAD/2Q=="/>
          <p:cNvSpPr>
            <a:spLocks noChangeAspect="1" noChangeArrowheads="1"/>
          </p:cNvSpPr>
          <p:nvPr/>
        </p:nvSpPr>
        <p:spPr bwMode="auto">
          <a:xfrm>
            <a:off x="63500" y="-136525"/>
            <a:ext cx="1714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6149" name="AutoShape 7" descr="data:image/jpeg;base64,/9j/4AAQSkZJRgABAQAAAQABAAD/2wCEAAkGBwgHBgkIBwgKCgkLDRYPDQwMDRsUFRAWIB0iIiAdHx8kKDQsJCYxJx8fLT0tMTU3Ojo6Iys/RD84QzQ5OjcBCgoKDQwNGg8PGjclHyU3Nzc3Nzc3Nzc3Nzc3Nzc3Nzc3Nzc3Nzc3Nzc3Nzc3Nzc3Nzc3Nzc3Nzc3Nzc3Nzc3N//AABEIAFoAtAMBIgACEQEDEQH/xAAcAAEAAwADAQEAAAAAAAAAAAAAAQYHBAUIAwL/xAA1EAABAgMECQEHBAMAAAAAAAAAAQIDBBEGVdLjBRYXMUFRcZOUEggTITZhdLIiMlLBBzNC/8QAGgEBAQADAQEAAAAAAAAAAAAAAAMCBQYEAf/EACcRAAECAwgCAwEAAAAAAAAAAAABAwIRUgQTFBVRkaHREiEFIjGx/9oADAMBAAIRAxEAPwDL9DWmjyXphTVY8unwSq/rZ0Xj0UucnNwJ2CkaVipEYvLh9FTgpldTkyM7MSMdI0tFcxyb6bl+ipxMkiVDW2v41t6cUHqLg1IHR6FtJLT/AKYMxSBMcK/tf0X+jvFKIqKc48w4zF4xpIAA+kgAAAAAAAAAAAAAAAAAAAAAAAAAADJAAQO6Jqd/oS0sxJemFN+qPLp8E+P62dOfQr5KLQTkTdZgdh8Y0mhqcpNy87BSNKxEiMXlvReSpwPuZbIz0xIxkjSsRWO48l+ipxNGsZMzVq4z5OSlVdOwofvHsRyI1W1RKoqqnNPgUhin+nPWr4txr237Tk5gLBqVaO7F78LENSrR3YvfhYjKaHhwr9C7KV8Fg1KtHdi9+FiGpVo7sXvwsQmgwr9C7KV8Fg1KtHdi9+FiGpVo7sXvwsQmgwr9C7KV8Fg1KtHdi9+FiGpVo7sXvwsQmgwr9C7KV8Fg1KtHdi9+FiGpVo7sXvwsQmgwr9C7KV8Fg1KtHdi9+FiGpVo7sXvwsQmgwr9C7KV8Fg1KtHdi9+FiGpVo7sXvwsQmgwr9C7KV8Fg1KtHdi9+FiGpVo7sXvwsQmgwr9C7KV8Fg1KtHdi9+FiAmgwr9C7KYIACJ2YAAANW9nT5ynfsHfmwyk1b2c/nKd+wd+bAD0XQUJABFBQkAEUFCQARQUJABFBQkAEUFCQARQUJABFBQkAEUBIAPDoAAAAABq3s5/OU79g782GVNqq0RKqu5DQ/8X6SmLIaUjaViyaR/fQFgpBWL6FSqota0XluMViSH9LsWZ20L4tQzPTwMs2uPuFvm5Y2uPuFvm5Zjewanrye20cp2amDLNrj7hb5uWNrj7hb5uWL2DUZPbaOU7NTBlm1x9wt83LG1x9wt83LF7BqMnttHKdmpgyza4+4W+blja4+4W+bli9g1GT22jlOzUwZZtcfcLfNyxtcfcLfNyxewajJ7bRynZqYMs2uPuFvm5Y2uPuFvm5YvYNRk9to5Ts1MGWbXH3C3zcsbXH3C3zcsXsGoye20cp2amDLNrj7hb5uWNrj7hb5uWL2DUZPbaOU7NTBlm1x9wt83LAvYNRk9to5Ts84AH6RFWiIlVXdQoa0/JypCRjzr/TAZVP8Apy7mnaaM0C+JSLO1YzhDTevXkWKFChwYaQ4TEYxNyIhGN5E9Ibyw/DOPSje+sPKnC0bomBIojv8AZG/mqbunI7AA8qqqrNTqWWW2YfBtJIAAfCoAAAAAAAAAAAAAAAAAAAAAAABRpKQjzr/TBZVE/c5dzS06O0TAkUR1PeRv5rw6cjkyTGslIKMajU9CLREofctG4sSyQ1Fg+LZYRI4vtF/AACJtwAAAAAAAAAAAAAAAAAAAAAAAAAAAAAD/2Q=="/>
          <p:cNvSpPr>
            <a:spLocks noChangeAspect="1" noChangeArrowheads="1"/>
          </p:cNvSpPr>
          <p:nvPr/>
        </p:nvSpPr>
        <p:spPr bwMode="auto">
          <a:xfrm>
            <a:off x="63500" y="-136525"/>
            <a:ext cx="1714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64" y="2827337"/>
            <a:ext cx="2143125" cy="21431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52" y="2827337"/>
            <a:ext cx="5579682" cy="354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2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677275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>- doprava do/z vnitrozemí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24579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A4AD17-1997-4ED5-BA4D-1BF6EDCD613A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912000" y="815975"/>
            <a:ext cx="2663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Silniční doprava</a:t>
            </a:r>
            <a:r>
              <a:rPr lang="en-US" altLang="cs-CZ" sz="1800" b="1" dirty="0">
                <a:latin typeface="Arial" panose="020B0604020202020204" pitchFamily="34" charset="0"/>
              </a:rPr>
              <a:t>: 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897500" y="1455738"/>
            <a:ext cx="467817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sz="1800" dirty="0" smtClean="0"/>
              <a:t>Stejně jako u železnice, i silniční síť nelze označit jinak než jako vynikající infrastrukturní prvek, pokrývající sítí transkontinentálních i místních </a:t>
            </a:r>
            <a:r>
              <a:rPr lang="cs-CZ" sz="1800" dirty="0" err="1" smtClean="0"/>
              <a:t>Highways</a:t>
            </a:r>
            <a:r>
              <a:rPr lang="cs-CZ" sz="1800" dirty="0" smtClean="0"/>
              <a:t> prakticky celé území USA, pochopitelně o větší hustotě ve východní části země. Pro dálkovou dopravu mají největší význam tzv. Federální dálnice, tedy víceproudé komunikace ve správě US vlády (dvouciferné značení); na ně však navazují tzv. spojky se třemi číslicemi v názvu, obě s předponou „US“ (například viz slavná US 66). Každý stát Unie si pak řídí výstavbu a spravuje vnitřní síť silnic včetně některých předpisů – proto se zde může například lišit max. povolená rychlost. Též značení se může stát od státu výrazně lišit, zatímco „mezistátní“ silnice mají značení jednotné. </a:t>
            </a:r>
            <a:endParaRPr lang="en-US" altLang="cs-CZ" sz="1800" dirty="0" smtClean="0">
              <a:latin typeface="+mn-lt"/>
            </a:endParaRPr>
          </a:p>
        </p:txBody>
      </p:sp>
      <p:sp>
        <p:nvSpPr>
          <p:cNvPr id="24582" name="AutoShape 9" descr="data:image/jpeg;base64,/9j/4AAQSkZJRgABAQAAAQABAAD/2wCEAAkGBhQSERUUExIWFBUVGBgYGBcYGRwaGBogGhwaHxodHBweHSceGhsjHhcZHy8gIycqLCwsGR8xNTAqNSYrLCkBCQoKDgwOGg8PGikkHyQsKSwsLCwsLCwsLCwsLCwsKSksLCwsKSwsLCwsLCwsLCwsLCwpLCwsLCwsLCksLCwsLP/AABEIALgBEgMBIgACEQEDEQH/xAAcAAACAgMBAQAAAAAAAAAAAAAEBQMGAAECBwj/xABBEAACAQIEBAQEAwUGBgMBAQABAhEDIQAEEjEFIkFRBhNhcTJCgZEUobEjUsHR8AcVM2Jy4RZTgpLS8UOisrM0/8QAGAEAAwEBAAAAAAAAAAAAAAAAAAECAwT/xAAnEQACAgICAgICAQUAAAAAAAAAAQIREiEDMUFRBCJhkfATFDKhsf/aAAwDAQACEQMRAD8A9R1Y2G9cRNUg9foCf0xz+JX1/wC1v5YtyS8hi2E6sb1nEYONg4ZJJq9cb14jBxucAEmvG9ZxBV1RylQZHxAkR12IvGOpPofywAd0iQN/6gfyxJrxCCeoI9/69MdasAEmvG9ZxHOM1YAJNZ74zXiPVjNWGBJqxsPiPVjNWACTXjNfriOcb1YAO9frjNeONWNTgESaz3xms98cTjMAHes98ZrPfHE41rHfDESa/XGtZ74j1Ht98QI7gsSQwgkKBBEE9Sbk/TCGGa/XGtZ74q9Xx3TBhaVUn1AH8cY3idmQvBpqCFJYotzsBJw69k36LPq9cZqOKzR8SuWCQjMwkDUkkETIhtovhjQ4yCJqAU7kfFqNo6AWF++Fa8Mqn6GmvGteF/8AfdHbzB9j/LAx8V5af8Q++lo/TAIa1Ln+vX+eOixwGnEEY8pJ5dexHL0N47HA/wDf9Pcav/r/AOWBK+hsbCp64zCf+/KPc/df/PG8VixWdZioDBBm/wApHY/lbES58KxuZLzJcTF7BfoB7HC7h1UVQpd1EMReNUNMEGdgQbGfpjurxPQrAOmq0VBOkiRIPYkT+WOOStmy6HS5lSJBEfp79sYc0o6j7j+GE3EMxSYEUzALAxfULknrzBiQINreuJMu+mFUEAjcQoiCI1apBsD7nGikxUH5fitN9mANxBN/sJP3xN+LX94D3MfrGENXN6WVgSSpaQTc9pN56jc/znSqwOsICNgIJAsLwTvf+tsVkKhhU4rGyz66rYifiLMCAoE2kEziHL5uozEqyE/NMEr232+h642WqM0kgsNtIge4IgHDyFQf+NcWJkD97fr2Av7nE6VdpG/Y3+2AHzKhuaAY6m19x+v2OI34rR616cbAqQf07d/5YlMb0MhmxeQRHf8A9YxMwOpH9e+Fw4rTawZSwB+ZZPa0m0HGZ3iGlWGuTBsNtjpnuLdsGYUNFqGOhxy+YA3wjfibtq0qkoFYgAgtJPKDMdCMS0qhKy1rCQJJBImO8evSMUpCaG34i2OKuYMcuFa5jpO4MGTB6wL9b4jfPgSGBIUmQDBH/V6H+rYqxUOVzVrm/wBscVs+FEzPphTmtQBIJYCJgwewtNz+uFlesXkKLDckgAe4LTOGmmJ2Nq3iiPkP5fzwP/xWT8h+hH8sJMwkbsBboAZ/nfA1aqACBPTcR/H1OKv0TSH1XxWw+Vx7MPXAv/FKsw1rUAkcxIIHqb7D2wjqVN4EmxPYe3pjZqB5EQWjT6z039cKXI0NcaZaDxaj/wA1D9T/ACxlPjVEbVkHsxH8MGU2Q25ZaYGxMATAIkgSPvjugy000rSpBTvAF+/yXJxgvnN9pGj+Il02Cf3zTcgCsrE7QxM/YYXZnjaUy7LT1yaUspHNrV2BkjbljDHN1adKk1RgqICDFNYABIAAAA9PzxTqtUDLgzFsqb+2YH8MXH5Mp9KqJfBGPksGT4+zqdNGo0G8QY1E6RHeIGO/xbMSDRYEbh2E+liMR+GuL06Szp1RpMqrTqljMxBtFz2HpibMcSWpU1EsSZLKVqEH07g7csHrbE/3E7Za4IejKddyFbyF0taTHQxeF2m2I3zb6WYU6YCkg8sm2/acZSztAo2pnpQ7XCFgeckSxXl6D3OIDxSkSVUMyG87EyBNptfAuRy7BwS6LHwXPPSp1qjrTAUJsrEkmbWJPrth5mc+VJQaC+nVBpsBFusx1FpnFZ4V4joKjrVpu4YgxCkWEXlvXB+Y8WZZiSEcNEaim4ta0noN+2FYUdZnKhnUFQSaZmJE8xAHtY/fCfJGnXRScsqB26tqsCZ6DcIcSZjxOoqhkQOAoHMSv7xNon5t/TEHB815tajSpoKSKTAlmGxt3IuevXfFRl6E0XWnwqgAB5NKwA+Bf5YzENTigUkHRIJBsen1xmItj0UPKOAXmkwBVljRcgkEGAD98H53i7VlamE0K4jU4ZZ/0yBJ9BtjoZFn1eXl3qqpZS1R2Mx2lhIIg4WZx6jKsAmNShUYgoUB6bixIBm9x0vmpZ7SKqtWEpwss0imxgDQSCoi8gzEg/yxLmFewc0KYNgb1DA+Ux3md8RZLMKqJTdmJAJC1G0udbgFBySSNOoAsDcYIzNAnUqMUadMAMYJU2u3KCQp9wJsTiZckoy+1JFYprRPlqYG5UXInQ7CQY3lY2iD1x15bEtpL8nxCwa/pNgBNsDZMKlMM705G4nVdtp02JIBudjjrIsW1IKQqFCQSbEF11fDElbkRc/TCXI7dWPEbZAUlQkOT8XUEGOtmgdtp74WZqowGorTpz80ObzsdMkWm5gCDgirV8yl5dZ6fIecotSVUWKtAGgkEi5wqdz+IRqbhFXdmKgOF/eWDJM979xhqLyysPFDTJ5aWVkAblCkk6dV2HUgzeN+9rxisovIF0LIESTBFzc/fv2w3zebdymliWDsNYIPKQt2+VZIYWEC204V8Z4NX5GRNSgw+iIYGN4AiD1OOiDpbZi1bolUJS1gEvURzAkrykgAhoj4TPpGNUFq1AQVMDSTq6nZd9MmJM++FNGs/llFLNznUArtp0i0wAI5d1J2wQeI6XHloukAXMwwgFxJIlgYAI6+4wrbHSQZSzdSm0Bgsgk6ZkgAsOsX/icGVcxplmSpDXDN1mACG3taDExbfAGYz6DQ8AMSWUim1MgAKCs7OBJHQ4mq8ZZG01KoOny+ZZ2BkSGX/O0/DcCcJDS9BKakiXUFkBO5IDAEWjrAuJuYNxjvL5Z6rsEPMNY5mKwR1t7gwMJqlamoe9wwCyoJmCQDcEGQQbED8iTlszFai4YqrSG08u8CeW0A6VJMTPXbFpktD9cnXXWzVDUCX0g821mjc2Jgk3A2OK9xAoUFRq2li9wNbMQfX4Abm3Y/TFm49xz8PQ1qmp9oGy6SoLN6cyx/qGEtXJ/iENZaJpc6kob2K2YwthqkMIsac9bLph4ActxgCF8s1W3QeXJe5667+0X/ACwTxfK1EQVDRNETpYASJPe/JAnr1gDHGX4d+1pMlca21CdWlgCDzorn4dQjUDYg2OG2W4iiUdWZNbMrVdYC6CgZdgroyhgSDeSDAsMLLeh0qKsfLJkVLg2UliDPQnV2/TBtCvl/NYSq0gRBFIsSCdtZB0kHsJjqNsazQRi5pZVqVNbkamYAnqSRaewJvO++B8hXR2Ara10QVVCQpAMwynpAveDfA2ntjSfgcvx2hqHltSgkgQpldQuJJtIHcXwZk+KgIixPKBa8wBJA2O8m/XAWf4slRAkErELCry+3Of0wip5gKYFZqcSBrp2iSR8JjVfcnt9MnDjmWpTiOONZ8ujU6ghHKSpWHUDmBJggglb++FdegHoGlTUMyCmbtchC8CLCZqntgqhllItVB9VW33nf64JOXBtqmdgRH2vi4tRVImVydsL4Bk/JoAu9KmdRLLqvYwIAsR26RiSpnqLJD1FUkiZB0jmuZiwvE/TC9cokc9NtjzDmEj4RB6d+2OUeDyjT66bfXaR9DjJwTlZam0qOqmVJoVaSPqcVSIaYYBlO5Xcg9PTC5MhWDE+VGrmCjoJNri317YZ/38KZJd6LS2sjSqsTAEBjIA5R0xzT8RUqlRKdIKajE2bUUB76qbi07Wm+NlpUiU1f2I6fDW5paGFM1NOk7KDN+twRG89DgEZo2hS3NDQRIFrjuZO3WN8OHGeQkhMrUWSQsGwvKyxBi8HrfCqjQeoomiNbrqaziLzrpgNyiy3jruZxDtPZTcX0S/iArGEBAkredW8Fr2Egnboe2O8tmXas/kELoBgqdBhlhb2FjB73wko1fNfUaoULCQpudOrUDAHXee/XDvK8YppRdRTplWZVKOJAUBoKmRHS5kzfDaom7H1Lh4cBjVUFgCQXuJvebzjMVWrxwBiFy1NgCYbWRI6GJtONYVCotWTGTNPzTXDKpKf/ACuPhEgK2lRa9lIiexxI/jPLUUZKSBIBMylMnSrGAEEzylR6kDrhGniRCSlKlRch2YotGdJA00zzG8qS0kTzEbYqfjkF6yVCmgMgAUm40gWINxvtf3wJYxBfZ7LLxHxBTqMpfzHSNUh9RBg7aizLuOUw1jtbDGvxuoKXJUOiqVVW1JTAErJiR1ZVMyQNZOPPuHOfIrDor0XtuJ1o0D1kfYYWFYkEyNWogkwTsTB6xINpxNKTspqtHqWd4dUNNQ9ag8kjRRdSACIOtmjVY72uOtsMeHZdS4WuKYkFyBVUz8I5tNpgdSZ9seS+aFrM4poOeQNIixItbYg/lhllqiF30jQGVho+XVA0kdBcRMYltLoeLPWsqP2ZUOhU7AIpCg9AAb36mZxxWYqJ82I7Inp6f1OKbwfiCUTKKqs4QEGFBO31Ox+uN8V8T1RqCVWRgNlCxJtdiNXtHUYS2MtmV4ox+GpUckwAUv8ASFsDho4IWm1VtZLhQoI0KWmC0WYgj6T9cVzIClTy6OzNWr1qYqand7alOmeYiZEQN7+kgeIqeX8h0WkqvUrvTVwoJgOXDEbxphL98PonsHzHENVPzYLMoMANMEq8yBsJZbex6YWOKCvQDNv5YqGdQvJNSItaJSbRjdKiUpu1OmSrIQ0qJJQKSxAPIhZSdxIXrJwx8McSoCmKLoppa/MZmgBHZDMMIgWkRtcbbXB1oUts6psVp1qNPMI70kIQhQqOusD4iBB5agJJuUHTdLWzVOoWGl50qseYBBFwSSDMsW6xzSZ3x3mlNCtamTARgthJdQxLVLmZaTb7YHpLWqgolMmZLaVBJmBdhJYSBHTr1xonu2KtHWcrpUcDyxq81tQZ5PKi8pkwL6iDYXgWiAc0zUHTmVlYA8rFiJ3Bm1u4tbe2CDwfVS84pUEsQ37OVqPvAFrbDSDLXgYH43k3pBASpLIoKBNKjVJUKB/qY+pBkWxdolnoOSr1cwg0NoWpTCtqVSDchjTUi7QYJJi6wDvhrwnhjUaaKKhZl+YqJeNpJM9T98VnwPnyyNRLszU2N2EER03vBmD1AXbF1y9fVNiIibWnrB9P4jASVDjvAVo1DWAdleQBr0rSYyUNzYTqNyVO3YFTks1ScMmZUlviLAiVXoCQCwtse0WFselV6AqIUZQwIgqwkEdiMefZ3wgtLOgksMtUlRpJYgkAmmQBYWYhiYgdxhS0hp7GtDh3DwYHm1WI5UZiXkTPK0WA7zaTjnOcY/DstPL8PLWGpmXodxK6hPoWG+Cszw7KKwdcooqnUfMVQrksNLcwOonTvNv41DMcWGVrP+2SpTNzTBLVF2luXlnpuJtt0yTk3aqi2lR1xOjnGcMlGmuo841qV+giVHoJwZlcnW0ftEpo3ZXJn/62++GHDqhroWHJBgqQCbiQbMRf+BxNWoQPji3zAD853+mB7BOhWeDEywWG6Q5T7kK36HATZOshLVuRN+WqCAI5tTaFZrybAfXfB/ESunlzAnVEKyH+E72xSPEFUlgq1HMk7tM73ge0YEvAWW/JgVKYqIdSHY6ixMGDvPaMMaPBq9SmCKepWG4KcwnrJEbR9MV/hNGmaILVGTSi8qM41HY/AYmw3wZk+KZdI15upQW4CNWrLqJFiRMAAiT7+l0qvpjvQ3yvBDlm8x8vRVSQrM4BVRfm5dUXgbCZAJGFvikt5pq5cEBqaz5aKV1EMCRytBC6RI9IM4T8X4yrAqmfXQSB/wD6axJHWdTEFfSMCLmcmjB1rJmKgdYJkyouWubGZIuPW+DGnlsV3odUOO1aVGo7Vaj1CsaapJQ3IHUFYVvlP3wb/fNGqINBNWlRAzTqWAAI5NHwzNvScJ85xEUqdWgF0pVp61IM0xJI5R21SJG198VleIspBRgDN2XXzT1OskEjuLYqDbVidWer8MzOWUQ2VpZedKg6EcN2uAGY/nhtQy+UW5OXA7eSq/bVJH0x49T8SVGgFUaJvcGxPbY74ITxPRIl6NNiejA292M2374u35FR62f7sNzTykn/ACp/LGY8rXxBl4E5aj9x/wCOMwZfgMS1ZritPyXWlTq03jkjQIi0QIMR3GwGK7xvg7V2BoJXa/M1Z01HeSoOnsDAEYNy9LiURUorI+bQh69NLm8T07e2Kz4oXOoo88lQ3whUCAlRFxeQfe97dsvt02XpfZDWt4T8tajvWSCpBVAzQSVZQSR6ROFuc4OzEPSV6moamhPgJuAImfeMWPg+aJ4a3mBoCUzC3IGlZHoLHf1wqylDzU8uArPp0VSxXSVnlA2YkR0NhbGfbo1Ta+zFed4W9M3RiulGJ0EAalBifSY+mIstmolSTBEbT2n8hizZ3gNSm7VDVQTSCgO5iylWATTFxFwZm+OqPDqqKTFJywMhWmeq/eDJJv0wlH2N8lg1TMBqSimwnQpMgGLr68ptuL798CQxUcgDGRrK8tv3ZtEbfXDTh2YvWp1QgQPIaUDLMWA1bX+ESY6Y1xrihCVVWnqI8tQQuoc2wMHkJEn6H1OK/wATPsYVuIgZenc6qSKAIi9KtN7kwVBj0wDx2lXRlNRqbOwEojCoqgSJOm6kx+XpjOFsoeotZ0510q6kcupRYXgi5H0wfwfMU2pBERELlDVLgEPeHMmeYwd+9iN8NewlXgT5J95ViCWNgNjIsAYPKY+nTA/CGNSnWEiV8saY5iA5JI7239zh34p4Q1MLmYIpiCqmqmowTCrM6jpkxvFumIOE5ukqUHps1KrfWUpEl95JDIaROmAYYG4mInFVoLBsk45lYpT53ZfN1yTUJYiydOx7b4ATjNfKVKlRCrhyyJvEQNfQMPkg9Y9cEZ7ivmVKrBjPUlQpiNmUAXEQYHU98RVWV6SsF0qFB+EhXLATcrzVF63jTpAAjFxmnpmUlvRGK5SgVR52koBZokS3xAC42iSD0wKeLPGky4NjNyukQd1iwB9cBU8xprVpaIYEEatQK3WI2N7HpGCnzv4hzmMwmt6siNTLdbAgDUWIC3264p0O7GXhHimiqGnqJvuDYE9r2P8Avj1rLVwCINn269Cfe9l69MeF5RoqqQVhzAhtUaiNPrIbTj1jgmfWpQmowWIDSQoEQAL2B1D7364aZLGnGvEQytTLh0Pl1nam1W8UyACoIAMljPUWU4YtmKbsE1qWemXCBrshIGqOqzF++KHxjOpxLOU8pTOoIKjqSxC1GgSwe8FCsTpJ5j0OBMrk85SztHKig6uMu6azUt5d2lHHKYY6STFyLAEYG7GkReKH1VqzuwNCnVaiKsuEplAgdXW11ck64hi6gG0Ct+JuFDKftfNWtrZqYX4X0i61IBIKypEbdJvgvjuSzWv8EjMiVKpL0S2kFhDFmItokyCJmA3QY4454ZrIFSsRrrFWDu+tDpOlmUjcBROmNQB22xKdJKhuN7IzxhgDpcqdM2JEx/X644yPiNfhrzGwaxtHzTsR39ekYX8UoeRUKFw4UldS/CbSCoNxuLHEGU0eYpanqmyyQAd4N4A2698PDYlLRfqWcoUSULaC4UrTquksehRULMSwb90zaOmAnz1Z2KU8o7gE/wCIppgG/wAzlS31GAMvXXLEalUWHKmlfeWUaWI/hhytNPMWotOozKQVZqsKD0sLH2M4558ig6pmsYZbFdbg+eqXdqSCYN5gdw0RP+W2+AKfBPIYVKlbVBI0qNW8qOYNM3G49MW7yaml0L1HVkvLEbFjsSwYgdo2EAYW5HhtMIvlGoSt/MYaWVgQdIYqFO5P3xeTBKNO3vwQ1OBg0xU0axvJYimIuNZNlkWi0ycb4pxKnWzJ00AoIVdVOmkARcgCmT102PTqScH57OhnK1KpYkLE3MoJBsnQSJk2J2xjKaSrrclCSSWJiew3gSZwMlM4NVKag5cUqbMGDEa1qJqYfGC2nVbbTsTYDcLN0dZ1VKIczIdSwde4HlgCOux+gw58pAdRAkbEDb2iZ98Q5viDIpYpqFvgBYmeyzODfQFXzfBASdDG+2oXHcagQG9yJwmzXAaqxpXWINx94tPcx3xcFprWU1GP4YyYZoUuBEMVbcdLibYFzubRQrCvleoJWm5JJghgATcR8MwZ+1JtC0Uo0X/d/T+eMxbW43cxTt0/Y1v541isn6DQ7reKsyAY8qb82ggj1s+mRvtGENbh75oAvcswZnc8zqAwOkXLEGOmkXHbEq1FJOskAdIIJ+sbe3rHfBtBSrAhC0RpGghVBESdUzAuBtPfHR8icF9Yo5OGM39pMIy+WNFVpoTURmCsNOi0GOoAuYAHcY4ylGka9QGgHUsCg+LTO5HMB99saocNJVFp02d4+Ly4DEWAY/MVg31RvtjjKJ5eZUVV0A/GpIVRBJMNcBT399scDO1WWANQLAlXUA/8lTcdyWaLxf8ATfHXlqJchitNWqGVjlUSdvjMCw/TFZ4x4npIh8kDzIHIr66bX6MpJYwS2mZI7AE4D4q+co6Q7syVqAaKLFhzzOoCxYqrbyN4NhhJt7r9g0WFeFvUSjVoulPMVDVFTXrL+W7HyDoAbTFOQRAG153R56kaaViBrvaoC/7XSecXMtpKwJEi+K/lWpmnqSm76FkhSwN4kEA3Fi0QQAdzbFo8HZtjqNdOVF1ItcvyqY0BS11SQWjYwLQLVKl/OwTfgccE4RRbh4q1qLLmfN0iFJqhSVHMoBlLFpi0fdNwyFzTGpQqsjgQmkqFN2uO82FwRHrGLzTzlFmVj5UtE3FyO82gdv0wo4/QTMOi0awWpJIRr03IKwNJOkFYLWkQGwKSlV6CmhZUztP9mTRroGaoo1pcLAEhpI029wGHQkmDLcRnh7+WdL0q6PNOQVpsWKc8ljDEAjodO9yXOd4HS0H8RmGpNqnUKq6WLggWKINUsQIEja4xSM9RHKgLxYkFyQTsbatvf1w41kRK60yDiVMrl1qllBBPw7xqsXJ+J5Lb9Bg/Jk66IqLKvUVXptyqBV0gOHEkSd4vzCN8Kkz4DOioCUKMjROhljmvIa0CCIPXDDxfx2rmzlMz8IZbEGWBRvmhQpuGZTHzEH4RilF/p/6DXZPxrhlOlVC6odi0wxqBSIJC2HIJUjUZvBxBRzxpJCVHBhmPMoAIgapEnWNJMGLR3xLxqqKgQ06akoDq0jSQWAJJA3kwdX+r3MXDMjRq07Ux5iqzsfPUqZJC6gQTTLGQAJICyTzYbjvYkxPS4hLatcvOoN80jYzvM3xfPCWeWrqptzLVALA7y24ttzRHXrilZ00QgKzJI2U+WRe4JEzt98DLxypSCLSJBJYWG+sFRf3JP0HbDS9DetMt/G+MH8XSpZFgWoUq1MvRXXd4EEBdJIvJE9bg4c8Kz2fZ6HmpWSlSqE/swpchhedR2MadxAYmCYg7wbwank8urJdmAFdpJDQbwNgqnYdgZvfFiegA61GcLpDCSYEMLiOv540ZFlQ4x4Zzf4mrnKb06pdqmmm7FSqMdg0kAhbdt8aocGzdamtHMKjUvMQsGYmohYR5lKp8BKnYA3Eqwg4uyVkPwgtbcIY+5GOmUMINJiDvBUev72M6d22XlqjwzxZwKvQrulddIaXRxp5wIX5WYA2uJMYT16LmEaJWxW+rvJAFvr2x734k4TSzdDy6yVUIJKVAmo0z3kE8pG46j1jHjfjLg6ZLMLSVmqA0abFm5SSS4JUDZSADG9+uKT8CaMTi/wCG8t/KWpqADqwGvlEEqSJDTixcF44lSBSqhpBY0m5aqRuBq5WjsPS+KIa+ojlMggAbn6Df6YgzVFkqIYZXOwjSwbvA+G5kflhYCs9bXMJOsFqhCkgFWgT10rp5h9dsBPn6CszigpLgmQhJHUmVYk9d1OF3C+O5o0lNWhUqDQZdV5QVJEMTAVrbzF9wMN8vQrGl5iZanUe3mJrFDROx1VIV5Iteb4mh2ANmqr1ARTUdCx1MB7iQQTa8f7Z+GqOSsqSZj9mDE9bk7RIEAb4jzfG80hg5BNQTWR+JpsQPZQel47Xwuy/imtmKvl0sgFYQT5lU0wo6EswUL6ScFANUydcACnmHI30mE9wCoJ/O2CG4aBBfXWEy4NVpiDsrPfpIHc4jzC54Aa6eUQMLg1nYjeDrpAqOu17YIppWFMGq1FmUxKkifub+8C4mMDGD/wDD+WLfsA1FmBOvqCDFibH2IuDjr8YUIp5kKp3DkfsagH+q1N/Q27dsc5yuFp1JplapCEP5thBEcurTJFp62xUc/wATlSrh3Vv8QF2VO4gCxPXBTug8Fw/vjIi3m0hHTVt+WMxWqS5DSJpUyYEnUb+v+JjMXj+RWgehQzdbfUQdjo6H/Mx/MY5peFszKmDYmzVoIHTYyD7emLRmONdKQDEfMfhH6ScdZRarTLqR32H03P1gziW7YJUKqXhnMtarmuSwCTUqX73K39sZS4Hl6EKjtWDtoqKxBtBsAIjqCb9MWT8OB17yZNxB/KJ6DFe4zxfzH8ugi6aA8523JCkWBAtvsIsPoE+h2JqFCnmKrGPKpq4mmosq/uzMhY06jEEk9sXzgGSyopA1hUpMNTLUQkmkdUQBzKYkABltDXicUmdNSqi7K4KCGaG1DTZbmUZREGYXtOLrlhVomkvL5dWouuf/AIwWIphpNl1On3E2OMZtmkStVqIo16jKz1NdMAkUzzOZPynSDN7nE78czIy0qwqVE5FFSqKzaam4ZQgIUQbsxI/VnxrNA5iuVqoKOsSLeWNCBQdQEkiG/PEXD0Lit5IJCoWLICSyqBAUASWgnlF+uHKOTsmLcVT2KMzxHNotNFRjWYNUZNAIFMRoZTqv15eaABe8CbL8QrMlCqFLVAtVSxFhqnSSLQV5hpP+XcHFz8Pcao08lm6VeoKRpQqVockmoDoKzzSGUcoCxa15xQuMeIajKA6VNQjnUzO8i3S+++HBXVoJPsf1KdevQDEa0UlQGWKrGxkqCVHsDAMx6J3yuncR/DAOQzNQaRULLTZl5lhWQggy3RhJm9zMYaMymu9PXChxDMZYLEzJjUbNvucUuynH62AZrKrpBDSSbgAiLdSRf8+mIsqirlxS8wal+ESQYLE3Att1OHebyWXFJiueFUiNK6YkGL/EdIj8x02wkNMAkwJg/kDGLTM2qZJ4Xpj8dSFYBw7gKrmQNKuWJB3AHfvg/NV1yuYqeVSSlSJ0siiB8II3BJEz1kavphVlKR85awaknk/CKpIDM02BkBQBJmemxwRxDJVKtR9LpB0u7q7eShaSBrjYgbgED0w29CryAZ3NZWmrCl5jVIKgklGVtiJvAESQN9otdZlswyAxuYjrcMCLfTDfxZlqauirTpoVnUEGxMbnaLWHphfw7KCpWpUy2gPURC3YMwE+98OgyvZ6x4LzlNkZV1FGZ2AYg/ESxEgXXmt6HFhWlSpQTM6lXUZciZ0ySSYvp+oxQuDZUZOqaSsdIYsoaxAOpgp9Y1CbTAsJxfSAygm432+v5G+HHqmTLvQ1QdJG+8zPtjDY4Byha/LpQRH1/etAweMX2hEitOxxX/E3helnQUq0QWVT5dWSChPqLkTBhlI64eKYOOM3V0CdNpF5iP5f+8J9DPAM1wirQzDqEZCh0srsC4NjaAAQREEdL4k4RwoZjM1WqAhDT0K1p1AoWjqSBM26nHqvifwuufpjS3l16Y/Z1DcML8jRutzHUH648lp1GoENUy7o/Oqkpp1lCdQVo5mBH6YlMT0x9wXjlWkzrKFjVekCygjQisyaxBDRECRInci2CuC+KKmcVqtemhVCdJa4I68qjSAPQHfYxOKdn8+2sMoZJ8wwSCS7liGIBJBCOqkn93HPAeK1MuoOoFDI0jm9NomZ6E9464ivZp50egHxZQat5bigrLFyxpoq3IvoOlvS0zeLYH8RcQTNUqNGgatALUFXzVDuWQB1LKVvUvEbDcziLgnjSnQh6mpQoMQo0F+fdSSTuLiAvY3xHxfj/DmqFstVNKyHUtJ0cE/GGNgxJg2BvJE4jpWaSx8EnBc1VDFGzC5ik3+HUNM06h9xtG/c4NXO61rfsUDUkc02UlVqFWYkHr8IJBKi4N4xTc/xWkx5M3ABtqBJmSbm3W8xhjk/HNSEFWvRcAQxCnXFgLgRIF/h/U464zhjVHFLjnla/wCkHEv7RaGapClW4chTcVKTBKqk/Oo0lS1rg2N++KzS4mtJtPlpmKX7tZCpIMaSCra6bQOjGL7jB/GqGUd2fL1lDFifL01ACDeRK8pnpMdo2wjzlXnMQbC8em2142xhFUdLeizpxHg5AnJ5wGLgVEIHsdQn3gewxrFfp5miANWXcmBJFaAT1MeXb2xmNDOkXatnaNIqEpMT0llSfeVPc9hgZ/E1VtQXy0AtOoGD0uWg3wkamqt5aJJmNjFugInmm3QTjvMUqYZFZ1IX94ELM9dMwB645nI3xfkN/Es9qjlyb6Z5NrwPhMe2DclmqVPWpUr51Nl1i8nrq2AmfXCwcNzNPUdCVEZxUVlYEAHV1kEDmH2wOctUq6ldqnloGchVMcvxNcCAAVJJ2DDpiiB7wHMo9UP5gWotMEqepReWJ3uJtf7Yb53jauyJBOqW0qZ3Ihb79OkWmBiiZcI4HMsg6UkkNc2Eiw29uYzh9xDLjL5mmAKhqDkg6RTMwAVIF1E7k3kWF8JvwVj5LBwfNilmKbMpVDyOSFOjUILHaADAiNiMc+IuJV6dRv2ppVHAf9kzqjhrDY/GNPMYub2xtPEiU2YVgyhVZjTAALEBiAs2gkfFt0F8CZjxVQqOmjnc0ghYagB1IgiGMk7d8R4tBjumKM5QzGa0qGrOqsFIiQNZ3a9zK7kn4RfsyXJtpk6n0/FYAgkspk3i4G4+bEtDvTqAGBaZJJ66VMDYAzBgRgVeOsRUWo6hiwkwDqi177Ebbbdt5c76LjxtukLOIQQrFZ0EEqI6G49RbbB2Tz6U2zJ062ITytSiZBtD7oVLX2JHtiPNUL8oOkgwQDeDf6Xj6YFy+X0iO39fc42TT2TJONxZlKrUOnW2yqoiTYbC59Tta+JC2/1xIb37+n2+sRjlpk+36kDFGYJn1lDYTeN+1vbvh3mOPZU0QHzteo4BOgIVhiANOnQE02G5IuTucK6y29MLP7vBJJ2N7CCL+onY9cDVjWiJNdQgc5kzBafy+uOaqSPfF+zecoZehRZsn5JemgB+EgjmGspd9QVHl+aZiL4S1eAK6VqpdqZUTpVAKIYAa1BMSJmw2kCMClugcaVhNDifnhXVFRwEUgXDMq6gxsLlge+PQfD+bappCn9mFDDu2rofUbRjyLw2wNXQzFdcaTazAEr7ixH1x6B4V4lpIG0XH+lyf0cN9GXDWpEvaLj+FYVTUVoldDdrGxjaYkbdfQYYpmRtIntgKupYWYrtzD1wNwnNKZQhkqIxRpYMHtIIjaxBv7Y26IHTmfp644BBsSfpP2x2oGI6qhTMx6TgaBA2Z1BiUSQP3bfcb97jFf8AFHC6mbokUmNKqhaoaY+GsdBG9itSLAyNyDvIttPNg9cDZwErCuoMgjVIiPUXxDj5RVnz7TpVKbmlWpsHIIK1kKspYCCswwPLuO32AqFQoRVI06hq1SWYExAEaegx67/aT4HfNKM3RLVMxRWGpzq1qpJATs6yeXrJ6xPm2RrZd6AFei/nWVKl1GhRHcAsPYziJSpGmtCXLZoEsrMdGwtNp5jHsMT180GzDvMiYG4ELpUfkMcZ/JJSEozENZSVgggjrsR09JxFl84urWUW9iINrzMD0w6T2Jt9G+I8hYBVaCVBgW0kwd7ki+2I3zOpFVlWFk6ohjO8n5gDt2w/pZCnVo12K1g6waSJR0gnlEMROkGWG+yzvgjIcOIB1UKKqpNtPmONShkYFywBMzzWI2E4lSSQVZVcuwjlm1i28diRsBcC8XwRUyILArUBLKGINrmbCCZ+se2LdlqzU1sXqMAzBTFPpzAoq6dMRaSDBtis8WdmrOG/dDCBESvNEAW1T9sGbl0JqjacMqgART2/dP8A44zCnyX7/pjeCpe0IuHh/hZzJNGpmRRVRaqo1MxBECAwB6mfTGvEnhvy8wQKq1KehSKw+YREEBjD6laQTaMTZ4Zam4f8IwRQYprUOu5sWYCIHwxEc3XHHDMtUqu1QB6dNzCrUY9SxKrN2sZLQATfGesbNlK6uyHheUNPkUu8/LNtwZWx8s3F+vtOH/DPEFYU3opTVqRqlWNXTz610SpiDyoRynY7mcK0pMjjXuhuLMh2I9yREzi0+JOIRkcw5mfKRU5SADUKaIPRgdRAGwQemDii26bHzTi9xjR5dTyqj4KnNcEMVBHRgb/S+GeZ4szVkBuFQxLaz63G5tvhfxGH0VlH+IGL6blXBipMg7khhbZgNwcTcOyJqVaUOKRJUea5gKIuSADF56dRjSUU5KyFOk0vI84vxlMxIGlbqrEiLja8coMzbA/DK9JWmVaoobRaQDtJ7G8A4Y5/w5lqQMOHHKsqW07XN+YiZE2n0wqbg7PVarQUKFRRpIMO3X0UAASxiYnqcHAocb2L5GXJG0M+GZstq1rSRrNZYczuoRLsdrm/fCjiVOrlqxpeaKsCQdK21XIg3EWEEmBG2J6mUrZZS7VmIcM37NiBvddVixBMdtjcYmy1NqVIhrI41EaAzm0/HErIj6z1xNx27XZX9F8bTp7Vg2Xzi71vNZraQBqFtulu0WHpiWm99TT8zQQBESRYWG3S2I1QT1vH9dv6nEq9foB9SP4A4pKiHJvsl0EW7RsZG07j+t8da10ERBkS89JW2nb1nfAxzAWNRjUYHX+un3wTqmTcsSN/rHp0JwMRHXokAHf0/PBPC8plipavW8ttEKkjmKyVWSDF4AN9xjSuTae4sDP64FzXDHpsWdUVU1f4pgSRA2Mk8wbbpfbCsYRw/wAVklqOYpLUR0FIf5mkBVcsdPrrteD0GFuboKlBi1EiBpuzBiWUmdLASAQb9z2xrK5UeewdS7hQVRQzTO55UY29t4wyzXDqRIb8IwpSTMMCTJEMFFh8Q3wpyS0aY1+ipUc2ylGG6srD6H/eMX7h9Qo6SbNOltxoqtyT6q+ie2k4oucyqq7hJ06jHeJt9sWDgWZD0KaMTyl6PqAwJX8iR/04cnpMhej2PhGa1oCdxYjElZtLAqFliRJ72jbv64QeGOJFtJbdxDdtactT7kavZhiy1RKsLwwKkje4iR6j+WN1tGLJMvW8xbyD1BtbvE3Hrt0wXTQAWjCbhWbrEKtYliuoajEx02HWAT/Rw4UnFLYHGrSb3jG6iK15EepJH226b46rJImL45oVIjbEjI2oLTM6ykneeX64ovjXwxRqUa+ZpFkrAmo1NKQYOVJlg0Fg2kkkzG9sehVRKm0mDbv6YA4eyITop6DMnSDv6jcbfliJL0NM+faVKlWMVarIvxLyj2+lo6Yw8OpAgU3aqCblJkR3hYHrY7YuX9o/gNcuWzmWRxTLTVpAALTn51vZC242E7gbUSrnfhI1Gx6g/TqD9sZ07LtUOMrxrQjKqtUultMywB+LVqLAydxFhtgt2YmadC4AWCRLL+6xHMFCkiCd9O4xWqVcjTpMX9bepgD8sM6edBBV2qPrYW2FrgydmA1CIgyQfSXGikNc5SUIp0sFJIlqjimpEyhCIwAi22AfIoIwlEllbWFNYlhbTpDQST1IsQALXxrLZtFRtFNqStqLhubVHQgmFiZHL9cLstnNRGovzWnVB+vN0/qbYSExt5SG/wCEP0Dx/wD1xmBDwqb6je9naP8A84zBY9DfMmtl2pVqigU64ZUKkwSt/cSD13g4Hy3GSrVGlgSxIKteCB6+n5Yacbzr55ga3MqxABKoLXKqDAPWTJ7YqmRz6EhCNAvDAgwCZBIIMm/5+mJjGEuipOUSXitd1qAM+gvzExrMEbz1P8Z7YKq0qr09Pn1CoXTeoBqXopFpWdp2wXxzICpQWoDYBeeflYgGbXEkG37xwn4fUpU1ZKqGs4YgczBRA2AG+3XFeLRP4ZPkuAVaaENWpKQYhiGALHpNh32MnGspxBQ9Us6MVn5OVpidPKdIm0xeT6YGrUg2kom8yAx+YbAHaCYscQU6MSG5eUjaw2O3a35YtMS09Dmt4nSnTkS5IOkC0GdiesEjcdu9rDwTNZenlVculapU5oFUIqEgErpNwQSJnfSfYUWjk/MNOgsuXqaRpAE6tPw9/hFz649K4H4AL5cljSolCxphU11GAGzkNYSCLSTvbbDcXJGilJuyo8SzmuvqUioqKFAZiIIFyLQPaI7YnyySdRpFFIJVUqEc0cpIK6YBuRpkxuMCpm1qsCFA5QOkt6xv19/bGFXEhWVhsNYJYR6ggG8iYm2JjBVslz3tnZ5SNQ7EgdQegMET+mMeOgMau+wAgSf+rETSSZifbbHYf4Tawna1yf4acWZlv8OcDy9WjRarSl6NXzSYB8wENpVtVtIIBgWMHvhL4gyyLmdCRTpVDTcSG0oGploi7RJP5Y1w3xEmTo1FqU6hNaKilYvKgAXI0iASPc4VvxU5kCq7knZZE8qwAlogBSQDf4cDA3Ue8A2Bt0J7eo74FrEiSyggCfeLkEdrYY1OEO2jMC6S6kTfl6j/AFau3y4X5mk2kvB0kMoMELIBsOk98SnYMY5pwPMXWjKRUimuWFObSuphBtYwLGInsny2fOrUqoGEt8B1f9077YKzedeoyKUUaA1tR1EssOYF2aJg7b4S0qpglnsAD33IH3vicbKUmSU5qPOkszH4RuZ6AXvhlwGkTWNFmNPXsxF1amZEgx01A+hOFVZ/KKspEsNSlCwO9iCYIP8AvjsZ1tS1Z1MrB5JkkiDcn4uov3xrWiS98H4kU1RBJh1FyuoaUeYvBRqTW/dY49MytXUgM9MeS0M0EJdRIpMtS3zIy8w+tMt9dOPRfD+Y3SZ0mAe46H6iMLieg5FsaVC4YELKmAQNwZ/Q99gMErWUN8Q1ECQT6GOsD+OBc5WKgEKTJAMbgHqPbHGUyRBsHZhGrTe5m8kiQ2kkDfaemNjIbB/riGuY7n26Y3RQXN9yNu0gj3kEH2xOFxVWBHTqz74iqu/xArPtNvU73+uNk6Tf6f0MEI2JGBZ2uEMkalcGRvMiCsGZ326gntjxvxx/Z+cvU87KLqy9Uxo/5TG+kk//ABn5TPoek+2lTcabdjBB+nT7YSVuKrSzAVaY5l0wyHSSCSYIsCZ+vriGqKTPntsqyEFjBTcAgwelgbdRgrL51hpRaZJmVGuPpYAg3NybfTFq/tL4LUo1zmfIpBMx1TVAaL0yJ0gnTqBi/QyuKRScmJ0hYNrAfmRPtiHsoa5lXV582nTm9zrc+kS+q8gmQDfE5zvMOdqAHVCpXV15C40qb2k9bYR1qq2G5Fge1ydzA64lyNSA0IGYgzJke0A3/hOJrQx8/GUJJ5jPXVTE/TSY9pPucZhJ+MVbGmxItI6x1+HGYnEqy05LO5ZlHl1K7iQIdUpj2Yh2MEwLRY4WZtsvXrPUa8BVVTMAKo9yQLiMd57IIlaAougMgACTIMAWG22JxTo6JNMM82DQBEb3sev5Wxg46tNo6uOSU0mkx/k+FRQp0mflrIQqj5QQxHrNmAHdMccK8PZYZL8TVZi2s6k1soVQdIMAglpuSdl+uGVPhFIijUYEM4pXBLGTDHSD7WA7L2uRT4QtkL/s21Bo+ZWJNgdi09RYna2NF9IZ+DknO+RxEHHOH0Fy1Spl58ynpIUksOYgRESfS/TFYzTllXzZ8wCCpJEd5A7yLW2OPUM/4FyVXKOKJfLhNVQsk1DC3aUJ5p0mwKxFu2KDx/wVUyLIWqJVpVfhqLYggSQy/KYvYkeuHx/I4uRa7FjJMDzvHVICpopLAJCJBB6y1ydgZM+kXw2/s98RinnWEllqpuZ1Apsd+xxU62QLDUBGq94j03GG/hnLU6VWiTaoxKzNrzsAIIiMFRSaj2dEVyUpVr3Qy8YtSp5x6iJpDqKot1vJgCFlh+eB8jkfNRHXTTDkafMdFJ1FgCIbUQWVhtvjv+0zLkPQcEQUKagZuDqHtIb6wcIeGpzKtSoAo7kQAJMat1BJ6dzhVKMVb2aYZWlHot3GPDVWjSFQ1KdRJ+UnVcbwwFrfphI25tNwPsAP4YnrcXZiGeqHRiUEBinqLjsDf0wNl3SpUIXWi3MsJ9em4nr9/XZP2cb0jXHuHsiDXpg3sQYjcH1i+OcqPLTSVPUD0/wzf7dMH/8ADxpqTVqBizqobUSqzqAknc6oH1+yxhGncRq+8/wj8sF2JBXDQvng3vSYD31S0/RhgNyLHeZAO4uCJA2wFxVRCyD/AFGw72wTSpuNCOCCPimxHUCPqPywlGnZXgK4fUq1Wp0VqLSDFUNQ6VibCSOdugA9hjWdyS5WtXoO/m6RCsFIXUQCGgmbaoO+3XAhpSbb22/niY5fVztrcktJknaNzEk3/LGkY5aREnWxVm6oYJzKYWLar8zbT02H0xiN0HrhjnOEAUxVQwLcpjqYOk26nb13wCaY6f19vXFSg4VkKMlLaLX4fdXypcAGpRIRiPmSRpB9pUewOLV4ZzmgJzTp/ZH1AANM/wDYQPdTjz7wtmytSrT/AOahj3W//wCdR/6cWbhWYhlHSqroP9aMzU/yFRftjG6nX4NK+tnq4aV98J+J03FdK1Mup06X0uQCBMCB2JIxJ4e4kK1O025TIi43i9x64ZVh0iZIHpP9R9jjo7Rh0yXIVWZQW+LqBt+d8GI2K5R4kzMoDgE6hpAgyJjvI/lhlTzZJgEEzEbbQDPXfDTAYVE/9YgFXT3M7/7Y7Lx1j3xHVfspP2/jGBoYSCN9+2OAqtf7/wC8/wAcBZfNN1AA9T/IHG6qEEsDI6rv77iR98K7Aizi06tN6dRJW4dW7dGHeLGRcG/bHh3jrwqMjmBAY5eqso0ggmBqFrSDeLWIO2PbszlQrCqGhCZK2gTM72Ht/tgXPZOjXovRqpCSJUkHQT8LA7D0O24OIaKTPnarVViIG95sOvXfseuCcvVSB5kLcEckkx/UYsPiHwq1DMFapMMZ1KNKlf31sZjqhuD33xBmfD1CpSHk12d6Y1PSfkYgmWglYBE9JH6mVHIbkkQJkiQCFsRIsvX6YzA7Z15OkVAOnITbpeb4zGZRY6lSlqsjObS5JAgdFMQSB0A64QZmoxJZfYA7R7dz+mMxmM+PaNJ6Y2p5/M1MuKZYakujg6WUBSItuLxJv07QxyfiA1CGLFo3i5mNz0JvP3xmMw+WNwoUHctlkXjIo06r+ZzOIVV3PLaFHebt6feg5vjnmVV82vU8jzKjANLaNc9Jk9oJ39MaxmOP4kFF2aNWmTirRNQFkrOkG4WJHyxzX3Ox/lhYKsVrB00sHp6vlj4Y7x3xmMx3SrsvgcnJQbder0F5zNVKyrTYu/MAq2gnYAKBJa5++CR4AqlfjpIY+Eu5+hKqVH3xmMx0cUVNWycfs9ig8NNF2R10skz13sL9QdQgjcYJyxgNBFkbf6D3m+MxmMn5Odh/EqhKOGEkG5nci4LdzYAkflgHMVdTTBHKACdz3Ntrz9pxrGYmJKImynmKx1EeXD+rXiBcRvPXpbE1DLvUYkJUYqpc7tCqOZy3QCOvtjMZgnKkUcBrfxxC9VwQQTaY6Ge4Iv8ATGYzGi1tCoEzFV3PMWj/ADGRf0A39cb2jeD9Pt/XXGYzDcm3bBKujKeY8qolUX0MG9wNx9RI+uLYtArrpqwLAitSIJ+ZpSf+pQD6OcZjMRL2Nei3eD84qBQplHUOo6gNcg+oJI+mLpMidu2N4zGsTOQqPB1d55ogx0v0E9NO0EbR2wXQyfNJDhoHNvIHyyZgWtHTGYzFpEh9GjpEDb3M/fEujGsZihAzRquN+uCKTj/fGYzEDNmqAYYQO5Ajf9cRVSPS4jYXH8r4zGYGMSZ7LZXMO1PM3RCCm4UcokgrcNJN+1umPKfE3BaeXrsmXq1HpowZSZZQnWBpjVKwTN46YzGYzkyorYmOUJvopibwYkTjWMxmJxRR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4583" name="AutoShape 11" descr="data:image/jpeg;base64,/9j/4AAQSkZJRgABAQAAAQABAAD/2wCEAAkGBhQSERUUExIWFBUVGBgYGBcYGRwaGBogGhwaHxodHBweHSceGhsjHhcZHy8gIycqLCwsGR8xNTAqNSYrLCkBCQoKDgwOGg8PGikkHyQsKSwsLCwsLCwsLCwsLCwsKSksLCwsKSwsLCwsLCwsLCwsLCwpLCwsLCwsLCksLCwsLP/AABEIALgBEgMBIgACEQEDEQH/xAAcAAACAgMBAQAAAAAAAAAAAAAEBQMGAAECBwj/xABBEAACAQIEBAQEAwUGBgMBAQABAhEDIQAEEjEFIkFRBhNhcTJCgZEUobEjUsHR8AcVM2Jy4RZTgpLS8UOisrM0/8QAGAEAAwEBAAAAAAAAAAAAAAAAAAECAwT/xAAnEQACAgICAgICAQUAAAAAAAAAAQIREiEDMUFRBCJhkfATFDKhsf/aAAwDAQACEQMRAD8A9R1Y2G9cRNUg9foCf0xz+JX1/wC1v5YtyS8hi2E6sb1nEYONg4ZJJq9cb14jBxucAEmvG9ZxBV1RylQZHxAkR12IvGOpPofywAd0iQN/6gfyxJrxCCeoI9/69MdasAEmvG9ZxHOM1YAJNZ74zXiPVjNWGBJqxsPiPVjNWACTXjNfriOcb1YAO9frjNeONWNTgESaz3xms98cTjMAHes98ZrPfHE41rHfDESa/XGtZ74j1Ht98QI7gsSQwgkKBBEE9Sbk/TCGGa/XGtZ74q9Xx3TBhaVUn1AH8cY3idmQvBpqCFJYotzsBJw69k36LPq9cZqOKzR8SuWCQjMwkDUkkETIhtovhjQ4yCJqAU7kfFqNo6AWF++Fa8Mqn6GmvGteF/8AfdHbzB9j/LAx8V5af8Q++lo/TAIa1Ln+vX+eOixwGnEEY8pJ5dexHL0N47HA/wDf9Pcav/r/AOWBK+hsbCp64zCf+/KPc/df/PG8VixWdZioDBBm/wApHY/lbES58KxuZLzJcTF7BfoB7HC7h1UVQpd1EMReNUNMEGdgQbGfpjurxPQrAOmq0VBOkiRIPYkT+WOOStmy6HS5lSJBEfp79sYc0o6j7j+GE3EMxSYEUzALAxfULknrzBiQINreuJMu+mFUEAjcQoiCI1apBsD7nGikxUH5fitN9mANxBN/sJP3xN+LX94D3MfrGENXN6WVgSSpaQTc9pN56jc/znSqwOsICNgIJAsLwTvf+tsVkKhhU4rGyz66rYifiLMCAoE2kEziHL5uozEqyE/NMEr232+h642WqM0kgsNtIge4IgHDyFQf+NcWJkD97fr2Av7nE6VdpG/Y3+2AHzKhuaAY6m19x+v2OI34rR616cbAqQf07d/5YlMb0MhmxeQRHf8A9YxMwOpH9e+Fw4rTawZSwB+ZZPa0m0HGZ3iGlWGuTBsNtjpnuLdsGYUNFqGOhxy+YA3wjfibtq0qkoFYgAgtJPKDMdCMS0qhKy1rCQJJBImO8evSMUpCaG34i2OKuYMcuFa5jpO4MGTB6wL9b4jfPgSGBIUmQDBH/V6H+rYqxUOVzVrm/wBscVs+FEzPphTmtQBIJYCJgwewtNz+uFlesXkKLDckgAe4LTOGmmJ2Nq3iiPkP5fzwP/xWT8h+hH8sJMwkbsBboAZ/nfA1aqACBPTcR/H1OKv0TSH1XxWw+Vx7MPXAv/FKsw1rUAkcxIIHqb7D2wjqVN4EmxPYe3pjZqB5EQWjT6z039cKXI0NcaZaDxaj/wA1D9T/ACxlPjVEbVkHsxH8MGU2Q25ZaYGxMATAIkgSPvjugy000rSpBTvAF+/yXJxgvnN9pGj+Il02Cf3zTcgCsrE7QxM/YYXZnjaUy7LT1yaUspHNrV2BkjbljDHN1adKk1RgqICDFNYABIAAAA9PzxTqtUDLgzFsqb+2YH8MXH5Mp9KqJfBGPksGT4+zqdNGo0G8QY1E6RHeIGO/xbMSDRYEbh2E+liMR+GuL06Szp1RpMqrTqljMxBtFz2HpibMcSWpU1EsSZLKVqEH07g7csHrbE/3E7Za4IejKddyFbyF0taTHQxeF2m2I3zb6WYU6YCkg8sm2/acZSztAo2pnpQ7XCFgeckSxXl6D3OIDxSkSVUMyG87EyBNptfAuRy7BwS6LHwXPPSp1qjrTAUJsrEkmbWJPrth5mc+VJQaC+nVBpsBFusx1FpnFZ4V4joKjrVpu4YgxCkWEXlvXB+Y8WZZiSEcNEaim4ta0noN+2FYUdZnKhnUFQSaZmJE8xAHtY/fCfJGnXRScsqB26tqsCZ6DcIcSZjxOoqhkQOAoHMSv7xNon5t/TEHB815tajSpoKSKTAlmGxt3IuevXfFRl6E0XWnwqgAB5NKwA+Bf5YzENTigUkHRIJBsen1xmItj0UPKOAXmkwBVljRcgkEGAD98H53i7VlamE0K4jU4ZZ/0yBJ9BtjoZFn1eXl3qqpZS1R2Mx2lhIIg4WZx6jKsAmNShUYgoUB6bixIBm9x0vmpZ7SKqtWEpwss0imxgDQSCoi8gzEg/yxLmFewc0KYNgb1DA+Ux3md8RZLMKqJTdmJAJC1G0udbgFBySSNOoAsDcYIzNAnUqMUadMAMYJU2u3KCQp9wJsTiZckoy+1JFYprRPlqYG5UXInQ7CQY3lY2iD1x15bEtpL8nxCwa/pNgBNsDZMKlMM705G4nVdtp02JIBudjjrIsW1IKQqFCQSbEF11fDElbkRc/TCXI7dWPEbZAUlQkOT8XUEGOtmgdtp74WZqowGorTpz80ObzsdMkWm5gCDgirV8yl5dZ6fIecotSVUWKtAGgkEi5wqdz+IRqbhFXdmKgOF/eWDJM979xhqLyysPFDTJ5aWVkAblCkk6dV2HUgzeN+9rxisovIF0LIESTBFzc/fv2w3zebdymliWDsNYIPKQt2+VZIYWEC204V8Z4NX5GRNSgw+iIYGN4AiD1OOiDpbZi1bolUJS1gEvURzAkrykgAhoj4TPpGNUFq1AQVMDSTq6nZd9MmJM++FNGs/llFLNznUArtp0i0wAI5d1J2wQeI6XHloukAXMwwgFxJIlgYAI6+4wrbHSQZSzdSm0Bgsgk6ZkgAsOsX/icGVcxplmSpDXDN1mACG3taDExbfAGYz6DQ8AMSWUim1MgAKCs7OBJHQ4mq8ZZG01KoOny+ZZ2BkSGX/O0/DcCcJDS9BKakiXUFkBO5IDAEWjrAuJuYNxjvL5Z6rsEPMNY5mKwR1t7gwMJqlamoe9wwCyoJmCQDcEGQQbED8iTlszFai4YqrSG08u8CeW0A6VJMTPXbFpktD9cnXXWzVDUCX0g821mjc2Jgk3A2OK9xAoUFRq2li9wNbMQfX4Abm3Y/TFm49xz8PQ1qmp9oGy6SoLN6cyx/qGEtXJ/iENZaJpc6kob2K2YwthqkMIsac9bLph4ActxgCF8s1W3QeXJe5667+0X/ACwTxfK1EQVDRNETpYASJPe/JAnr1gDHGX4d+1pMlca21CdWlgCDzorn4dQjUDYg2OG2W4iiUdWZNbMrVdYC6CgZdgroyhgSDeSDAsMLLeh0qKsfLJkVLg2UliDPQnV2/TBtCvl/NYSq0gRBFIsSCdtZB0kHsJjqNsazQRi5pZVqVNbkamYAnqSRaewJvO++B8hXR2Ara10QVVCQpAMwynpAveDfA2ntjSfgcvx2hqHltSgkgQpldQuJJtIHcXwZk+KgIixPKBa8wBJA2O8m/XAWf4slRAkErELCry+3Of0wip5gKYFZqcSBrp2iSR8JjVfcnt9MnDjmWpTiOONZ8ujU6ghHKSpWHUDmBJggglb++FdegHoGlTUMyCmbtchC8CLCZqntgqhllItVB9VW33nf64JOXBtqmdgRH2vi4tRVImVydsL4Bk/JoAu9KmdRLLqvYwIAsR26RiSpnqLJD1FUkiZB0jmuZiwvE/TC9cokc9NtjzDmEj4RB6d+2OUeDyjT66bfXaR9DjJwTlZam0qOqmVJoVaSPqcVSIaYYBlO5Xcg9PTC5MhWDE+VGrmCjoJNri317YZ/38KZJd6LS2sjSqsTAEBjIA5R0xzT8RUqlRKdIKajE2bUUB76qbi07Wm+NlpUiU1f2I6fDW5paGFM1NOk7KDN+twRG89DgEZo2hS3NDQRIFrjuZO3WN8OHGeQkhMrUWSQsGwvKyxBi8HrfCqjQeoomiNbrqaziLzrpgNyiy3jruZxDtPZTcX0S/iArGEBAkredW8Fr2Egnboe2O8tmXas/kELoBgqdBhlhb2FjB73wko1fNfUaoULCQpudOrUDAHXee/XDvK8YppRdRTplWZVKOJAUBoKmRHS5kzfDaom7H1Lh4cBjVUFgCQXuJvebzjMVWrxwBiFy1NgCYbWRI6GJtONYVCotWTGTNPzTXDKpKf/ACuPhEgK2lRa9lIiexxI/jPLUUZKSBIBMylMnSrGAEEzylR6kDrhGniRCSlKlRch2YotGdJA00zzG8qS0kTzEbYqfjkF6yVCmgMgAUm40gWINxvtf3wJYxBfZ7LLxHxBTqMpfzHSNUh9RBg7aizLuOUw1jtbDGvxuoKXJUOiqVVW1JTAErJiR1ZVMyQNZOPPuHOfIrDor0XtuJ1o0D1kfYYWFYkEyNWogkwTsTB6xINpxNKTspqtHqWd4dUNNQ9ag8kjRRdSACIOtmjVY72uOtsMeHZdS4WuKYkFyBVUz8I5tNpgdSZ9seS+aFrM4poOeQNIixItbYg/lhllqiF30jQGVho+XVA0kdBcRMYltLoeLPWsqP2ZUOhU7AIpCg9AAb36mZxxWYqJ82I7Inp6f1OKbwfiCUTKKqs4QEGFBO31Ox+uN8V8T1RqCVWRgNlCxJtdiNXtHUYS2MtmV4ox+GpUckwAUv8ASFsDho4IWm1VtZLhQoI0KWmC0WYgj6T9cVzIClTy6OzNWr1qYqand7alOmeYiZEQN7+kgeIqeX8h0WkqvUrvTVwoJgOXDEbxphL98PonsHzHENVPzYLMoMANMEq8yBsJZbex6YWOKCvQDNv5YqGdQvJNSItaJSbRjdKiUpu1OmSrIQ0qJJQKSxAPIhZSdxIXrJwx8McSoCmKLoppa/MZmgBHZDMMIgWkRtcbbXB1oUts6psVp1qNPMI70kIQhQqOusD4iBB5agJJuUHTdLWzVOoWGl50qseYBBFwSSDMsW6xzSZ3x3mlNCtamTARgthJdQxLVLmZaTb7YHpLWqgolMmZLaVBJmBdhJYSBHTr1xonu2KtHWcrpUcDyxq81tQZ5PKi8pkwL6iDYXgWiAc0zUHTmVlYA8rFiJ3Bm1u4tbe2CDwfVS84pUEsQ37OVqPvAFrbDSDLXgYH43k3pBASpLIoKBNKjVJUKB/qY+pBkWxdolnoOSr1cwg0NoWpTCtqVSDchjTUi7QYJJi6wDvhrwnhjUaaKKhZl+YqJeNpJM9T98VnwPnyyNRLszU2N2EER03vBmD1AXbF1y9fVNiIibWnrB9P4jASVDjvAVo1DWAdleQBr0rSYyUNzYTqNyVO3YFTks1ScMmZUlviLAiVXoCQCwtse0WFselV6AqIUZQwIgqwkEdiMefZ3wgtLOgksMtUlRpJYgkAmmQBYWYhiYgdxhS0hp7GtDh3DwYHm1WI5UZiXkTPK0WA7zaTjnOcY/DstPL8PLWGpmXodxK6hPoWG+Cszw7KKwdcooqnUfMVQrksNLcwOonTvNv41DMcWGVrP+2SpTNzTBLVF2luXlnpuJtt0yTk3aqi2lR1xOjnGcMlGmuo841qV+giVHoJwZlcnW0ftEpo3ZXJn/62++GHDqhroWHJBgqQCbiQbMRf+BxNWoQPji3zAD853+mB7BOhWeDEywWG6Q5T7kK36HATZOshLVuRN+WqCAI5tTaFZrybAfXfB/ESunlzAnVEKyH+E72xSPEFUlgq1HMk7tM73ge0YEvAWW/JgVKYqIdSHY6ixMGDvPaMMaPBq9SmCKepWG4KcwnrJEbR9MV/hNGmaILVGTSi8qM41HY/AYmw3wZk+KZdI15upQW4CNWrLqJFiRMAAiT7+l0qvpjvQ3yvBDlm8x8vRVSQrM4BVRfm5dUXgbCZAJGFvikt5pq5cEBqaz5aKV1EMCRytBC6RI9IM4T8X4yrAqmfXQSB/wD6axJHWdTEFfSMCLmcmjB1rJmKgdYJkyouWubGZIuPW+DGnlsV3odUOO1aVGo7Vaj1CsaapJQ3IHUFYVvlP3wb/fNGqINBNWlRAzTqWAAI5NHwzNvScJ85xEUqdWgF0pVp61IM0xJI5R21SJG198VleIspBRgDN2XXzT1OskEjuLYqDbVidWer8MzOWUQ2VpZedKg6EcN2uAGY/nhtQy+UW5OXA7eSq/bVJH0x49T8SVGgFUaJvcGxPbY74ITxPRIl6NNiejA292M2374u35FR62f7sNzTykn/ACp/LGY8rXxBl4E5aj9x/wCOMwZfgMS1ZritPyXWlTq03jkjQIi0QIMR3GwGK7xvg7V2BoJXa/M1Z01HeSoOnsDAEYNy9LiURUorI+bQh69NLm8T07e2Kz4oXOoo88lQ3whUCAlRFxeQfe97dsvt02XpfZDWt4T8tajvWSCpBVAzQSVZQSR6ROFuc4OzEPSV6moamhPgJuAImfeMWPg+aJ4a3mBoCUzC3IGlZHoLHf1wqylDzU8uArPp0VSxXSVnlA2YkR0NhbGfbo1Ta+zFed4W9M3RiulGJ0EAalBifSY+mIstmolSTBEbT2n8hizZ3gNSm7VDVQTSCgO5iylWATTFxFwZm+OqPDqqKTFJywMhWmeq/eDJJv0wlH2N8lg1TMBqSimwnQpMgGLr68ptuL798CQxUcgDGRrK8tv3ZtEbfXDTh2YvWp1QgQPIaUDLMWA1bX+ESY6Y1xrihCVVWnqI8tQQuoc2wMHkJEn6H1OK/wATPsYVuIgZenc6qSKAIi9KtN7kwVBj0wDx2lXRlNRqbOwEojCoqgSJOm6kx+XpjOFsoeotZ0510q6kcupRYXgi5H0wfwfMU2pBERELlDVLgEPeHMmeYwd+9iN8NewlXgT5J95ViCWNgNjIsAYPKY+nTA/CGNSnWEiV8saY5iA5JI7239zh34p4Q1MLmYIpiCqmqmowTCrM6jpkxvFumIOE5ukqUHps1KrfWUpEl95JDIaROmAYYG4mInFVoLBsk45lYpT53ZfN1yTUJYiydOx7b4ATjNfKVKlRCrhyyJvEQNfQMPkg9Y9cEZ7ivmVKrBjPUlQpiNmUAXEQYHU98RVWV6SsF0qFB+EhXLATcrzVF63jTpAAjFxmnpmUlvRGK5SgVR52koBZokS3xAC42iSD0wKeLPGky4NjNyukQd1iwB9cBU8xprVpaIYEEatQK3WI2N7HpGCnzv4hzmMwmt6siNTLdbAgDUWIC3264p0O7GXhHimiqGnqJvuDYE9r2P8Avj1rLVwCINn269Cfe9l69MeF5RoqqQVhzAhtUaiNPrIbTj1jgmfWpQmowWIDSQoEQAL2B1D7364aZLGnGvEQytTLh0Pl1nam1W8UyACoIAMljPUWU4YtmKbsE1qWemXCBrshIGqOqzF++KHxjOpxLOU8pTOoIKjqSxC1GgSwe8FCsTpJ5j0OBMrk85SztHKig6uMu6azUt5d2lHHKYY6STFyLAEYG7GkReKH1VqzuwNCnVaiKsuEplAgdXW11ck64hi6gG0Ct+JuFDKftfNWtrZqYX4X0i61IBIKypEbdJvgvjuSzWv8EjMiVKpL0S2kFhDFmItokyCJmA3QY4454ZrIFSsRrrFWDu+tDpOlmUjcBROmNQB22xKdJKhuN7IzxhgDpcqdM2JEx/X644yPiNfhrzGwaxtHzTsR39ekYX8UoeRUKFw4UldS/CbSCoNxuLHEGU0eYpanqmyyQAd4N4A2698PDYlLRfqWcoUSULaC4UrTquksehRULMSwb90zaOmAnz1Z2KU8o7gE/wCIppgG/wAzlS31GAMvXXLEalUWHKmlfeWUaWI/hhytNPMWotOozKQVZqsKD0sLH2M4558ig6pmsYZbFdbg+eqXdqSCYN5gdw0RP+W2+AKfBPIYVKlbVBI0qNW8qOYNM3G49MW7yaml0L1HVkvLEbFjsSwYgdo2EAYW5HhtMIvlGoSt/MYaWVgQdIYqFO5P3xeTBKNO3vwQ1OBg0xU0axvJYimIuNZNlkWi0ycb4pxKnWzJ00AoIVdVOmkARcgCmT102PTqScH57OhnK1KpYkLE3MoJBsnQSJk2J2xjKaSrrclCSSWJiew3gSZwMlM4NVKag5cUqbMGDEa1qJqYfGC2nVbbTsTYDcLN0dZ1VKIczIdSwde4HlgCOux+gw58pAdRAkbEDb2iZ98Q5viDIpYpqFvgBYmeyzODfQFXzfBASdDG+2oXHcagQG9yJwmzXAaqxpXWINx94tPcx3xcFprWU1GP4YyYZoUuBEMVbcdLibYFzubRQrCvleoJWm5JJghgATcR8MwZ+1JtC0Uo0X/d/T+eMxbW43cxTt0/Y1v541isn6DQ7reKsyAY8qb82ggj1s+mRvtGENbh75oAvcswZnc8zqAwOkXLEGOmkXHbEq1FJOskAdIIJ+sbe3rHfBtBSrAhC0RpGghVBESdUzAuBtPfHR8icF9Yo5OGM39pMIy+WNFVpoTURmCsNOi0GOoAuYAHcY4ylGka9QGgHUsCg+LTO5HMB99saocNJVFp02d4+Ly4DEWAY/MVg31RvtjjKJ5eZUVV0A/GpIVRBJMNcBT399scDO1WWANQLAlXUA/8lTcdyWaLxf8ATfHXlqJchitNWqGVjlUSdvjMCw/TFZ4x4npIh8kDzIHIr66bX6MpJYwS2mZI7AE4D4q+co6Q7syVqAaKLFhzzOoCxYqrbyN4NhhJt7r9g0WFeFvUSjVoulPMVDVFTXrL+W7HyDoAbTFOQRAG153R56kaaViBrvaoC/7XSecXMtpKwJEi+K/lWpmnqSm76FkhSwN4kEA3Fi0QQAdzbFo8HZtjqNdOVF1ItcvyqY0BS11SQWjYwLQLVKl/OwTfgccE4RRbh4q1qLLmfN0iFJqhSVHMoBlLFpi0fdNwyFzTGpQqsjgQmkqFN2uO82FwRHrGLzTzlFmVj5UtE3FyO82gdv0wo4/QTMOi0awWpJIRr03IKwNJOkFYLWkQGwKSlV6CmhZUztP9mTRroGaoo1pcLAEhpI029wGHQkmDLcRnh7+WdL0q6PNOQVpsWKc8ljDEAjodO9yXOd4HS0H8RmGpNqnUKq6WLggWKINUsQIEja4xSM9RHKgLxYkFyQTsbatvf1w41kRK60yDiVMrl1qllBBPw7xqsXJ+J5Lb9Bg/Jk66IqLKvUVXptyqBV0gOHEkSd4vzCN8Kkz4DOioCUKMjROhljmvIa0CCIPXDDxfx2rmzlMz8IZbEGWBRvmhQpuGZTHzEH4RilF/p/6DXZPxrhlOlVC6odi0wxqBSIJC2HIJUjUZvBxBRzxpJCVHBhmPMoAIgapEnWNJMGLR3xLxqqKgQ06akoDq0jSQWAJJA3kwdX+r3MXDMjRq07Ux5iqzsfPUqZJC6gQTTLGQAJICyTzYbjvYkxPS4hLatcvOoN80jYzvM3xfPCWeWrqptzLVALA7y24ttzRHXrilZ00QgKzJI2U+WRe4JEzt98DLxypSCLSJBJYWG+sFRf3JP0HbDS9DetMt/G+MH8XSpZFgWoUq1MvRXXd4EEBdJIvJE9bg4c8Kz2fZ6HmpWSlSqE/swpchhedR2MadxAYmCYg7wbwank8urJdmAFdpJDQbwNgqnYdgZvfFiegA61GcLpDCSYEMLiOv540ZFlQ4x4Zzf4mrnKb06pdqmmm7FSqMdg0kAhbdt8aocGzdamtHMKjUvMQsGYmohYR5lKp8BKnYA3Eqwg4uyVkPwgtbcIY+5GOmUMINJiDvBUev72M6d22XlqjwzxZwKvQrulddIaXRxp5wIX5WYA2uJMYT16LmEaJWxW+rvJAFvr2x734k4TSzdDy6yVUIJKVAmo0z3kE8pG46j1jHjfjLg6ZLMLSVmqA0abFm5SSS4JUDZSADG9+uKT8CaMTi/wCG8t/KWpqADqwGvlEEqSJDTixcF44lSBSqhpBY0m5aqRuBq5WjsPS+KIa+ojlMggAbn6Df6YgzVFkqIYZXOwjSwbvA+G5kflhYCs9bXMJOsFqhCkgFWgT10rp5h9dsBPn6CszigpLgmQhJHUmVYk9d1OF3C+O5o0lNWhUqDQZdV5QVJEMTAVrbzF9wMN8vQrGl5iZanUe3mJrFDROx1VIV5Iteb4mh2ANmqr1ARTUdCx1MB7iQQTa8f7Z+GqOSsqSZj9mDE9bk7RIEAb4jzfG80hg5BNQTWR+JpsQPZQel47Xwuy/imtmKvl0sgFYQT5lU0wo6EswUL6ScFANUydcACnmHI30mE9wCoJ/O2CG4aBBfXWEy4NVpiDsrPfpIHc4jzC54Aa6eUQMLg1nYjeDrpAqOu17YIppWFMGq1FmUxKkifub+8C4mMDGD/wDD+WLfsA1FmBOvqCDFibH2IuDjr8YUIp5kKp3DkfsagH+q1N/Q27dsc5yuFp1JplapCEP5thBEcurTJFp62xUc/wATlSrh3Vv8QF2VO4gCxPXBTug8Fw/vjIi3m0hHTVt+WMxWqS5DSJpUyYEnUb+v+JjMXj+RWgehQzdbfUQdjo6H/Mx/MY5peFszKmDYmzVoIHTYyD7emLRmONdKQDEfMfhH6ScdZRarTLqR32H03P1gziW7YJUKqXhnMtarmuSwCTUqX73K39sZS4Hl6EKjtWDtoqKxBtBsAIjqCb9MWT8OB17yZNxB/KJ6DFe4zxfzH8ugi6aA8523JCkWBAtvsIsPoE+h2JqFCnmKrGPKpq4mmosq/uzMhY06jEEk9sXzgGSyopA1hUpMNTLUQkmkdUQBzKYkABltDXicUmdNSqi7K4KCGaG1DTZbmUZREGYXtOLrlhVomkvL5dWouuf/AIwWIphpNl1On3E2OMZtmkStVqIo16jKz1NdMAkUzzOZPynSDN7nE78czIy0qwqVE5FFSqKzaam4ZQgIUQbsxI/VnxrNA5iuVqoKOsSLeWNCBQdQEkiG/PEXD0Lit5IJCoWLICSyqBAUASWgnlF+uHKOTsmLcVT2KMzxHNotNFRjWYNUZNAIFMRoZTqv15eaABe8CbL8QrMlCqFLVAtVSxFhqnSSLQV5hpP+XcHFz8Pcao08lm6VeoKRpQqVockmoDoKzzSGUcoCxa15xQuMeIajKA6VNQjnUzO8i3S+++HBXVoJPsf1KdevQDEa0UlQGWKrGxkqCVHsDAMx6J3yuncR/DAOQzNQaRULLTZl5lhWQggy3RhJm9zMYaMymu9PXChxDMZYLEzJjUbNvucUuynH62AZrKrpBDSSbgAiLdSRf8+mIsqirlxS8wal+ESQYLE3Att1OHebyWXFJiueFUiNK6YkGL/EdIj8x02wkNMAkwJg/kDGLTM2qZJ4Xpj8dSFYBw7gKrmQNKuWJB3AHfvg/NV1yuYqeVSSlSJ0siiB8II3BJEz1kavphVlKR85awaknk/CKpIDM02BkBQBJmemxwRxDJVKtR9LpB0u7q7eShaSBrjYgbgED0w29CryAZ3NZWmrCl5jVIKgklGVtiJvAESQN9otdZlswyAxuYjrcMCLfTDfxZlqauirTpoVnUEGxMbnaLWHphfw7KCpWpUy2gPURC3YMwE+98OgyvZ6x4LzlNkZV1FGZ2AYg/ESxEgXXmt6HFhWlSpQTM6lXUZciZ0ySSYvp+oxQuDZUZOqaSsdIYsoaxAOpgp9Y1CbTAsJxfSAygm432+v5G+HHqmTLvQ1QdJG+8zPtjDY4Byha/LpQRH1/etAweMX2hEitOxxX/E3helnQUq0QWVT5dWSChPqLkTBhlI64eKYOOM3V0CdNpF5iP5f+8J9DPAM1wirQzDqEZCh0srsC4NjaAAQREEdL4k4RwoZjM1WqAhDT0K1p1AoWjqSBM26nHqvifwuufpjS3l16Y/Z1DcML8jRutzHUH648lp1GoENUy7o/Oqkpp1lCdQVo5mBH6YlMT0x9wXjlWkzrKFjVekCygjQisyaxBDRECRInci2CuC+KKmcVqtemhVCdJa4I68qjSAPQHfYxOKdn8+2sMoZJ8wwSCS7liGIBJBCOqkn93HPAeK1MuoOoFDI0jm9NomZ6E9464ivZp50egHxZQat5bigrLFyxpoq3IvoOlvS0zeLYH8RcQTNUqNGgatALUFXzVDuWQB1LKVvUvEbDcziLgnjSnQh6mpQoMQo0F+fdSSTuLiAvY3xHxfj/DmqFstVNKyHUtJ0cE/GGNgxJg2BvJE4jpWaSx8EnBc1VDFGzC5ik3+HUNM06h9xtG/c4NXO61rfsUDUkc02UlVqFWYkHr8IJBKi4N4xTc/xWkx5M3ABtqBJmSbm3W8xhjk/HNSEFWvRcAQxCnXFgLgRIF/h/U464zhjVHFLjnla/wCkHEv7RaGapClW4chTcVKTBKqk/Oo0lS1rg2N++KzS4mtJtPlpmKX7tZCpIMaSCra6bQOjGL7jB/GqGUd2fL1lDFifL01ACDeRK8pnpMdo2wjzlXnMQbC8em2142xhFUdLeizpxHg5AnJ5wGLgVEIHsdQn3gewxrFfp5miANWXcmBJFaAT1MeXb2xmNDOkXatnaNIqEpMT0llSfeVPc9hgZ/E1VtQXy0AtOoGD0uWg3wkamqt5aJJmNjFugInmm3QTjvMUqYZFZ1IX94ELM9dMwB645nI3xfkN/Es9qjlyb6Z5NrwPhMe2DclmqVPWpUr51Nl1i8nrq2AmfXCwcNzNPUdCVEZxUVlYEAHV1kEDmH2wOctUq6ldqnloGchVMcvxNcCAAVJJ2DDpiiB7wHMo9UP5gWotMEqepReWJ3uJtf7Yb53jauyJBOqW0qZ3Ihb79OkWmBiiZcI4HMsg6UkkNc2Eiw29uYzh9xDLjL5mmAKhqDkg6RTMwAVIF1E7k3kWF8JvwVj5LBwfNilmKbMpVDyOSFOjUILHaADAiNiMc+IuJV6dRv2ppVHAf9kzqjhrDY/GNPMYub2xtPEiU2YVgyhVZjTAALEBiAs2gkfFt0F8CZjxVQqOmjnc0ghYagB1IgiGMk7d8R4tBjumKM5QzGa0qGrOqsFIiQNZ3a9zK7kn4RfsyXJtpk6n0/FYAgkspk3i4G4+bEtDvTqAGBaZJJ66VMDYAzBgRgVeOsRUWo6hiwkwDqi177Ebbbdt5c76LjxtukLOIQQrFZ0EEqI6G49RbbB2Tz6U2zJ062ITytSiZBtD7oVLX2JHtiPNUL8oOkgwQDeDf6Xj6YFy+X0iO39fc42TT2TJONxZlKrUOnW2yqoiTYbC59Tta+JC2/1xIb37+n2+sRjlpk+36kDFGYJn1lDYTeN+1vbvh3mOPZU0QHzteo4BOgIVhiANOnQE02G5IuTucK6y29MLP7vBJJ2N7CCL+onY9cDVjWiJNdQgc5kzBafy+uOaqSPfF+zecoZehRZsn5JemgB+EgjmGspd9QVHl+aZiL4S1eAK6VqpdqZUTpVAKIYAa1BMSJmw2kCMClugcaVhNDifnhXVFRwEUgXDMq6gxsLlge+PQfD+bappCn9mFDDu2rofUbRjyLw2wNXQzFdcaTazAEr7ixH1x6B4V4lpIG0XH+lyf0cN9GXDWpEvaLj+FYVTUVoldDdrGxjaYkbdfQYYpmRtIntgKupYWYrtzD1wNwnNKZQhkqIxRpYMHtIIjaxBv7Y26IHTmfp644BBsSfpP2x2oGI6qhTMx6TgaBA2Z1BiUSQP3bfcb97jFf8AFHC6mbokUmNKqhaoaY+GsdBG9itSLAyNyDvIttPNg9cDZwErCuoMgjVIiPUXxDj5RVnz7TpVKbmlWpsHIIK1kKspYCCswwPLuO32AqFQoRVI06hq1SWYExAEaegx67/aT4HfNKM3RLVMxRWGpzq1qpJATs6yeXrJ6xPm2RrZd6AFei/nWVKl1GhRHcAsPYziJSpGmtCXLZoEsrMdGwtNp5jHsMT180GzDvMiYG4ELpUfkMcZ/JJSEozENZSVgggjrsR09JxFl84urWUW9iINrzMD0w6T2Jt9G+I8hYBVaCVBgW0kwd7ki+2I3zOpFVlWFk6ohjO8n5gDt2w/pZCnVo12K1g6waSJR0gnlEMROkGWG+yzvgjIcOIB1UKKqpNtPmONShkYFywBMzzWI2E4lSSQVZVcuwjlm1i28diRsBcC8XwRUyILArUBLKGINrmbCCZ+se2LdlqzU1sXqMAzBTFPpzAoq6dMRaSDBtis8WdmrOG/dDCBESvNEAW1T9sGbl0JqjacMqgART2/dP8A44zCnyX7/pjeCpe0IuHh/hZzJNGpmRRVRaqo1MxBECAwB6mfTGvEnhvy8wQKq1KehSKw+YREEBjD6laQTaMTZ4Zam4f8IwRQYprUOu5sWYCIHwxEc3XHHDMtUqu1QB6dNzCrUY9SxKrN2sZLQATfGesbNlK6uyHheUNPkUu8/LNtwZWx8s3F+vtOH/DPEFYU3opTVqRqlWNXTz610SpiDyoRynY7mcK0pMjjXuhuLMh2I9yREzi0+JOIRkcw5mfKRU5SADUKaIPRgdRAGwQemDii26bHzTi9xjR5dTyqj4KnNcEMVBHRgb/S+GeZ4szVkBuFQxLaz63G5tvhfxGH0VlH+IGL6blXBipMg7khhbZgNwcTcOyJqVaUOKRJUea5gKIuSADF56dRjSUU5KyFOk0vI84vxlMxIGlbqrEiLja8coMzbA/DK9JWmVaoobRaQDtJ7G8A4Y5/w5lqQMOHHKsqW07XN+YiZE2n0wqbg7PVarQUKFRRpIMO3X0UAASxiYnqcHAocb2L5GXJG0M+GZstq1rSRrNZYczuoRLsdrm/fCjiVOrlqxpeaKsCQdK21XIg3EWEEmBG2J6mUrZZS7VmIcM37NiBvddVixBMdtjcYmy1NqVIhrI41EaAzm0/HErIj6z1xNx27XZX9F8bTp7Vg2Xzi71vNZraQBqFtulu0WHpiWm99TT8zQQBESRYWG3S2I1QT1vH9dv6nEq9foB9SP4A4pKiHJvsl0EW7RsZG07j+t8da10ERBkS89JW2nb1nfAxzAWNRjUYHX+un3wTqmTcsSN/rHp0JwMRHXokAHf0/PBPC8plipavW8ttEKkjmKyVWSDF4AN9xjSuTae4sDP64FzXDHpsWdUVU1f4pgSRA2Mk8wbbpfbCsYRw/wAVklqOYpLUR0FIf5mkBVcsdPrrteD0GFuboKlBi1EiBpuzBiWUmdLASAQb9z2xrK5UeewdS7hQVRQzTO55UY29t4wyzXDqRIb8IwpSTMMCTJEMFFh8Q3wpyS0aY1+ipUc2ylGG6srD6H/eMX7h9Qo6SbNOltxoqtyT6q+ie2k4oucyqq7hJ06jHeJt9sWDgWZD0KaMTyl6PqAwJX8iR/04cnpMhej2PhGa1oCdxYjElZtLAqFliRJ72jbv64QeGOJFtJbdxDdtactT7kavZhiy1RKsLwwKkje4iR6j+WN1tGLJMvW8xbyD1BtbvE3Hrt0wXTQAWjCbhWbrEKtYliuoajEx02HWAT/Rw4UnFLYHGrSb3jG6iK15EepJH226b46rJImL45oVIjbEjI2oLTM6ykneeX64ovjXwxRqUa+ZpFkrAmo1NKQYOVJlg0Fg2kkkzG9sehVRKm0mDbv6YA4eyITop6DMnSDv6jcbfliJL0NM+faVKlWMVarIvxLyj2+lo6Yw8OpAgU3aqCblJkR3hYHrY7YuX9o/gNcuWzmWRxTLTVpAALTn51vZC242E7gbUSrnfhI1Gx6g/TqD9sZ07LtUOMrxrQjKqtUultMywB+LVqLAydxFhtgt2YmadC4AWCRLL+6xHMFCkiCd9O4xWqVcjTpMX9bepgD8sM6edBBV2qPrYW2FrgydmA1CIgyQfSXGikNc5SUIp0sFJIlqjimpEyhCIwAi22AfIoIwlEllbWFNYlhbTpDQST1IsQALXxrLZtFRtFNqStqLhubVHQgmFiZHL9cLstnNRGovzWnVB+vN0/qbYSExt5SG/wCEP0Dx/wD1xmBDwqb6je9naP8A84zBY9DfMmtl2pVqigU64ZUKkwSt/cSD13g4Hy3GSrVGlgSxIKteCB6+n5Yacbzr55ga3MqxABKoLXKqDAPWTJ7YqmRz6EhCNAvDAgwCZBIIMm/5+mJjGEuipOUSXitd1qAM+gvzExrMEbz1P8Z7YKq0qr09Pn1CoXTeoBqXopFpWdp2wXxzICpQWoDYBeeflYgGbXEkG37xwn4fUpU1ZKqGs4YgczBRA2AG+3XFeLRP4ZPkuAVaaENWpKQYhiGALHpNh32MnGspxBQ9Us6MVn5OVpidPKdIm0xeT6YGrUg2kom8yAx+YbAHaCYscQU6MSG5eUjaw2O3a35YtMS09Dmt4nSnTkS5IOkC0GdiesEjcdu9rDwTNZenlVculapU5oFUIqEgErpNwQSJnfSfYUWjk/MNOgsuXqaRpAE6tPw9/hFz649K4H4AL5cljSolCxphU11GAGzkNYSCLSTvbbDcXJGilJuyo8SzmuvqUioqKFAZiIIFyLQPaI7YnyySdRpFFIJVUqEc0cpIK6YBuRpkxuMCpm1qsCFA5QOkt6xv19/bGFXEhWVhsNYJYR6ggG8iYm2JjBVslz3tnZ5SNQ7EgdQegMET+mMeOgMau+wAgSf+rETSSZifbbHYf4Tawna1yf4acWZlv8OcDy9WjRarSl6NXzSYB8wENpVtVtIIBgWMHvhL4gyyLmdCRTpVDTcSG0oGploi7RJP5Y1w3xEmTo1FqU6hNaKilYvKgAXI0iASPc4VvxU5kCq7knZZE8qwAlogBSQDf4cDA3Ue8A2Bt0J7eo74FrEiSyggCfeLkEdrYY1OEO2jMC6S6kTfl6j/AFau3y4X5mk2kvB0kMoMELIBsOk98SnYMY5pwPMXWjKRUimuWFObSuphBtYwLGInsny2fOrUqoGEt8B1f9077YKzedeoyKUUaA1tR1EssOYF2aJg7b4S0qpglnsAD33IH3vicbKUmSU5qPOkszH4RuZ6AXvhlwGkTWNFmNPXsxF1amZEgx01A+hOFVZ/KKspEsNSlCwO9iCYIP8AvjsZ1tS1Z1MrB5JkkiDcn4uov3xrWiS98H4kU1RBJh1FyuoaUeYvBRqTW/dY49MytXUgM9MeS0M0EJdRIpMtS3zIy8w+tMt9dOPRfD+Y3SZ0mAe46H6iMLieg5FsaVC4YELKmAQNwZ/Q99gMErWUN8Q1ECQT6GOsD+OBc5WKgEKTJAMbgHqPbHGUyRBsHZhGrTe5m8kiQ2kkDfaemNjIbB/riGuY7n26Y3RQXN9yNu0gj3kEH2xOFxVWBHTqz74iqu/xArPtNvU73+uNk6Tf6f0MEI2JGBZ2uEMkalcGRvMiCsGZ326gntjxvxx/Z+cvU87KLqy9Uxo/5TG+kk//ABn5TPoek+2lTcabdjBB+nT7YSVuKrSzAVaY5l0wyHSSCSYIsCZ+vriGqKTPntsqyEFjBTcAgwelgbdRgrL51hpRaZJmVGuPpYAg3NybfTFq/tL4LUo1zmfIpBMx1TVAaL0yJ0gnTqBi/QyuKRScmJ0hYNrAfmRPtiHsoa5lXV582nTm9zrc+kS+q8gmQDfE5zvMOdqAHVCpXV15C40qb2k9bYR1qq2G5Fge1ydzA64lyNSA0IGYgzJke0A3/hOJrQx8/GUJJ5jPXVTE/TSY9pPucZhJ+MVbGmxItI6x1+HGYnEqy05LO5ZlHl1K7iQIdUpj2Yh2MEwLRY4WZtsvXrPUa8BVVTMAKo9yQLiMd57IIlaAougMgACTIMAWG22JxTo6JNMM82DQBEb3sev5Wxg46tNo6uOSU0mkx/k+FRQp0mflrIQqj5QQxHrNmAHdMccK8PZYZL8TVZi2s6k1soVQdIMAglpuSdl+uGVPhFIijUYEM4pXBLGTDHSD7WA7L2uRT4QtkL/s21Bo+ZWJNgdi09RYna2NF9IZ+DknO+RxEHHOH0Fy1Spl58ynpIUksOYgRESfS/TFYzTllXzZ8wCCpJEd5A7yLW2OPUM/4FyVXKOKJfLhNVQsk1DC3aUJ5p0mwKxFu2KDx/wVUyLIWqJVpVfhqLYggSQy/KYvYkeuHx/I4uRa7FjJMDzvHVICpopLAJCJBB6y1ydgZM+kXw2/s98RinnWEllqpuZ1Apsd+xxU62QLDUBGq94j03GG/hnLU6VWiTaoxKzNrzsAIIiMFRSaj2dEVyUpVr3Qy8YtSp5x6iJpDqKot1vJgCFlh+eB8jkfNRHXTTDkafMdFJ1FgCIbUQWVhtvjv+0zLkPQcEQUKagZuDqHtIb6wcIeGpzKtSoAo7kQAJMat1BJ6dzhVKMVb2aYZWlHot3GPDVWjSFQ1KdRJ+UnVcbwwFrfphI25tNwPsAP4YnrcXZiGeqHRiUEBinqLjsDf0wNl3SpUIXWi3MsJ9em4nr9/XZP2cb0jXHuHsiDXpg3sQYjcH1i+OcqPLTSVPUD0/wzf7dMH/8ADxpqTVqBizqobUSqzqAknc6oH1+yxhGncRq+8/wj8sF2JBXDQvng3vSYD31S0/RhgNyLHeZAO4uCJA2wFxVRCyD/AFGw72wTSpuNCOCCPimxHUCPqPywlGnZXgK4fUq1Wp0VqLSDFUNQ6VibCSOdugA9hjWdyS5WtXoO/m6RCsFIXUQCGgmbaoO+3XAhpSbb22/niY5fVztrcktJknaNzEk3/LGkY5aREnWxVm6oYJzKYWLar8zbT02H0xiN0HrhjnOEAUxVQwLcpjqYOk26nb13wCaY6f19vXFSg4VkKMlLaLX4fdXypcAGpRIRiPmSRpB9pUewOLV4ZzmgJzTp/ZH1AANM/wDYQPdTjz7wtmytSrT/AOahj3W//wCdR/6cWbhWYhlHSqroP9aMzU/yFRftjG6nX4NK+tnq4aV98J+J03FdK1Mup06X0uQCBMCB2JIxJ4e4kK1O025TIi43i9x64ZVh0iZIHpP9R9jjo7Rh0yXIVWZQW+LqBt+d8GI2K5R4kzMoDgE6hpAgyJjvI/lhlTzZJgEEzEbbQDPXfDTAYVE/9YgFXT3M7/7Y7Lx1j3xHVfspP2/jGBoYSCN9+2OAqtf7/wC8/wAcBZfNN1AA9T/IHG6qEEsDI6rv77iR98K7Aizi06tN6dRJW4dW7dGHeLGRcG/bHh3jrwqMjmBAY5eqso0ggmBqFrSDeLWIO2PbszlQrCqGhCZK2gTM72Ht/tgXPZOjXovRqpCSJUkHQT8LA7D0O24OIaKTPnarVViIG95sOvXfseuCcvVSB5kLcEckkx/UYsPiHwq1DMFapMMZ1KNKlf31sZjqhuD33xBmfD1CpSHk12d6Y1PSfkYgmWglYBE9JH6mVHIbkkQJkiQCFsRIsvX6YzA7Z15OkVAOnITbpeb4zGZRY6lSlqsjObS5JAgdFMQSB0A64QZmoxJZfYA7R7dz+mMxmM+PaNJ6Y2p5/M1MuKZYakujg6WUBSItuLxJv07QxyfiA1CGLFo3i5mNz0JvP3xmMw+WNwoUHctlkXjIo06r+ZzOIVV3PLaFHebt6feg5vjnmVV82vU8jzKjANLaNc9Jk9oJ39MaxmOP4kFF2aNWmTirRNQFkrOkG4WJHyxzX3Ox/lhYKsVrB00sHp6vlj4Y7x3xmMx3SrsvgcnJQbder0F5zNVKyrTYu/MAq2gnYAKBJa5++CR4AqlfjpIY+Eu5+hKqVH3xmMx0cUVNWycfs9ig8NNF2R10skz13sL9QdQgjcYJyxgNBFkbf6D3m+MxmMn5Odh/EqhKOGEkG5nci4LdzYAkflgHMVdTTBHKACdz3Ntrz9pxrGYmJKImynmKx1EeXD+rXiBcRvPXpbE1DLvUYkJUYqpc7tCqOZy3QCOvtjMZgnKkUcBrfxxC9VwQQTaY6Ge4Iv8ATGYzGi1tCoEzFV3PMWj/ADGRf0A39cb2jeD9Pt/XXGYzDcm3bBKujKeY8qolUX0MG9wNx9RI+uLYtArrpqwLAitSIJ+ZpSf+pQD6OcZjMRL2Nei3eD84qBQplHUOo6gNcg+oJI+mLpMidu2N4zGsTOQqPB1d55ogx0v0E9NO0EbR2wXQyfNJDhoHNvIHyyZgWtHTGYzFpEh9GjpEDb3M/fEujGsZihAzRquN+uCKTj/fGYzEDNmqAYYQO5Ajf9cRVSPS4jYXH8r4zGYGMSZ7LZXMO1PM3RCCm4UcokgrcNJN+1umPKfE3BaeXrsmXq1HpowZSZZQnWBpjVKwTN46YzGYzkyorYmOUJvopibwYkTjWMxmJxRR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4584" name="AutoShape 11" descr="http://img100.imageshack.us/img100/2465/kuweit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4585" name="AutoShape 17" descr="http://img100.imageshack.us/img100/2465/kuweit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4586" name="AutoShape 19" descr="http://img100.imageshack.us/img100/2465/kuweit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62" y="1522902"/>
            <a:ext cx="3410310" cy="224106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58" y="3933056"/>
            <a:ext cx="3408114" cy="258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2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677275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>- doprava do/z vnitrozemí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24579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A4AD17-1997-4ED5-BA4D-1BF6EDCD613A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935029" y="844927"/>
            <a:ext cx="26636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Silniční doprava</a:t>
            </a:r>
            <a:r>
              <a:rPr lang="en-US" altLang="cs-CZ" sz="1800" b="1" dirty="0">
                <a:latin typeface="Arial" panose="020B0604020202020204" pitchFamily="34" charset="0"/>
              </a:rPr>
              <a:t>: 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68300" y="1455738"/>
            <a:ext cx="82073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sz="1800" dirty="0" smtClean="0"/>
              <a:t>Přeprava zboží na dlouhé vzdálenosti po silnici (70% všeho zboží) však v poslední dekádě narážela na citelný nedostatek (nových) tahačů i jejich obsluhy (dnes chybí cca 50.000 řidičů), a též signifikantní pokles kvality práce řidičů. Podobně se na problémech odrazila zastaralý model řízení terminálových procesů a zpoždění při odbavení na bránách přístavů, mající za následek snížení počtu obrátek na krátkých vzdálenostech na 1 denně. Z druhé strany systému se množí kongesce na terminálech způsobené příjezdy stále větších lodí, které mají za následek chaotické přetížení přístavních kapacit a další zpoždění.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sz="1800" dirty="0" smtClean="0"/>
              <a:t>Není také překvapením, že odborová sdružení tlačí cestou stávek na lepší ohodnocení řidičů; vlna stávek zcela ochromila nejprve Západní pobřeží v roce 2013, aby se pak přelila na pobřeží Východní (2014) a způsobila překreslení map toků zboží do a z USA (například převodem části </a:t>
            </a:r>
            <a:r>
              <a:rPr lang="cs-CZ" sz="1800" dirty="0" err="1" smtClean="0"/>
              <a:t>transpacifického</a:t>
            </a:r>
            <a:r>
              <a:rPr lang="cs-CZ" sz="1800" dirty="0" smtClean="0"/>
              <a:t> objemu do přístavů v </a:t>
            </a:r>
            <a:r>
              <a:rPr lang="cs-CZ" sz="1800" dirty="0" err="1" smtClean="0"/>
              <a:t>Gulfu</a:t>
            </a:r>
            <a:r>
              <a:rPr lang="cs-CZ" sz="1800" dirty="0" smtClean="0"/>
              <a:t> či dokonce na východním pobřeží).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latin typeface="+mn-lt"/>
              </a:rPr>
              <a:t>A podobná vlna stávek se může opakovat kdykoliv v nejbližší budoucnosti, viz výstraha ze strany řidičů UPS a </a:t>
            </a:r>
            <a:r>
              <a:rPr lang="cs-CZ" altLang="cs-CZ" sz="1800" dirty="0" err="1" smtClean="0">
                <a:latin typeface="+mn-lt"/>
              </a:rPr>
              <a:t>Teamsters</a:t>
            </a:r>
            <a:r>
              <a:rPr lang="cs-CZ" altLang="cs-CZ" sz="1800" dirty="0" smtClean="0">
                <a:latin typeface="+mn-lt"/>
              </a:rPr>
              <a:t> kvůli vzrůstajícím nárokům ze strany e-</a:t>
            </a:r>
            <a:r>
              <a:rPr lang="cs-CZ" altLang="cs-CZ" sz="1800" dirty="0" err="1" smtClean="0">
                <a:latin typeface="+mn-lt"/>
              </a:rPr>
              <a:t>shopu</a:t>
            </a:r>
            <a:r>
              <a:rPr lang="cs-CZ" altLang="cs-CZ" sz="1800" dirty="0" smtClean="0">
                <a:latin typeface="+mn-lt"/>
              </a:rPr>
              <a:t> Amazon (rozvozy 7 dní v týdnu) bez náležitého růstu mzdy včetně příplatků. </a:t>
            </a:r>
            <a:endParaRPr lang="en-US" altLang="cs-CZ" sz="1800" dirty="0" smtClean="0">
              <a:latin typeface="+mn-lt"/>
            </a:endParaRPr>
          </a:p>
        </p:txBody>
      </p:sp>
      <p:sp>
        <p:nvSpPr>
          <p:cNvPr id="24582" name="AutoShape 9" descr="data:image/jpeg;base64,/9j/4AAQSkZJRgABAQAAAQABAAD/2wCEAAkGBhQSERUUExIWFBUVGBgYGBcYGRwaGBogGhwaHxodHBweHSceGhsjHhcZHy8gIycqLCwsGR8xNTAqNSYrLCkBCQoKDgwOGg8PGikkHyQsKSwsLCwsLCwsLCwsLCwsKSksLCwsKSwsLCwsLCwsLCwsLCwpLCwsLCwsLCksLCwsLP/AABEIALgBEgMBIgACEQEDEQH/xAAcAAACAgMBAQAAAAAAAAAAAAAEBQMGAAECBwj/xABBEAACAQIEBAQEAwUGBgMBAQABAhEDIQAEEjEFIkFRBhNhcTJCgZEUobEjUsHR8AcVM2Jy4RZTgpLS8UOisrM0/8QAGAEAAwEBAAAAAAAAAAAAAAAAAAECAwT/xAAnEQACAgICAgICAQUAAAAAAAAAAQIREiEDMUFRBCJhkfATFDKhsf/aAAwDAQACEQMRAD8A9R1Y2G9cRNUg9foCf0xz+JX1/wC1v5YtyS8hi2E6sb1nEYONg4ZJJq9cb14jBxucAEmvG9ZxBV1RylQZHxAkR12IvGOpPofywAd0iQN/6gfyxJrxCCeoI9/69MdasAEmvG9ZxHOM1YAJNZ74zXiPVjNWGBJqxsPiPVjNWACTXjNfriOcb1YAO9frjNeONWNTgESaz3xms98cTjMAHes98ZrPfHE41rHfDESa/XGtZ74j1Ht98QI7gsSQwgkKBBEE9Sbk/TCGGa/XGtZ74q9Xx3TBhaVUn1AH8cY3idmQvBpqCFJYotzsBJw69k36LPq9cZqOKzR8SuWCQjMwkDUkkETIhtovhjQ4yCJqAU7kfFqNo6AWF++Fa8Mqn6GmvGteF/8AfdHbzB9j/LAx8V5af8Q++lo/TAIa1Ln+vX+eOixwGnEEY8pJ5dexHL0N47HA/wDf9Pcav/r/AOWBK+hsbCp64zCf+/KPc/df/PG8VixWdZioDBBm/wApHY/lbES58KxuZLzJcTF7BfoB7HC7h1UVQpd1EMReNUNMEGdgQbGfpjurxPQrAOmq0VBOkiRIPYkT+WOOStmy6HS5lSJBEfp79sYc0o6j7j+GE3EMxSYEUzALAxfULknrzBiQINreuJMu+mFUEAjcQoiCI1apBsD7nGikxUH5fitN9mANxBN/sJP3xN+LX94D3MfrGENXN6WVgSSpaQTc9pN56jc/znSqwOsICNgIJAsLwTvf+tsVkKhhU4rGyz66rYifiLMCAoE2kEziHL5uozEqyE/NMEr232+h642WqM0kgsNtIge4IgHDyFQf+NcWJkD97fr2Av7nE6VdpG/Y3+2AHzKhuaAY6m19x+v2OI34rR616cbAqQf07d/5YlMb0MhmxeQRHf8A9YxMwOpH9e+Fw4rTawZSwB+ZZPa0m0HGZ3iGlWGuTBsNtjpnuLdsGYUNFqGOhxy+YA3wjfibtq0qkoFYgAgtJPKDMdCMS0qhKy1rCQJJBImO8evSMUpCaG34i2OKuYMcuFa5jpO4MGTB6wL9b4jfPgSGBIUmQDBH/V6H+rYqxUOVzVrm/wBscVs+FEzPphTmtQBIJYCJgwewtNz+uFlesXkKLDckgAe4LTOGmmJ2Nq3iiPkP5fzwP/xWT8h+hH8sJMwkbsBboAZ/nfA1aqACBPTcR/H1OKv0TSH1XxWw+Vx7MPXAv/FKsw1rUAkcxIIHqb7D2wjqVN4EmxPYe3pjZqB5EQWjT6z039cKXI0NcaZaDxaj/wA1D9T/ACxlPjVEbVkHsxH8MGU2Q25ZaYGxMATAIkgSPvjugy000rSpBTvAF+/yXJxgvnN9pGj+Il02Cf3zTcgCsrE7QxM/YYXZnjaUy7LT1yaUspHNrV2BkjbljDHN1adKk1RgqICDFNYABIAAAA9PzxTqtUDLgzFsqb+2YH8MXH5Mp9KqJfBGPksGT4+zqdNGo0G8QY1E6RHeIGO/xbMSDRYEbh2E+liMR+GuL06Szp1RpMqrTqljMxBtFz2HpibMcSWpU1EsSZLKVqEH07g7csHrbE/3E7Za4IejKddyFbyF0taTHQxeF2m2I3zb6WYU6YCkg8sm2/acZSztAo2pnpQ7XCFgeckSxXl6D3OIDxSkSVUMyG87EyBNptfAuRy7BwS6LHwXPPSp1qjrTAUJsrEkmbWJPrth5mc+VJQaC+nVBpsBFusx1FpnFZ4V4joKjrVpu4YgxCkWEXlvXB+Y8WZZiSEcNEaim4ta0noN+2FYUdZnKhnUFQSaZmJE8xAHtY/fCfJGnXRScsqB26tqsCZ6DcIcSZjxOoqhkQOAoHMSv7xNon5t/TEHB815tajSpoKSKTAlmGxt3IuevXfFRl6E0XWnwqgAB5NKwA+Bf5YzENTigUkHRIJBsen1xmItj0UPKOAXmkwBVljRcgkEGAD98H53i7VlamE0K4jU4ZZ/0yBJ9BtjoZFn1eXl3qqpZS1R2Mx2lhIIg4WZx6jKsAmNShUYgoUB6bixIBm9x0vmpZ7SKqtWEpwss0imxgDQSCoi8gzEg/yxLmFewc0KYNgb1DA+Ux3md8RZLMKqJTdmJAJC1G0udbgFBySSNOoAsDcYIzNAnUqMUadMAMYJU2u3KCQp9wJsTiZckoy+1JFYprRPlqYG5UXInQ7CQY3lY2iD1x15bEtpL8nxCwa/pNgBNsDZMKlMM705G4nVdtp02JIBudjjrIsW1IKQqFCQSbEF11fDElbkRc/TCXI7dWPEbZAUlQkOT8XUEGOtmgdtp74WZqowGorTpz80ObzsdMkWm5gCDgirV8yl5dZ6fIecotSVUWKtAGgkEi5wqdz+IRqbhFXdmKgOF/eWDJM979xhqLyysPFDTJ5aWVkAblCkk6dV2HUgzeN+9rxisovIF0LIESTBFzc/fv2w3zebdymliWDsNYIPKQt2+VZIYWEC204V8Z4NX5GRNSgw+iIYGN4AiD1OOiDpbZi1bolUJS1gEvURzAkrykgAhoj4TPpGNUFq1AQVMDSTq6nZd9MmJM++FNGs/llFLNznUArtp0i0wAI5d1J2wQeI6XHloukAXMwwgFxJIlgYAI6+4wrbHSQZSzdSm0Bgsgk6ZkgAsOsX/icGVcxplmSpDXDN1mACG3taDExbfAGYz6DQ8AMSWUim1MgAKCs7OBJHQ4mq8ZZG01KoOny+ZZ2BkSGX/O0/DcCcJDS9BKakiXUFkBO5IDAEWjrAuJuYNxjvL5Z6rsEPMNY5mKwR1t7gwMJqlamoe9wwCyoJmCQDcEGQQbED8iTlszFai4YqrSG08u8CeW0A6VJMTPXbFpktD9cnXXWzVDUCX0g821mjc2Jgk3A2OK9xAoUFRq2li9wNbMQfX4Abm3Y/TFm49xz8PQ1qmp9oGy6SoLN6cyx/qGEtXJ/iENZaJpc6kob2K2YwthqkMIsac9bLph4ActxgCF8s1W3QeXJe5667+0X/ACwTxfK1EQVDRNETpYASJPe/JAnr1gDHGX4d+1pMlca21CdWlgCDzorn4dQjUDYg2OG2W4iiUdWZNbMrVdYC6CgZdgroyhgSDeSDAsMLLeh0qKsfLJkVLg2UliDPQnV2/TBtCvl/NYSq0gRBFIsSCdtZB0kHsJjqNsazQRi5pZVqVNbkamYAnqSRaewJvO++B8hXR2Ara10QVVCQpAMwynpAveDfA2ntjSfgcvx2hqHltSgkgQpldQuJJtIHcXwZk+KgIixPKBa8wBJA2O8m/XAWf4slRAkErELCry+3Of0wip5gKYFZqcSBrp2iSR8JjVfcnt9MnDjmWpTiOONZ8ujU6ghHKSpWHUDmBJggglb++FdegHoGlTUMyCmbtchC8CLCZqntgqhllItVB9VW33nf64JOXBtqmdgRH2vi4tRVImVydsL4Bk/JoAu9KmdRLLqvYwIAsR26RiSpnqLJD1FUkiZB0jmuZiwvE/TC9cokc9NtjzDmEj4RB6d+2OUeDyjT66bfXaR9DjJwTlZam0qOqmVJoVaSPqcVSIaYYBlO5Xcg9PTC5MhWDE+VGrmCjoJNri317YZ/38KZJd6LS2sjSqsTAEBjIA5R0xzT8RUqlRKdIKajE2bUUB76qbi07Wm+NlpUiU1f2I6fDW5paGFM1NOk7KDN+twRG89DgEZo2hS3NDQRIFrjuZO3WN8OHGeQkhMrUWSQsGwvKyxBi8HrfCqjQeoomiNbrqaziLzrpgNyiy3jruZxDtPZTcX0S/iArGEBAkredW8Fr2Egnboe2O8tmXas/kELoBgqdBhlhb2FjB73wko1fNfUaoULCQpudOrUDAHXee/XDvK8YppRdRTplWZVKOJAUBoKmRHS5kzfDaom7H1Lh4cBjVUFgCQXuJvebzjMVWrxwBiFy1NgCYbWRI6GJtONYVCotWTGTNPzTXDKpKf/ACuPhEgK2lRa9lIiexxI/jPLUUZKSBIBMylMnSrGAEEzylR6kDrhGniRCSlKlRch2YotGdJA00zzG8qS0kTzEbYqfjkF6yVCmgMgAUm40gWINxvtf3wJYxBfZ7LLxHxBTqMpfzHSNUh9RBg7aizLuOUw1jtbDGvxuoKXJUOiqVVW1JTAErJiR1ZVMyQNZOPPuHOfIrDor0XtuJ1o0D1kfYYWFYkEyNWogkwTsTB6xINpxNKTspqtHqWd4dUNNQ9ag8kjRRdSACIOtmjVY72uOtsMeHZdS4WuKYkFyBVUz8I5tNpgdSZ9seS+aFrM4poOeQNIixItbYg/lhllqiF30jQGVho+XVA0kdBcRMYltLoeLPWsqP2ZUOhU7AIpCg9AAb36mZxxWYqJ82I7Inp6f1OKbwfiCUTKKqs4QEGFBO31Ox+uN8V8T1RqCVWRgNlCxJtdiNXtHUYS2MtmV4ox+GpUckwAUv8ASFsDho4IWm1VtZLhQoI0KWmC0WYgj6T9cVzIClTy6OzNWr1qYqand7alOmeYiZEQN7+kgeIqeX8h0WkqvUrvTVwoJgOXDEbxphL98PonsHzHENVPzYLMoMANMEq8yBsJZbex6YWOKCvQDNv5YqGdQvJNSItaJSbRjdKiUpu1OmSrIQ0qJJQKSxAPIhZSdxIXrJwx8McSoCmKLoppa/MZmgBHZDMMIgWkRtcbbXB1oUts6psVp1qNPMI70kIQhQqOusD4iBB5agJJuUHTdLWzVOoWGl50qseYBBFwSSDMsW6xzSZ3x3mlNCtamTARgthJdQxLVLmZaTb7YHpLWqgolMmZLaVBJmBdhJYSBHTr1xonu2KtHWcrpUcDyxq81tQZ5PKi8pkwL6iDYXgWiAc0zUHTmVlYA8rFiJ3Bm1u4tbe2CDwfVS84pUEsQ37OVqPvAFrbDSDLXgYH43k3pBASpLIoKBNKjVJUKB/qY+pBkWxdolnoOSr1cwg0NoWpTCtqVSDchjTUi7QYJJi6wDvhrwnhjUaaKKhZl+YqJeNpJM9T98VnwPnyyNRLszU2N2EER03vBmD1AXbF1y9fVNiIibWnrB9P4jASVDjvAVo1DWAdleQBr0rSYyUNzYTqNyVO3YFTks1ScMmZUlviLAiVXoCQCwtse0WFselV6AqIUZQwIgqwkEdiMefZ3wgtLOgksMtUlRpJYgkAmmQBYWYhiYgdxhS0hp7GtDh3DwYHm1WI5UZiXkTPK0WA7zaTjnOcY/DstPL8PLWGpmXodxK6hPoWG+Cszw7KKwdcooqnUfMVQrksNLcwOonTvNv41DMcWGVrP+2SpTNzTBLVF2luXlnpuJtt0yTk3aqi2lR1xOjnGcMlGmuo841qV+giVHoJwZlcnW0ftEpo3ZXJn/62++GHDqhroWHJBgqQCbiQbMRf+BxNWoQPji3zAD853+mB7BOhWeDEywWG6Q5T7kK36HATZOshLVuRN+WqCAI5tTaFZrybAfXfB/ESunlzAnVEKyH+E72xSPEFUlgq1HMk7tM73ge0YEvAWW/JgVKYqIdSHY6ixMGDvPaMMaPBq9SmCKepWG4KcwnrJEbR9MV/hNGmaILVGTSi8qM41HY/AYmw3wZk+KZdI15upQW4CNWrLqJFiRMAAiT7+l0qvpjvQ3yvBDlm8x8vRVSQrM4BVRfm5dUXgbCZAJGFvikt5pq5cEBqaz5aKV1EMCRytBC6RI9IM4T8X4yrAqmfXQSB/wD6axJHWdTEFfSMCLmcmjB1rJmKgdYJkyouWubGZIuPW+DGnlsV3odUOO1aVGo7Vaj1CsaapJQ3IHUFYVvlP3wb/fNGqINBNWlRAzTqWAAI5NHwzNvScJ85xEUqdWgF0pVp61IM0xJI5R21SJG198VleIspBRgDN2XXzT1OskEjuLYqDbVidWer8MzOWUQ2VpZedKg6EcN2uAGY/nhtQy+UW5OXA7eSq/bVJH0x49T8SVGgFUaJvcGxPbY74ITxPRIl6NNiejA292M2374u35FR62f7sNzTykn/ACp/LGY8rXxBl4E5aj9x/wCOMwZfgMS1ZritPyXWlTq03jkjQIi0QIMR3GwGK7xvg7V2BoJXa/M1Z01HeSoOnsDAEYNy9LiURUorI+bQh69NLm8T07e2Kz4oXOoo88lQ3whUCAlRFxeQfe97dsvt02XpfZDWt4T8tajvWSCpBVAzQSVZQSR6ROFuc4OzEPSV6moamhPgJuAImfeMWPg+aJ4a3mBoCUzC3IGlZHoLHf1wqylDzU8uArPp0VSxXSVnlA2YkR0NhbGfbo1Ta+zFed4W9M3RiulGJ0EAalBifSY+mIstmolSTBEbT2n8hizZ3gNSm7VDVQTSCgO5iylWATTFxFwZm+OqPDqqKTFJywMhWmeq/eDJJv0wlH2N8lg1TMBqSimwnQpMgGLr68ptuL798CQxUcgDGRrK8tv3ZtEbfXDTh2YvWp1QgQPIaUDLMWA1bX+ESY6Y1xrihCVVWnqI8tQQuoc2wMHkJEn6H1OK/wATPsYVuIgZenc6qSKAIi9KtN7kwVBj0wDx2lXRlNRqbOwEojCoqgSJOm6kx+XpjOFsoeotZ0510q6kcupRYXgi5H0wfwfMU2pBERELlDVLgEPeHMmeYwd+9iN8NewlXgT5J95ViCWNgNjIsAYPKY+nTA/CGNSnWEiV8saY5iA5JI7239zh34p4Q1MLmYIpiCqmqmowTCrM6jpkxvFumIOE5ukqUHps1KrfWUpEl95JDIaROmAYYG4mInFVoLBsk45lYpT53ZfN1yTUJYiydOx7b4ATjNfKVKlRCrhyyJvEQNfQMPkg9Y9cEZ7ivmVKrBjPUlQpiNmUAXEQYHU98RVWV6SsF0qFB+EhXLATcrzVF63jTpAAjFxmnpmUlvRGK5SgVR52koBZokS3xAC42iSD0wKeLPGky4NjNyukQd1iwB9cBU8xprVpaIYEEatQK3WI2N7HpGCnzv4hzmMwmt6siNTLdbAgDUWIC3264p0O7GXhHimiqGnqJvuDYE9r2P8Avj1rLVwCINn269Cfe9l69MeF5RoqqQVhzAhtUaiNPrIbTj1jgmfWpQmowWIDSQoEQAL2B1D7364aZLGnGvEQytTLh0Pl1nam1W8UyACoIAMljPUWU4YtmKbsE1qWemXCBrshIGqOqzF++KHxjOpxLOU8pTOoIKjqSxC1GgSwe8FCsTpJ5j0OBMrk85SztHKig6uMu6azUt5d2lHHKYY6STFyLAEYG7GkReKH1VqzuwNCnVaiKsuEplAgdXW11ck64hi6gG0Ct+JuFDKftfNWtrZqYX4X0i61IBIKypEbdJvgvjuSzWv8EjMiVKpL0S2kFhDFmItokyCJmA3QY4454ZrIFSsRrrFWDu+tDpOlmUjcBROmNQB22xKdJKhuN7IzxhgDpcqdM2JEx/X644yPiNfhrzGwaxtHzTsR39ekYX8UoeRUKFw4UldS/CbSCoNxuLHEGU0eYpanqmyyQAd4N4A2698PDYlLRfqWcoUSULaC4UrTquksehRULMSwb90zaOmAnz1Z2KU8o7gE/wCIppgG/wAzlS31GAMvXXLEalUWHKmlfeWUaWI/hhytNPMWotOozKQVZqsKD0sLH2M4558ig6pmsYZbFdbg+eqXdqSCYN5gdw0RP+W2+AKfBPIYVKlbVBI0qNW8qOYNM3G49MW7yaml0L1HVkvLEbFjsSwYgdo2EAYW5HhtMIvlGoSt/MYaWVgQdIYqFO5P3xeTBKNO3vwQ1OBg0xU0axvJYimIuNZNlkWi0ycb4pxKnWzJ00AoIVdVOmkARcgCmT102PTqScH57OhnK1KpYkLE3MoJBsnQSJk2J2xjKaSrrclCSSWJiew3gSZwMlM4NVKag5cUqbMGDEa1qJqYfGC2nVbbTsTYDcLN0dZ1VKIczIdSwde4HlgCOux+gw58pAdRAkbEDb2iZ98Q5viDIpYpqFvgBYmeyzODfQFXzfBASdDG+2oXHcagQG9yJwmzXAaqxpXWINx94tPcx3xcFprWU1GP4YyYZoUuBEMVbcdLibYFzubRQrCvleoJWm5JJghgATcR8MwZ+1JtC0Uo0X/d/T+eMxbW43cxTt0/Y1v541isn6DQ7reKsyAY8qb82ggj1s+mRvtGENbh75oAvcswZnc8zqAwOkXLEGOmkXHbEq1FJOskAdIIJ+sbe3rHfBtBSrAhC0RpGghVBESdUzAuBtPfHR8icF9Yo5OGM39pMIy+WNFVpoTURmCsNOi0GOoAuYAHcY4ylGka9QGgHUsCg+LTO5HMB99saocNJVFp02d4+Ly4DEWAY/MVg31RvtjjKJ5eZUVV0A/GpIVRBJMNcBT399scDO1WWANQLAlXUA/8lTcdyWaLxf8ATfHXlqJchitNWqGVjlUSdvjMCw/TFZ4x4npIh8kDzIHIr66bX6MpJYwS2mZI7AE4D4q+co6Q7syVqAaKLFhzzOoCxYqrbyN4NhhJt7r9g0WFeFvUSjVoulPMVDVFTXrL+W7HyDoAbTFOQRAG153R56kaaViBrvaoC/7XSecXMtpKwJEi+K/lWpmnqSm76FkhSwN4kEA3Fi0QQAdzbFo8HZtjqNdOVF1ItcvyqY0BS11SQWjYwLQLVKl/OwTfgccE4RRbh4q1qLLmfN0iFJqhSVHMoBlLFpi0fdNwyFzTGpQqsjgQmkqFN2uO82FwRHrGLzTzlFmVj5UtE3FyO82gdv0wo4/QTMOi0awWpJIRr03IKwNJOkFYLWkQGwKSlV6CmhZUztP9mTRroGaoo1pcLAEhpI029wGHQkmDLcRnh7+WdL0q6PNOQVpsWKc8ljDEAjodO9yXOd4HS0H8RmGpNqnUKq6WLggWKINUsQIEja4xSM9RHKgLxYkFyQTsbatvf1w41kRK60yDiVMrl1qllBBPw7xqsXJ+J5Lb9Bg/Jk66IqLKvUVXptyqBV0gOHEkSd4vzCN8Kkz4DOioCUKMjROhljmvIa0CCIPXDDxfx2rmzlMz8IZbEGWBRvmhQpuGZTHzEH4RilF/p/6DXZPxrhlOlVC6odi0wxqBSIJC2HIJUjUZvBxBRzxpJCVHBhmPMoAIgapEnWNJMGLR3xLxqqKgQ06akoDq0jSQWAJJA3kwdX+r3MXDMjRq07Ux5iqzsfPUqZJC6gQTTLGQAJICyTzYbjvYkxPS4hLatcvOoN80jYzvM3xfPCWeWrqptzLVALA7y24ttzRHXrilZ00QgKzJI2U+WRe4JEzt98DLxypSCLSJBJYWG+sFRf3JP0HbDS9DetMt/G+MH8XSpZFgWoUq1MvRXXd4EEBdJIvJE9bg4c8Kz2fZ6HmpWSlSqE/swpchhedR2MadxAYmCYg7wbwank8urJdmAFdpJDQbwNgqnYdgZvfFiegA61GcLpDCSYEMLiOv540ZFlQ4x4Zzf4mrnKb06pdqmmm7FSqMdg0kAhbdt8aocGzdamtHMKjUvMQsGYmohYR5lKp8BKnYA3Eqwg4uyVkPwgtbcIY+5GOmUMINJiDvBUev72M6d22XlqjwzxZwKvQrulddIaXRxp5wIX5WYA2uJMYT16LmEaJWxW+rvJAFvr2x734k4TSzdDy6yVUIJKVAmo0z3kE8pG46j1jHjfjLg6ZLMLSVmqA0abFm5SSS4JUDZSADG9+uKT8CaMTi/wCG8t/KWpqADqwGvlEEqSJDTixcF44lSBSqhpBY0m5aqRuBq5WjsPS+KIa+ojlMggAbn6Df6YgzVFkqIYZXOwjSwbvA+G5kflhYCs9bXMJOsFqhCkgFWgT10rp5h9dsBPn6CszigpLgmQhJHUmVYk9d1OF3C+O5o0lNWhUqDQZdV5QVJEMTAVrbzF9wMN8vQrGl5iZanUe3mJrFDROx1VIV5Iteb4mh2ANmqr1ARTUdCx1MB7iQQTa8f7Z+GqOSsqSZj9mDE9bk7RIEAb4jzfG80hg5BNQTWR+JpsQPZQel47Xwuy/imtmKvl0sgFYQT5lU0wo6EswUL6ScFANUydcACnmHI30mE9wCoJ/O2CG4aBBfXWEy4NVpiDsrPfpIHc4jzC54Aa6eUQMLg1nYjeDrpAqOu17YIppWFMGq1FmUxKkifub+8C4mMDGD/wDD+WLfsA1FmBOvqCDFibH2IuDjr8YUIp5kKp3DkfsagH+q1N/Q27dsc5yuFp1JplapCEP5thBEcurTJFp62xUc/wATlSrh3Vv8QF2VO4gCxPXBTug8Fw/vjIi3m0hHTVt+WMxWqS5DSJpUyYEnUb+v+JjMXj+RWgehQzdbfUQdjo6H/Mx/MY5peFszKmDYmzVoIHTYyD7emLRmONdKQDEfMfhH6ScdZRarTLqR32H03P1gziW7YJUKqXhnMtarmuSwCTUqX73K39sZS4Hl6EKjtWDtoqKxBtBsAIjqCb9MWT8OB17yZNxB/KJ6DFe4zxfzH8ugi6aA8523JCkWBAtvsIsPoE+h2JqFCnmKrGPKpq4mmosq/uzMhY06jEEk9sXzgGSyopA1hUpMNTLUQkmkdUQBzKYkABltDXicUmdNSqi7K4KCGaG1DTZbmUZREGYXtOLrlhVomkvL5dWouuf/AIwWIphpNl1On3E2OMZtmkStVqIo16jKz1NdMAkUzzOZPynSDN7nE78czIy0qwqVE5FFSqKzaam4ZQgIUQbsxI/VnxrNA5iuVqoKOsSLeWNCBQdQEkiG/PEXD0Lit5IJCoWLICSyqBAUASWgnlF+uHKOTsmLcVT2KMzxHNotNFRjWYNUZNAIFMRoZTqv15eaABe8CbL8QrMlCqFLVAtVSxFhqnSSLQV5hpP+XcHFz8Pcao08lm6VeoKRpQqVockmoDoKzzSGUcoCxa15xQuMeIajKA6VNQjnUzO8i3S+++HBXVoJPsf1KdevQDEa0UlQGWKrGxkqCVHsDAMx6J3yuncR/DAOQzNQaRULLTZl5lhWQggy3RhJm9zMYaMymu9PXChxDMZYLEzJjUbNvucUuynH62AZrKrpBDSSbgAiLdSRf8+mIsqirlxS8wal+ESQYLE3Att1OHebyWXFJiueFUiNK6YkGL/EdIj8x02wkNMAkwJg/kDGLTM2qZJ4Xpj8dSFYBw7gKrmQNKuWJB3AHfvg/NV1yuYqeVSSlSJ0siiB8II3BJEz1kavphVlKR85awaknk/CKpIDM02BkBQBJmemxwRxDJVKtR9LpB0u7q7eShaSBrjYgbgED0w29CryAZ3NZWmrCl5jVIKgklGVtiJvAESQN9otdZlswyAxuYjrcMCLfTDfxZlqauirTpoVnUEGxMbnaLWHphfw7KCpWpUy2gPURC3YMwE+98OgyvZ6x4LzlNkZV1FGZ2AYg/ESxEgXXmt6HFhWlSpQTM6lXUZciZ0ySSYvp+oxQuDZUZOqaSsdIYsoaxAOpgp9Y1CbTAsJxfSAygm432+v5G+HHqmTLvQ1QdJG+8zPtjDY4Byha/LpQRH1/etAweMX2hEitOxxX/E3helnQUq0QWVT5dWSChPqLkTBhlI64eKYOOM3V0CdNpF5iP5f+8J9DPAM1wirQzDqEZCh0srsC4NjaAAQREEdL4k4RwoZjM1WqAhDT0K1p1AoWjqSBM26nHqvifwuufpjS3l16Y/Z1DcML8jRutzHUH648lp1GoENUy7o/Oqkpp1lCdQVo5mBH6YlMT0x9wXjlWkzrKFjVekCygjQisyaxBDRECRInci2CuC+KKmcVqtemhVCdJa4I68qjSAPQHfYxOKdn8+2sMoZJ8wwSCS7liGIBJBCOqkn93HPAeK1MuoOoFDI0jm9NomZ6E9464ivZp50egHxZQat5bigrLFyxpoq3IvoOlvS0zeLYH8RcQTNUqNGgatALUFXzVDuWQB1LKVvUvEbDcziLgnjSnQh6mpQoMQo0F+fdSSTuLiAvY3xHxfj/DmqFstVNKyHUtJ0cE/GGNgxJg2BvJE4jpWaSx8EnBc1VDFGzC5ik3+HUNM06h9xtG/c4NXO61rfsUDUkc02UlVqFWYkHr8IJBKi4N4xTc/xWkx5M3ABtqBJmSbm3W8xhjk/HNSEFWvRcAQxCnXFgLgRIF/h/U464zhjVHFLjnla/wCkHEv7RaGapClW4chTcVKTBKqk/Oo0lS1rg2N++KzS4mtJtPlpmKX7tZCpIMaSCra6bQOjGL7jB/GqGUd2fL1lDFifL01ACDeRK8pnpMdo2wjzlXnMQbC8em2142xhFUdLeizpxHg5AnJ5wGLgVEIHsdQn3gewxrFfp5miANWXcmBJFaAT1MeXb2xmNDOkXatnaNIqEpMT0llSfeVPc9hgZ/E1VtQXy0AtOoGD0uWg3wkamqt5aJJmNjFugInmm3QTjvMUqYZFZ1IX94ELM9dMwB645nI3xfkN/Es9qjlyb6Z5NrwPhMe2DclmqVPWpUr51Nl1i8nrq2AmfXCwcNzNPUdCVEZxUVlYEAHV1kEDmH2wOctUq6ldqnloGchVMcvxNcCAAVJJ2DDpiiB7wHMo9UP5gWotMEqepReWJ3uJtf7Yb53jauyJBOqW0qZ3Ihb79OkWmBiiZcI4HMsg6UkkNc2Eiw29uYzh9xDLjL5mmAKhqDkg6RTMwAVIF1E7k3kWF8JvwVj5LBwfNilmKbMpVDyOSFOjUILHaADAiNiMc+IuJV6dRv2ppVHAf9kzqjhrDY/GNPMYub2xtPEiU2YVgyhVZjTAALEBiAs2gkfFt0F8CZjxVQqOmjnc0ghYagB1IgiGMk7d8R4tBjumKM5QzGa0qGrOqsFIiQNZ3a9zK7kn4RfsyXJtpk6n0/FYAgkspk3i4G4+bEtDvTqAGBaZJJ66VMDYAzBgRgVeOsRUWo6hiwkwDqi177Ebbbdt5c76LjxtukLOIQQrFZ0EEqI6G49RbbB2Tz6U2zJ062ITytSiZBtD7oVLX2JHtiPNUL8oOkgwQDeDf6Xj6YFy+X0iO39fc42TT2TJONxZlKrUOnW2yqoiTYbC59Tta+JC2/1xIb37+n2+sRjlpk+36kDFGYJn1lDYTeN+1vbvh3mOPZU0QHzteo4BOgIVhiANOnQE02G5IuTucK6y29MLP7vBJJ2N7CCL+onY9cDVjWiJNdQgc5kzBafy+uOaqSPfF+zecoZehRZsn5JemgB+EgjmGspd9QVHl+aZiL4S1eAK6VqpdqZUTpVAKIYAa1BMSJmw2kCMClugcaVhNDifnhXVFRwEUgXDMq6gxsLlge+PQfD+bappCn9mFDDu2rofUbRjyLw2wNXQzFdcaTazAEr7ixH1x6B4V4lpIG0XH+lyf0cN9GXDWpEvaLj+FYVTUVoldDdrGxjaYkbdfQYYpmRtIntgKupYWYrtzD1wNwnNKZQhkqIxRpYMHtIIjaxBv7Y26IHTmfp644BBsSfpP2x2oGI6qhTMx6TgaBA2Z1BiUSQP3bfcb97jFf8AFHC6mbokUmNKqhaoaY+GsdBG9itSLAyNyDvIttPNg9cDZwErCuoMgjVIiPUXxDj5RVnz7TpVKbmlWpsHIIK1kKspYCCswwPLuO32AqFQoRVI06hq1SWYExAEaegx67/aT4HfNKM3RLVMxRWGpzq1qpJATs6yeXrJ6xPm2RrZd6AFei/nWVKl1GhRHcAsPYziJSpGmtCXLZoEsrMdGwtNp5jHsMT180GzDvMiYG4ELpUfkMcZ/JJSEozENZSVgggjrsR09JxFl84urWUW9iINrzMD0w6T2Jt9G+I8hYBVaCVBgW0kwd7ki+2I3zOpFVlWFk6ohjO8n5gDt2w/pZCnVo12K1g6waSJR0gnlEMROkGWG+yzvgjIcOIB1UKKqpNtPmONShkYFywBMzzWI2E4lSSQVZVcuwjlm1i28diRsBcC8XwRUyILArUBLKGINrmbCCZ+se2LdlqzU1sXqMAzBTFPpzAoq6dMRaSDBtis8WdmrOG/dDCBESvNEAW1T9sGbl0JqjacMqgART2/dP8A44zCnyX7/pjeCpe0IuHh/hZzJNGpmRRVRaqo1MxBECAwB6mfTGvEnhvy8wQKq1KehSKw+YREEBjD6laQTaMTZ4Zam4f8IwRQYprUOu5sWYCIHwxEc3XHHDMtUqu1QB6dNzCrUY9SxKrN2sZLQATfGesbNlK6uyHheUNPkUu8/LNtwZWx8s3F+vtOH/DPEFYU3opTVqRqlWNXTz610SpiDyoRynY7mcK0pMjjXuhuLMh2I9yREzi0+JOIRkcw5mfKRU5SADUKaIPRgdRAGwQemDii26bHzTi9xjR5dTyqj4KnNcEMVBHRgb/S+GeZ4szVkBuFQxLaz63G5tvhfxGH0VlH+IGL6blXBipMg7khhbZgNwcTcOyJqVaUOKRJUea5gKIuSADF56dRjSUU5KyFOk0vI84vxlMxIGlbqrEiLja8coMzbA/DK9JWmVaoobRaQDtJ7G8A4Y5/w5lqQMOHHKsqW07XN+YiZE2n0wqbg7PVarQUKFRRpIMO3X0UAASxiYnqcHAocb2L5GXJG0M+GZstq1rSRrNZYczuoRLsdrm/fCjiVOrlqxpeaKsCQdK21XIg3EWEEmBG2J6mUrZZS7VmIcM37NiBvddVixBMdtjcYmy1NqVIhrI41EaAzm0/HErIj6z1xNx27XZX9F8bTp7Vg2Xzi71vNZraQBqFtulu0WHpiWm99TT8zQQBESRYWG3S2I1QT1vH9dv6nEq9foB9SP4A4pKiHJvsl0EW7RsZG07j+t8da10ERBkS89JW2nb1nfAxzAWNRjUYHX+un3wTqmTcsSN/rHp0JwMRHXokAHf0/PBPC8plipavW8ttEKkjmKyVWSDF4AN9xjSuTae4sDP64FzXDHpsWdUVU1f4pgSRA2Mk8wbbpfbCsYRw/wAVklqOYpLUR0FIf5mkBVcsdPrrteD0GFuboKlBi1EiBpuzBiWUmdLASAQb9z2xrK5UeewdS7hQVRQzTO55UY29t4wyzXDqRIb8IwpSTMMCTJEMFFh8Q3wpyS0aY1+ipUc2ylGG6srD6H/eMX7h9Qo6SbNOltxoqtyT6q+ie2k4oucyqq7hJ06jHeJt9sWDgWZD0KaMTyl6PqAwJX8iR/04cnpMhej2PhGa1oCdxYjElZtLAqFliRJ72jbv64QeGOJFtJbdxDdtactT7kavZhiy1RKsLwwKkje4iR6j+WN1tGLJMvW8xbyD1BtbvE3Hrt0wXTQAWjCbhWbrEKtYliuoajEx02HWAT/Rw4UnFLYHGrSb3jG6iK15EepJH226b46rJImL45oVIjbEjI2oLTM6ykneeX64ovjXwxRqUa+ZpFkrAmo1NKQYOVJlg0Fg2kkkzG9sehVRKm0mDbv6YA4eyITop6DMnSDv6jcbfliJL0NM+faVKlWMVarIvxLyj2+lo6Yw8OpAgU3aqCblJkR3hYHrY7YuX9o/gNcuWzmWRxTLTVpAALTn51vZC242E7gbUSrnfhI1Gx6g/TqD9sZ07LtUOMrxrQjKqtUultMywB+LVqLAydxFhtgt2YmadC4AWCRLL+6xHMFCkiCd9O4xWqVcjTpMX9bepgD8sM6edBBV2qPrYW2FrgydmA1CIgyQfSXGikNc5SUIp0sFJIlqjimpEyhCIwAi22AfIoIwlEllbWFNYlhbTpDQST1IsQALXxrLZtFRtFNqStqLhubVHQgmFiZHL9cLstnNRGovzWnVB+vN0/qbYSExt5SG/wCEP0Dx/wD1xmBDwqb6je9naP8A84zBY9DfMmtl2pVqigU64ZUKkwSt/cSD13g4Hy3GSrVGlgSxIKteCB6+n5Yacbzr55ga3MqxABKoLXKqDAPWTJ7YqmRz6EhCNAvDAgwCZBIIMm/5+mJjGEuipOUSXitd1qAM+gvzExrMEbz1P8Z7YKq0qr09Pn1CoXTeoBqXopFpWdp2wXxzICpQWoDYBeeflYgGbXEkG37xwn4fUpU1ZKqGs4YgczBRA2AG+3XFeLRP4ZPkuAVaaENWpKQYhiGALHpNh32MnGspxBQ9Us6MVn5OVpidPKdIm0xeT6YGrUg2kom8yAx+YbAHaCYscQU6MSG5eUjaw2O3a35YtMS09Dmt4nSnTkS5IOkC0GdiesEjcdu9rDwTNZenlVculapU5oFUIqEgErpNwQSJnfSfYUWjk/MNOgsuXqaRpAE6tPw9/hFz649K4H4AL5cljSolCxphU11GAGzkNYSCLSTvbbDcXJGilJuyo8SzmuvqUioqKFAZiIIFyLQPaI7YnyySdRpFFIJVUqEc0cpIK6YBuRpkxuMCpm1qsCFA5QOkt6xv19/bGFXEhWVhsNYJYR6ggG8iYm2JjBVslz3tnZ5SNQ7EgdQegMET+mMeOgMau+wAgSf+rETSSZifbbHYf4Tawna1yf4acWZlv8OcDy9WjRarSl6NXzSYB8wENpVtVtIIBgWMHvhL4gyyLmdCRTpVDTcSG0oGploi7RJP5Y1w3xEmTo1FqU6hNaKilYvKgAXI0iASPc4VvxU5kCq7knZZE8qwAlogBSQDf4cDA3Ue8A2Bt0J7eo74FrEiSyggCfeLkEdrYY1OEO2jMC6S6kTfl6j/AFau3y4X5mk2kvB0kMoMELIBsOk98SnYMY5pwPMXWjKRUimuWFObSuphBtYwLGInsny2fOrUqoGEt8B1f9077YKzedeoyKUUaA1tR1EssOYF2aJg7b4S0qpglnsAD33IH3vicbKUmSU5qPOkszH4RuZ6AXvhlwGkTWNFmNPXsxF1amZEgx01A+hOFVZ/KKspEsNSlCwO9iCYIP8AvjsZ1tS1Z1MrB5JkkiDcn4uov3xrWiS98H4kU1RBJh1FyuoaUeYvBRqTW/dY49MytXUgM9MeS0M0EJdRIpMtS3zIy8w+tMt9dOPRfD+Y3SZ0mAe46H6iMLieg5FsaVC4YELKmAQNwZ/Q99gMErWUN8Q1ECQT6GOsD+OBc5WKgEKTJAMbgHqPbHGUyRBsHZhGrTe5m8kiQ2kkDfaemNjIbB/riGuY7n26Y3RQXN9yNu0gj3kEH2xOFxVWBHTqz74iqu/xArPtNvU73+uNk6Tf6f0MEI2JGBZ2uEMkalcGRvMiCsGZ326gntjxvxx/Z+cvU87KLqy9Uxo/5TG+kk//ABn5TPoek+2lTcabdjBB+nT7YSVuKrSzAVaY5l0wyHSSCSYIsCZ+vriGqKTPntsqyEFjBTcAgwelgbdRgrL51hpRaZJmVGuPpYAg3NybfTFq/tL4LUo1zmfIpBMx1TVAaL0yJ0gnTqBi/QyuKRScmJ0hYNrAfmRPtiHsoa5lXV582nTm9zrc+kS+q8gmQDfE5zvMOdqAHVCpXV15C40qb2k9bYR1qq2G5Fge1ydzA64lyNSA0IGYgzJke0A3/hOJrQx8/GUJJ5jPXVTE/TSY9pPucZhJ+MVbGmxItI6x1+HGYnEqy05LO5ZlHl1K7iQIdUpj2Yh2MEwLRY4WZtsvXrPUa8BVVTMAKo9yQLiMd57IIlaAougMgACTIMAWG22JxTo6JNMM82DQBEb3sev5Wxg46tNo6uOSU0mkx/k+FRQp0mflrIQqj5QQxHrNmAHdMccK8PZYZL8TVZi2s6k1soVQdIMAglpuSdl+uGVPhFIijUYEM4pXBLGTDHSD7WA7L2uRT4QtkL/s21Bo+ZWJNgdi09RYna2NF9IZ+DknO+RxEHHOH0Fy1Spl58ynpIUksOYgRESfS/TFYzTllXzZ8wCCpJEd5A7yLW2OPUM/4FyVXKOKJfLhNVQsk1DC3aUJ5p0mwKxFu2KDx/wVUyLIWqJVpVfhqLYggSQy/KYvYkeuHx/I4uRa7FjJMDzvHVICpopLAJCJBB6y1ydgZM+kXw2/s98RinnWEllqpuZ1Apsd+xxU62QLDUBGq94j03GG/hnLU6VWiTaoxKzNrzsAIIiMFRSaj2dEVyUpVr3Qy8YtSp5x6iJpDqKot1vJgCFlh+eB8jkfNRHXTTDkafMdFJ1FgCIbUQWVhtvjv+0zLkPQcEQUKagZuDqHtIb6wcIeGpzKtSoAo7kQAJMat1BJ6dzhVKMVb2aYZWlHot3GPDVWjSFQ1KdRJ+UnVcbwwFrfphI25tNwPsAP4YnrcXZiGeqHRiUEBinqLjsDf0wNl3SpUIXWi3MsJ9em4nr9/XZP2cb0jXHuHsiDXpg3sQYjcH1i+OcqPLTSVPUD0/wzf7dMH/8ADxpqTVqBizqobUSqzqAknc6oH1+yxhGncRq+8/wj8sF2JBXDQvng3vSYD31S0/RhgNyLHeZAO4uCJA2wFxVRCyD/AFGw72wTSpuNCOCCPimxHUCPqPywlGnZXgK4fUq1Wp0VqLSDFUNQ6VibCSOdugA9hjWdyS5WtXoO/m6RCsFIXUQCGgmbaoO+3XAhpSbb22/niY5fVztrcktJknaNzEk3/LGkY5aREnWxVm6oYJzKYWLar8zbT02H0xiN0HrhjnOEAUxVQwLcpjqYOk26nb13wCaY6f19vXFSg4VkKMlLaLX4fdXypcAGpRIRiPmSRpB9pUewOLV4ZzmgJzTp/ZH1AANM/wDYQPdTjz7wtmytSrT/AOahj3W//wCdR/6cWbhWYhlHSqroP9aMzU/yFRftjG6nX4NK+tnq4aV98J+J03FdK1Mup06X0uQCBMCB2JIxJ4e4kK1O025TIi43i9x64ZVh0iZIHpP9R9jjo7Rh0yXIVWZQW+LqBt+d8GI2K5R4kzMoDgE6hpAgyJjvI/lhlTzZJgEEzEbbQDPXfDTAYVE/9YgFXT3M7/7Y7Lx1j3xHVfspP2/jGBoYSCN9+2OAqtf7/wC8/wAcBZfNN1AA9T/IHG6qEEsDI6rv77iR98K7Aizi06tN6dRJW4dW7dGHeLGRcG/bHh3jrwqMjmBAY5eqso0ggmBqFrSDeLWIO2PbszlQrCqGhCZK2gTM72Ht/tgXPZOjXovRqpCSJUkHQT8LA7D0O24OIaKTPnarVViIG95sOvXfseuCcvVSB5kLcEckkx/UYsPiHwq1DMFapMMZ1KNKlf31sZjqhuD33xBmfD1CpSHk12d6Y1PSfkYgmWglYBE9JH6mVHIbkkQJkiQCFsRIsvX6YzA7Z15OkVAOnITbpeb4zGZRY6lSlqsjObS5JAgdFMQSB0A64QZmoxJZfYA7R7dz+mMxmM+PaNJ6Y2p5/M1MuKZYakujg6WUBSItuLxJv07QxyfiA1CGLFo3i5mNz0JvP3xmMw+WNwoUHctlkXjIo06r+ZzOIVV3PLaFHebt6feg5vjnmVV82vU8jzKjANLaNc9Jk9oJ39MaxmOP4kFF2aNWmTirRNQFkrOkG4WJHyxzX3Ox/lhYKsVrB00sHp6vlj4Y7x3xmMx3SrsvgcnJQbder0F5zNVKyrTYu/MAq2gnYAKBJa5++CR4AqlfjpIY+Eu5+hKqVH3xmMx0cUVNWycfs9ig8NNF2R10skz13sL9QdQgjcYJyxgNBFkbf6D3m+MxmMn5Odh/EqhKOGEkG5nci4LdzYAkflgHMVdTTBHKACdz3Ntrz9pxrGYmJKImynmKx1EeXD+rXiBcRvPXpbE1DLvUYkJUYqpc7tCqOZy3QCOvtjMZgnKkUcBrfxxC9VwQQTaY6Ge4Iv8ATGYzGi1tCoEzFV3PMWj/ADGRf0A39cb2jeD9Pt/XXGYzDcm3bBKujKeY8qolUX0MG9wNx9RI+uLYtArrpqwLAitSIJ+ZpSf+pQD6OcZjMRL2Nei3eD84qBQplHUOo6gNcg+oJI+mLpMidu2N4zGsTOQqPB1d55ogx0v0E9NO0EbR2wXQyfNJDhoHNvIHyyZgWtHTGYzFpEh9GjpEDb3M/fEujGsZihAzRquN+uCKTj/fGYzEDNmqAYYQO5Ajf9cRVSPS4jYXH8r4zGYGMSZ7LZXMO1PM3RCCm4UcokgrcNJN+1umPKfE3BaeXrsmXq1HpowZSZZQnWBpjVKwTN46YzGYzkyorYmOUJvopibwYkTjWMxmJxRR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4583" name="AutoShape 11" descr="data:image/jpeg;base64,/9j/4AAQSkZJRgABAQAAAQABAAD/2wCEAAkGBhQSERUUExIWFBUVGBgYGBcYGRwaGBogGhwaHxodHBweHSceGhsjHhcZHy8gIycqLCwsGR8xNTAqNSYrLCkBCQoKDgwOGg8PGikkHyQsKSwsLCwsLCwsLCwsLCwsKSksLCwsKSwsLCwsLCwsLCwsLCwpLCwsLCwsLCksLCwsLP/AABEIALgBEgMBIgACEQEDEQH/xAAcAAACAgMBAQAAAAAAAAAAAAAEBQMGAAECBwj/xABBEAACAQIEBAQEAwUGBgMBAQABAhEDIQAEEjEFIkFRBhNhcTJCgZEUobEjUsHR8AcVM2Jy4RZTgpLS8UOisrM0/8QAGAEAAwEBAAAAAAAAAAAAAAAAAAECAwT/xAAnEQACAgICAgICAQUAAAAAAAAAAQIREiEDMUFRBCJhkfATFDKhsf/aAAwDAQACEQMRAD8A9R1Y2G9cRNUg9foCf0xz+JX1/wC1v5YtyS8hi2E6sb1nEYONg4ZJJq9cb14jBxucAEmvG9ZxBV1RylQZHxAkR12IvGOpPofywAd0iQN/6gfyxJrxCCeoI9/69MdasAEmvG9ZxHOM1YAJNZ74zXiPVjNWGBJqxsPiPVjNWACTXjNfriOcb1YAO9frjNeONWNTgESaz3xms98cTjMAHes98ZrPfHE41rHfDESa/XGtZ74j1Ht98QI7gsSQwgkKBBEE9Sbk/TCGGa/XGtZ74q9Xx3TBhaVUn1AH8cY3idmQvBpqCFJYotzsBJw69k36LPq9cZqOKzR8SuWCQjMwkDUkkETIhtovhjQ4yCJqAU7kfFqNo6AWF++Fa8Mqn6GmvGteF/8AfdHbzB9j/LAx8V5af8Q++lo/TAIa1Ln+vX+eOixwGnEEY8pJ5dexHL0N47HA/wDf9Pcav/r/AOWBK+hsbCp64zCf+/KPc/df/PG8VixWdZioDBBm/wApHY/lbES58KxuZLzJcTF7BfoB7HC7h1UVQpd1EMReNUNMEGdgQbGfpjurxPQrAOmq0VBOkiRIPYkT+WOOStmy6HS5lSJBEfp79sYc0o6j7j+GE3EMxSYEUzALAxfULknrzBiQINreuJMu+mFUEAjcQoiCI1apBsD7nGikxUH5fitN9mANxBN/sJP3xN+LX94D3MfrGENXN6WVgSSpaQTc9pN56jc/znSqwOsICNgIJAsLwTvf+tsVkKhhU4rGyz66rYifiLMCAoE2kEziHL5uozEqyE/NMEr232+h642WqM0kgsNtIge4IgHDyFQf+NcWJkD97fr2Av7nE6VdpG/Y3+2AHzKhuaAY6m19x+v2OI34rR616cbAqQf07d/5YlMb0MhmxeQRHf8A9YxMwOpH9e+Fw4rTawZSwB+ZZPa0m0HGZ3iGlWGuTBsNtjpnuLdsGYUNFqGOhxy+YA3wjfibtq0qkoFYgAgtJPKDMdCMS0qhKy1rCQJJBImO8evSMUpCaG34i2OKuYMcuFa5jpO4MGTB6wL9b4jfPgSGBIUmQDBH/V6H+rYqxUOVzVrm/wBscVs+FEzPphTmtQBIJYCJgwewtNz+uFlesXkKLDckgAe4LTOGmmJ2Nq3iiPkP5fzwP/xWT8h+hH8sJMwkbsBboAZ/nfA1aqACBPTcR/H1OKv0TSH1XxWw+Vx7MPXAv/FKsw1rUAkcxIIHqb7D2wjqVN4EmxPYe3pjZqB5EQWjT6z039cKXI0NcaZaDxaj/wA1D9T/ACxlPjVEbVkHsxH8MGU2Q25ZaYGxMATAIkgSPvjugy000rSpBTvAF+/yXJxgvnN9pGj+Il02Cf3zTcgCsrE7QxM/YYXZnjaUy7LT1yaUspHNrV2BkjbljDHN1adKk1RgqICDFNYABIAAAA9PzxTqtUDLgzFsqb+2YH8MXH5Mp9KqJfBGPksGT4+zqdNGo0G8QY1E6RHeIGO/xbMSDRYEbh2E+liMR+GuL06Szp1RpMqrTqljMxBtFz2HpibMcSWpU1EsSZLKVqEH07g7csHrbE/3E7Za4IejKddyFbyF0taTHQxeF2m2I3zb6WYU6YCkg8sm2/acZSztAo2pnpQ7XCFgeckSxXl6D3OIDxSkSVUMyG87EyBNptfAuRy7BwS6LHwXPPSp1qjrTAUJsrEkmbWJPrth5mc+VJQaC+nVBpsBFusx1FpnFZ4V4joKjrVpu4YgxCkWEXlvXB+Y8WZZiSEcNEaim4ta0noN+2FYUdZnKhnUFQSaZmJE8xAHtY/fCfJGnXRScsqB26tqsCZ6DcIcSZjxOoqhkQOAoHMSv7xNon5t/TEHB815tajSpoKSKTAlmGxt3IuevXfFRl6E0XWnwqgAB5NKwA+Bf5YzENTigUkHRIJBsen1xmItj0UPKOAXmkwBVljRcgkEGAD98H53i7VlamE0K4jU4ZZ/0yBJ9BtjoZFn1eXl3qqpZS1R2Mx2lhIIg4WZx6jKsAmNShUYgoUB6bixIBm9x0vmpZ7SKqtWEpwss0imxgDQSCoi8gzEg/yxLmFewc0KYNgb1DA+Ux3md8RZLMKqJTdmJAJC1G0udbgFBySSNOoAsDcYIzNAnUqMUadMAMYJU2u3KCQp9wJsTiZckoy+1JFYprRPlqYG5UXInQ7CQY3lY2iD1x15bEtpL8nxCwa/pNgBNsDZMKlMM705G4nVdtp02JIBudjjrIsW1IKQqFCQSbEF11fDElbkRc/TCXI7dWPEbZAUlQkOT8XUEGOtmgdtp74WZqowGorTpz80ObzsdMkWm5gCDgirV8yl5dZ6fIecotSVUWKtAGgkEi5wqdz+IRqbhFXdmKgOF/eWDJM979xhqLyysPFDTJ5aWVkAblCkk6dV2HUgzeN+9rxisovIF0LIESTBFzc/fv2w3zebdymliWDsNYIPKQt2+VZIYWEC204V8Z4NX5GRNSgw+iIYGN4AiD1OOiDpbZi1bolUJS1gEvURzAkrykgAhoj4TPpGNUFq1AQVMDSTq6nZd9MmJM++FNGs/llFLNznUArtp0i0wAI5d1J2wQeI6XHloukAXMwwgFxJIlgYAI6+4wrbHSQZSzdSm0Bgsgk6ZkgAsOsX/icGVcxplmSpDXDN1mACG3taDExbfAGYz6DQ8AMSWUim1MgAKCs7OBJHQ4mq8ZZG01KoOny+ZZ2BkSGX/O0/DcCcJDS9BKakiXUFkBO5IDAEWjrAuJuYNxjvL5Z6rsEPMNY5mKwR1t7gwMJqlamoe9wwCyoJmCQDcEGQQbED8iTlszFai4YqrSG08u8CeW0A6VJMTPXbFpktD9cnXXWzVDUCX0g821mjc2Jgk3A2OK9xAoUFRq2li9wNbMQfX4Abm3Y/TFm49xz8PQ1qmp9oGy6SoLN6cyx/qGEtXJ/iENZaJpc6kob2K2YwthqkMIsac9bLph4ActxgCF8s1W3QeXJe5667+0X/ACwTxfK1EQVDRNETpYASJPe/JAnr1gDHGX4d+1pMlca21CdWlgCDzorn4dQjUDYg2OG2W4iiUdWZNbMrVdYC6CgZdgroyhgSDeSDAsMLLeh0qKsfLJkVLg2UliDPQnV2/TBtCvl/NYSq0gRBFIsSCdtZB0kHsJjqNsazQRi5pZVqVNbkamYAnqSRaewJvO++B8hXR2Ara10QVVCQpAMwynpAveDfA2ntjSfgcvx2hqHltSgkgQpldQuJJtIHcXwZk+KgIixPKBa8wBJA2O8m/XAWf4slRAkErELCry+3Of0wip5gKYFZqcSBrp2iSR8JjVfcnt9MnDjmWpTiOONZ8ujU6ghHKSpWHUDmBJggglb++FdegHoGlTUMyCmbtchC8CLCZqntgqhllItVB9VW33nf64JOXBtqmdgRH2vi4tRVImVydsL4Bk/JoAu9KmdRLLqvYwIAsR26RiSpnqLJD1FUkiZB0jmuZiwvE/TC9cokc9NtjzDmEj4RB6d+2OUeDyjT66bfXaR9DjJwTlZam0qOqmVJoVaSPqcVSIaYYBlO5Xcg9PTC5MhWDE+VGrmCjoJNri317YZ/38KZJd6LS2sjSqsTAEBjIA5R0xzT8RUqlRKdIKajE2bUUB76qbi07Wm+NlpUiU1f2I6fDW5paGFM1NOk7KDN+twRG89DgEZo2hS3NDQRIFrjuZO3WN8OHGeQkhMrUWSQsGwvKyxBi8HrfCqjQeoomiNbrqaziLzrpgNyiy3jruZxDtPZTcX0S/iArGEBAkredW8Fr2Egnboe2O8tmXas/kELoBgqdBhlhb2FjB73wko1fNfUaoULCQpudOrUDAHXee/XDvK8YppRdRTplWZVKOJAUBoKmRHS5kzfDaom7H1Lh4cBjVUFgCQXuJvebzjMVWrxwBiFy1NgCYbWRI6GJtONYVCotWTGTNPzTXDKpKf/ACuPhEgK2lRa9lIiexxI/jPLUUZKSBIBMylMnSrGAEEzylR6kDrhGniRCSlKlRch2YotGdJA00zzG8qS0kTzEbYqfjkF6yVCmgMgAUm40gWINxvtf3wJYxBfZ7LLxHxBTqMpfzHSNUh9RBg7aizLuOUw1jtbDGvxuoKXJUOiqVVW1JTAErJiR1ZVMyQNZOPPuHOfIrDor0XtuJ1o0D1kfYYWFYkEyNWogkwTsTB6xINpxNKTspqtHqWd4dUNNQ9ag8kjRRdSACIOtmjVY72uOtsMeHZdS4WuKYkFyBVUz8I5tNpgdSZ9seS+aFrM4poOeQNIixItbYg/lhllqiF30jQGVho+XVA0kdBcRMYltLoeLPWsqP2ZUOhU7AIpCg9AAb36mZxxWYqJ82I7Inp6f1OKbwfiCUTKKqs4QEGFBO31Ox+uN8V8T1RqCVWRgNlCxJtdiNXtHUYS2MtmV4ox+GpUckwAUv8ASFsDho4IWm1VtZLhQoI0KWmC0WYgj6T9cVzIClTy6OzNWr1qYqand7alOmeYiZEQN7+kgeIqeX8h0WkqvUrvTVwoJgOXDEbxphL98PonsHzHENVPzYLMoMANMEq8yBsJZbex6YWOKCvQDNv5YqGdQvJNSItaJSbRjdKiUpu1OmSrIQ0qJJQKSxAPIhZSdxIXrJwx8McSoCmKLoppa/MZmgBHZDMMIgWkRtcbbXB1oUts6psVp1qNPMI70kIQhQqOusD4iBB5agJJuUHTdLWzVOoWGl50qseYBBFwSSDMsW6xzSZ3x3mlNCtamTARgthJdQxLVLmZaTb7YHpLWqgolMmZLaVBJmBdhJYSBHTr1xonu2KtHWcrpUcDyxq81tQZ5PKi8pkwL6iDYXgWiAc0zUHTmVlYA8rFiJ3Bm1u4tbe2CDwfVS84pUEsQ37OVqPvAFrbDSDLXgYH43k3pBASpLIoKBNKjVJUKB/qY+pBkWxdolnoOSr1cwg0NoWpTCtqVSDchjTUi7QYJJi6wDvhrwnhjUaaKKhZl+YqJeNpJM9T98VnwPnyyNRLszU2N2EER03vBmD1AXbF1y9fVNiIibWnrB9P4jASVDjvAVo1DWAdleQBr0rSYyUNzYTqNyVO3YFTks1ScMmZUlviLAiVXoCQCwtse0WFselV6AqIUZQwIgqwkEdiMefZ3wgtLOgksMtUlRpJYgkAmmQBYWYhiYgdxhS0hp7GtDh3DwYHm1WI5UZiXkTPK0WA7zaTjnOcY/DstPL8PLWGpmXodxK6hPoWG+Cszw7KKwdcooqnUfMVQrksNLcwOonTvNv41DMcWGVrP+2SpTNzTBLVF2luXlnpuJtt0yTk3aqi2lR1xOjnGcMlGmuo841qV+giVHoJwZlcnW0ftEpo3ZXJn/62++GHDqhroWHJBgqQCbiQbMRf+BxNWoQPji3zAD853+mB7BOhWeDEywWG6Q5T7kK36HATZOshLVuRN+WqCAI5tTaFZrybAfXfB/ESunlzAnVEKyH+E72xSPEFUlgq1HMk7tM73ge0YEvAWW/JgVKYqIdSHY6ixMGDvPaMMaPBq9SmCKepWG4KcwnrJEbR9MV/hNGmaILVGTSi8qM41HY/AYmw3wZk+KZdI15upQW4CNWrLqJFiRMAAiT7+l0qvpjvQ3yvBDlm8x8vRVSQrM4BVRfm5dUXgbCZAJGFvikt5pq5cEBqaz5aKV1EMCRytBC6RI9IM4T8X4yrAqmfXQSB/wD6axJHWdTEFfSMCLmcmjB1rJmKgdYJkyouWubGZIuPW+DGnlsV3odUOO1aVGo7Vaj1CsaapJQ3IHUFYVvlP3wb/fNGqINBNWlRAzTqWAAI5NHwzNvScJ85xEUqdWgF0pVp61IM0xJI5R21SJG198VleIspBRgDN2XXzT1OskEjuLYqDbVidWer8MzOWUQ2VpZedKg6EcN2uAGY/nhtQy+UW5OXA7eSq/bVJH0x49T8SVGgFUaJvcGxPbY74ITxPRIl6NNiejA292M2374u35FR62f7sNzTykn/ACp/LGY8rXxBl4E5aj9x/wCOMwZfgMS1ZritPyXWlTq03jkjQIi0QIMR3GwGK7xvg7V2BoJXa/M1Z01HeSoOnsDAEYNy9LiURUorI+bQh69NLm8T07e2Kz4oXOoo88lQ3whUCAlRFxeQfe97dsvt02XpfZDWt4T8tajvWSCpBVAzQSVZQSR6ROFuc4OzEPSV6moamhPgJuAImfeMWPg+aJ4a3mBoCUzC3IGlZHoLHf1wqylDzU8uArPp0VSxXSVnlA2YkR0NhbGfbo1Ta+zFed4W9M3RiulGJ0EAalBifSY+mIstmolSTBEbT2n8hizZ3gNSm7VDVQTSCgO5iylWATTFxFwZm+OqPDqqKTFJywMhWmeq/eDJJv0wlH2N8lg1TMBqSimwnQpMgGLr68ptuL798CQxUcgDGRrK8tv3ZtEbfXDTh2YvWp1QgQPIaUDLMWA1bX+ESY6Y1xrihCVVWnqI8tQQuoc2wMHkJEn6H1OK/wATPsYVuIgZenc6qSKAIi9KtN7kwVBj0wDx2lXRlNRqbOwEojCoqgSJOm6kx+XpjOFsoeotZ0510q6kcupRYXgi5H0wfwfMU2pBERELlDVLgEPeHMmeYwd+9iN8NewlXgT5J95ViCWNgNjIsAYPKY+nTA/CGNSnWEiV8saY5iA5JI7239zh34p4Q1MLmYIpiCqmqmowTCrM6jpkxvFumIOE5ukqUHps1KrfWUpEl95JDIaROmAYYG4mInFVoLBsk45lYpT53ZfN1yTUJYiydOx7b4ATjNfKVKlRCrhyyJvEQNfQMPkg9Y9cEZ7ivmVKrBjPUlQpiNmUAXEQYHU98RVWV6SsF0qFB+EhXLATcrzVF63jTpAAjFxmnpmUlvRGK5SgVR52koBZokS3xAC42iSD0wKeLPGky4NjNyukQd1iwB9cBU8xprVpaIYEEatQK3WI2N7HpGCnzv4hzmMwmt6siNTLdbAgDUWIC3264p0O7GXhHimiqGnqJvuDYE9r2P8Avj1rLVwCINn269Cfe9l69MeF5RoqqQVhzAhtUaiNPrIbTj1jgmfWpQmowWIDSQoEQAL2B1D7364aZLGnGvEQytTLh0Pl1nam1W8UyACoIAMljPUWU4YtmKbsE1qWemXCBrshIGqOqzF++KHxjOpxLOU8pTOoIKjqSxC1GgSwe8FCsTpJ5j0OBMrk85SztHKig6uMu6azUt5d2lHHKYY6STFyLAEYG7GkReKH1VqzuwNCnVaiKsuEplAgdXW11ck64hi6gG0Ct+JuFDKftfNWtrZqYX4X0i61IBIKypEbdJvgvjuSzWv8EjMiVKpL0S2kFhDFmItokyCJmA3QY4454ZrIFSsRrrFWDu+tDpOlmUjcBROmNQB22xKdJKhuN7IzxhgDpcqdM2JEx/X644yPiNfhrzGwaxtHzTsR39ekYX8UoeRUKFw4UldS/CbSCoNxuLHEGU0eYpanqmyyQAd4N4A2698PDYlLRfqWcoUSULaC4UrTquksehRULMSwb90zaOmAnz1Z2KU8o7gE/wCIppgG/wAzlS31GAMvXXLEalUWHKmlfeWUaWI/hhytNPMWotOozKQVZqsKD0sLH2M4558ig6pmsYZbFdbg+eqXdqSCYN5gdw0RP+W2+AKfBPIYVKlbVBI0qNW8qOYNM3G49MW7yaml0L1HVkvLEbFjsSwYgdo2EAYW5HhtMIvlGoSt/MYaWVgQdIYqFO5P3xeTBKNO3vwQ1OBg0xU0axvJYimIuNZNlkWi0ycb4pxKnWzJ00AoIVdVOmkARcgCmT102PTqScH57OhnK1KpYkLE3MoJBsnQSJk2J2xjKaSrrclCSSWJiew3gSZwMlM4NVKag5cUqbMGDEa1qJqYfGC2nVbbTsTYDcLN0dZ1VKIczIdSwde4HlgCOux+gw58pAdRAkbEDb2iZ98Q5viDIpYpqFvgBYmeyzODfQFXzfBASdDG+2oXHcagQG9yJwmzXAaqxpXWINx94tPcx3xcFprWU1GP4YyYZoUuBEMVbcdLibYFzubRQrCvleoJWm5JJghgATcR8MwZ+1JtC0Uo0X/d/T+eMxbW43cxTt0/Y1v541isn6DQ7reKsyAY8qb82ggj1s+mRvtGENbh75oAvcswZnc8zqAwOkXLEGOmkXHbEq1FJOskAdIIJ+sbe3rHfBtBSrAhC0RpGghVBESdUzAuBtPfHR8icF9Yo5OGM39pMIy+WNFVpoTURmCsNOi0GOoAuYAHcY4ylGka9QGgHUsCg+LTO5HMB99saocNJVFp02d4+Ly4DEWAY/MVg31RvtjjKJ5eZUVV0A/GpIVRBJMNcBT399scDO1WWANQLAlXUA/8lTcdyWaLxf8ATfHXlqJchitNWqGVjlUSdvjMCw/TFZ4x4npIh8kDzIHIr66bX6MpJYwS2mZI7AE4D4q+co6Q7syVqAaKLFhzzOoCxYqrbyN4NhhJt7r9g0WFeFvUSjVoulPMVDVFTXrL+W7HyDoAbTFOQRAG153R56kaaViBrvaoC/7XSecXMtpKwJEi+K/lWpmnqSm76FkhSwN4kEA3Fi0QQAdzbFo8HZtjqNdOVF1ItcvyqY0BS11SQWjYwLQLVKl/OwTfgccE4RRbh4q1qLLmfN0iFJqhSVHMoBlLFpi0fdNwyFzTGpQqsjgQmkqFN2uO82FwRHrGLzTzlFmVj5UtE3FyO82gdv0wo4/QTMOi0awWpJIRr03IKwNJOkFYLWkQGwKSlV6CmhZUztP9mTRroGaoo1pcLAEhpI029wGHQkmDLcRnh7+WdL0q6PNOQVpsWKc8ljDEAjodO9yXOd4HS0H8RmGpNqnUKq6WLggWKINUsQIEja4xSM9RHKgLxYkFyQTsbatvf1w41kRK60yDiVMrl1qllBBPw7xqsXJ+J5Lb9Bg/Jk66IqLKvUVXptyqBV0gOHEkSd4vzCN8Kkz4DOioCUKMjROhljmvIa0CCIPXDDxfx2rmzlMz8IZbEGWBRvmhQpuGZTHzEH4RilF/p/6DXZPxrhlOlVC6odi0wxqBSIJC2HIJUjUZvBxBRzxpJCVHBhmPMoAIgapEnWNJMGLR3xLxqqKgQ06akoDq0jSQWAJJA3kwdX+r3MXDMjRq07Ux5iqzsfPUqZJC6gQTTLGQAJICyTzYbjvYkxPS4hLatcvOoN80jYzvM3xfPCWeWrqptzLVALA7y24ttzRHXrilZ00QgKzJI2U+WRe4JEzt98DLxypSCLSJBJYWG+sFRf3JP0HbDS9DetMt/G+MH8XSpZFgWoUq1MvRXXd4EEBdJIvJE9bg4c8Kz2fZ6HmpWSlSqE/swpchhedR2MadxAYmCYg7wbwank8urJdmAFdpJDQbwNgqnYdgZvfFiegA61GcLpDCSYEMLiOv540ZFlQ4x4Zzf4mrnKb06pdqmmm7FSqMdg0kAhbdt8aocGzdamtHMKjUvMQsGYmohYR5lKp8BKnYA3Eqwg4uyVkPwgtbcIY+5GOmUMINJiDvBUev72M6d22XlqjwzxZwKvQrulddIaXRxp5wIX5WYA2uJMYT16LmEaJWxW+rvJAFvr2x734k4TSzdDy6yVUIJKVAmo0z3kE8pG46j1jHjfjLg6ZLMLSVmqA0abFm5SSS4JUDZSADG9+uKT8CaMTi/wCG8t/KWpqADqwGvlEEqSJDTixcF44lSBSqhpBY0m5aqRuBq5WjsPS+KIa+ojlMggAbn6Df6YgzVFkqIYZXOwjSwbvA+G5kflhYCs9bXMJOsFqhCkgFWgT10rp5h9dsBPn6CszigpLgmQhJHUmVYk9d1OF3C+O5o0lNWhUqDQZdV5QVJEMTAVrbzF9wMN8vQrGl5iZanUe3mJrFDROx1VIV5Iteb4mh2ANmqr1ARTUdCx1MB7iQQTa8f7Z+GqOSsqSZj9mDE9bk7RIEAb4jzfG80hg5BNQTWR+JpsQPZQel47Xwuy/imtmKvl0sgFYQT5lU0wo6EswUL6ScFANUydcACnmHI30mE9wCoJ/O2CG4aBBfXWEy4NVpiDsrPfpIHc4jzC54Aa6eUQMLg1nYjeDrpAqOu17YIppWFMGq1FmUxKkifub+8C4mMDGD/wDD+WLfsA1FmBOvqCDFibH2IuDjr8YUIp5kKp3DkfsagH+q1N/Q27dsc5yuFp1JplapCEP5thBEcurTJFp62xUc/wATlSrh3Vv8QF2VO4gCxPXBTug8Fw/vjIi3m0hHTVt+WMxWqS5DSJpUyYEnUb+v+JjMXj+RWgehQzdbfUQdjo6H/Mx/MY5peFszKmDYmzVoIHTYyD7emLRmONdKQDEfMfhH6ScdZRarTLqR32H03P1gziW7YJUKqXhnMtarmuSwCTUqX73K39sZS4Hl6EKjtWDtoqKxBtBsAIjqCb9MWT8OB17yZNxB/KJ6DFe4zxfzH8ugi6aA8523JCkWBAtvsIsPoE+h2JqFCnmKrGPKpq4mmosq/uzMhY06jEEk9sXzgGSyopA1hUpMNTLUQkmkdUQBzKYkABltDXicUmdNSqi7K4KCGaG1DTZbmUZREGYXtOLrlhVomkvL5dWouuf/AIwWIphpNl1On3E2OMZtmkStVqIo16jKz1NdMAkUzzOZPynSDN7nE78czIy0qwqVE5FFSqKzaam4ZQgIUQbsxI/VnxrNA5iuVqoKOsSLeWNCBQdQEkiG/PEXD0Lit5IJCoWLICSyqBAUASWgnlF+uHKOTsmLcVT2KMzxHNotNFRjWYNUZNAIFMRoZTqv15eaABe8CbL8QrMlCqFLVAtVSxFhqnSSLQV5hpP+XcHFz8Pcao08lm6VeoKRpQqVockmoDoKzzSGUcoCxa15xQuMeIajKA6VNQjnUzO8i3S+++HBXVoJPsf1KdevQDEa0UlQGWKrGxkqCVHsDAMx6J3yuncR/DAOQzNQaRULLTZl5lhWQggy3RhJm9zMYaMymu9PXChxDMZYLEzJjUbNvucUuynH62AZrKrpBDSSbgAiLdSRf8+mIsqirlxS8wal+ESQYLE3Att1OHebyWXFJiueFUiNK6YkGL/EdIj8x02wkNMAkwJg/kDGLTM2qZJ4Xpj8dSFYBw7gKrmQNKuWJB3AHfvg/NV1yuYqeVSSlSJ0siiB8II3BJEz1kavphVlKR85awaknk/CKpIDM02BkBQBJmemxwRxDJVKtR9LpB0u7q7eShaSBrjYgbgED0w29CryAZ3NZWmrCl5jVIKgklGVtiJvAESQN9otdZlswyAxuYjrcMCLfTDfxZlqauirTpoVnUEGxMbnaLWHphfw7KCpWpUy2gPURC3YMwE+98OgyvZ6x4LzlNkZV1FGZ2AYg/ESxEgXXmt6HFhWlSpQTM6lXUZciZ0ySSYvp+oxQuDZUZOqaSsdIYsoaxAOpgp9Y1CbTAsJxfSAygm432+v5G+HHqmTLvQ1QdJG+8zPtjDY4Byha/LpQRH1/etAweMX2hEitOxxX/E3helnQUq0QWVT5dWSChPqLkTBhlI64eKYOOM3V0CdNpF5iP5f+8J9DPAM1wirQzDqEZCh0srsC4NjaAAQREEdL4k4RwoZjM1WqAhDT0K1p1AoWjqSBM26nHqvifwuufpjS3l16Y/Z1DcML8jRutzHUH648lp1GoENUy7o/Oqkpp1lCdQVo5mBH6YlMT0x9wXjlWkzrKFjVekCygjQisyaxBDRECRInci2CuC+KKmcVqtemhVCdJa4I68qjSAPQHfYxOKdn8+2sMoZJ8wwSCS7liGIBJBCOqkn93HPAeK1MuoOoFDI0jm9NomZ6E9464ivZp50egHxZQat5bigrLFyxpoq3IvoOlvS0zeLYH8RcQTNUqNGgatALUFXzVDuWQB1LKVvUvEbDcziLgnjSnQh6mpQoMQo0F+fdSSTuLiAvY3xHxfj/DmqFstVNKyHUtJ0cE/GGNgxJg2BvJE4jpWaSx8EnBc1VDFGzC5ik3+HUNM06h9xtG/c4NXO61rfsUDUkc02UlVqFWYkHr8IJBKi4N4xTc/xWkx5M3ABtqBJmSbm3W8xhjk/HNSEFWvRcAQxCnXFgLgRIF/h/U464zhjVHFLjnla/wCkHEv7RaGapClW4chTcVKTBKqk/Oo0lS1rg2N++KzS4mtJtPlpmKX7tZCpIMaSCra6bQOjGL7jB/GqGUd2fL1lDFifL01ACDeRK8pnpMdo2wjzlXnMQbC8em2142xhFUdLeizpxHg5AnJ5wGLgVEIHsdQn3gewxrFfp5miANWXcmBJFaAT1MeXb2xmNDOkXatnaNIqEpMT0llSfeVPc9hgZ/E1VtQXy0AtOoGD0uWg3wkamqt5aJJmNjFugInmm3QTjvMUqYZFZ1IX94ELM9dMwB645nI3xfkN/Es9qjlyb6Z5NrwPhMe2DclmqVPWpUr51Nl1i8nrq2AmfXCwcNzNPUdCVEZxUVlYEAHV1kEDmH2wOctUq6ldqnloGchVMcvxNcCAAVJJ2DDpiiB7wHMo9UP5gWotMEqepReWJ3uJtf7Yb53jauyJBOqW0qZ3Ihb79OkWmBiiZcI4HMsg6UkkNc2Eiw29uYzh9xDLjL5mmAKhqDkg6RTMwAVIF1E7k3kWF8JvwVj5LBwfNilmKbMpVDyOSFOjUILHaADAiNiMc+IuJV6dRv2ppVHAf9kzqjhrDY/GNPMYub2xtPEiU2YVgyhVZjTAALEBiAs2gkfFt0F8CZjxVQqOmjnc0ghYagB1IgiGMk7d8R4tBjumKM5QzGa0qGrOqsFIiQNZ3a9zK7kn4RfsyXJtpk6n0/FYAgkspk3i4G4+bEtDvTqAGBaZJJ66VMDYAzBgRgVeOsRUWo6hiwkwDqi177Ebbbdt5c76LjxtukLOIQQrFZ0EEqI6G49RbbB2Tz6U2zJ062ITytSiZBtD7oVLX2JHtiPNUL8oOkgwQDeDf6Xj6YFy+X0iO39fc42TT2TJONxZlKrUOnW2yqoiTYbC59Tta+JC2/1xIb37+n2+sRjlpk+36kDFGYJn1lDYTeN+1vbvh3mOPZU0QHzteo4BOgIVhiANOnQE02G5IuTucK6y29MLP7vBJJ2N7CCL+onY9cDVjWiJNdQgc5kzBafy+uOaqSPfF+zecoZehRZsn5JemgB+EgjmGspd9QVHl+aZiL4S1eAK6VqpdqZUTpVAKIYAa1BMSJmw2kCMClugcaVhNDifnhXVFRwEUgXDMq6gxsLlge+PQfD+bappCn9mFDDu2rofUbRjyLw2wNXQzFdcaTazAEr7ixH1x6B4V4lpIG0XH+lyf0cN9GXDWpEvaLj+FYVTUVoldDdrGxjaYkbdfQYYpmRtIntgKupYWYrtzD1wNwnNKZQhkqIxRpYMHtIIjaxBv7Y26IHTmfp644BBsSfpP2x2oGI6qhTMx6TgaBA2Z1BiUSQP3bfcb97jFf8AFHC6mbokUmNKqhaoaY+GsdBG9itSLAyNyDvIttPNg9cDZwErCuoMgjVIiPUXxDj5RVnz7TpVKbmlWpsHIIK1kKspYCCswwPLuO32AqFQoRVI06hq1SWYExAEaegx67/aT4HfNKM3RLVMxRWGpzq1qpJATs6yeXrJ6xPm2RrZd6AFei/nWVKl1GhRHcAsPYziJSpGmtCXLZoEsrMdGwtNp5jHsMT180GzDvMiYG4ELpUfkMcZ/JJSEozENZSVgggjrsR09JxFl84urWUW9iINrzMD0w6T2Jt9G+I8hYBVaCVBgW0kwd7ki+2I3zOpFVlWFk6ohjO8n5gDt2w/pZCnVo12K1g6waSJR0gnlEMROkGWG+yzvgjIcOIB1UKKqpNtPmONShkYFywBMzzWI2E4lSSQVZVcuwjlm1i28diRsBcC8XwRUyILArUBLKGINrmbCCZ+se2LdlqzU1sXqMAzBTFPpzAoq6dMRaSDBtis8WdmrOG/dDCBESvNEAW1T9sGbl0JqjacMqgART2/dP8A44zCnyX7/pjeCpe0IuHh/hZzJNGpmRRVRaqo1MxBECAwB6mfTGvEnhvy8wQKq1KehSKw+YREEBjD6laQTaMTZ4Zam4f8IwRQYprUOu5sWYCIHwxEc3XHHDMtUqu1QB6dNzCrUY9SxKrN2sZLQATfGesbNlK6uyHheUNPkUu8/LNtwZWx8s3F+vtOH/DPEFYU3opTVqRqlWNXTz610SpiDyoRynY7mcK0pMjjXuhuLMh2I9yREzi0+JOIRkcw5mfKRU5SADUKaIPRgdRAGwQemDii26bHzTi9xjR5dTyqj4KnNcEMVBHRgb/S+GeZ4szVkBuFQxLaz63G5tvhfxGH0VlH+IGL6blXBipMg7khhbZgNwcTcOyJqVaUOKRJUea5gKIuSADF56dRjSUU5KyFOk0vI84vxlMxIGlbqrEiLja8coMzbA/DK9JWmVaoobRaQDtJ7G8A4Y5/w5lqQMOHHKsqW07XN+YiZE2n0wqbg7PVarQUKFRRpIMO3X0UAASxiYnqcHAocb2L5GXJG0M+GZstq1rSRrNZYczuoRLsdrm/fCjiVOrlqxpeaKsCQdK21XIg3EWEEmBG2J6mUrZZS7VmIcM37NiBvddVixBMdtjcYmy1NqVIhrI41EaAzm0/HErIj6z1xNx27XZX9F8bTp7Vg2Xzi71vNZraQBqFtulu0WHpiWm99TT8zQQBESRYWG3S2I1QT1vH9dv6nEq9foB9SP4A4pKiHJvsl0EW7RsZG07j+t8da10ERBkS89JW2nb1nfAxzAWNRjUYHX+un3wTqmTcsSN/rHp0JwMRHXokAHf0/PBPC8plipavW8ttEKkjmKyVWSDF4AN9xjSuTae4sDP64FzXDHpsWdUVU1f4pgSRA2Mk8wbbpfbCsYRw/wAVklqOYpLUR0FIf5mkBVcsdPrrteD0GFuboKlBi1EiBpuzBiWUmdLASAQb9z2xrK5UeewdS7hQVRQzTO55UY29t4wyzXDqRIb8IwpSTMMCTJEMFFh8Q3wpyS0aY1+ipUc2ylGG6srD6H/eMX7h9Qo6SbNOltxoqtyT6q+ie2k4oucyqq7hJ06jHeJt9sWDgWZD0KaMTyl6PqAwJX8iR/04cnpMhej2PhGa1oCdxYjElZtLAqFliRJ72jbv64QeGOJFtJbdxDdtactT7kavZhiy1RKsLwwKkje4iR6j+WN1tGLJMvW8xbyD1BtbvE3Hrt0wXTQAWjCbhWbrEKtYliuoajEx02HWAT/Rw4UnFLYHGrSb3jG6iK15EepJH226b46rJImL45oVIjbEjI2oLTM6ykneeX64ovjXwxRqUa+ZpFkrAmo1NKQYOVJlg0Fg2kkkzG9sehVRKm0mDbv6YA4eyITop6DMnSDv6jcbfliJL0NM+faVKlWMVarIvxLyj2+lo6Yw8OpAgU3aqCblJkR3hYHrY7YuX9o/gNcuWzmWRxTLTVpAALTn51vZC242E7gbUSrnfhI1Gx6g/TqD9sZ07LtUOMrxrQjKqtUultMywB+LVqLAydxFhtgt2YmadC4AWCRLL+6xHMFCkiCd9O4xWqVcjTpMX9bepgD8sM6edBBV2qPrYW2FrgydmA1CIgyQfSXGikNc5SUIp0sFJIlqjimpEyhCIwAi22AfIoIwlEllbWFNYlhbTpDQST1IsQALXxrLZtFRtFNqStqLhubVHQgmFiZHL9cLstnNRGovzWnVB+vN0/qbYSExt5SG/wCEP0Dx/wD1xmBDwqb6je9naP8A84zBY9DfMmtl2pVqigU64ZUKkwSt/cSD13g4Hy3GSrVGlgSxIKteCB6+n5Yacbzr55ga3MqxABKoLXKqDAPWTJ7YqmRz6EhCNAvDAgwCZBIIMm/5+mJjGEuipOUSXitd1qAM+gvzExrMEbz1P8Z7YKq0qr09Pn1CoXTeoBqXopFpWdp2wXxzICpQWoDYBeeflYgGbXEkG37xwn4fUpU1ZKqGs4YgczBRA2AG+3XFeLRP4ZPkuAVaaENWpKQYhiGALHpNh32MnGspxBQ9Us6MVn5OVpidPKdIm0xeT6YGrUg2kom8yAx+YbAHaCYscQU6MSG5eUjaw2O3a35YtMS09Dmt4nSnTkS5IOkC0GdiesEjcdu9rDwTNZenlVculapU5oFUIqEgErpNwQSJnfSfYUWjk/MNOgsuXqaRpAE6tPw9/hFz649K4H4AL5cljSolCxphU11GAGzkNYSCLSTvbbDcXJGilJuyo8SzmuvqUioqKFAZiIIFyLQPaI7YnyySdRpFFIJVUqEc0cpIK6YBuRpkxuMCpm1qsCFA5QOkt6xv19/bGFXEhWVhsNYJYR6ggG8iYm2JjBVslz3tnZ5SNQ7EgdQegMET+mMeOgMau+wAgSf+rETSSZifbbHYf4Tawna1yf4acWZlv8OcDy9WjRarSl6NXzSYB8wENpVtVtIIBgWMHvhL4gyyLmdCRTpVDTcSG0oGploi7RJP5Y1w3xEmTo1FqU6hNaKilYvKgAXI0iASPc4VvxU5kCq7knZZE8qwAlogBSQDf4cDA3Ue8A2Bt0J7eo74FrEiSyggCfeLkEdrYY1OEO2jMC6S6kTfl6j/AFau3y4X5mk2kvB0kMoMELIBsOk98SnYMY5pwPMXWjKRUimuWFObSuphBtYwLGInsny2fOrUqoGEt8B1f9077YKzedeoyKUUaA1tR1EssOYF2aJg7b4S0qpglnsAD33IH3vicbKUmSU5qPOkszH4RuZ6AXvhlwGkTWNFmNPXsxF1amZEgx01A+hOFVZ/KKspEsNSlCwO9iCYIP8AvjsZ1tS1Z1MrB5JkkiDcn4uov3xrWiS98H4kU1RBJh1FyuoaUeYvBRqTW/dY49MytXUgM9MeS0M0EJdRIpMtS3zIy8w+tMt9dOPRfD+Y3SZ0mAe46H6iMLieg5FsaVC4YELKmAQNwZ/Q99gMErWUN8Q1ECQT6GOsD+OBc5WKgEKTJAMbgHqPbHGUyRBsHZhGrTe5m8kiQ2kkDfaemNjIbB/riGuY7n26Y3RQXN9yNu0gj3kEH2xOFxVWBHTqz74iqu/xArPtNvU73+uNk6Tf6f0MEI2JGBZ2uEMkalcGRvMiCsGZ326gntjxvxx/Z+cvU87KLqy9Uxo/5TG+kk//ABn5TPoek+2lTcabdjBB+nT7YSVuKrSzAVaY5l0wyHSSCSYIsCZ+vriGqKTPntsqyEFjBTcAgwelgbdRgrL51hpRaZJmVGuPpYAg3NybfTFq/tL4LUo1zmfIpBMx1TVAaL0yJ0gnTqBi/QyuKRScmJ0hYNrAfmRPtiHsoa5lXV582nTm9zrc+kS+q8gmQDfE5zvMOdqAHVCpXV15C40qb2k9bYR1qq2G5Fge1ydzA64lyNSA0IGYgzJke0A3/hOJrQx8/GUJJ5jPXVTE/TSY9pPucZhJ+MVbGmxItI6x1+HGYnEqy05LO5ZlHl1K7iQIdUpj2Yh2MEwLRY4WZtsvXrPUa8BVVTMAKo9yQLiMd57IIlaAougMgACTIMAWG22JxTo6JNMM82DQBEb3sev5Wxg46tNo6uOSU0mkx/k+FRQp0mflrIQqj5QQxHrNmAHdMccK8PZYZL8TVZi2s6k1soVQdIMAglpuSdl+uGVPhFIijUYEM4pXBLGTDHSD7WA7L2uRT4QtkL/s21Bo+ZWJNgdi09RYna2NF9IZ+DknO+RxEHHOH0Fy1Spl58ynpIUksOYgRESfS/TFYzTllXzZ8wCCpJEd5A7yLW2OPUM/4FyVXKOKJfLhNVQsk1DC3aUJ5p0mwKxFu2KDx/wVUyLIWqJVpVfhqLYggSQy/KYvYkeuHx/I4uRa7FjJMDzvHVICpopLAJCJBB6y1ydgZM+kXw2/s98RinnWEllqpuZ1Apsd+xxU62QLDUBGq94j03GG/hnLU6VWiTaoxKzNrzsAIIiMFRSaj2dEVyUpVr3Qy8YtSp5x6iJpDqKot1vJgCFlh+eB8jkfNRHXTTDkafMdFJ1FgCIbUQWVhtvjv+0zLkPQcEQUKagZuDqHtIb6wcIeGpzKtSoAo7kQAJMat1BJ6dzhVKMVb2aYZWlHot3GPDVWjSFQ1KdRJ+UnVcbwwFrfphI25tNwPsAP4YnrcXZiGeqHRiUEBinqLjsDf0wNl3SpUIXWi3MsJ9em4nr9/XZP2cb0jXHuHsiDXpg3sQYjcH1i+OcqPLTSVPUD0/wzf7dMH/8ADxpqTVqBizqobUSqzqAknc6oH1+yxhGncRq+8/wj8sF2JBXDQvng3vSYD31S0/RhgNyLHeZAO4uCJA2wFxVRCyD/AFGw72wTSpuNCOCCPimxHUCPqPywlGnZXgK4fUq1Wp0VqLSDFUNQ6VibCSOdugA9hjWdyS5WtXoO/m6RCsFIXUQCGgmbaoO+3XAhpSbb22/niY5fVztrcktJknaNzEk3/LGkY5aREnWxVm6oYJzKYWLar8zbT02H0xiN0HrhjnOEAUxVQwLcpjqYOk26nb13wCaY6f19vXFSg4VkKMlLaLX4fdXypcAGpRIRiPmSRpB9pUewOLV4ZzmgJzTp/ZH1AANM/wDYQPdTjz7wtmytSrT/AOahj3W//wCdR/6cWbhWYhlHSqroP9aMzU/yFRftjG6nX4NK+tnq4aV98J+J03FdK1Mup06X0uQCBMCB2JIxJ4e4kK1O025TIi43i9x64ZVh0iZIHpP9R9jjo7Rh0yXIVWZQW+LqBt+d8GI2K5R4kzMoDgE6hpAgyJjvI/lhlTzZJgEEzEbbQDPXfDTAYVE/9YgFXT3M7/7Y7Lx1j3xHVfspP2/jGBoYSCN9+2OAqtf7/wC8/wAcBZfNN1AA9T/IHG6qEEsDI6rv77iR98K7Aizi06tN6dRJW4dW7dGHeLGRcG/bHh3jrwqMjmBAY5eqso0ggmBqFrSDeLWIO2PbszlQrCqGhCZK2gTM72Ht/tgXPZOjXovRqpCSJUkHQT8LA7D0O24OIaKTPnarVViIG95sOvXfseuCcvVSB5kLcEckkx/UYsPiHwq1DMFapMMZ1KNKlf31sZjqhuD33xBmfD1CpSHk12d6Y1PSfkYgmWglYBE9JH6mVHIbkkQJkiQCFsRIsvX6YzA7Z15OkVAOnITbpeb4zGZRY6lSlqsjObS5JAgdFMQSB0A64QZmoxJZfYA7R7dz+mMxmM+PaNJ6Y2p5/M1MuKZYakujg6WUBSItuLxJv07QxyfiA1CGLFo3i5mNz0JvP3xmMw+WNwoUHctlkXjIo06r+ZzOIVV3PLaFHebt6feg5vjnmVV82vU8jzKjANLaNc9Jk9oJ39MaxmOP4kFF2aNWmTirRNQFkrOkG4WJHyxzX3Ox/lhYKsVrB00sHp6vlj4Y7x3xmMx3SrsvgcnJQbder0F5zNVKyrTYu/MAq2gnYAKBJa5++CR4AqlfjpIY+Eu5+hKqVH3xmMx0cUVNWycfs9ig8NNF2R10skz13sL9QdQgjcYJyxgNBFkbf6D3m+MxmMn5Odh/EqhKOGEkG5nci4LdzYAkflgHMVdTTBHKACdz3Ntrz9pxrGYmJKImynmKx1EeXD+rXiBcRvPXpbE1DLvUYkJUYqpc7tCqOZy3QCOvtjMZgnKkUcBrfxxC9VwQQTaY6Ge4Iv8ATGYzGi1tCoEzFV3PMWj/ADGRf0A39cb2jeD9Pt/XXGYzDcm3bBKujKeY8qolUX0MG9wNx9RI+uLYtArrpqwLAitSIJ+ZpSf+pQD6OcZjMRL2Nei3eD84qBQplHUOo6gNcg+oJI+mLpMidu2N4zGsTOQqPB1d55ogx0v0E9NO0EbR2wXQyfNJDhoHNvIHyyZgWtHTGYzFpEh9GjpEDb3M/fEujGsZihAzRquN+uCKTj/fGYzEDNmqAYYQO5Ajf9cRVSPS4jYXH8r4zGYGMSZ7LZXMO1PM3RCCm4UcokgrcNJN+1umPKfE3BaeXrsmXq1HpowZSZZQnWBpjVKwTN46YzGYzkyorYmOUJvopibwYkTjWMxmJxRR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4584" name="AutoShape 11" descr="http://img100.imageshack.us/img100/2465/kuweit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4585" name="AutoShape 17" descr="http://img100.imageshack.us/img100/2465/kuweit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4586" name="AutoShape 19" descr="http://img100.imageshack.us/img100/2465/kuweit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2"/>
          <p:cNvSpPr>
            <a:spLocks noGrp="1"/>
          </p:cNvSpPr>
          <p:nvPr>
            <p:ph type="ctrTitle"/>
          </p:nvPr>
        </p:nvSpPr>
        <p:spPr>
          <a:xfrm>
            <a:off x="468313" y="214313"/>
            <a:ext cx="8675687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>- celní omezení a ochrana před zavlečením terorismu, škůdců a chorob</a:t>
            </a:r>
            <a:endParaRPr lang="en-US" sz="1800" b="1" dirty="0" smtClean="0">
              <a:latin typeface="+mn-lt"/>
            </a:endParaRPr>
          </a:p>
        </p:txBody>
      </p:sp>
      <p:sp>
        <p:nvSpPr>
          <p:cNvPr id="26627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14F46-5F30-4CD1-B988-C9BF9D106C28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8775"/>
            <a:ext cx="1181100" cy="11811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17700" y="1124631"/>
            <a:ext cx="68405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cs-CZ" altLang="cs-CZ" sz="1800" dirty="0" smtClean="0">
                <a:latin typeface="Arial" panose="020B0604020202020204" pitchFamily="34" charset="0"/>
              </a:rPr>
              <a:t>Zámořský obchod USA je na první pohled velmi liberalizovaný, lze dodávat zboží i do vnitrozemí bez větších omezení.</a:t>
            </a:r>
          </a:p>
          <a:p>
            <a:pPr algn="just" eaLnBrk="1" hangingPunct="1">
              <a:spcBef>
                <a:spcPct val="0"/>
              </a:spcBef>
            </a:pPr>
            <a:r>
              <a:rPr lang="cs-CZ" altLang="cs-CZ" sz="1800" dirty="0" smtClean="0">
                <a:latin typeface="Arial" panose="020B0604020202020204" pitchFamily="34" charset="0"/>
              </a:rPr>
              <a:t>Celní předpisy USA však reflektují regulaci </a:t>
            </a:r>
            <a:r>
              <a:rPr lang="cs-CZ" altLang="cs-CZ" sz="1800" dirty="0">
                <a:latin typeface="Arial" panose="020B0604020202020204" pitchFamily="34" charset="0"/>
              </a:rPr>
              <a:t>vnitřního </a:t>
            </a:r>
            <a:r>
              <a:rPr lang="cs-CZ" altLang="cs-CZ" sz="1800" dirty="0" smtClean="0">
                <a:latin typeface="Arial" panose="020B0604020202020204" pitchFamily="34" charset="0"/>
              </a:rPr>
              <a:t>trhu, </a:t>
            </a:r>
            <a:r>
              <a:rPr lang="cs-CZ" altLang="cs-CZ" sz="1800" dirty="0">
                <a:latin typeface="Arial" panose="020B0604020202020204" pitchFamily="34" charset="0"/>
              </a:rPr>
              <a:t>a </a:t>
            </a:r>
            <a:r>
              <a:rPr lang="cs-CZ" altLang="cs-CZ" sz="1800" dirty="0" smtClean="0">
                <a:latin typeface="Arial" panose="020B0604020202020204" pitchFamily="34" charset="0"/>
              </a:rPr>
              <a:t>co je též důležité mít na paměti, je rozdílný systém zařazení zboží do tarifních skupin (HS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Code</a:t>
            </a:r>
            <a:r>
              <a:rPr lang="cs-CZ" altLang="cs-CZ" sz="1800" dirty="0" smtClean="0">
                <a:latin typeface="Arial" panose="020B0604020202020204" pitchFamily="34" charset="0"/>
              </a:rPr>
              <a:t>) při výpočtu dovozního cla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cs-CZ" altLang="cs-CZ" sz="1800" dirty="0" smtClean="0">
                <a:latin typeface="Arial" panose="020B0604020202020204" pitchFamily="34" charset="0"/>
              </a:rPr>
              <a:t>Při odesílání zboží do USA je však především nutno počítat se zesíleným systémem vnitřní ochrany. Každá zásilka směřující do USA letecky či po moři musí být před odletem/odplutím předhlášena. U zásilek v kontejnerech po moři se uplatňuje tzv. ISF Pravidlo neboli 10+2 hlášení, kde jak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Shipper</a:t>
            </a:r>
            <a:r>
              <a:rPr lang="cs-CZ" altLang="cs-CZ" sz="1800" dirty="0" smtClean="0">
                <a:latin typeface="Arial" panose="020B0604020202020204" pitchFamily="34" charset="0"/>
              </a:rPr>
              <a:t> tak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Consignee</a:t>
            </a:r>
            <a:r>
              <a:rPr lang="cs-CZ" altLang="cs-CZ" sz="1800" dirty="0" smtClean="0">
                <a:latin typeface="Arial" panose="020B0604020202020204" pitchFamily="34" charset="0"/>
              </a:rPr>
              <a:t> zadávají do americké databáze údaje o zásilce, které jsou následně párovány a mohou při jakémkoliv podezření vést k zastavení a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evtl</a:t>
            </a:r>
            <a:r>
              <a:rPr lang="cs-CZ" altLang="cs-CZ" sz="1800" dirty="0" smtClean="0">
                <a:latin typeface="Arial" panose="020B0604020202020204" pitchFamily="34" charset="0"/>
              </a:rPr>
              <a:t>. konfiskaci dodávky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cs-CZ" altLang="cs-CZ" sz="1800" dirty="0" smtClean="0">
                <a:latin typeface="Arial" panose="020B0604020202020204" pitchFamily="34" charset="0"/>
              </a:rPr>
              <a:t>Na druhé straně (i z důvodu neúplné evidence podnikatelských subjektů v USA) může být účastníkem celního řízení i zámořský subjekt, vždy však prostřednictvím licencovaného brokera. V případě zapojení brokera příjemce je nutno počítat s vysokými poplatky za </a:t>
            </a:r>
            <a:r>
              <a:rPr lang="cs-CZ" altLang="cs-CZ" sz="1800" dirty="0" smtClean="0">
                <a:latin typeface="Arial" panose="020B0604020202020204" pitchFamily="34" charset="0"/>
              </a:rPr>
              <a:t>přenos </a:t>
            </a:r>
            <a:r>
              <a:rPr lang="cs-CZ" altLang="cs-CZ" sz="1800" dirty="0" smtClean="0">
                <a:latin typeface="Arial" panose="020B0604020202020204" pitchFamily="34" charset="0"/>
              </a:rPr>
              <a:t>dokumentů.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de-DE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Aft>
                <a:spcPct val="70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2"/>
          <p:cNvSpPr>
            <a:spLocks noGrp="1"/>
          </p:cNvSpPr>
          <p:nvPr>
            <p:ph type="ctrTitle"/>
          </p:nvPr>
        </p:nvSpPr>
        <p:spPr>
          <a:xfrm>
            <a:off x="468313" y="214313"/>
            <a:ext cx="8675687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>- celní omezení a ochrana před zavlečením terorismu, škůdců a chorob</a:t>
            </a:r>
            <a:endParaRPr lang="en-US" sz="1800" b="1" dirty="0" smtClean="0">
              <a:latin typeface="+mn-lt"/>
            </a:endParaRPr>
          </a:p>
        </p:txBody>
      </p:sp>
      <p:sp>
        <p:nvSpPr>
          <p:cNvPr id="26627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14F46-5F30-4CD1-B988-C9BF9D106C28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8775"/>
            <a:ext cx="1181100" cy="11811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17700" y="1124631"/>
            <a:ext cx="68405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cs-CZ" altLang="cs-CZ" sz="1800" dirty="0" smtClean="0">
                <a:latin typeface="Arial" panose="020B0604020202020204" pitchFamily="34" charset="0"/>
              </a:rPr>
              <a:t>USA jsou od počátku </a:t>
            </a:r>
            <a:r>
              <a:rPr lang="cs-CZ" altLang="cs-CZ" sz="1800" dirty="0">
                <a:latin typeface="Arial" panose="020B0604020202020204" pitchFamily="34" charset="0"/>
              </a:rPr>
              <a:t>signatářem dohody o ochraně proti zavlečení škůdců ISPM15, a </a:t>
            </a:r>
            <a:r>
              <a:rPr lang="cs-CZ" altLang="cs-CZ" sz="1800" dirty="0" smtClean="0">
                <a:latin typeface="Arial" panose="020B0604020202020204" pitchFamily="34" charset="0"/>
              </a:rPr>
              <a:t>zákaz dovozu zboží v neošetřených obalech, na paletách či jen laťových klecích je velmi přísně vynucován. Důvodem pro pozastavení zásilky v přístavu či na letišti může být i chybějící certifikát o ošetření; bohužel v takovém případě americký dohled obvykle zásilku vrací do místa původu. Pro ČR je však situace jednodušší v tom, že je </a:t>
            </a:r>
            <a:r>
              <a:rPr lang="cs-CZ" altLang="cs-CZ" sz="1800" dirty="0">
                <a:latin typeface="Arial" panose="020B0604020202020204" pitchFamily="34" charset="0"/>
              </a:rPr>
              <a:t>povinné jejich ošetření dle předpisu </a:t>
            </a:r>
            <a:r>
              <a:rPr lang="cs-CZ" altLang="cs-CZ" sz="1800" dirty="0" smtClean="0">
                <a:latin typeface="Arial" panose="020B0604020202020204" pitchFamily="34" charset="0"/>
              </a:rPr>
              <a:t>též </a:t>
            </a:r>
            <a:r>
              <a:rPr lang="cs-CZ" altLang="cs-CZ" sz="1800" dirty="0">
                <a:latin typeface="Arial" panose="020B0604020202020204" pitchFamily="34" charset="0"/>
              </a:rPr>
              <a:t>vzhledem k průchodu evropskými přístavy či </a:t>
            </a:r>
            <a:r>
              <a:rPr lang="cs-CZ" altLang="cs-CZ" sz="1800" dirty="0" smtClean="0">
                <a:latin typeface="Arial" panose="020B0604020202020204" pitchFamily="34" charset="0"/>
              </a:rPr>
              <a:t>letišti.    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de-DE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Aft>
                <a:spcPct val="70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26630" name="Picture 7" descr="http://upload.wikimedia.org/wikipedia/commons/thumb/e/ef/ISPM_15_logo_US_MB_mark.jpg/220px-ISPM_15_logo_US_MB_mar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095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2"/>
          <p:cNvSpPr>
            <a:spLocks noGrp="1"/>
          </p:cNvSpPr>
          <p:nvPr>
            <p:ph type="ctrTitle"/>
          </p:nvPr>
        </p:nvSpPr>
        <p:spPr>
          <a:xfrm>
            <a:off x="468313" y="214313"/>
            <a:ext cx="8675687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endParaRPr lang="en-US" sz="1800" b="1" dirty="0" smtClean="0">
              <a:latin typeface="+mn-lt"/>
            </a:endParaRPr>
          </a:p>
        </p:txBody>
      </p:sp>
      <p:sp>
        <p:nvSpPr>
          <p:cNvPr id="26627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14F46-5F30-4CD1-B988-C9BF9D106C28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0473" y="1412777"/>
            <a:ext cx="820814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Resumé: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Pro obchodování s USA se doporučuje nabízet cenu na paritě CFR přístav či CPT letiště určení. Nechť si americký partner zboží celně odbaví a zajistí si následnou dopravu sám, vyhnete se nepříjemnostem jak při celní kontrole, tak zdržení a vícenákladům při následné dopravě. Výjimečně lze využít vnitrozemské porty jako Chicago (Ramp) nebo Atlanta (Ramp) a tuto dopravu kontrahovat s námořním dopravcem jako ucelenou (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all</a:t>
            </a:r>
            <a:r>
              <a:rPr lang="cs-CZ" altLang="cs-CZ" sz="1800" dirty="0" smtClean="0">
                <a:latin typeface="Arial" panose="020B0604020202020204" pitchFamily="34" charset="0"/>
              </a:rPr>
              <a:t> in) službu.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U importů z USA je pak třeba pamatovat na 1/možné jiné celní zařazení zásilky podle celního sazebníku (HS-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Code</a:t>
            </a:r>
            <a:r>
              <a:rPr lang="cs-CZ" altLang="cs-CZ" sz="1800" dirty="0" smtClean="0">
                <a:latin typeface="Arial" panose="020B0604020202020204" pitchFamily="34" charset="0"/>
              </a:rPr>
              <a:t>) 2/jiné pochopení povinností prodávajícího pod zvolenou doložkou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Incoterms</a:t>
            </a:r>
            <a:r>
              <a:rPr lang="cs-CZ" altLang="cs-CZ" sz="1800" dirty="0" smtClean="0">
                <a:latin typeface="Arial" panose="020B0604020202020204" pitchFamily="34" charset="0"/>
              </a:rPr>
              <a:t> 3/neznalost české geografie.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de-DE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Aft>
                <a:spcPct val="70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ctrTitle"/>
          </p:nvPr>
        </p:nvSpPr>
        <p:spPr>
          <a:xfrm>
            <a:off x="3286125" y="1571625"/>
            <a:ext cx="5643563" cy="2000250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latin typeface="+mn-lt"/>
              </a:rPr>
              <a:t>Děkuji za pozornost.</a:t>
            </a:r>
            <a:br>
              <a:rPr lang="cs-CZ" dirty="0" smtClean="0">
                <a:latin typeface="+mn-lt"/>
              </a:rPr>
            </a:br>
            <a:endParaRPr lang="cs-CZ" dirty="0" smtClean="0">
              <a:latin typeface="+mn-lt"/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3286125" y="3571875"/>
            <a:ext cx="5643563" cy="1000125"/>
          </a:xfrm>
          <a:ln w="9525"/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dirty="0" smtClean="0">
                <a:latin typeface="Arial" charset="0"/>
                <a:cs typeface="Arial" charset="0"/>
              </a:rPr>
              <a:t>Petr Rožek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 smtClean="0">
                <a:latin typeface="Arial" charset="0"/>
                <a:cs typeface="Arial" charset="0"/>
              </a:rPr>
              <a:t>Lektor ICC +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 smtClean="0">
                <a:latin typeface="Arial" charset="0"/>
                <a:cs typeface="Arial" charset="0"/>
              </a:rPr>
              <a:t>Poradce v mezinárodní dopravě</a:t>
            </a:r>
          </a:p>
          <a:p>
            <a:pPr eaLnBrk="1" hangingPunct="1"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ctrTitle"/>
          </p:nvPr>
        </p:nvSpPr>
        <p:spPr>
          <a:xfrm>
            <a:off x="539750" y="214313"/>
            <a:ext cx="8604250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8195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404CF2-B7BC-4377-9BD0-A2BDF37518F2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sp>
        <p:nvSpPr>
          <p:cNvPr id="8196" name="TextovéPole 4"/>
          <p:cNvSpPr txBox="1">
            <a:spLocks noChangeArrowheads="1"/>
          </p:cNvSpPr>
          <p:nvPr/>
        </p:nvSpPr>
        <p:spPr bwMode="auto">
          <a:xfrm>
            <a:off x="4860032" y="1052513"/>
            <a:ext cx="396011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SPOJENÉ STÁTY AMERICKÉ (USA)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Spojené státy americké, dnes čítající 51 států rozkládajících se ve střední části severoamerického kontinentu, mají za sebou velmi bohatou a v jednotlivých státech rozdílnou historii. Puzzle zemí východního pobřeží se silným anglofonním vlivem, ale i stopami jiných evropských kultur soutěží s hispánským jihem a silně Asií ovlivněným západem, a do tohoto kosmopolitního společenství jsou vklíněny výrazně konzervativní společenstva Středozápadu a států na severu USA. Proto i popsat dopravní systém USA krátkými větami je prakticky nemožné.</a:t>
            </a:r>
            <a:endParaRPr lang="en-US" altLang="cs-CZ" sz="1800" b="1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84784"/>
            <a:ext cx="4286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2"/>
          <p:cNvSpPr>
            <a:spLocks noGrp="1"/>
          </p:cNvSpPr>
          <p:nvPr>
            <p:ph type="ctrTitle"/>
          </p:nvPr>
        </p:nvSpPr>
        <p:spPr>
          <a:xfrm>
            <a:off x="468313" y="214313"/>
            <a:ext cx="8675687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>- nejvýznamnější přístavy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10243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9AA19-8B77-465A-801F-183CEA33BAB1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572000" y="1125538"/>
            <a:ext cx="4176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Námořní spojení</a:t>
            </a:r>
            <a:r>
              <a:rPr lang="en-US" altLang="cs-CZ" sz="1800" b="1">
                <a:latin typeface="Arial" panose="020B0604020202020204" pitchFamily="34" charset="0"/>
              </a:rPr>
              <a:t>: 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10245" name="TextovéPole 6"/>
          <p:cNvSpPr txBox="1">
            <a:spLocks noChangeArrowheads="1"/>
          </p:cNvSpPr>
          <p:nvPr/>
        </p:nvSpPr>
        <p:spPr bwMode="auto">
          <a:xfrm>
            <a:off x="4572000" y="1628775"/>
            <a:ext cx="43926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Překvapivě, námořní doprava po dlouhou dobu nezaujímala v dopravě amerického zboží první místo – možná kvůli určité dobrovolné izolaci, možná kvůli podpoře kontinentálního obchodu v rámci NAFTA. Ani dnes není tento systém natolik rozvinutý, jako například v Asii či v Evropě. Přístavy (až na Los Angeles) jsou relativně malé, mělké a s problematickým zázemím. Přístavy na východě (BOS, NYC, BAL, WIL, CHS, SAV, JAX) a jihu (JAX, MIA, HOU) se pravidelně střídají v období nekončících kongescí s přístavy na západě (LAS, LGB, TIW) a vnášejí tak do rozvoje zbožových toků značný chaos.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28774"/>
            <a:ext cx="3857616" cy="21602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5" y="4292275"/>
            <a:ext cx="347662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2"/>
          <p:cNvSpPr>
            <a:spLocks noGrp="1"/>
          </p:cNvSpPr>
          <p:nvPr>
            <p:ph type="ctrTitle"/>
          </p:nvPr>
        </p:nvSpPr>
        <p:spPr>
          <a:xfrm>
            <a:off x="468313" y="214313"/>
            <a:ext cx="8675687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>- nejvýznamnější přístavy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12291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2BF369-F8AC-4FFD-B2AA-B0765594D70F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779838" y="1125538"/>
            <a:ext cx="496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Námořní spojení</a:t>
            </a:r>
            <a:r>
              <a:rPr lang="en-US" altLang="cs-CZ" sz="1800" b="1">
                <a:latin typeface="Arial" panose="020B0604020202020204" pitchFamily="34" charset="0"/>
              </a:rPr>
              <a:t>: 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12293" name="TextovéPole 6"/>
          <p:cNvSpPr txBox="1">
            <a:spLocks noChangeArrowheads="1"/>
          </p:cNvSpPr>
          <p:nvPr/>
        </p:nvSpPr>
        <p:spPr bwMode="auto">
          <a:xfrm>
            <a:off x="3779838" y="1588490"/>
            <a:ext cx="51847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Ze Severní Evropy je americký kontinent (až na malé výjimky) obsluhován z přístavů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Bremerhaven</a:t>
            </a:r>
            <a:r>
              <a:rPr lang="cs-CZ" altLang="cs-CZ" sz="1800" dirty="0" smtClean="0">
                <a:latin typeface="Arial" panose="020B0604020202020204" pitchFamily="34" charset="0"/>
              </a:rPr>
              <a:t>, Rotterdam/Antwerpen a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Le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Havre</a:t>
            </a:r>
            <a:r>
              <a:rPr lang="cs-CZ" altLang="cs-CZ" sz="1800" dirty="0" smtClean="0">
                <a:latin typeface="Arial" panose="020B0604020202020204" pitchFamily="34" charset="0"/>
              </a:rPr>
              <a:t>. V tomto prostoru se pohybuje prakticky každý velký kontejnerový rejdař a proto se doporučuje před volbou trasy prověřit spíše rotaci jednotlivých linek a následný transit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time</a:t>
            </a:r>
            <a:r>
              <a:rPr lang="cs-CZ" altLang="cs-CZ" sz="1800" dirty="0" smtClean="0">
                <a:latin typeface="Arial" panose="020B0604020202020204" pitchFamily="34" charset="0"/>
              </a:rPr>
              <a:t>, než na první dobu cenu přepravy. Rozhodující může výt i okamžitá dostupnost lodního prostoru: Nejobvyklejší kombinace jsou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NWC-Norfolk-Charleston-Houston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NWC-New York-Baltimore-Norfolk-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Savannah</a:t>
            </a:r>
            <a:endParaRPr lang="cs-CZ" altLang="cs-CZ" sz="18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NWC-Charleston-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Savannah</a:t>
            </a:r>
            <a:r>
              <a:rPr lang="cs-CZ" altLang="cs-CZ" sz="1800" dirty="0" smtClean="0">
                <a:latin typeface="Arial" panose="020B0604020202020204" pitchFamily="34" charset="0"/>
              </a:rPr>
              <a:t>-New Orleans-MEX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NWC-Halifax-Boston-New York-Baltimore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Přístavy New York/New Jersey,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Savannah</a:t>
            </a:r>
            <a:r>
              <a:rPr lang="cs-CZ" altLang="cs-CZ" sz="1800" dirty="0" smtClean="0">
                <a:latin typeface="Arial" panose="020B0604020202020204" pitchFamily="34" charset="0"/>
              </a:rPr>
              <a:t> a Houston jsou pak též bránami do vnitrozemí (Dry Port Chicago, Atlanta, Phoenix,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California</a:t>
            </a:r>
            <a:r>
              <a:rPr lang="cs-CZ" altLang="cs-CZ" sz="1800" dirty="0" smtClean="0">
                <a:latin typeface="Arial" panose="020B0604020202020204" pitchFamily="34" charset="0"/>
              </a:rPr>
              <a:t>)</a:t>
            </a:r>
            <a:endParaRPr lang="en-US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8" y="1700808"/>
            <a:ext cx="2962275" cy="18002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3861048"/>
            <a:ext cx="2962275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2"/>
          <p:cNvSpPr>
            <a:spLocks noGrp="1"/>
          </p:cNvSpPr>
          <p:nvPr>
            <p:ph type="ctrTitle"/>
          </p:nvPr>
        </p:nvSpPr>
        <p:spPr>
          <a:xfrm>
            <a:off x="468313" y="214313"/>
            <a:ext cx="8675687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>- nejvýznamnější přístavy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12291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2BF369-F8AC-4FFD-B2AA-B0765594D70F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779838" y="1125538"/>
            <a:ext cx="496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Námořní spojení</a:t>
            </a:r>
            <a:r>
              <a:rPr lang="en-US" altLang="cs-CZ" sz="1800" b="1">
                <a:latin typeface="Arial" panose="020B0604020202020204" pitchFamily="34" charset="0"/>
              </a:rPr>
              <a:t>: 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12293" name="TextovéPole 6"/>
          <p:cNvSpPr txBox="1">
            <a:spLocks noChangeArrowheads="1"/>
          </p:cNvSpPr>
          <p:nvPr/>
        </p:nvSpPr>
        <p:spPr bwMode="auto">
          <a:xfrm>
            <a:off x="3779838" y="1844675"/>
            <a:ext cx="5184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 smtClean="0">
                <a:latin typeface="Arial" panose="020B0604020202020204" pitchFamily="34" charset="0"/>
              </a:rPr>
              <a:t>Námořné</a:t>
            </a:r>
            <a:r>
              <a:rPr lang="cs-CZ" altLang="cs-CZ" sz="1800" dirty="0" smtClean="0">
                <a:latin typeface="Arial" panose="020B0604020202020204" pitchFamily="34" charset="0"/>
              </a:rPr>
              <a:t> dopravné z Evropy do USA podléhá přísnému dohledu americké FMC, kde každá nabídka musí být před uzavřením kontraktu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zafilována</a:t>
            </a:r>
            <a:r>
              <a:rPr lang="cs-CZ" altLang="cs-CZ" sz="1800" dirty="0" smtClean="0">
                <a:latin typeface="Arial" panose="020B0604020202020204" pitchFamily="34" charset="0"/>
              </a:rPr>
              <a:t>. Proto je velmi obtížné pro neznalého věci vyznat se v nabídkách jednotlivých dopravců s nejrůznějšími přirážkami a doplňky (které se samozřejmě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nefilují</a:t>
            </a:r>
            <a:r>
              <a:rPr lang="cs-CZ" altLang="cs-CZ" sz="1800" dirty="0" smtClean="0">
                <a:latin typeface="Arial" panose="020B0604020202020204" pitchFamily="34" charset="0"/>
              </a:rPr>
              <a:t>) a je mnohem jednodušší požadovat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all</a:t>
            </a:r>
            <a:r>
              <a:rPr lang="cs-CZ" altLang="cs-CZ" sz="1800" dirty="0" smtClean="0">
                <a:latin typeface="Arial" panose="020B0604020202020204" pitchFamily="34" charset="0"/>
              </a:rPr>
              <a:t> in cenu, která však může být opticky velmi vysoká. Nutno též počítat s tím, že někteří dovozci požadují uhradit i přístavní poplatky v USA. Aktuální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námořné</a:t>
            </a:r>
            <a:r>
              <a:rPr lang="cs-CZ" altLang="cs-CZ" sz="1800" dirty="0" smtClean="0">
                <a:latin typeface="Arial" panose="020B0604020202020204" pitchFamily="34" charset="0"/>
              </a:rPr>
              <a:t> NWC-USEC: USD 3432/20DC (basic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freight</a:t>
            </a:r>
            <a:r>
              <a:rPr lang="cs-CZ" altLang="cs-CZ" sz="1800" dirty="0" smtClean="0">
                <a:latin typeface="Arial" panose="020B0604020202020204" pitchFamily="34" charset="0"/>
              </a:rPr>
              <a:t> 2050), USD 4571/40DC i HQ (netto 2600). Do USA lze přepravovat i ve speciálních 45HQ kontejnerech, kde je cena překvapivě nižší (USD 4561, netto 2800 ovšem bez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Peak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Season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Surcharge</a:t>
            </a:r>
            <a:r>
              <a:rPr lang="cs-CZ" altLang="cs-CZ" sz="1800" dirty="0" smtClean="0">
                <a:latin typeface="Arial" panose="020B0604020202020204" pitchFamily="34" charset="0"/>
              </a:rPr>
              <a:t>)</a:t>
            </a:r>
            <a:endParaRPr lang="en-US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2657475" cy="17240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68" y="400506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>
            <a:spLocks noGrp="1"/>
          </p:cNvSpPr>
          <p:nvPr>
            <p:ph type="ctrTitle"/>
          </p:nvPr>
        </p:nvSpPr>
        <p:spPr>
          <a:xfrm>
            <a:off x="323850" y="188913"/>
            <a:ext cx="8610600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>- letecké spojení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14339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A2E2D8-C182-4088-B5DA-9F5CCBE649B9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sp>
        <p:nvSpPr>
          <p:cNvPr id="14340" name="TextovéPole 1"/>
          <p:cNvSpPr txBox="1">
            <a:spLocks noChangeArrowheads="1"/>
          </p:cNvSpPr>
          <p:nvPr/>
        </p:nvSpPr>
        <p:spPr bwMode="auto">
          <a:xfrm>
            <a:off x="789737" y="1024373"/>
            <a:ext cx="796850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USA je zemí letecké dopravě zaslíbenou. V každém hlavním městě jednotlivých států, ale i v dalších větších městech se nachází významné mezinárodní letiště, mnohá města pak mají letišť několik (např.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Dulles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Int´l</a:t>
            </a:r>
            <a:r>
              <a:rPr lang="cs-CZ" altLang="cs-CZ" sz="1800" dirty="0" smtClean="0">
                <a:latin typeface="Arial" panose="020B0604020202020204" pitchFamily="34" charset="0"/>
              </a:rPr>
              <a:t> vs. Ronald Reagan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National</a:t>
            </a:r>
            <a:r>
              <a:rPr lang="cs-CZ" altLang="cs-CZ" sz="1800" dirty="0" smtClean="0">
                <a:latin typeface="Arial" panose="020B0604020202020204" pitchFamily="34" charset="0"/>
              </a:rPr>
              <a:t> ve Washingtonu). Na území USA se také nachází takřka polovina největších letišť světa Top 10. Na objem cestujících jsou na špici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Hartsfield</a:t>
            </a:r>
            <a:r>
              <a:rPr lang="cs-CZ" altLang="cs-CZ" sz="1800" dirty="0" smtClean="0">
                <a:latin typeface="Arial" panose="020B0604020202020204" pitchFamily="34" charset="0"/>
              </a:rPr>
              <a:t>-Jackson Atlanta (ATL, 101,5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mio</a:t>
            </a:r>
            <a:r>
              <a:rPr lang="cs-CZ" altLang="cs-CZ" sz="1800" dirty="0" smtClean="0">
                <a:latin typeface="Arial" panose="020B0604020202020204" pitchFamily="34" charset="0"/>
              </a:rPr>
              <a:t> prošlých cestujících), Los Angeles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Int´l</a:t>
            </a:r>
            <a:r>
              <a:rPr lang="cs-CZ" altLang="cs-CZ" sz="1800" dirty="0" smtClean="0">
                <a:latin typeface="Arial" panose="020B0604020202020204" pitchFamily="34" charset="0"/>
              </a:rPr>
              <a:t> (LAX, 75),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O´Hare</a:t>
            </a:r>
            <a:r>
              <a:rPr lang="cs-CZ" altLang="cs-CZ" sz="1800" dirty="0" smtClean="0">
                <a:latin typeface="Arial" panose="020B0604020202020204" pitchFamily="34" charset="0"/>
              </a:rPr>
              <a:t> Chicago (ORD, 77), Dallas/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Fort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Worth</a:t>
            </a:r>
            <a:r>
              <a:rPr lang="cs-CZ" altLang="cs-CZ" sz="1800" dirty="0" smtClean="0">
                <a:latin typeface="Arial" panose="020B0604020202020204" pitchFamily="34" charset="0"/>
              </a:rPr>
              <a:t> (DFW, 64), John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F.Kennedy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Int´l</a:t>
            </a:r>
            <a:r>
              <a:rPr lang="cs-CZ" altLang="cs-CZ" sz="1800" dirty="0" smtClean="0">
                <a:latin typeface="Arial" panose="020B0604020202020204" pitchFamily="34" charset="0"/>
              </a:rPr>
              <a:t> New York (JFK, 57), Denver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Int´l</a:t>
            </a:r>
            <a:r>
              <a:rPr lang="cs-CZ" altLang="cs-CZ" sz="1800" dirty="0" smtClean="0">
                <a:latin typeface="Arial" panose="020B0604020202020204" pitchFamily="34" charset="0"/>
              </a:rPr>
              <a:t> (DEN, 54), San Francisco (SFO, 50).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Z pohledu nákladní dopravy jednoznačně vede Memphis (MEM, 4,3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mio</a:t>
            </a:r>
            <a:r>
              <a:rPr lang="cs-CZ" altLang="cs-CZ" sz="1800" dirty="0" smtClean="0">
                <a:latin typeface="Arial" panose="020B0604020202020204" pitchFamily="34" charset="0"/>
              </a:rPr>
              <a:t> tun – srovnej se světovou jedničkou HKG = 4,9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mio</a:t>
            </a:r>
            <a:r>
              <a:rPr lang="cs-CZ" altLang="cs-CZ" sz="1800" dirty="0" smtClean="0">
                <a:latin typeface="Arial" panose="020B0604020202020204" pitchFamily="34" charset="0"/>
              </a:rPr>
              <a:t> či evropským FRA 2,1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mio</a:t>
            </a:r>
            <a:r>
              <a:rPr lang="cs-CZ" altLang="cs-CZ" sz="1800" dirty="0" smtClean="0">
                <a:latin typeface="Arial" panose="020B0604020202020204" pitchFamily="34" charset="0"/>
              </a:rPr>
              <a:t>), následují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Anchorage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Alaska</a:t>
            </a:r>
            <a:r>
              <a:rPr lang="cs-CZ" altLang="cs-CZ" sz="1800" dirty="0" smtClean="0">
                <a:latin typeface="Arial" panose="020B0604020202020204" pitchFamily="34" charset="0"/>
              </a:rPr>
              <a:t> (ANC),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Louisville</a:t>
            </a:r>
            <a:r>
              <a:rPr lang="cs-CZ" altLang="cs-CZ" sz="1800" dirty="0" smtClean="0">
                <a:latin typeface="Arial" panose="020B0604020202020204" pitchFamily="34" charset="0"/>
              </a:rPr>
              <a:t> Kentucky (SDF),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O´Hare</a:t>
            </a:r>
            <a:r>
              <a:rPr lang="cs-CZ" altLang="cs-CZ" sz="1800" dirty="0" smtClean="0">
                <a:latin typeface="Arial" panose="020B0604020202020204" pitchFamily="34" charset="0"/>
              </a:rPr>
              <a:t> Chicago, Miami Florida (MIA) a Los Angeles (LAX). 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14341" name="AutoShape 10" descr="data:image/jpeg;base64,/9j/4AAQSkZJRgABAQAAAQABAAD/2wCEAAkGBxQTEhQUEhQWFhUXGBUYGBcXGBkXFhcYGBgXFxcXHBcYHCggGB0lHBQUIjEhJSkrLi4uFx8zODUsNygtLiwBCgoKDg0OGhAQGywkHyQsLCwsLCwsLCwsLCwsLCwsLCwsLCwsLCwsLCwsLCwsLCwsLCwsLCwsLCwsLCwsLCwsLP/AABEIALgBEgMBIgACEQEDEQH/xAAbAAACAwEBAQAAAAAAAAAAAAADBAACBQEGB//EAEEQAAEDAgMFBQYFAgUCBwAAAAECAxEAIQQSMQVBUWFxEyKBkaEGMrHB0fAUI0JS4WKSBxUzcoKi8SRDU2NzsuL/xAAaAQADAQEBAQAAAAAAAAAAAAABAgMABAUG/8QAKhEAAgICAgEDAQkBAAAAAAAAAAECEQMhEjFBE1FhIgQUMnGRscHh8IH/2gAMAwEAAhEDEQA/APprjqOI++prgTIkC2kyD8DS6sGqJieZjzJoeFClZsgGaCNJAPGR0rzFLdUU46OYnHhCssSeAjyvXHtrITMzaJAub6WrCxmycWoypKVccqgMxNpMx50niME6hBU42pJBABHfG4TaZEciKNsaonq29qtqIEwToFAjX/tTAxCdJFeKU2QfekiSUyBAG5MA7z6V1/EkCQZF+NjMRaSbgCZ+VC7DxPdJH2KIkCvn7O3XWhlUSkiDJEiDruEXNbOzvahCo7TUmLX8bcqbQKZ61LdTLSuA2i25/pqBjXkeBp3PT8fYFlIqE8ZqFXOqlfOtsx2eVWTQS6PvSuJeJ936+ulPGL8itjE1wujjQIJ1Pz9Bb1qwQPu3wqgpcviuZlHRP34xXABu9LVYUbNRMquIH30rvZn9x8LV2amajYKIhocTRQkVQKq00UzHcn2KkVwVfNRAcCKMkdfM0EuVcLomCx186niaHnrhc8KJiyjwPwrgnj6UMLnSrg1jFxPH0/mrX5etCzV3PWsISTyrhJ4etVC67nrWArPL1qVUu12iAs6wmdBypdTXlXgMd/iIgAlvEBxYulIZWEk7grMsSk6WExVMd7RLXKwy4reYcAQmRMSiSOhVXFL8iiie+KQd80JSK8X7PbUxCyFJbKUX7pKlyeJk+oIr25xKYHdVMAkRpyJKiKyha2Ly3Qq/hkqIKkiRN99YmL2IO8UKudLwZ3Dp9a0XcXlkhwJnkFHlcAgelZ7+Pk5iVKPEwnw5ileOxlOjzu08AUwMpBsnKQSmDvmel+VJHBhKkZRJkjvSYOhBSCI3Qa9c8648Iyd3plHmqD5TRGcBxKQf6e8fOw8xWUF1Yzm/YxdibOLawu4Me74gzGkwINekG0DoBJ8SfJNxQ/wqf2k/7jb+0WoyVQNYHAd0el6ZOtUK97sqp5w/09SE+gBJ9KiQd6iegCR5qk+UUF3EAc+n130IYqbXHSPnQfN9ATijRDgF7DnqfM138YOvX+ax8/P1rpxFD6/AycfJsfiid4HSuJdPGsj8ZG6elHYxGbrwOtDlLyM68GqHTRkL41mN0IbTQP1pnrFUUmIzbCxVRiEnSsB/aqNMwUdYBHnJMCk3sekHcTwQq46kwPhTWA9WnECYnSiB0a7q8iy4FD9SQL8R4H3leFWRiQnLlVJIsCSk/wBpn60OdAPW9r5cTVe2nS9ebQl2LkpEzqSo34mYFaTGJKRcgn71NUUwUafaRc+u6ot/zrIVjpm4tqb7+A3moh+8C6jPVQ52jf0plIBrFZHvR0/mukk626UvhxFzc8aNNNZgqV1YKoBqIk6R50Bg5XXAuhweFVLlazDGeuFdBz1O1o2CixVXKp2g4+tdrcgHkfZnYQZSo4xAQLZILbPGQbpVw9a9B/mLTYIbROYRJK1hQ4fm5QrwJp7CezqQcyiAf/bEK6F1ZU4eoKa1GMA2j3UAE6mJUeqjc+NKoV0E8027iFe4gITxiB5AAjzq52O4r31nxMfz616nKKG62nU+tbhRmjzQ2SgcVdLeutQYcJ91CU8wJPmaexuNQm1yeAH2KyMRtAnQR6mkcRXJIOUcST1Py0oD2JKdEnkdEnx/ilM86knpRBjQ2myQBIuo7yYHqRWSQvL2CB5atBHM/wA0RplW9RPIXHrakzj1cB5fWqOYtZ1UfgPSmoXkh5xaUmTA60jidpoNssnp9mksQtOpVPWw+prFx+MUUwysozaqSBCgCLXFxMUKNyNYPzewH3oKGp5JMZvX6VTZmxFuMIdW+tSjmlGVCB3VEZbDUiLxvq2M2UFt9phO8RYtrVlMiygFEWUCPdPnpTPGxoyQXCt3IAgDcLeMbxztWgy3HLlXntn7Sk5FgocTa8hQNtQQIPFJraZxGaxsrdGiunPlXJmhJMspWHcEkE/p0IJB+lRawQcwB5qj40rtfGqaCEIAK1nQ7gIJPW49dYispGESVFa2y8qbSuwveAqTAIt8KW6WxrfgcxGKwo1UgngBnI8ETw9K43jGP0NqV/xyjrQ22rn8pcD9oTlP9qpt0q6HGke/Kf8AehSUjwIihddL+Q78sItSVwVNRbfAOlhqKswy2D3UkE79fgTTWFxDZHcUhX+2PlTXa8aPJ+QUUQ6QIv0Agf8AVUUSoREcp3cyPgKKHhxqWmmUvYWhdtJUcoiRAJ/bN7DpH83rUwzaUCBed518zWS82oKOU3+XUfPfUY2lEZpHhvGo6/Q+NFNdGpm484qO6QCL3EyOHLrQWlrPeNo4GQeR30NvEzofrVUNISZAg6ngeo30/OjKIyxtBREApWZvlIBjoSZptOJgpFhm42J/tkfCst5CVJIAI3wm0kaDUG/WKXw2MKUpzJKVGZABkRG/frr1puY3E9Ah6RMx1j4iqPLJEj0gg153/MkBKikKudUJva+oBSK08G+hwAJURviMp80GD41lKzONDXaACP1c5qjTpO8TV1BWYFKgU7wRJ8wflQMRiEjgfE0XrsXs6TyHmKlJnEfc/wAVK5/UXuNxZ7iuKUBrSjCHSO+oDkLnzo4YG+/W9dxK2xLE45Rs0kn+rd5m1Zq8A64fzFEjgPlNvIVvYh5CBK1BI5mKx8V7QoFmwVnjoPqfKkkB15YRvZ6QIUkkbpVPyj0pXF9mjXKnkkSfrWZitruL/VA4JsPqa6jEMoEhBcVxXZI/4gmfGkavsXkvBbPn/wBNEjidPS3rWJj28TmgOoCRonLManUfOaexm1lKtNv2p7qf5rKexBOnpWWuhW2w7T60fqBPQA+FdLk3NZyrEdfnTjN7ffrRFaoXxjcjpNeWdwi1mUKSnKpQJUSFAKgGASAbcBJGk163Eg3tpY8jw68q8ntDDp7SFpK0q3Zii2hGcXgjUR5gxTR0zLaPSf4dPJGHxLQXmLb/AGh7yCAHkx+lRCRLJMG/eFqY2otTC/xDQJSf9ZAmCP8A1BAAzCI1vS3+HwITjQGlspSGAkLJBsp0T2YHcNzfUxyNNvuzMgn/AIKV/wDcx6V0JWTlKmExJZxKElV7dxaTC0+RJMftVz0NK4Zlxtac/wCYhNwoWk6JzJN0m88OZryTO0FYZ91tGZSLnJmIOgMi8ExeBu6VtbP2ul27ZOb9oGVQ4ypUn5UkoqSodZHEa2pjJfBJEjMRzyiI6Zl/9NDG0kBKADNgCIsOJvrwquNQl3VKe0ixQJ0/cBAOu6Na885sx5CjlKXJBFpMA6d0XBuZIB1rjz4ZHVhyxbPVf5gpSe7FkwQk6ayQd1o1ihpxagBGYC3eNgZjXMdda8onGrGZJBHMTYWnnrA49b1psbfASM9oPeEd4i6ZOpm44TJrmcXVnR+ZtYooUTnQidxIHovWdNPOh4d0AKKHnEZdxIdSbx7q5VrwIpNGKbWShKtBIkwYIA7qtNx5medVxLJgEWEEEpKjbcTre/TWlU/BuJtYXHrOqUr4qbsrxbVp/ca1GMWlQ7puNQQQodQbivFILiYlQAJB5kcQAJOo8q0MLi3CsBXfTeDBBTqRB1uOe+s2heJ6lTlxGs+kXpbFgZoIsoX6iCk8lCCJ5iqFK5lCkxwUnvHopPzBq7iYIWoxFzJA00EzAFz6cKaN0q2DQngNpBK8qzcEoUeI/Sojp8OdeiSrhXgHX0uPKKbwkAHTMUi5HGZjwr0+BxORpCTqBpTJ0tjcb6NhSqqpYi+lZLuOPT1oGdSv1H5UryFFifkcxDac2bOrkP0joExFXTjliTIPgB6i/wAaz+0jrVS8DYmPT1pfVl4H9NeRt7aCzbMeg/ilTiiPu9TEIUnLmQQlWaFGAJTlkXM/qG6gFzcR86SXJ9jJJdIY/G8x61KW8BUpfTYNH0vGbeZRYHOeCb+ulZ/+ZYl//SRkT+7/APRt5CsTAY5LYMtJWrcVGw/40Dae3XHJClGP2psnx4+M17LPH9S/6NR9hlBnEPFxf7Ud49Co/wAUBzb+QQyhLQ4+8s+JrzSnyeXT61ZpNI2ZMdViiSTvNyTqTXIJ1qrcUcI3nT5nQdeVL2FAHkEiUwIg3EjobixpRptaZzkKJuTpJgAnhu3Uximp0Wob4BsTYSQddBHDdqaWecO8+P3rRCDfXMU4hSo7qynpBHkQQaVYakz5U1MCiLJmTicO6XStThVmUoncE5jNk6RS+IaW4oobiR5nKM1pFlRp5DWK0MS9AJAJ4xum00qzsd7EFIbWE5yQtZ7xaQnLOVN03BMEjURamVtgRqbBztYV5x1Ql5wJbSVq7rTIKU3uScxXOmm7Sst15N7t+bh+Na23cYEhLaFLQ2hIQkFMwEiBJJknfNeY2jtDIgqDmc7hlAk9ZMfxXStIi9sykuTjSQQIPCUWSJsdNDeNa08Ts9pxQVKu03dmkJM6Djm8qR9mMIe85KZMghUnfJVoQepjfXoC04ohObIACbC5J4ZbWjiTfStGNoE2Zh/FsN98BxMiwIbcI4kBJ6XvO6jNbbZVlSolkKEwQZVcj34g3BEkwI6inGHWUuBDj6Sb91a05pg5RGpvlEcAdxrP2p7Q4Rx3I6SUyYlJEAKiATBT3ZvbdwpmqEV+DULSXDnUE5EiAdVHkFG/Mnd1pBzZaChSzmSCTG+eO6QBbfWBj1tdtmThsQxH60pIEAxJToO7686j2IxyXYyuhAOVKXClwJEwJKADadQONRnjhLtHVjnkj5GsVsNxISUKEbhMEXJ0PPnRMN26DkcCsvBR6GAZmrv7SxYfyu4ZKkBSUpDawdYEZhqLzOURyq6dsu9r+bhHE3ABQpLoJJhJMER10qEvs0GjoWea7H3scxo4tSdFBKRPKy9N2lGRtof+ThVRxWQjXfl0PWazGdtN9oe0YeQZJAU1mmAZjJIJsbVxO2sMsEOqiATlWlaDyITAndeo/dGumv8AoXmvtMdd2ziTbtG29LNjOeYOvxqjaHHP9RebQ94xpvgnu+EVbAbXwuWUOtCCBPaJBObcc14EHz6RpN7RSpIUlUi4mxBgzNjwKRHEHpWl9mnXdjxzRT6L4DCITCpBI4RA+tOpJNZ7uJTqACITqIvAnWTrmixsK4++kKOUSASMwSoTeAZiL20mKj93aOmOZM1AmumKx/xY3BXgs1U7R5rHkfjQ9MfmahUJib0B4zob0g3jk55klRECRx6DlXVOnWs8T8IyyLyEWpxQSlSiUoBCRMBIJJIEcyfTgKOknff1qYUSmaupPQUtNDOVi3bo5edSmMp41KNCg17XBs2M3SI/u05Wn0qBZNzrWe2oDlWnsrD9urIFpQo6Zs3ePAZQa7mzxYq9IgUBR2Uk1d3ABqM685MkBlKnTY5VEkAJEHUZpHCrIdTEjTdNBoamGbTFLYloEg5lAjgbak+7pqTfWo7iuFCgnkPU1hiLeOmp+9aqlonXyo7bQFRxyKIrkXmBSOLxIFzpMaTE8Y0H1quJxIGtJfg3MQsNISoqNsoOUiNZJBCQN5IomjGy6cI5iFFLSM5CkjKeKs0Ezu7p1tXpRhk4RotlSi4qC46AEJJ3ISIhKBuSBxMSTWhgMKnCtdmFLKyBnVnWdOBWYSkTrAB4CsTbOPDIzqcEbgZk/wC1Oqj1Pwq+OFbZPJkv6UZOPxIQCvtVJAvdNz0MyfAV4zG4nt3MzpyJTESe8BNyBvPQWtTmPfcxSyUCB0Skcysxrp0mmcHsZse/3jbWyZ0Mg/O3EC8PuXQElFbINouSBhmAUiL3CSPRI111NEXs51w9ot9ab+6g6Rfd3dLzHEzY1oohHdMAftAjlIG46CN9p3GuB0hYCElRO5MkqHIC+6x1BHIxVQ9xLvoWTsZlQnswVj3pmJ/cBomb6CxkftpzKCiLApABsO8AIBPGwg63neoUtj8SjDqJfeaZ/oUqXSDu7FsFY8QBaxETWVj/AGkYZIyNvPFSQtJKkMIUhWhA76lCxH6TIi0VuUYjKMmbi3QpEkyU26iLHymeEE6qqjuJSpI3q0PE8Dx+pJNeZf27jCyHWcNh22lqU2FBPbKC0BKihXaqVlVCgoApEi4mDS+0NrY5yCnEPNgpRKEL7IhZABAS2BmTOlK8iKLGz2jrDiwCll1Ri5CFE+g1Jk+VWfwz2YK7FwaG6VC/iNBYV47E+yONW2hbjjhUZC0Ou95JklBGZd8ybxrKVUofZFbalAokLbiFSmCSDIVBuMvCKVz+BlD5PcOsqCpyEDqBYbtd9/OgZ4VMpHPOgXO/3t3CvL7F9lsOl1Be7Ry6QWkNlYGays61ZRYGe7mIjwpxfsk0127AKlgqQQHUlp1JbKpU2oJWhYVJH6bRQ5v2DxXuaSkokk9lEESXGpjhJVvgTSC8DhySVJw0neVsX5+9pr86JsL2fwTL+fFFRayrSpHZ5yEuIU2VrcICUZcxWMsqGUGBvR2l7OtsBzCKId7J4rSSktugEZFJTIKHEGEKs4DacutBz+BlH5CJQyBZ1CYiAnGITHQB4AGrjEJAtikiLD/xDCrf8ln1uayxsFqSSoITNs6kJMSBcqITPKeV9acf2EwjLmOYa5muzWVIUDlXBWIGhBvMRFLY9mpg9pzAL7a4kxnaKjYaKSqJEe6AJvviWnMQk6KHmK841s1tCiUKKgLSU5Z5iCbeNcxBqUo2y0MlI9NgkySrcNOv38aZxCtKxNiu9mQk6HXrx+VbS05lVOX0oonykO4YQBfqN1Hy9KG02AKKK4jqKyrlUq+TnUrAMPISafbUtLaw2cilpy5xOdKT72UgykkWkXF41oKOVdC9wua7bPDWtiWE2dlRlQciAoqy7lqgAqVEZj3RB3bomtjZuZZAyBJMDib24c6A0i8qM8qbXiChOZCQSLgnRMXzRv8AvXSmu+xuQxjGC0SDEhUEq4A94pGptp1E1cLG4gjiJg+d68yraeJJJK2yTMqU0HFG9j+ZMWgQLa24FTiHU95UqPAAJnwiE+lO4i3ZvOO0i7i7wnKT/UoJHmSPjXcKC8CQh5KdS4pIyJKQbAKIMGb5Co2FtxfwmxxiFpS0UqwzaBmfnuKWontBlFw4MqRlURlBTINDgxlQL2dZbeeSnuKU2Z/KKy22m5CnC4nLAVeEqGm/SvUYPDIw7eRsgqIlxyMpcOpUZJUlEkwJ361xTrTCOzaQG0C50BJ/cSd9hdURuFq8btrb5clGGBv+vQCQe8JvP9Sr66a1dRrbJSneoml7Qe0YZGWApZ0T8CY90CdBJPGvIqw63lhbyuiQIsb663gb5PG1mcPs/KZME6lWvOR9dZ42hsOAnKm6jYAakncBvJ+5p6sCVdFEMhAEWA0gWH36+JNRCVOWZEkXO4AcSTZI5mw6WpLGbUbYzJdJeegn8MyQpY/+RwSG+YGZXIa15l3aWJxxbQpBTh1LATh2fy0quP1KB7RUH3lFQmtzSHUGzY2r7R4ZkRfFOJtDRysjkXoleuiByzVi7Q29jHgQ04GmSAcjALeomFqu4ojQ5iRavQP+yTeFIK3gUkqSB2S1G0SlQQCEESJkxe0zRUbPZHuDMNxUn5Hd1pJSb7KxgkY2y/YtBaSp5xLTuRbhbUC4pxuYS4G099JGa9jaDaFVo4DZbKUQ2vMNIyKHHc4mU+FaLOEIUXJ/MJKitQlWYjLN+RgbgNKZSn9xKjxNJZTi32MbK2n2KCylCEsLnOooC3sxEB+4Unu2hvKREySTNJpaKoIIkTC0ttsqE6/6aUgHmADTBWIiuFygGkLMbPCAtKUNw5BXmzEqIkgm9zdVze9Haw4SIEAcBXO0orTClaCOtqJtAnGZBE68KiMIQiQSUgxOoBOg5fODTidn2uq/L+acwJAeHZtFRWEoUCqGzIAWMsHuz3r6RIigY8+8xNp8taVGznCLFSuaj8zW9itqoDhQluADBUlRKRyCSkE6cek1ZJSu6VX5WPiDrRoXkebXste8ADjrHlNEZ2JAnPPQT4Ak16Hs6r+HGuh5fPjQGs87/lkapUemnkL1bC7LGaSiwv3q9F2dUWKDCmKpQEiwA6CKJs5Mk8aHiVwKZwik5eBjfXPmtqkdGKk7YYpBNqoTe9BD3nRG1z1rmao6UwmepRMh4V2hQORgNJUde6OG/wDimW7aVUqrgXXd0fPOTYwlYFGD1ZL2ICbnQzHOIm/iKEMUSAog9nmyyLSYkgE74jzHGt2VijYbwoUo9mEFcd1KVJzkzfuTw0AvyFp7i8OW0ILhyOrOcZiQW207yBeSSDJsABJE1nM4w5glnCNZjop+XVSRYxACdZkJFep2B7OYhZD20lJUlAhtso/NIkGHHFEkNgpBTJzGBcCxokilNK/Ahs32VbxoTiHnXFs94d8LStcWIbk3QRq4Lbr6j0OPx7TDSUoCWmUCEITASB/SBqeY3n3qrt/bkHKnvr0CB7oO6dw3c7iDevMKw6ic7xzL1JOg4X3j4ECx1q0Y0c88nLS6A4zGuYgDMShs6IAgkaxxnQniP3RNcTh0JTYQANP+2s2PW4or2JTlWrMlIQIU4vuITwClbjwAudwrymI9oVKUUYBC3XIUS6UFRAAkltmDAAuVLG6cqTei3Q8INm3i9opaTmeORBEpSBmdcHFDYuRp3iQm+s2rzOE2q5jXOww604RC0qCVKUQt5Vsra3gO5nNgEhKZMGSZpHZuzXluh/tFF2c3aKOYk8yqc4I416/Z+IU0tTqg2DJWllpORtx4nuFcXUEk55UTGQQBSOTZeMEjF2T7EPpUFFh5BSSJyKHEETEHeOFbjGGLBJbs5BTnUcykE2KhP6gJjmQd1Exm0O3SgY0BxTZhC0AhS0nMcqke4nIQmF3MECCb1xhNtIHClseiuCY7MFLQAzEFRPekie93rZjmurWmkiOZ41UqqAVg6RYqrlGRg1ndA502MMhN9Y4n5UQWxFDajoD13edMowV+8ZHL61Z3F/tvzoZbUbqMDnb0pWxkg4UhOkA+ZqHFp5+VLZEjifQV0EbkjxvQGoP+MHA+n1qpxY/qHS3XfQiTwHlVc3IeVA1A8QhBBgEG3TcNK4Mg/STzEgjwn4UXNyHlXM3IeVbkHhYVOMSeNEGIETw5UulX9Io+MSAAAI3mhYeKCJXNcWKFhG4HU0TEqgULDWzPdMq5U07GW2tKuJrgNQlG5XZ0RdRqgoFGwib0JOlM4JOtNN/SLFbHgnnUqsGpXMVo88pXGkMXtIJ92CedJ4rGlXSlkOrTdC1oVEZkKKVRvuK71E+fVI2MJhXVoWcZhltNXUjEjK2WydfyVlPbIOpCAVakXJpvbD6UuYdvDlJbASnDrADq8QtxOZ5xIQSqc2RMflkZQCoCEnxL2zC4okiSdVuKK1mOFzy1r13sXtDDbOBWrDOOOEmHUrTmQkiCENrASmYuc0nTSnao6ION6PsmyMOMPh2/xBSp1tF1rCApKdRmKRYDSbi2u+vObc9oVPEpZ7g07U2Im3cAMgmCJmDGgkUo/ixjWWsQla/w6sxyFORYcSopUFiVQUkAwDB4ccDbu1m8MJxCw2I7raRmeWDrkbnuNnisgDdOlPDHGKuyGbPknLglX+/Yd7LKQlIKlGwAElXgN3EbjfnWBtz2saaBQIfdH6UK/KQeDjqT3jxSiZ3qBrG9qdo4x1trLlbwjwt2bg79pKX31ZdwJy2TbSRSuD9n4DR94uZygJSQgpTAzBaokSdYywJmi5exTHiS3IHgMcrEvD8ekuYcgpAb7gw86LbbTYAWm0mJJMQdn2cwjaXENYZbmdTiQMQkdj2aEqzKUJlbhypM5sqImEneYFpKZQe098koIS2jKYI70qXuggDNaNYqylQkgGMySkxvSqyhykSPE0jOlI3cbtxl5KhhA209nUQVsIUcQjUuNKNkKF1EKFwkkAVjPurKoU52ihbMCkjoCjuxfdalcpUCBYEZTutvH8UZhASIFAaqDNIAIKp5xcgchvNbWy8Fh8QrK3iFpWAVFLjJTCRqcwUU+tI4HDkkKtA3KEg+diKdxjKVoKEShK+84lJVBVcAAqJOWLxoJijaA7BYxttCkoEqtmU6e6CJIAQjU9Ty400yhuMybxvP0rI2ntFLhaUPfDKEuaz2gUoKN7XGVVv38rCwrqgc27hx++NFiq/JuP4qKS7yz92qjaSoyf4FXW+PdTpx40o4ZKgnS54/ShrVNCC6IEmQN50Gs3i0a+HTWgENs9CVLDZspdkEnuZj7oVbebTOpFoozODVLgIy9mCVzbLBgJ6lRAHWhIdAELw6HBv77jaz5EifAU/tPaaMW0stpLTreRa0LIUXW0akK/UUnITN4HmNhEclVUil8Pip1Nh93o5cmsxkVUKGTXXDVUikKIYwrd8x0FUdOZUcau85Ay+JpdhWqvAURbH0egoT5k1O0gUDPJpZulYYK5FibUqNaYfMCk0LvXPhW2zpyPVDC1U9gRb76fKsxSr1p4ZNqbK9CwG5qULKeNSojHzs1x9SWxmdMXEJ1UrkADPD+KVx+2UtnIyO0c0J1Qk8oFzyHnuoGBwS8/avHMvdO75DoK9Zxvo+ejHirn+hsN4iB3hlO5GuUczx4/PU2Q+TrSqUEniaabQE21Vw3DqaRwKRkegwe3nW8OGW8qRnUvtCJUnMEiEzYe7MwTe0V4B3ZpU6tSlqKSqS4slS1A6qk3UY374r1TagRCryCDwE8INCXh0p7yYMAkJXdJIFp4iYtv0oxjXZZyfgUw7b2GZ7PO2hpwhSEup7VRKTOdtq41y3WMsgHWmGsyiVvOKcWoQVKJJjhJ0FzYQL6VlK2i7EFZcUVFRU53okd7KD7s20t3REUdhalkBIJPKixomitQkRu0AsPu1GaQVHf030xgdlQJcN+A3eNaTTKU6COe/zpCyANbOVbMQBw1NaKGkgZQLRB4nxqiVVC5FYDYcmL/ZoTz4II86VcxNZ2Lx8GBrx4fzWYFspjmcpOSCbEJOnMH0ruy3MwN4gmZ1Ty+NCavKjpvPHl1oL680KSMhA8+So1rWZo1ncTNk6fHnQg9STLsiSIPD71pvZ7anFhOSW/wBagoIyA2CytZCITc5SRN4vQCMJXNOM7U7JBQ22oEnMHVKSvsVwQXENZBJNpGbcDqBSONebBQlk520pCO2GXI85mWVqSpJIIvAvMJFcaVOlGjWM4PHAnIIMGJGhA33AN+lOOqBsQDWeW0xAERvGoqxcgc6zMgeIaKTmb8qLh3ARI7p3jnzHzqiXLTOoB46iaGt2ptlUhpS6IyrUnQVn56LincoCfE0BmVfxBPU0dB0HCszDKzKKtwsOv38adbVTIRsM+/RWbAHfrWc8q9NMYkEXMHgahnui+CrOYx63OgINVxK8yraVYC1DGqiPN2wrNyOo+lbyIi1YeETKvv731tNJgVPK90GC0dz1KvlqVMaj5fgNnIaHdEnidf4rQaYJ5DjREMhN1+Cd5rri510iwBEDhP0r3pfB8tBOTuXZUkAEJtz3npQidw0mY/nfV1GdaHFSOlF0roiVE2qrLBVp51q4bCBP3egykWZ2D9n0aqJPKbdLVsMYZKJKEgTRBVwKUonRZJq01SaopcUKGUgpXSb+Iob2ImsnEYjNZOm88f4pR0guJxxNk+J+lDZb3qsn413DsADMqyeHGg4h0qPAbhwoUHkkcxW0LgDdHdB0EwVHlfzIG+mME2pxxCEDMpaglInLdVh3oMAEgmxsD1rCx2z5JUCEniAAZ5q316D/AA8xoaedXiyW3WcM86ylSSO2ORQCkyIMDPYakW0NYPasGy5m+/uaOlgK1ExxrPYeDaEi6rADiSLGeBrXQIoi2LP7OkjJ3RaYMJtocosTcwadwoygIIiNCND9DVkGrZqICwVVVLoalUAroMaLCrWPvfVA5S5XJrhcqZdMfYVeToKTxeIJnnRXlZUhPifv70pJrvL5C/ju++VYWx/DJgAefXfTJVAoTCau7RB2zgNdU2DTbGHEaUN5rKbaVBZU3R0em0rBhqKuoVxJq1OAthXQk3+/uBWohysZaK606pOh+lSnjt2iinRv9qKlZQxx/aPOpU/TkHnE8uV7wTJFyQPGKlcqV7Uj5rGdozGHKunxqVKQuarLQFHCalSsay4qE1KlKOmDW5Sjzm8mBUqUrKIysS+V2Fk/HrRGmQkZl+A41KlKPZx10qufAcKBF6lSnSJSkzSw23X2Y7FrCJIjvqYzuW35lK16RWJ7Ze0OJxoT+KW2tSJyFDYQtM2IzTMcUmx63EqUeCZo5ZIz9kLlxJUqRIJUqxmN9zvt5aaV69sXqVKVoonYRaqX7eTFSpQC2cccoCl1ypWYEyEwKvgUSSo6J+NdqUlFlJ0L4x/U0zs9iEidTc1KlBLYW6RppRAqMolQHnXKlLldRYcW5GuUxWdjl3ArtSuHF+I75fhFk1cLqVK6yLOZ66FVypRQkjuauVKlNRK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36" y="4674047"/>
            <a:ext cx="3395628" cy="192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>
            <a:spLocks noGrp="1"/>
          </p:cNvSpPr>
          <p:nvPr>
            <p:ph type="ctrTitle"/>
          </p:nvPr>
        </p:nvSpPr>
        <p:spPr>
          <a:xfrm>
            <a:off x="323850" y="188913"/>
            <a:ext cx="8610600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>- letecké spojení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16387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95C0EF-5D03-4D86-AF09-BCE6A24971E6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sp>
        <p:nvSpPr>
          <p:cNvPr id="16388" name="TextovéPole 1"/>
          <p:cNvSpPr txBox="1">
            <a:spLocks noChangeArrowheads="1"/>
          </p:cNvSpPr>
          <p:nvPr/>
        </p:nvSpPr>
        <p:spPr bwMode="auto">
          <a:xfrm>
            <a:off x="395536" y="1125538"/>
            <a:ext cx="813092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Spojení z Prahy je </a:t>
            </a:r>
            <a:r>
              <a:rPr lang="cs-CZ" altLang="cs-CZ" sz="1800" dirty="0" smtClean="0">
                <a:latin typeface="Arial" panose="020B0604020202020204" pitchFamily="34" charset="0"/>
              </a:rPr>
              <a:t>do všech amerických destinací možné </a:t>
            </a:r>
            <a:r>
              <a:rPr lang="cs-CZ" altLang="cs-CZ" sz="1800" dirty="0">
                <a:latin typeface="Arial" panose="020B0604020202020204" pitchFamily="34" charset="0"/>
              </a:rPr>
              <a:t>řešit </a:t>
            </a:r>
            <a:r>
              <a:rPr lang="cs-CZ" altLang="cs-CZ" sz="1800" dirty="0" smtClean="0">
                <a:latin typeface="Arial" panose="020B0604020202020204" pitchFamily="34" charset="0"/>
              </a:rPr>
              <a:t>nejrůznějšími cestami a za použití nejrůznějších aerolinek. Pro menší zásilky lze využít přímých letů do New Yorku (JFK, Delta Airlines), respektive Philadelphie (PHL s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American</a:t>
            </a:r>
            <a:r>
              <a:rPr lang="cs-CZ" altLang="cs-CZ" sz="1800" dirty="0" smtClean="0">
                <a:latin typeface="Arial" panose="020B0604020202020204" pitchFamily="34" charset="0"/>
              </a:rPr>
              <a:t>). Větší zásilky, zásilky zvláštní povahy a spěchající je výhodnější odeslat přes FRA/CDG/AMS a LHR kargo speciály s denními odlety do více než 10 destinací po celé USA.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</a:rPr>
              <a:t>Aktuální cena se pohybuje okolo Kč </a:t>
            </a:r>
            <a:r>
              <a:rPr lang="cs-CZ" altLang="cs-CZ" sz="1800" dirty="0" smtClean="0">
                <a:latin typeface="Arial" panose="020B0604020202020204" pitchFamily="34" charset="0"/>
              </a:rPr>
              <a:t>42</a:t>
            </a:r>
            <a:r>
              <a:rPr lang="cs-CZ" altLang="cs-CZ" sz="1800" dirty="0" smtClean="0">
                <a:latin typeface="Arial" panose="020B0604020202020204" pitchFamily="34" charset="0"/>
              </a:rPr>
              <a:t>/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chw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</a:rPr>
              <a:t>+45, a Kč </a:t>
            </a:r>
            <a:r>
              <a:rPr lang="cs-CZ" altLang="cs-CZ" sz="1800" dirty="0" smtClean="0">
                <a:latin typeface="Arial" panose="020B0604020202020204" pitchFamily="34" charset="0"/>
              </a:rPr>
              <a:t>37</a:t>
            </a:r>
            <a:r>
              <a:rPr lang="cs-CZ" altLang="cs-CZ" sz="1800" dirty="0" smtClean="0">
                <a:latin typeface="Arial" panose="020B0604020202020204" pitchFamily="34" charset="0"/>
              </a:rPr>
              <a:t>/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chw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</a:rPr>
              <a:t>+100kg v </a:t>
            </a:r>
            <a:r>
              <a:rPr lang="cs-CZ" altLang="cs-CZ" sz="1800" dirty="0" err="1">
                <a:latin typeface="Arial" panose="020B0604020202020204" pitchFamily="34" charset="0"/>
              </a:rPr>
              <a:t>economy</a:t>
            </a:r>
            <a:r>
              <a:rPr lang="cs-CZ" altLang="cs-CZ" sz="1800" dirty="0">
                <a:latin typeface="Arial" panose="020B0604020202020204" pitchFamily="34" charset="0"/>
              </a:rPr>
              <a:t> úrovni </a:t>
            </a:r>
            <a:r>
              <a:rPr lang="cs-CZ" altLang="cs-CZ" sz="1800" dirty="0" smtClean="0">
                <a:latin typeface="Arial" panose="020B0604020202020204" pitchFamily="34" charset="0"/>
              </a:rPr>
              <a:t>(</a:t>
            </a:r>
            <a:r>
              <a:rPr lang="cs-CZ" altLang="cs-CZ" sz="1800" dirty="0" smtClean="0">
                <a:latin typeface="Arial" panose="020B0604020202020204" pitchFamily="34" charset="0"/>
              </a:rPr>
              <a:t>3-5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</a:rPr>
              <a:t>dnů</a:t>
            </a:r>
            <a:r>
              <a:rPr lang="cs-CZ" altLang="cs-CZ" sz="1800" dirty="0" smtClean="0">
                <a:latin typeface="Arial" panose="020B0604020202020204" pitchFamily="34" charset="0"/>
              </a:rPr>
              <a:t>) PRG-JFK (s Air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Canada</a:t>
            </a:r>
            <a:r>
              <a:rPr lang="cs-CZ" altLang="cs-CZ" sz="1800" dirty="0" smtClean="0">
                <a:latin typeface="Arial" panose="020B0604020202020204" pitchFamily="34" charset="0"/>
              </a:rPr>
              <a:t> přes Toronto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Pearson</a:t>
            </a:r>
            <a:r>
              <a:rPr lang="cs-CZ" altLang="cs-CZ" sz="1800" dirty="0" smtClean="0">
                <a:latin typeface="Arial" panose="020B0604020202020204" pitchFamily="34" charset="0"/>
              </a:rPr>
              <a:t>) a Kč 37/37 PRG-LAX se stejnou logikou.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717032"/>
            <a:ext cx="5544616" cy="2578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2"/>
          <p:cNvSpPr>
            <a:spLocks noGrp="1"/>
          </p:cNvSpPr>
          <p:nvPr>
            <p:ph type="ctrTitle"/>
          </p:nvPr>
        </p:nvSpPr>
        <p:spPr>
          <a:xfrm>
            <a:off x="501650" y="312002"/>
            <a:ext cx="8642350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>- doprava do/z vnitrozemí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18435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A0A1D9-ED19-4F62-B6E9-3DF34FE6C615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664732" y="1063987"/>
            <a:ext cx="302433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Železniční doprava</a:t>
            </a:r>
            <a:r>
              <a:rPr lang="en-US" altLang="cs-CZ" sz="1800" b="1" dirty="0">
                <a:latin typeface="Arial" panose="020B0604020202020204" pitchFamily="34" charset="0"/>
              </a:rPr>
              <a:t>: 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18437" name="TextovéPole 6"/>
          <p:cNvSpPr txBox="1">
            <a:spLocks noChangeArrowheads="1"/>
          </p:cNvSpPr>
          <p:nvPr/>
        </p:nvSpPr>
        <p:spPr bwMode="auto">
          <a:xfrm>
            <a:off x="4452416" y="1727709"/>
            <a:ext cx="422404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Doprava po dráze v rámci USA hraje mnohem významnější roli při přepravě zboží než pro osobní dopravu. Slavné </a:t>
            </a:r>
            <a:r>
              <a:rPr lang="cs-CZ" altLang="cs-CZ" sz="1800" dirty="0" err="1" smtClean="0"/>
              <a:t>transamerické</a:t>
            </a:r>
            <a:r>
              <a:rPr lang="cs-CZ" altLang="cs-CZ" sz="1800" dirty="0" smtClean="0"/>
              <a:t> </a:t>
            </a:r>
            <a:r>
              <a:rPr lang="cs-CZ" altLang="cs-CZ" sz="1800" dirty="0" smtClean="0"/>
              <a:t>osobní vlaky </a:t>
            </a:r>
            <a:r>
              <a:rPr lang="cs-CZ" altLang="cs-CZ" sz="1800" dirty="0" smtClean="0"/>
              <a:t>jsou již dávno minulostí, byly nahrazeny hustou sítí domácích leteckých spojení.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+mn-lt"/>
              </a:rPr>
              <a:t>Americké nákladní vlaky jsou po právu považovány za nejlepší na světě, a to nejen pro svůj ohromující výkon (2015 cca 2 </a:t>
            </a:r>
            <a:r>
              <a:rPr lang="cs-CZ" altLang="cs-CZ" sz="1800" dirty="0" err="1" smtClean="0">
                <a:latin typeface="+mn-lt"/>
              </a:rPr>
              <a:t>mld</a:t>
            </a:r>
            <a:r>
              <a:rPr lang="cs-CZ" altLang="cs-CZ" sz="1800" dirty="0" smtClean="0">
                <a:latin typeface="+mn-lt"/>
              </a:rPr>
              <a:t> tun), ale i hustotou a organizací sítě.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+mn-lt"/>
              </a:rPr>
              <a:t>Pro zámořské zásilky má přednostní význam skupina tratí zařazená do </a:t>
            </a:r>
            <a:r>
              <a:rPr lang="cs-CZ" altLang="cs-CZ" sz="1800" dirty="0" err="1" smtClean="0">
                <a:latin typeface="+mn-lt"/>
              </a:rPr>
              <a:t>Class</a:t>
            </a:r>
            <a:r>
              <a:rPr lang="cs-CZ" altLang="cs-CZ" sz="1800" dirty="0" smtClean="0">
                <a:latin typeface="+mn-lt"/>
              </a:rPr>
              <a:t> I (z celkové sítě jen 67% délky, ale 90% zaměstnanců a 93% výkonů v příjmech). Všechny tyto tratě jsou o rozchodu </a:t>
            </a:r>
            <a:r>
              <a:rPr lang="cs-CZ" altLang="cs-CZ" sz="1800" dirty="0" smtClean="0">
                <a:latin typeface="+mn-lt"/>
              </a:rPr>
              <a:t>1435mm (normální rozchod). </a:t>
            </a:r>
            <a:endParaRPr lang="cs-CZ" altLang="cs-CZ" sz="1800" dirty="0">
              <a:latin typeface="+mn-lt"/>
            </a:endParaRPr>
          </a:p>
        </p:txBody>
      </p:sp>
      <p:sp>
        <p:nvSpPr>
          <p:cNvPr id="18438" name="AutoShape 8" descr="data:image/jpeg;base64,/9j/4AAQSkZJRgABAQAAAQABAAD/2wCEAAkGBxQSEhUUExQWFRQXGBoXGBcXFxwXGBwXFxcYFxgYGRgYHCggGBolHxgaITEhJSkrLi4uHh80ODMsNyktLisBCgoKDg0OGxAQGiwkHyQsLCwsLSwsLCwsLCwsLCwsLCwsLDQsLCwsLCwsLCwsLCwsLCwsLCwsLCwsLCwsLCwsLP/AABEIALkBEQMBIgACEQEDEQH/xAAbAAABBQEBAAAAAAAAAAAAAAAEAAIDBQYBB//EAEYQAAIBAwMBBQQHBQYEBQUAAAECEQADIQQSMUEFEyJRYTJxgZEGFEJyobHwIzNSstEVFlNiksGCouHxQ2OTwtIHVHOD0//EABkBAAMBAQEAAAAAAAAAAAAAAAABAwIEBf/EAC4RAAICAQIFAgQHAQEAAAAAAAABAhEhAzEEEkFhcRNRIjKRwRSBobHR4fCiYv/aAAwDAQACEQMRAD8AC7B7K0t2zca9cto4utuZnIZbY7sqEQXFlm3XPEVcDbEdaXbHZmnQJst2ROoZLhXUlyloOgtbR3xkOhZi0GDPsRFesaH6KaFrdtm0mnJKKSTaWSSoJJMU679EdD/9npx/+pf6U3xC3yQWg2qwYDXfRzs6b2x7QBUC0PrDe0hus8A3CTKqieIxMkRIpW+wezRduFxb7hVdljUmS1vUX1KCLu6Tb7mPOJGSa3bfQ7RQY0lj/wBJf6UB/dzRI0NpLE+tpf8AcVN8UlvZT8O+xkX+j/ZyyN1tj3qKI1Bnu4s2bj+3GLly5c9yAcSKr+yezuz7p1huBUVLhWyO9bdsW3dMqS8MSUVpYMPsgZFbrV/RfShjt0lmOg7pQKmtfRDSMhH1ayGIO2bajPTpihcUu4fhnjYxdzsXs4bye6BQ3GKjUsR3Q+uC0wPekszbNMxUGQWGFDEUD2r2do/q117Nu0LiizG287GHsC5cID6kZDnbw8RG05I9J/uvpA21tFphKkghVOV2jMoPPmodL9GNFnfpdP7jaWfgIzT/ABUe4Phn2JvolYX6jpSQDNi0ZgTm2vOKPvaUDhFgjOP1IozSWkCotsBUUBVUCAABAAHQACuXbZ5GR+sx1rz5ybdo6o4SRm+29GSv7OFcRsAhUJaAoJ2PBkjBHixHpVSd+xpFwAj2EhyIkldkFQWj2gx+ObvtzTNBIBnBBGZknxKYneNxIjMSIM1SWOyWFoMbhvoCYEAMIlQd2YA8gpjPqTZSTQqH6vWFWCdyAz+FdhD2j7O4wVJRgJG1iAcmJkCSx2fuD7iMfZChGZg0ly7MTkwAwK8j0qHT6faGYFgxIJNzwtO7jxCJIaZmTIxiRJa1pDw5Eklke6AwJhmAUiH3ZjdmZiPPTzgF7lkVt2lYSZAUYT38EyDnqfPJp9pAAbndiSpG0iBk8x0jPHM+lRr2ioLbmSAdo5RlPEeKBE4ztqY6rxeK6CiclYcz1Ugc4zwT5ek8m8BXZ9605EbZTBULAE8A45orVaFJmBB9BEVUjXWz+7JTjHdgAnny3A+cgH3VbW9UGPdggsAJgzznz+H6FAgHVC0qhWUNJIIKjIjjjjNDWdNhgCFmdgChmQz6TuHowPyEVYajTAklc9DNS29MqiTHr5RWkAKqi6kKyb1MMFA9ocg/0/Kn6pES2N67s+Lau45/hjODBwDxUdnUI2NygxJg4AiefLpmKn27fDOT58ExgnrQ3QURPpUKhlUFYyYGRkmRx+j5VUabSJbdSoyxJUPwFgkgASCc+YMekirMgaebgXdPtIDB5PiAgicnpnzprXLWpRihxkHJBBETIMFTnrFLmChmtvAai2iISD4brKoaDO4KxH7sc884HrRl7TI1zaQBtAxA6kxMj8RVLqdQdNbCTce47eAIg379wb2gdvQk7yJwM5NO7I1u7Uun7Qwks1wAEsHMxtG37f2TtP2Zg1TdWJexeDs5egHxj8qg7eu6XS2w95SFZgg2qSd0FuB6KaPY4rP/AP1Q1tqzprTXrBvqbwUL3pswxt3Du3KpnAIj19K1BOWFubT0oyT1b5etb/kN7N7a0F5mVN0hS5lCMSq8n1YVcLc0v8Sf6gPwrz/6DduaZr9zutEbbLZZgfrDXi0XLQCBWQQSxXPSK2P17TM0myS0kYUERMA8x9kHzE+tb5ZLEtxa09CUr4e+X/1vZaqdMYUFCTiBBPi9351E1zS48dsg4EEep5H+9QL2npkaVskZPiCDJzJwf8pycY9K5rdTpVco1oyuTCCMiepn9e80+VELZdabQoDuAG0rEQCOSdw+dcuaG3u3bRjAwIyc/r30J/b9sQoDjp7PHPSfT8QOTFGJfD2twBggwDg4MGflSksAjI7V/hH4Uqj770FKgzym07NP7G19xP5RRDChuzf3Nv7ifyiiKg2bRwLmZqu7VvWU2m5cW2ZkTEkblUgSPN1GOpFWgqq7a7Ctarb3oYhREAxIL23M/G0v40Dsi/tTTFGjUrBYLuFwYZ0FxQpH+WGHSPSie4YA5BAGJwd3mWHw4FU39ybAHhe6CSu4s+4Mqlwy7eFDJcdPDEeE8irptWpJiSPMKzA+4gQaJcpqKbITrfEgJG6CpBMZJTA9SASK5qdO+4MokT+cj4YP5060oYNLBkaRiARPSR1HzpomGQsfARtJ5KkSJ8+on0NT5b3N+B7apEjedp6xMZ/OjiQVEZB/Ksj2vqSlwGNwZcq2cjEjy4q47O7atuGExtEktAEceddEuGagpJWS5rYTetwdrAbOh9fIj51XXLBQwrEqZOwKWuFj/m/hJnLTnqKavby3LwtqCFJgMep6eHynHnROtulJDAHHh8pwB4QJge+oz0pab+Jbm072MNrNYHdtu9yoB7vwyoO2MEglC0blycMCMhqJ0utV0i7sVmA7sA4cjmEcygmUgkjI9BWiNlX+2N5yGQQxEHEkGRGPTEQaH13Z6tJLFSdpkMSymIABPAyYwpHWJp8yYUQjZZQhc3TyD49q+zMHBPWBiSOJBMNt1ICWkUzlrbjarSeOP2THMKRnyaJCs6BiSzAyohXOy47H0gKA3QYWobnZpcB3GcGFDoT4TAYLchxIMiQJPplWh5LK1et2wBKoVgLbjcVAiBCjA4ORxHSo7zlfE43T7LBYPxG0QTxMiPI0Bpu8DA3GIGOSGU/wqSPGSTIDEHkD32416tu8JKidxY7QojO4uAvWMNHqaVZwNMO0GoJ5gGRjMgECN0wQfQgVHr7AkxxMjy8/njmqy1dB8VthdTHiF4EAx4QS0yTOT7VX9m+WtjeADABAO7PvjJo2AobFna3h88qV3Hn7JPn8sZpnZLu9yXBXOUIwBESPB4jjoYPMCQK1B0iCSDOMCq+9e9NpyI/XHupsFkiuFSfCZ6R1OY61Dd0G4gpcC3IMAjAkQZXG/nrVa+ouG5JVUiQCp3HMeIiAZ2gjExMZ6F6a6oOwOGcrMZERjBMRPlPv5pWMO0ukeApkmMlZys45J6dardHqHtalkdlAYgxBmFUlfFujjgAcBusk2W11Vl3OpMBWbORmc8/GarNU7XALd22O9USbnKGTJVTiRgYx0rSEzRWmByDIbI8vhT9VctXBtuW1cDMOoYAwRMMOcn51T9idbYUgL1JkZAYgHrtLR8KsdRY+NbTa2FSe5x2sWBvt2baniURVMHMEgT0mPSm2O1wzAbGqFVLSAJrlnTlT5U+Zi5Yos72uIOASoaCQPIDA+J/A1Pd1XhwD8DmP0KpNTqGTbE+JiOgkkcjz4Az50TYu7Vdt2esmOnE9Ik0+ZmeVE1jtsMzBV3FYwrKTkTkSIPGOYKmIIl+q7XVQG2OTxtyog9ST4Tx+NAPpy1lSjCT4t7YIwIYQIB65BHSIxTdPrFJ2E+NYEwROOfT3UnJjcU0Zz62P4j/qt0qkz5/iKVUtkOXuzb9nN+yt/cT+UUVQXZx/ZW/uL/KKLFcreS1YJBSNM3VFrL+xGcKW2gnaIBMdBuIHzNOxKNsF7Y1K20ZmBKorXXAiSlobiBJAJJ2iCY5qmf6a2AgfZe2kAztT2GYqHPjwIG6OQOk4qde19wc3dHqdrjbBtLcBtxwQrGZkyPWhW1eght2kZSysrbtE+Vdi7KT3ZlSxJI6kk0011Oh8Pq7JX4z+xXXfpdpr2e7uqVRnfcluSqqCUgXJ3SXWOAbb5gCRrvabOzqBcQI72ofbuhCVKyjtuWZiTQN/tOxeTVamzatm3Zd1uAWVU7iG3SGUFie8fPm7eZqvb6RacAHxAtLsNsnewVzleS3eL6ySMmvS0NOK3ar7nJOTLalVWe3rRjaSxMEeoLBZHr4gQDEyKc/aw2oQp8SLcyQIDFVAxMmW6V28yJFpauFSGBggyD6itjotWNTb4G9YkcGf9q8+7O7US8YXcG2hiCMhTwcYz/sfKrfs7VNbuKymMgH1BORXPxGitWONzcJcrNFd07EZHvUxBE4gdCJ6Y8/StbREmCC0cGSM7XAUmSJyRujqvnWpuPu9gAkdZiP61R62wjO6NuhUDSGYGW9ogcLwvHmeOa8RHSwTRXyFKs7bFETdCZ852gbTKt02+H58S+wLg28ST4CjSucFZknA+z1UecS9qdjK9omYJOSNgLqT4g2PEYJ9ZjrzBa11w+Lwjx4PiPgBJI8RyxgDcJUxMgmKe6sOxJYsd5Ia2yggifCIU9Mzj/Ky+7gQU3ZNoKAunF0rAVXVStvkbjJ8UhifORnzpXDduHYXNm6CYMIVZS3EOMkbuPdk80NrDcTerNcfYqttsLDszMQkjAVRtBJkLKtwJWtRxsJibR6fvAqApcZZhGIlQY4x0keISPFHrZ2tYAvh5QwwiBIwYmJ/3qt7M1loF/DZZsi41gLbaG5N4uyndicEnr1FRDU2ACti4rKSJghoCsATtEYHBYTBAHnClFjTLY9oKq94TI2yCIVT6+JsfE/OnKTcUNEzBHXB5Ejr/wBagXsv9moViYUEkYluSY8p6Hinac3FtFVbfcDbhJ2YBBKg7SM8cdeRikh7AeqDA4QecnIn4EEHj/pQF+5d5uQqiAVKnxbiCR+A5nj1NX+lt7rYZmG5fC8Z8S/Hy+NQXtPvJgqQcZg59aAsoU7UHet3Vi4FBVdzEktkkhcGFgrE+vGKl7M1N17l1rgYDkK6qHA6IDCpjzz0M0W+hi4TbDBypG4EkqMTgjwgSIHqPKsze1eqtoyg3WTbtlgDlsDa9yeit1ksTgSI2leDN0abS3iDvXJKhYJmPET06GfjiDFHaLtIuCWU7hyvQHGR5jmJis32C9y3bDOi7mYBpZtiKxczlSR9k+Zkgmc1daZVuEMr7kbIZYj044pp0MNlhngGjLLEgn160FbTgAZ8/T9daMe3sQTyfXitWmIE7UsqVBfJTxKeMwRjBE8DPQmiNPpgV4DTmTyJHHl6V0KsEHIyM5x6zzUej1AClceEkQGmI4Bjgx06UMB/adksoUbRgA+AOoAgqDmIkDqP96G1GinZdVjvUeMASGUHmOZHII/7RavVtglWZJnw4Pocjp8+KFs9qtfg2Q6qzbd1wbSMlR4DnJj3CeKNwTplRKf4v/Ma7UW4eaf6VpVamR+E3nZ+kU2rftDwLw7D7I8jRP1U9Ljj4g/zKTUPZrRat/cX+UUdOK5WVtgptXOjj/iWf5SKbc0zt7TrE8bDB+94sj0ohWpFqSwatjS1wfwN80/+VK3qDuhhBInBkY5zAzmu7qj1EiGAkqZjzEEGPWCadiozn0h0ot3iQB3eqXurgjHfCe5c/e9gnz2VmX0igmUUMDnwiZBnOPOvQO1kTUWXtMHhliQjSDyGEjBBAPwrFai4zgMy7bi/s73l3y+0fTcNrD0Pvru4LUSk4Pqa1ouekp9Y4fjo/t9AMadBwi9B7I4HA+Fd7hceFfDxgY93lUlKvTo4SGzpkQkqoBaJj0mPcMk46knrUwNKlQBqvozqiwYPckscA5aRJPwiD86m1+4XZIAUABWmJnLLIkrgEzj/AHrL9nXtl1G8mBPunP4TWo1OiF63bcSHTB2tEx0YGVdesH5ivI4zSUZ37nRpytE9lSisJLIT4QeZP2RjPoT8zWeClbx3gMihfGSEZgqmd4f2iOPEVijrS3oK7mRlY7YAzbkcL4lKz5ZAIz1qC4ng3FGuMzeFNpzAIJLQz2+sEE8QSCYrkSKAGr1BMIRYuKzHaLouhw38G72d2ed08wCKNfsligLSdrBe7F83PCFwAxA8+DtHE1CNE5uHY6rJIKe02IGWQBXGAN5R2HVgeJxpEs3TdawqvMglLRZmOSFubgx5yWXqa062Qr6i1XZNm8gJtrdM8sQdrQeWUsVaQBgNB+dNTTarduVbIE+GELEAeYMQxJJ3fgaIu9shzsFlluETDoceKAd37tTGeeufWzs6YERcGD4ieQGOVjZjwz7RjofWllYHaKbs7toIfGL9skjF1AEJJPsEGBJMSecdZohu00uq4Pg6gk7YIjO4Hw584YeXWo+0L5toqlVugcu1xTe6kEK+3PltPXAxVadWqIiXbZuAywZQb2xZwkyG3Qct78ATRygmPuAtadFLBWMyoLs+Oe8ViOh6jpgTmLW3WXu7Vm9OwgslsyFX+JoUkNGBLRJB2npNo2vOPBbVTLbQmzJ4jY1wgxMmHxE5EE2Qt7E7u6vdgzLW1cACOrrwecyIn3GnsG5S6hraptvXkLXpLW8eKXDN4YwmAuRkHMmTUXaPaDh17sygAgEnawI2iFVtkc5KsxnB6UX242ktIXks7rtXuskA5ncoJXjkkgeRpnYPY7MO8YhLcAKDA64OQMnPJ8qT9wCtR2b9Ytzi22CG2qWKkDw+IEDnB5ziq2zrV0twi5p+7bHjVcMeCzhCBu4ADAAR7Vaew8g2rX2ILMYImZ2g9THpiaE7R0u47SSPP1BMxPNEZVgKLLTasbfErDjBAz6jbOD0zXbt0NuP8PHUCCRmPunFZ8gacHuhvmfAXhAcZmDEcxwT865c7VYqBbtjxMccKdvhgnJJkj2cYOaqgL23dkEkQZkeoqPTiX3Qu0gkxyWg9PkPlQCdpMqjYjK0GCynbMwCfTqfdFAaC7eawdxLsBJdQvijBIgxB5wY/OhoC+A7xRt2FoBYKZ2kj3T7pAonR2V3A7Y2nOeuMgdRk59OKqtP2m4kCTuCmJEAHG4YnjkE+UAcEtdWSSoMtBxwSONwgmR+sVkCp2H/ADf+o1Kgt59flXavbOeja9nj9lb+4v8AKKJQniheyW/ZW/uL/KKMIiuRnT2GselNFd2yKjUVlmkSinVwCnKtaMNj0rHfS3S93d77i3ehLkcC6oJssfvCbZPqlbIChe1+z11Fl7TcOInqDyrD1BAI91bi3Fproa0ppSqWzw/H9b+Ued0qRuEkhxF1SUurEAXFwSv+VsMPQ0q93TmpxUl1OXV03pzcH0FSpUq2TFWs+i9wNbYEzHtL+Rn3CKydS6fUNbMoSD+uR1qHEaPqwo1GVM0V4EqveqXDEG2zFbZUMSNs8BwD/wAXvwXXuzbdwZZt8gDvFUHAjZuK5znk54xVQe3bpUqdpUiCCJEfE07RdslG8SB1MLgndtPO5T4XGInmPdXmT4XUirq/BZTTLW12eVJEFBMjYLbEfZJAPAzkQ3pFOFnYQ9twFUgNbFtXkdQBbyvnxM84xTmKqyuLuy2cg/vLPkAQxmyegZWVT1ziiDo725iuxdxkXBddmPlCuCqR5eIHyqKWMGmwfRapZ3oqC3n93tbPWdjk+fh2SIOYFdu6sbX7plz4jtUlsn2diw3JEmZHWYp+p1DIQALzXPQKUb33dm1Bjjw5ihr+qbJ2XrNwjBd7adehZrgHJyBT5RWMs2BvEFwwI3d7eLAEiTCXQQxg8Cj7Nm/tIS6jkjm4SxA+yQE2bRkmcnjNV/Z2qt27S2EIa80jctw3Vlm5a+FUA5mAAeABQ/aj2bhS2bgvXFA3Ik3Avmzsrqs/eBOMZinQEmp19prIsi3ZKA7Syulq0m3qjbj4/JVM+ZXmgf7XdQUt2WvrAU3LhkjAHiRnEjM4I5GDyTtBoBLHu2toR4d6GQQBi2077dsR7Jx5AZoV1tOzafT37jMIe4XN54GBtW6z7R08HiHtYmTTdAgJLVu4bW8LvJ4gdJ48K9TPEccwDVrruzbJUC4N3QZg+ftDKjnPSn/3dks7XHbHskKQCIyHKbxkA4IEgY5quN0ruuO7P3Q2rbAGGJmTnxEgBRPCsepJqTas2Fdn63a6JaRbdsEqLaRE4yfIwZPJ8+taW5pw3pWd0vZ6q1p15yzYEktk7jzMwSK0lm8rcT8KMWOwTUdlYkHPuoS12IUbd58kT06Dyqt7V7E1Ny89y1qdgJubVZngb7WxTA/hbxR19KK+jvYWotahblzVd5bW13Rty5BKhFS54yTuIU7pJ6ZOSaryZtk2i7GIf2miNv8AwidoB6RNNKq3eBCQVLWiWjLLg8dPxrRPdUUDetLPEZJx1JMnjzNLAIpb1oboAkYB4j/sIFd3z4QSGGQZJAyYE9RjIq3FpRk9cZ9TVTrribo8X3gjAD0MgAzETk+nUAGV/b/+X+P9aVTfXk/jX5UqsQN12cf2Vv7i/wAoou0+aD7P/dW/uL/KKnBrgumdqVoL2xxSriNSIqhIlAFdApoNOrRNnYrh5iu0ga0IzHbeht29Ul11BtX4s3Om24P3LyMicoT6rVJ2noil1lC7QBMFpEcYYxImtx2roVv2ntP7LrE9QejD1Bgj3VS9mWRqrU3RGotbrF2MeMCC3qCCHHvq2hr+lKnsX1F6umpdVh+Oj+30MnSojW6J7TEOpHkeh9QaHr2E01aOIVKlSpiFSpUqALzsq/aAm2ttL3295CC7MyS4HtAE+0DP41YaHU2QCvdHSNmVZR3TecBTsYeog1k6n0+pdDKuw8wDI8vZMgmOsVwavB5uDKqfuaFy20XdPf04tAGUS27byYIg238BMD7DmOOaFA+sAHubNwDJUhdQ8j7Kex3fMhnbr7Oa492yD331gq0EJtsr3087SVGxxE4Kz6iiNFqmvNsXV7iwEzpxbb4sRDdcLnPI5rj5H1RuyDU6y0doW1esX5Bzo+/YQJJJVSBGQCrQCesxTdFrdPu3FRbaZa5c092wxaCcq9uCTkyGz0qxXs/UgYYAKIMnuwTJYsgTcVU8eIk84GKgt9okXdiWbbljuud3ndIGQYAPIBLeRojBywkFkN2zo7rkuzuyjcZv3WskzIWC/dlpkhOg5AmK5qu2L20MEhJHiKwD6CDEeWSfWufXLSXGd4acd0oVlAEAAtxIicY9aru2e0Dffdwowo9J6+prq0dBN5V+fsYcg6x9JLm4bgu2cwMx6Zq01enMB5lfaIIJmfIA8yBWQrQ9latzZAAnaSvw9rzHn+FZ4zh4xipRQ4Td5O9osVlggIbmMNxE5wxEe+pbWtVFJQhguXM7Ss9WBER6yOOtAdsagBQTcUsCBtBV/MkQAMgBjngA4qMaQXSA6qdo3gwCQc5AAiYB/KuCPzU0VbwXr6kEAHDcwce/301NWoM5xyBk49BmqRtCRx3imMsORPHhYz16/wBKnS5eUeEg+ZA2mTEwu3mJ+15eWapUKwu12kWbKQOeuBgDpyTPXGPPBtu8x5UiBJPSPfFUdttQiklvFsMEqN+9jJJ7tSBtHB8/OojpCTBu3N0jheXicSsF+DJgkxOIp0Flpr9VeHs21KmSNysDGPh8Kr718SA7hWxgghAODndCge8GM1DZ7P2vtW273JBcsQ0bfZBYk7RniMdB1qyto+4BjwD4Ny7cnLCWDziJI4HOaVAZ/cP47XzX+lKmd238Kf6U/wD60quQN12Z+6t/cX+UUSwofQLFq36on8ookk15zR2pjFuRU6XAai2A84NQRBrNuI+VSLBTTt1B27lTh6rGVk5QoIBpdIporoFUTJNHSOlUGuX6tqrd4YtX9ti75C4P3Ln35Qn1Wr8UL2polv2ntNO1wRPUHow9QYI91DRTRmoy+LZ4fj+t13RB22hNp4AOOCCeo8s/LNef3GCgljAGSTgADmT0q87P7Q7QWzcdn0982WZLtu4rWnDJ5XE3BgRDAlBg1k/pV2xPfd9pryhgUPc7L3I2EqQQDnOQK7uDk4p+25HWi4z5XugtdXbPDoeDhhwx2qeepEDzNcXW2zxcQ8D2xy3s9esiPOs4dPpRdC99cYtDDggpu74EFV4Btn1G+OSKIudi6dEW537xtVsZICIqK0bMcqYHWJGBXb6ngnRepqEJgMpPkGBPyFS1ntJb01u8bi3SXCspGSI68LmNjRH+ar61cDKGUyrAEEcEESDW4uxMfXK7SrQjqnjr6f7Vy5mcQD09D0pUqVAGW+1ryrtFxogrz0n8+npQiuRwSPca5SpKMVsh2xU5EnPAGfkCfjgGmgU/WlrdpXCbgSxO6dm0AiSFI3HkdIkecHGtqenGzUI8zoiRpE8emcfOtD9E9btZrZEhvEPQgZ+YrOacsVBb2iJPPJz1JP4n30TpdQbbh1MEH/uPjRqQ54UJOmaHtHS3GulNxCwACFAIMng7SPL2hGeegA1CKlsreu3CzAErtVXMHAZkKoMkfak8ZkVZX+2LLQyuysIkMhIMZHug5keQovRXlvFlG0qsSScseZAHC+Z99eU9KUMtFrTKjRIioVt2wV737SMCXBkvO5i2RMmPeOpun3QS8cEqACs+6WJAGOcce8lnaRH1hQc4G0efxxI48qJtaUEZO9SMfwhRGBWX3GivKtMkSsT4WO7iQI2mST5H/q0J1CMATmNuJ5mWBHyn41asoQmPZ5PJgDEKPL0FQN2e9wA7igmQJMx6lWj57hjrikBVWrCRtVXWOk7T4ZKx4oOSTg4MHB4k0fYSsMLujkvLZI6bzn8qsNTpQsBr+0sYE4JmJ4bnjiI+NEhjZUe+BJmSc+c9KdBZgv7HX/C/5E/+dKryf1FKr4IFz2dmzb9EX+UURzQnZ5i1b+4v8oouM8GvP6nbsjvv/KuXVxxToNdietAXQOhqZDXDbpk1iqN7hiNUtBo9FA1SDITiPFImkK4avdkzP9qILOqS6QDZ1EWLwPHeCe5c+/Ns+9az18Np9QSIlWJHlE8fLFbXX6Iaiy9u4CA67Txg9GWOoMEe4Vnk0h1dmWhdVZJtXR/E9sc+5hDA+TelW4fVUJVLZltReppKXWOH46P7fQxi6O1b1Ia4i/VL13xbh4bbE8HGLbBo8gT0HHoHbeh0Ni1N+whQ42i3vnavemAPIWd3/B5xQH0W0Fu8twXF3rgFTlSGUggjr1riaNUI7O1e57L50l0nxEKM6d2/xFWQP40JB6zTiMypdDljgw/aOp0YuXdtuUV7gEJPsMTA6n95j1aiuz9baYm3a/8ADC4AwFI8MekU7UdkadLj2jbTeDLJjdBIYMyz18JzzinaPR2kk21UfZMZ9nEH3celd8E+xlhVKlSqghUqVB6vXi20MMQWJ64DHjr7JpN0MMpVXv2ug3TMLPEGdsBoE9Jo7S3kILOwRF37iT0QkHaOWYxgDqaTnFJt9Bxi5NJdScadm2Kkd5dJVOsBY33GEewoPxMDrXfpZprli0Huv9Ys2vGy92qXIXMBlEECAYgfGK1H0c7OKKb95dt24AAv+HaHsWh69W82J8hVd9KmTZDGCeOSQDz7JkYnP9a8LW15ak7+h6kXHSXppJ+7q7fWn7LpTzv1MovaakWyA224u8EgggHaBIzB8Y5Pzpn9rJGOuR7tgcTjGJ+RqXs6GtJMGF2mR5YI+YqVdMg+yPPjzEflivbg3KKfujztWHpzlB9G19AZ+1UHRj8OmJ/MGPIij0fyPI/A1GbK+Q+Qp0VtX1JnSaI0+uuIrKrEK3I/XFDUpoaT3AnTVOp3B2B85zUn9p3f8V/P2j/Wg8V2jlj7BZK2qYxLEwZHoTkkeVGWe3L6xFzA6EAj8qrq4Fk0nCL3QWyL+3rvmvypVXYpVLkj7GLZ6poU/ZW/uL/KKJtyODjrTNAs2bcfwL/KKcRFeC1TPRTtEzfrzNcZJrm+eIn1rqsR/wBf+la3J5RIvE1FetVIvFIiaHkE6YGhg0bZaaGvr1p+nasLDKzVqwwUq6K4a6axZzCrP9oD6vq0vf8AhX4s3fIXBPcufflD71rQUJ2poVv2ntP7LqRPUHow9QYI91TlkrozUZfFs8Px/W67oqOwbXcai5ZJwwDKYiQCePmflQ/070g1fc6CSDebvHdY327NiGLqSDtYuUQH/MfWpuy9YXdLd4bNbZU4OFurEM9s8MDz5qeaF7E1LXX1GuIAS4e6tMx9mxZ3DdA6Nc3NjmVrqU+d83X7k9XSlpvlf+Xuuxk/pB2Daa8wFy4wVUtgsQxPdLbSWJXxk90JnBzVf/d23Mh3HiVjxkozMCTEz4on0FXNL3mOvyr046cYohbFSqk0/wBJrTAMQQCpacNxvxjrFsmiNV20id2YLB5g4EQ6W+Dzlx8JrXPHewos6aUHMCeOOlVP94bW0GG3ETtjPG6PlMHgxVh2XqfrG7YJCn8O7VyTjGD60cyAO7P7O75xbULnzAiBn41aaL6P2NXetvsB0+kcm2/W7qARueRzbQiI4LT0GROzrDXrhsWSRK/trg5S2TlVP8bwVEcCT5VvdPp1toqIoVVAVQOABwK8zitZylyrZfudcYLShcl8Utuy9/L6ds+wtQJGaw3a1qSDtJAG1mO0AHln8Q8X2vXFbXUtisl2lbDJChSQpX3LujpkHaAYrz27ZTTtRMZbvXRdvqtuLco9og7i6tC3IEY8QOTjPQGaJW/dme7MAGRGZgHHxkeRj1qyt6N7lpXjZdXcbauCpZTG5GDeIBvXAO0imWrgYBlmDODggjDKw6MDg16nB63MvTeGtjHE6blH1U76Ps/4a+4Po7jsCXTbBgc5xk56TUs0SmaebYivQRxAe6uEzRTaM9BUL2SOadoBpgetNru2u7aAOV0UttLbQBS0qUUqmZPVOzNRKW1/8tD/AMon8xRrVVdnkIiEzJRI452ifwirZHDCR1rwZLJ3oiKieY9wn8KcDJJE4xJlePSBNIkDJ6VzfuA6D5+vr+VKKQpkzPxXd09K4YKng1KDj5Ch7mehBeXFMsc0Rd4oewM1mRSL+FhymkaQGK5VrdEDopUqVJAAdsdk29Smy4D5q6na6H+JGGQf0aobEWUt6PVgLaG1bN5PDbcLhbb/AOG/xhuh6VrSKH1WmS6jW3UMjCCrCQR7qduLTRaGoq5Zq1+q8fxs/wBTKdsdjLaR2BPgZQB6NncT152/CqGJxEziOZ9K1LaPU6YhbafW7PChnUOg623LmLlvyPtAgc0+ze1Ttut6TTW/8z3SWxiDstcjiJ6V2Q43ljUlbCXCXmMlXlL9LsrtP9FLj2wSEUycMudrBQZIE8D2TU6/Q9wJDW9y+yNuBODBI8OOoFWhsa9ub+nt/dsu5+bXAPwpN2RqG9vXXvdbS0g/kJ/GpvjJf6hfh4dZr/r+Clf6Miyd91LD2lUlizd2oxncSOP0aF02ju6gP9TRbKuCDfhhbEqV3WlbxXYwRgKCBkgRWkT6O2dwa612+VMgX7huKD/EEPhn4VH2n9LrGna4r75t+1tWeBYOM5xfQ/BvKk+JlPA60oLC5n3wl+W7/P6Mn+ivYX1PTraL968lrl0jaXcn2iJPAhRngCrVzQPZ/ayX+82AxbuNbJO3LIxVoAYkCR1AnBokmuaTMZeWB6y6QVAHPU8CBPA68+Xv6UBqrDvuLMFO1oKiIkzOZzgdenxo6+JcDoAWPvPhX/3fKm3kmprcvtHBike4rs5zAIE8Fj0JHCjz2gEmZzT76FZv7CVIHf2wCDAwLqjo6gZHVfhV3ruylJZmKkQGIO7djM5JBMg4EVWnTsvhce0wCxMKJPUkBQZ9SS3oKoopO0w09VweVa2a91/v1yPTs3coa24ZSAQfMHiCK4NLcQ5SfxobSte0rsERWRpbuS6q6kyZtj+EkN4SBxI5ii730rNtSraa6LhwFLCZIlt2zc6kKJjbPXpXTHjNWOJZ8oJcIpO9N2vKv6b2ObV3QYKR6Rk0Ldts8szDHT18qNsfSiwRbS5cCgyWNzckwAQoDAEgnqeQI61ztI70BtEXTDeJXUiYLeKQPLnoekZq+nxibVpIhqcLqQ+ZNeUVDLTaqNIdaFUxbuztlhtCgfswx9sSSO8OJyRGK6L2shZtJMpu9mAPtn95M+gnpk8Du5+xzUW1IVB2cLndL3v7yPFxz5+EkR+scUUBWgKClT9tKpmD0vSQ1qzMnwrxGPCOf11qw0ogcRnA/Oq6xbmxbG3IRD8doPwNHaO8GHM8/wBK8Nnf0Jbgxj+tChuIJJ6mY88eo5+VWEZA60OtkA4X8fyz/tQjDdhCcZp1KelIVlgccYqCxzRDVDplzWeqNr5WF1ktfe7RGrItozafvLTbv2Kr3UBLtoA+MnxG5vnO3aAI8eupEV0vayBg7L9rwN26drCI0+3cLFoS3XNwXSseY3QMCx7ZftHvIsKdndIszaH7Y3Azv4gSAEBXgjxTBgVqa7WFLsMwTXu2Dt8LCTaJxpwQF09wXQwJIhr2w4JgTBAq57Du646hhqEIs7CFP7P21ZSD4Du8SuRnA7rpOdJXDRKXYDooe8uwlx7J9sfhuHu6+nuySlJq1S5bYJ5GA1GzVCAyYCll6AESP8viIx5fLyrnfHqjj/SfyY1ztlFEnNVus7F091i9yzbdiIJZAScAZnngfIeQqd9YPJ/9Df0pn15OpA+94fzii6NKL9juk0lu1ItoE3GTHUkkk++SaKFDLq7Z4dP9Q/rRCZ9aFkJKkAazVrbt3bz+wgZjAzttgzjqSQ3zFUd/6ZaZTtbvFbxSpXjZ3u8EgkeE2WUweWTncDWit6dXtbYV0IZSDBUrJBBHBBFDN2NYK7TZtlcHaUESJjEep+ZrarqN9is7O+kti/fSwN4d7YugMoHhKzEycjggcGPOiO2+zAVZgiuwXwqzFQSeJK5P4TxMUXb7ItoyvbtorDghQCAT4gCBwan16nkbj5qMgj3H/bNaxeDOTBfVntg7WCJKBbLooRVAIGwKgKvtLLtHh5JBnL7OqvbvHaW2Lat3YUEqS5LEqXMudoIBmCX8uda9nvEBZIPUE5/A+/4RUb6RW5GecA8jqSOOOvpScpNNDUUZ/VkspDS9zCw0tbBySRbByQDM9DHkKrn7CsMrs1lX3IVPeFkUbjtldoERODIGOnNaYdmhsgGcZ8hz+fSiL2gbaRMg+0I5Hw91FvqbjKUflbRW3ezrVi2lrTjwoI2gs4VB1LHrumc+XFCqgJjNFaxLqm2i23cG6sFWKhRtIJdeCogdSZaYgGrpdCoRio8QBBPTcsg7R5SJ/wBq79Hiko1I5ZaecGX1AAMRUU1GbhJJPJzTg1ejRIpa7TJpVMwej9mM3dqDk7R8to588Yqy0draMDHT9dKr9J7K/wD4l/lFWrdPcK8OR6C2Hkx18q6i+kZ8qZ9ofryp+m4FJGHuSKOa63Sktcfn51li6iauadc05uKVrg01uPoTCk1OHFMNXl8pI4K7XBXakaOUqVKkB1KTiktdNbWYi6kTVGTT3qKosoiC5UU1NcqBqyWQp88/jTe5Q8on+kf0rg/Xyp4oGdQ7Gx7LQPc3APx4+XmaKUUHq/Yb3f0o+3zW0ZlsOikxArpqJq2S3B9Rac/uyg+8hYfABl/X4y6WyPEDOfOT+f5U7r8K6ORTQ2sAy2I88eH4AmujmiG4+J/OoftViZSGw82gZIj48VS3d+n0zSRvI2kgEDex8REk+ZPJrQLxWa+ln7tfv/8AsqvDx5tSKfuSm8MzCmnio7dPFe8chSUqVKpm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54" y="1727708"/>
            <a:ext cx="4078962" cy="4149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2"/>
          <p:cNvSpPr>
            <a:spLocks noGrp="1"/>
          </p:cNvSpPr>
          <p:nvPr>
            <p:ph type="ctrTitle"/>
          </p:nvPr>
        </p:nvSpPr>
        <p:spPr>
          <a:xfrm>
            <a:off x="220183" y="166688"/>
            <a:ext cx="8642350" cy="911225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latin typeface="+mn-lt"/>
              </a:rPr>
              <a:t>Logistické aspekty při obchodech s USA</a:t>
            </a:r>
            <a:br>
              <a:rPr lang="cs-CZ" sz="2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>- doprava do/z vnitrozemí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18435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A0A1D9-ED19-4F62-B6E9-3DF34FE6C615}" type="slidenum">
              <a:rPr lang="cs-CZ" altLang="cs-CZ" sz="3600" smtClean="0">
                <a:solidFill>
                  <a:srgbClr val="00339A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3600" smtClean="0">
              <a:solidFill>
                <a:srgbClr val="00339A"/>
              </a:solidFill>
              <a:latin typeface="Arial Black" panose="020B0A04020102020204" pitchFamily="34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759450" y="81938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Železniční doprava</a:t>
            </a:r>
            <a:r>
              <a:rPr lang="en-US" altLang="cs-CZ" sz="1800" b="1" dirty="0">
                <a:latin typeface="Arial" panose="020B0604020202020204" pitchFamily="34" charset="0"/>
              </a:rPr>
              <a:t>: 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18437" name="TextovéPole 6"/>
          <p:cNvSpPr txBox="1">
            <a:spLocks noChangeArrowheads="1"/>
          </p:cNvSpPr>
          <p:nvPr/>
        </p:nvSpPr>
        <p:spPr bwMode="auto">
          <a:xfrm>
            <a:off x="4455010" y="1370013"/>
            <a:ext cx="422404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Nejdůležitější tratě spojují</a:t>
            </a:r>
          </a:p>
          <a:p>
            <a:pPr marL="285750" indent="-285750"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 smtClean="0">
                <a:latin typeface="+mn-lt"/>
              </a:rPr>
              <a:t>Přístav New York/New Jersey s oblastí Velkých Jezer (Dry Port Chicago)</a:t>
            </a:r>
          </a:p>
          <a:p>
            <a:pPr marL="285750" indent="-285750"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 smtClean="0">
                <a:latin typeface="+mn-lt"/>
              </a:rPr>
              <a:t>Přístavy </a:t>
            </a:r>
            <a:r>
              <a:rPr lang="cs-CZ" altLang="cs-CZ" sz="1800" dirty="0" err="1" smtClean="0">
                <a:latin typeface="+mn-lt"/>
              </a:rPr>
              <a:t>Savannah</a:t>
            </a:r>
            <a:r>
              <a:rPr lang="cs-CZ" altLang="cs-CZ" sz="1800" dirty="0" smtClean="0">
                <a:latin typeface="+mn-lt"/>
              </a:rPr>
              <a:t> a Jacksonville s Georgií, Kentucky a Tennessee</a:t>
            </a:r>
          </a:p>
          <a:p>
            <a:pPr marL="285750" indent="-285750"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 smtClean="0">
                <a:latin typeface="+mn-lt"/>
              </a:rPr>
              <a:t>Přístav Houston s povodím Mississippi</a:t>
            </a:r>
          </a:p>
          <a:p>
            <a:pPr marL="285750" indent="-285750"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 smtClean="0">
                <a:latin typeface="+mn-lt"/>
              </a:rPr>
              <a:t>Přístav </a:t>
            </a:r>
            <a:r>
              <a:rPr lang="cs-CZ" altLang="cs-CZ" sz="1800" dirty="0" err="1" smtClean="0">
                <a:latin typeface="+mn-lt"/>
              </a:rPr>
              <a:t>Galveston</a:t>
            </a:r>
            <a:r>
              <a:rPr lang="cs-CZ" altLang="cs-CZ" sz="1800" dirty="0" smtClean="0">
                <a:latin typeface="+mn-lt"/>
              </a:rPr>
              <a:t> s mexickou hranicí, a též přes Phoenix se západním pobřežím USA</a:t>
            </a:r>
          </a:p>
          <a:p>
            <a:pPr marL="285750" indent="-285750"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 smtClean="0">
                <a:latin typeface="+mn-lt"/>
              </a:rPr>
              <a:t>Los Angeles s americkým Západem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1800" dirty="0" smtClean="0">
                <a:latin typeface="+mn-lt"/>
              </a:rPr>
              <a:t>Většina vlaků má pevné jízdní řády a přednostní průjezd </a:t>
            </a:r>
            <a:r>
              <a:rPr lang="cs-CZ" altLang="cs-CZ" sz="1800" dirty="0" err="1" smtClean="0">
                <a:latin typeface="+mn-lt"/>
              </a:rPr>
              <a:t>evtl</a:t>
            </a:r>
            <a:r>
              <a:rPr lang="cs-CZ" altLang="cs-CZ" sz="1800" dirty="0" smtClean="0">
                <a:latin typeface="+mn-lt"/>
              </a:rPr>
              <a:t>. full </a:t>
            </a:r>
            <a:r>
              <a:rPr lang="cs-CZ" altLang="cs-CZ" sz="1800" dirty="0" err="1" smtClean="0">
                <a:latin typeface="+mn-lt"/>
              </a:rPr>
              <a:t>freight</a:t>
            </a:r>
            <a:r>
              <a:rPr lang="cs-CZ" altLang="cs-CZ" sz="1800" dirty="0" smtClean="0">
                <a:latin typeface="+mn-lt"/>
              </a:rPr>
              <a:t> line.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1800" dirty="0" smtClean="0">
                <a:latin typeface="+mn-lt"/>
              </a:rPr>
              <a:t>Alternativně lze zásilky z východního pobřeží zasílat po železnici i na pobřeží západní (New York-Seattle) jako cenově zajímavou alternativu k plně námořní cestě přes Panamský průplav a kolem Mexika</a:t>
            </a:r>
            <a:endParaRPr lang="cs-CZ" altLang="cs-CZ" sz="1800" dirty="0">
              <a:latin typeface="+mn-lt"/>
            </a:endParaRPr>
          </a:p>
        </p:txBody>
      </p:sp>
      <p:sp>
        <p:nvSpPr>
          <p:cNvPr id="18438" name="AutoShape 8" descr="data:image/jpeg;base64,/9j/4AAQSkZJRgABAQAAAQABAAD/2wCEAAkGBxQSEhUUExQWFRQXGBoXGBcXFxwXGBwXFxcYFxgYGRgYHCggGBolHxgaITEhJSkrLi4uHh80ODMsNyktLisBCgoKDg0OGxAQGiwkHyQsLCwsLSwsLCwsLCwsLCwsLCwsLDQsLCwsLCwsLCwsLCwsLCwsLCwsLCwsLCwsLCwsLP/AABEIALkBEQMBIgACEQEDEQH/xAAbAAABBQEBAAAAAAAAAAAAAAAEAAIDBQYBB//EAEYQAAIBAwMBBQQHBQYEBQUAAAECEQADIQQSMUEFEyJRYTJxgZEGFEJyobHwIzNSstEVFlNiksGCouHxQ2OTwtIHVHOD0//EABkBAAMBAQEAAAAAAAAAAAAAAAABAwIEBf/EAC4RAAICAQIFAgQHAQEAAAAAAAABAhEhAzEEEkFhcRNRIjKRwRSBobHR4fCiYv/aAAwDAQACEQMRAD8AC7B7K0t2zca9cto4utuZnIZbY7sqEQXFlm3XPEVcDbEdaXbHZmnQJst2ROoZLhXUlyloOgtbR3xkOhZi0GDPsRFesaH6KaFrdtm0mnJKKSTaWSSoJJMU679EdD/9npx/+pf6U3xC3yQWg2qwYDXfRzs6b2x7QBUC0PrDe0hus8A3CTKqieIxMkRIpW+wezRduFxb7hVdljUmS1vUX1KCLu6Tb7mPOJGSa3bfQ7RQY0lj/wBJf6UB/dzRI0NpLE+tpf8AcVN8UlvZT8O+xkX+j/ZyyN1tj3qKI1Bnu4s2bj+3GLly5c9yAcSKr+yezuz7p1huBUVLhWyO9bdsW3dMqS8MSUVpYMPsgZFbrV/RfShjt0lmOg7pQKmtfRDSMhH1ayGIO2bajPTpihcUu4fhnjYxdzsXs4bye6BQ3GKjUsR3Q+uC0wPekszbNMxUGQWGFDEUD2r2do/q117Nu0LiizG287GHsC5cID6kZDnbw8RG05I9J/uvpA21tFphKkghVOV2jMoPPmodL9GNFnfpdP7jaWfgIzT/ABUe4Phn2JvolYX6jpSQDNi0ZgTm2vOKPvaUDhFgjOP1IozSWkCotsBUUBVUCAABAAHQACuXbZ5GR+sx1rz5ybdo6o4SRm+29GSv7OFcRsAhUJaAoJ2PBkjBHixHpVSd+xpFwAj2EhyIkldkFQWj2gx+ObvtzTNBIBnBBGZknxKYneNxIjMSIM1SWOyWFoMbhvoCYEAMIlQd2YA8gpjPqTZSTQqH6vWFWCdyAz+FdhD2j7O4wVJRgJG1iAcmJkCSx2fuD7iMfZChGZg0ly7MTkwAwK8j0qHT6faGYFgxIJNzwtO7jxCJIaZmTIxiRJa1pDw5Eklke6AwJhmAUiH3ZjdmZiPPTzgF7lkVt2lYSZAUYT38EyDnqfPJp9pAAbndiSpG0iBk8x0jPHM+lRr2ioLbmSAdo5RlPEeKBE4ztqY6rxeK6CiclYcz1Ugc4zwT5ek8m8BXZ9605EbZTBULAE8A45orVaFJmBB9BEVUjXWz+7JTjHdgAnny3A+cgH3VbW9UGPdggsAJgzznz+H6FAgHVC0qhWUNJIIKjIjjjjNDWdNhgCFmdgChmQz6TuHowPyEVYajTAklc9DNS29MqiTHr5RWkAKqi6kKyb1MMFA9ocg/0/Kn6pES2N67s+Lau45/hjODBwDxUdnUI2NygxJg4AiefLpmKn27fDOT58ExgnrQ3QURPpUKhlUFYyYGRkmRx+j5VUabSJbdSoyxJUPwFgkgASCc+YMekirMgaebgXdPtIDB5PiAgicnpnzprXLWpRihxkHJBBETIMFTnrFLmChmtvAai2iISD4brKoaDO4KxH7sc884HrRl7TI1zaQBtAxA6kxMj8RVLqdQdNbCTce47eAIg379wb2gdvQk7yJwM5NO7I1u7Uun7Qwks1wAEsHMxtG37f2TtP2Zg1TdWJexeDs5egHxj8qg7eu6XS2w95SFZgg2qSd0FuB6KaPY4rP/AP1Q1tqzprTXrBvqbwUL3pswxt3Du3KpnAIj19K1BOWFubT0oyT1b5etb/kN7N7a0F5mVN0hS5lCMSq8n1YVcLc0v8Sf6gPwrz/6DduaZr9zutEbbLZZgfrDXi0XLQCBWQQSxXPSK2P17TM0myS0kYUERMA8x9kHzE+tb5ZLEtxa09CUr4e+X/1vZaqdMYUFCTiBBPi9351E1zS48dsg4EEep5H+9QL2npkaVskZPiCDJzJwf8pycY9K5rdTpVco1oyuTCCMiepn9e80+VELZdabQoDuAG0rEQCOSdw+dcuaG3u3bRjAwIyc/r30J/b9sQoDjp7PHPSfT8QOTFGJfD2twBggwDg4MGflSksAjI7V/hH4Uqj770FKgzym07NP7G19xP5RRDChuzf3Nv7ifyiiKg2bRwLmZqu7VvWU2m5cW2ZkTEkblUgSPN1GOpFWgqq7a7Ctarb3oYhREAxIL23M/G0v40Dsi/tTTFGjUrBYLuFwYZ0FxQpH+WGHSPSie4YA5BAGJwd3mWHw4FU39ybAHhe6CSu4s+4Mqlwy7eFDJcdPDEeE8irptWpJiSPMKzA+4gQaJcpqKbITrfEgJG6CpBMZJTA9SASK5qdO+4MokT+cj4YP5060oYNLBkaRiARPSR1HzpomGQsfARtJ5KkSJ8+on0NT5b3N+B7apEjedp6xMZ/OjiQVEZB/Ksj2vqSlwGNwZcq2cjEjy4q47O7atuGExtEktAEceddEuGagpJWS5rYTetwdrAbOh9fIj51XXLBQwrEqZOwKWuFj/m/hJnLTnqKavby3LwtqCFJgMep6eHynHnROtulJDAHHh8pwB4QJge+oz0pab+Jbm072MNrNYHdtu9yoB7vwyoO2MEglC0blycMCMhqJ0utV0i7sVmA7sA4cjmEcygmUgkjI9BWiNlX+2N5yGQQxEHEkGRGPTEQaH13Z6tJLFSdpkMSymIABPAyYwpHWJp8yYUQjZZQhc3TyD49q+zMHBPWBiSOJBMNt1ICWkUzlrbjarSeOP2THMKRnyaJCs6BiSzAyohXOy47H0gKA3QYWobnZpcB3GcGFDoT4TAYLchxIMiQJPplWh5LK1et2wBKoVgLbjcVAiBCjA4ORxHSo7zlfE43T7LBYPxG0QTxMiPI0Bpu8DA3GIGOSGU/wqSPGSTIDEHkD32416tu8JKidxY7QojO4uAvWMNHqaVZwNMO0GoJ5gGRjMgECN0wQfQgVHr7AkxxMjy8/njmqy1dB8VthdTHiF4EAx4QS0yTOT7VX9m+WtjeADABAO7PvjJo2AobFna3h88qV3Hn7JPn8sZpnZLu9yXBXOUIwBESPB4jjoYPMCQK1B0iCSDOMCq+9e9NpyI/XHupsFkiuFSfCZ6R1OY61Dd0G4gpcC3IMAjAkQZXG/nrVa+ouG5JVUiQCp3HMeIiAZ2gjExMZ6F6a6oOwOGcrMZERjBMRPlPv5pWMO0ukeApkmMlZys45J6dardHqHtalkdlAYgxBmFUlfFujjgAcBusk2W11Vl3OpMBWbORmc8/GarNU7XALd22O9USbnKGTJVTiRgYx0rSEzRWmByDIbI8vhT9VctXBtuW1cDMOoYAwRMMOcn51T9idbYUgL1JkZAYgHrtLR8KsdRY+NbTa2FSe5x2sWBvt2baniURVMHMEgT0mPSm2O1wzAbGqFVLSAJrlnTlT5U+Zi5Yos72uIOASoaCQPIDA+J/A1Pd1XhwD8DmP0KpNTqGTbE+JiOgkkcjz4Az50TYu7Vdt2esmOnE9Ik0+ZmeVE1jtsMzBV3FYwrKTkTkSIPGOYKmIIl+q7XVQG2OTxtyog9ST4Tx+NAPpy1lSjCT4t7YIwIYQIB65BHSIxTdPrFJ2E+NYEwROOfT3UnJjcU0Zz62P4j/qt0qkz5/iKVUtkOXuzb9nN+yt/cT+UUVQXZx/ZW/uL/KKLFcreS1YJBSNM3VFrL+xGcKW2gnaIBMdBuIHzNOxKNsF7Y1K20ZmBKorXXAiSlobiBJAJJ2iCY5qmf6a2AgfZe2kAztT2GYqHPjwIG6OQOk4qde19wc3dHqdrjbBtLcBtxwQrGZkyPWhW1eght2kZSysrbtE+Vdi7KT3ZlSxJI6kk0011Oh8Pq7JX4z+xXXfpdpr2e7uqVRnfcluSqqCUgXJ3SXWOAbb5gCRrvabOzqBcQI72ofbuhCVKyjtuWZiTQN/tOxeTVamzatm3Zd1uAWVU7iG3SGUFie8fPm7eZqvb6RacAHxAtLsNsnewVzleS3eL6ySMmvS0NOK3ar7nJOTLalVWe3rRjaSxMEeoLBZHr4gQDEyKc/aw2oQp8SLcyQIDFVAxMmW6V28yJFpauFSGBggyD6itjotWNTb4G9YkcGf9q8+7O7US8YXcG2hiCMhTwcYz/sfKrfs7VNbuKymMgH1BORXPxGitWONzcJcrNFd07EZHvUxBE4gdCJ6Y8/StbREmCC0cGSM7XAUmSJyRujqvnWpuPu9gAkdZiP61R62wjO6NuhUDSGYGW9ogcLwvHmeOa8RHSwTRXyFKs7bFETdCZ852gbTKt02+H58S+wLg28ST4CjSucFZknA+z1UecS9qdjK9omYJOSNgLqT4g2PEYJ9ZjrzBa11w+Lwjx4PiPgBJI8RyxgDcJUxMgmKe6sOxJYsd5Ia2yggifCIU9Mzj/Ky+7gQU3ZNoKAunF0rAVXVStvkbjJ8UhifORnzpXDduHYXNm6CYMIVZS3EOMkbuPdk80NrDcTerNcfYqttsLDszMQkjAVRtBJkLKtwJWtRxsJibR6fvAqApcZZhGIlQY4x0keISPFHrZ2tYAvh5QwwiBIwYmJ/3qt7M1loF/DZZsi41gLbaG5N4uyndicEnr1FRDU2ACti4rKSJghoCsATtEYHBYTBAHnClFjTLY9oKq94TI2yCIVT6+JsfE/OnKTcUNEzBHXB5Ejr/wBagXsv9moViYUEkYluSY8p6Hinac3FtFVbfcDbhJ2YBBKg7SM8cdeRikh7AeqDA4QecnIn4EEHj/pQF+5d5uQqiAVKnxbiCR+A5nj1NX+lt7rYZmG5fC8Z8S/Hy+NQXtPvJgqQcZg59aAsoU7UHet3Vi4FBVdzEktkkhcGFgrE+vGKl7M1N17l1rgYDkK6qHA6IDCpjzz0M0W+hi4TbDBypG4EkqMTgjwgSIHqPKsze1eqtoyg3WTbtlgDlsDa9yeit1ksTgSI2leDN0abS3iDvXJKhYJmPET06GfjiDFHaLtIuCWU7hyvQHGR5jmJis32C9y3bDOi7mYBpZtiKxczlSR9k+Zkgmc1daZVuEMr7kbIZYj044pp0MNlhngGjLLEgn160FbTgAZ8/T9daMe3sQTyfXitWmIE7UsqVBfJTxKeMwRjBE8DPQmiNPpgV4DTmTyJHHl6V0KsEHIyM5x6zzUej1AClceEkQGmI4Bjgx06UMB/adksoUbRgA+AOoAgqDmIkDqP96G1GinZdVjvUeMASGUHmOZHII/7RavVtglWZJnw4Pocjp8+KFs9qtfg2Q6qzbd1wbSMlR4DnJj3CeKNwTplRKf4v/Ma7UW4eaf6VpVamR+E3nZ+kU2rftDwLw7D7I8jRP1U9Ljj4g/zKTUPZrRat/cX+UUdOK5WVtgptXOjj/iWf5SKbc0zt7TrE8bDB+94sj0ohWpFqSwatjS1wfwN80/+VK3qDuhhBInBkY5zAzmu7qj1EiGAkqZjzEEGPWCadiozn0h0ot3iQB3eqXurgjHfCe5c/e9gnz2VmX0igmUUMDnwiZBnOPOvQO1kTUWXtMHhliQjSDyGEjBBAPwrFai4zgMy7bi/s73l3y+0fTcNrD0Pvru4LUSk4Pqa1ouekp9Y4fjo/t9AMadBwi9B7I4HA+Fd7hceFfDxgY93lUlKvTo4SGzpkQkqoBaJj0mPcMk46knrUwNKlQBqvozqiwYPckscA5aRJPwiD86m1+4XZIAUABWmJnLLIkrgEzj/AHrL9nXtl1G8mBPunP4TWo1OiF63bcSHTB2tEx0YGVdesH5ivI4zSUZ37nRpytE9lSisJLIT4QeZP2RjPoT8zWeClbx3gMihfGSEZgqmd4f2iOPEVijrS3oK7mRlY7YAzbkcL4lKz5ZAIz1qC4ng3FGuMzeFNpzAIJLQz2+sEE8QSCYrkSKAGr1BMIRYuKzHaLouhw38G72d2ed08wCKNfsligLSdrBe7F83PCFwAxA8+DtHE1CNE5uHY6rJIKe02IGWQBXGAN5R2HVgeJxpEs3TdawqvMglLRZmOSFubgx5yWXqa062Qr6i1XZNm8gJtrdM8sQdrQeWUsVaQBgNB+dNTTarduVbIE+GELEAeYMQxJJ3fgaIu9shzsFlluETDoceKAd37tTGeeufWzs6YERcGD4ieQGOVjZjwz7RjofWllYHaKbs7toIfGL9skjF1AEJJPsEGBJMSecdZohu00uq4Pg6gk7YIjO4Hw584YeXWo+0L5toqlVugcu1xTe6kEK+3PltPXAxVadWqIiXbZuAywZQb2xZwkyG3Qct78ATRygmPuAtadFLBWMyoLs+Oe8ViOh6jpgTmLW3WXu7Vm9OwgslsyFX+JoUkNGBLRJB2npNo2vOPBbVTLbQmzJ4jY1wgxMmHxE5EE2Qt7E7u6vdgzLW1cACOrrwecyIn3GnsG5S6hraptvXkLXpLW8eKXDN4YwmAuRkHMmTUXaPaDh17sygAgEnawI2iFVtkc5KsxnB6UX242ktIXks7rtXuskA5ncoJXjkkgeRpnYPY7MO8YhLcAKDA64OQMnPJ8qT9wCtR2b9Ytzi22CG2qWKkDw+IEDnB5ziq2zrV0twi5p+7bHjVcMeCzhCBu4ADAAR7Vaew8g2rX2ILMYImZ2g9THpiaE7R0u47SSPP1BMxPNEZVgKLLTasbfErDjBAz6jbOD0zXbt0NuP8PHUCCRmPunFZ8gacHuhvmfAXhAcZmDEcxwT865c7VYqBbtjxMccKdvhgnJJkj2cYOaqgL23dkEkQZkeoqPTiX3Qu0gkxyWg9PkPlQCdpMqjYjK0GCynbMwCfTqfdFAaC7eawdxLsBJdQvijBIgxB5wY/OhoC+A7xRt2FoBYKZ2kj3T7pAonR2V3A7Y2nOeuMgdRk59OKqtP2m4kCTuCmJEAHG4YnjkE+UAcEtdWSSoMtBxwSONwgmR+sVkCp2H/ADf+o1Kgt59flXavbOeja9nj9lb+4v8AKKJQniheyW/ZW/uL/KKMIiuRnT2GselNFd2yKjUVlmkSinVwCnKtaMNj0rHfS3S93d77i3ehLkcC6oJssfvCbZPqlbIChe1+z11Fl7TcOInqDyrD1BAI91bi3Fproa0ppSqWzw/H9b+Ued0qRuEkhxF1SUurEAXFwSv+VsMPQ0q93TmpxUl1OXV03pzcH0FSpUq2TFWs+i9wNbYEzHtL+Rn3CKydS6fUNbMoSD+uR1qHEaPqwo1GVM0V4EqveqXDEG2zFbZUMSNs8BwD/wAXvwXXuzbdwZZt8gDvFUHAjZuK5znk54xVQe3bpUqdpUiCCJEfE07RdslG8SB1MLgndtPO5T4XGInmPdXmT4XUirq/BZTTLW12eVJEFBMjYLbEfZJAPAzkQ3pFOFnYQ9twFUgNbFtXkdQBbyvnxM84xTmKqyuLuy2cg/vLPkAQxmyegZWVT1ziiDo725iuxdxkXBddmPlCuCqR5eIHyqKWMGmwfRapZ3oqC3n93tbPWdjk+fh2SIOYFdu6sbX7plz4jtUlsn2diw3JEmZHWYp+p1DIQALzXPQKUb33dm1Bjjw5ihr+qbJ2XrNwjBd7adehZrgHJyBT5RWMs2BvEFwwI3d7eLAEiTCXQQxg8Cj7Nm/tIS6jkjm4SxA+yQE2bRkmcnjNV/Z2qt27S2EIa80jctw3Vlm5a+FUA5mAAeABQ/aj2bhS2bgvXFA3Ik3Avmzsrqs/eBOMZinQEmp19prIsi3ZKA7Syulq0m3qjbj4/JVM+ZXmgf7XdQUt2WvrAU3LhkjAHiRnEjM4I5GDyTtBoBLHu2toR4d6GQQBi2077dsR7Jx5AZoV1tOzafT37jMIe4XN54GBtW6z7R08HiHtYmTTdAgJLVu4bW8LvJ4gdJ48K9TPEccwDVrruzbJUC4N3QZg+ftDKjnPSn/3dks7XHbHskKQCIyHKbxkA4IEgY5quN0ruuO7P3Q2rbAGGJmTnxEgBRPCsepJqTas2Fdn63a6JaRbdsEqLaRE4yfIwZPJ8+taW5pw3pWd0vZ6q1p15yzYEktk7jzMwSK0lm8rcT8KMWOwTUdlYkHPuoS12IUbd58kT06Dyqt7V7E1Ny89y1qdgJubVZngb7WxTA/hbxR19KK+jvYWotahblzVd5bW13Rty5BKhFS54yTuIU7pJ6ZOSaryZtk2i7GIf2miNv8AwidoB6RNNKq3eBCQVLWiWjLLg8dPxrRPdUUDetLPEZJx1JMnjzNLAIpb1oboAkYB4j/sIFd3z4QSGGQZJAyYE9RjIq3FpRk9cZ9TVTrribo8X3gjAD0MgAzETk+nUAGV/b/+X+P9aVTfXk/jX5UqsQN12cf2Vv7i/wAoou0+aD7P/dW/uL/KKnBrgumdqVoL2xxSriNSIqhIlAFdApoNOrRNnYrh5iu0ga0IzHbeht29Ul11BtX4s3Om24P3LyMicoT6rVJ2noil1lC7QBMFpEcYYxImtx2roVv2ntP7LrE9QejD1Bgj3VS9mWRqrU3RGotbrF2MeMCC3qCCHHvq2hr+lKnsX1F6umpdVh+Oj+30MnSojW6J7TEOpHkeh9QaHr2E01aOIVKlSpiFSpUqALzsq/aAm2ttL3295CC7MyS4HtAE+0DP41YaHU2QCvdHSNmVZR3TecBTsYeog1k6n0+pdDKuw8wDI8vZMgmOsVwavB5uDKqfuaFy20XdPf04tAGUS27byYIg238BMD7DmOOaFA+sAHubNwDJUhdQ8j7Kex3fMhnbr7Oa492yD331gq0EJtsr3087SVGxxE4Kz6iiNFqmvNsXV7iwEzpxbb4sRDdcLnPI5rj5H1RuyDU6y0doW1esX5Bzo+/YQJJJVSBGQCrQCesxTdFrdPu3FRbaZa5c092wxaCcq9uCTkyGz0qxXs/UgYYAKIMnuwTJYsgTcVU8eIk84GKgt9okXdiWbbljuud3ndIGQYAPIBLeRojBywkFkN2zo7rkuzuyjcZv3WskzIWC/dlpkhOg5AmK5qu2L20MEhJHiKwD6CDEeWSfWufXLSXGd4acd0oVlAEAAtxIicY9aru2e0Dffdwowo9J6+prq0dBN5V+fsYcg6x9JLm4bgu2cwMx6Zq01enMB5lfaIIJmfIA8yBWQrQ9latzZAAnaSvw9rzHn+FZ4zh4xipRQ4Td5O9osVlggIbmMNxE5wxEe+pbWtVFJQhguXM7Ss9WBER6yOOtAdsagBQTcUsCBtBV/MkQAMgBjngA4qMaQXSA6qdo3gwCQc5AAiYB/KuCPzU0VbwXr6kEAHDcwce/301NWoM5xyBk49BmqRtCRx3imMsORPHhYz16/wBKnS5eUeEg+ZA2mTEwu3mJ+15eWapUKwu12kWbKQOeuBgDpyTPXGPPBtu8x5UiBJPSPfFUdttQiklvFsMEqN+9jJJ7tSBtHB8/OojpCTBu3N0jheXicSsF+DJgkxOIp0Flpr9VeHs21KmSNysDGPh8Kr718SA7hWxgghAODndCge8GM1DZ7P2vtW273JBcsQ0bfZBYk7RniMdB1qyto+4BjwD4Ny7cnLCWDziJI4HOaVAZ/cP47XzX+lKmd238Kf6U/wD60quQN12Z+6t/cX+UUSwofQLFq36on8ookk15zR2pjFuRU6XAai2A84NQRBrNuI+VSLBTTt1B27lTh6rGVk5QoIBpdIporoFUTJNHSOlUGuX6tqrd4YtX9ti75C4P3Ln35Qn1Wr8UL2polv2ntNO1wRPUHow9QYI91DRTRmoy+LZ4fj+t13RB22hNp4AOOCCeo8s/LNef3GCgljAGSTgADmT0q87P7Q7QWzcdn0982WZLtu4rWnDJ5XE3BgRDAlBg1k/pV2xPfd9pryhgUPc7L3I2EqQQDnOQK7uDk4p+25HWi4z5XugtdXbPDoeDhhwx2qeepEDzNcXW2zxcQ8D2xy3s9esiPOs4dPpRdC99cYtDDggpu74EFV4Btn1G+OSKIudi6dEW537xtVsZICIqK0bMcqYHWJGBXb6ngnRepqEJgMpPkGBPyFS1ntJb01u8bi3SXCspGSI68LmNjRH+ar61cDKGUyrAEEcEESDW4uxMfXK7SrQjqnjr6f7Vy5mcQD09D0pUqVAGW+1ryrtFxogrz0n8+npQiuRwSPca5SpKMVsh2xU5EnPAGfkCfjgGmgU/WlrdpXCbgSxO6dm0AiSFI3HkdIkecHGtqenGzUI8zoiRpE8emcfOtD9E9btZrZEhvEPQgZ+YrOacsVBb2iJPPJz1JP4n30TpdQbbh1MEH/uPjRqQ54UJOmaHtHS3GulNxCwACFAIMng7SPL2hGeegA1CKlsreu3CzAErtVXMHAZkKoMkfak8ZkVZX+2LLQyuysIkMhIMZHug5keQovRXlvFlG0qsSScseZAHC+Z99eU9KUMtFrTKjRIioVt2wV737SMCXBkvO5i2RMmPeOpun3QS8cEqACs+6WJAGOcce8lnaRH1hQc4G0efxxI48qJtaUEZO9SMfwhRGBWX3GivKtMkSsT4WO7iQI2mST5H/q0J1CMATmNuJ5mWBHyn41asoQmPZ5PJgDEKPL0FQN2e9wA7igmQJMx6lWj57hjrikBVWrCRtVXWOk7T4ZKx4oOSTg4MHB4k0fYSsMLujkvLZI6bzn8qsNTpQsBr+0sYE4JmJ4bnjiI+NEhjZUe+BJmSc+c9KdBZgv7HX/C/5E/+dKryf1FKr4IFz2dmzb9EX+UURzQnZ5i1b+4v8oouM8GvP6nbsjvv/KuXVxxToNdietAXQOhqZDXDbpk1iqN7hiNUtBo9FA1SDITiPFImkK4avdkzP9qILOqS6QDZ1EWLwPHeCe5c+/Ns+9az18Np9QSIlWJHlE8fLFbXX6Iaiy9u4CA67Txg9GWOoMEe4Vnk0h1dmWhdVZJtXR/E9sc+5hDA+TelW4fVUJVLZltReppKXWOH46P7fQxi6O1b1Ia4i/VL13xbh4bbE8HGLbBo8gT0HHoHbeh0Ni1N+whQ42i3vnavemAPIWd3/B5xQH0W0Fu8twXF3rgFTlSGUggjr1riaNUI7O1e57L50l0nxEKM6d2/xFWQP40JB6zTiMypdDljgw/aOp0YuXdtuUV7gEJPsMTA6n95j1aiuz9baYm3a/8ADC4AwFI8MekU7UdkadLj2jbTeDLJjdBIYMyz18JzzinaPR2kk21UfZMZ9nEH3celd8E+xlhVKlSqghUqVB6vXi20MMQWJ64DHjr7JpN0MMpVXv2ug3TMLPEGdsBoE9Jo7S3kILOwRF37iT0QkHaOWYxgDqaTnFJt9Bxi5NJdScadm2Kkd5dJVOsBY33GEewoPxMDrXfpZprli0Huv9Ys2vGy92qXIXMBlEECAYgfGK1H0c7OKKb95dt24AAv+HaHsWh69W82J8hVd9KmTZDGCeOSQDz7JkYnP9a8LW15ak7+h6kXHSXppJ+7q7fWn7LpTzv1MovaakWyA224u8EgggHaBIzB8Y5Pzpn9rJGOuR7tgcTjGJ+RqXs6GtJMGF2mR5YI+YqVdMg+yPPjzEflivbg3KKfujztWHpzlB9G19AZ+1UHRj8OmJ/MGPIij0fyPI/A1GbK+Q+Qp0VtX1JnSaI0+uuIrKrEK3I/XFDUpoaT3AnTVOp3B2B85zUn9p3f8V/P2j/Wg8V2jlj7BZK2qYxLEwZHoTkkeVGWe3L6xFzA6EAj8qrq4Fk0nCL3QWyL+3rvmvypVXYpVLkj7GLZ6poU/ZW/uL/KKJtyODjrTNAs2bcfwL/KKcRFeC1TPRTtEzfrzNcZJrm+eIn1rqsR/wBf+la3J5RIvE1FetVIvFIiaHkE6YGhg0bZaaGvr1p+nasLDKzVqwwUq6K4a6axZzCrP9oD6vq0vf8AhX4s3fIXBPcufflD71rQUJ2poVv2ntP7LqRPUHow9QYI91TlkrozUZfFs8Px/W67oqOwbXcai5ZJwwDKYiQCePmflQ/070g1fc6CSDebvHdY327NiGLqSDtYuUQH/MfWpuy9YXdLd4bNbZU4OFurEM9s8MDz5qeaF7E1LXX1GuIAS4e6tMx9mxZ3DdA6Nc3NjmVrqU+d83X7k9XSlpvlf+Xuuxk/pB2Daa8wFy4wVUtgsQxPdLbSWJXxk90JnBzVf/d23Mh3HiVjxkozMCTEz4on0FXNL3mOvyr046cYohbFSqk0/wBJrTAMQQCpacNxvxjrFsmiNV20id2YLB5g4EQ6W+Dzlx8JrXPHewos6aUHMCeOOlVP94bW0GG3ETtjPG6PlMHgxVh2XqfrG7YJCn8O7VyTjGD60cyAO7P7O75xbULnzAiBn41aaL6P2NXetvsB0+kcm2/W7qARueRzbQiI4LT0GROzrDXrhsWSRK/trg5S2TlVP8bwVEcCT5VvdPp1toqIoVVAVQOABwK8zitZylyrZfudcYLShcl8Utuy9/L6ds+wtQJGaw3a1qSDtJAG1mO0AHln8Q8X2vXFbXUtisl2lbDJChSQpX3LujpkHaAYrz27ZTTtRMZbvXRdvqtuLco9og7i6tC3IEY8QOTjPQGaJW/dme7MAGRGZgHHxkeRj1qyt6N7lpXjZdXcbauCpZTG5GDeIBvXAO0imWrgYBlmDODggjDKw6MDg16nB63MvTeGtjHE6blH1U76Ps/4a+4Po7jsCXTbBgc5xk56TUs0SmaebYivQRxAe6uEzRTaM9BUL2SOadoBpgetNru2u7aAOV0UttLbQBS0qUUqmZPVOzNRKW1/8tD/AMon8xRrVVdnkIiEzJRI452ifwirZHDCR1rwZLJ3oiKieY9wn8KcDJJE4xJlePSBNIkDJ6VzfuA6D5+vr+VKKQpkzPxXd09K4YKng1KDj5Ch7mehBeXFMsc0Rd4oewM1mRSL+FhymkaQGK5VrdEDopUqVJAAdsdk29Smy4D5q6na6H+JGGQf0aobEWUt6PVgLaG1bN5PDbcLhbb/AOG/xhuh6VrSKH1WmS6jW3UMjCCrCQR7qduLTRaGoq5Zq1+q8fxs/wBTKdsdjLaR2BPgZQB6NncT152/CqGJxEziOZ9K1LaPU6YhbafW7PChnUOg623LmLlvyPtAgc0+ze1Ttut6TTW/8z3SWxiDstcjiJ6V2Q43ljUlbCXCXmMlXlL9LsrtP9FLj2wSEUycMudrBQZIE8D2TU6/Q9wJDW9y+yNuBODBI8OOoFWhsa9ub+nt/dsu5+bXAPwpN2RqG9vXXvdbS0g/kJ/GpvjJf6hfh4dZr/r+Clf6Miyd91LD2lUlizd2oxncSOP0aF02ju6gP9TRbKuCDfhhbEqV3WlbxXYwRgKCBkgRWkT6O2dwa612+VMgX7huKD/EEPhn4VH2n9LrGna4r75t+1tWeBYOM5xfQ/BvKk+JlPA60oLC5n3wl+W7/P6Mn+ivYX1PTraL968lrl0jaXcn2iJPAhRngCrVzQPZ/ayX+82AxbuNbJO3LIxVoAYkCR1AnBokmuaTMZeWB6y6QVAHPU8CBPA68+Xv6UBqrDvuLMFO1oKiIkzOZzgdenxo6+JcDoAWPvPhX/3fKm3kmprcvtHBike4rs5zAIE8Fj0JHCjz2gEmZzT76FZv7CVIHf2wCDAwLqjo6gZHVfhV3ruylJZmKkQGIO7djM5JBMg4EVWnTsvhce0wCxMKJPUkBQZ9SS3oKoopO0w09VweVa2a91/v1yPTs3coa24ZSAQfMHiCK4NLcQ5SfxobSte0rsERWRpbuS6q6kyZtj+EkN4SBxI5ii730rNtSraa6LhwFLCZIlt2zc6kKJjbPXpXTHjNWOJZ8oJcIpO9N2vKv6b2ObV3QYKR6Rk0Ldts8szDHT18qNsfSiwRbS5cCgyWNzckwAQoDAEgnqeQI61ztI70BtEXTDeJXUiYLeKQPLnoekZq+nxibVpIhqcLqQ+ZNeUVDLTaqNIdaFUxbuztlhtCgfswx9sSSO8OJyRGK6L2shZtJMpu9mAPtn95M+gnpk8Du5+xzUW1IVB2cLndL3v7yPFxz5+EkR+scUUBWgKClT9tKpmD0vSQ1qzMnwrxGPCOf11qw0ogcRnA/Oq6xbmxbG3IRD8doPwNHaO8GHM8/wBK8Nnf0Jbgxj+tChuIJJ6mY88eo5+VWEZA60OtkA4X8fyz/tQjDdhCcZp1KelIVlgccYqCxzRDVDplzWeqNr5WF1ktfe7RGrItozafvLTbv2Kr3UBLtoA+MnxG5vnO3aAI8eupEV0vayBg7L9rwN26drCI0+3cLFoS3XNwXSseY3QMCx7ZftHvIsKdndIszaH7Y3Azv4gSAEBXgjxTBgVqa7WFLsMwTXu2Dt8LCTaJxpwQF09wXQwJIhr2w4JgTBAq57Du646hhqEIs7CFP7P21ZSD4Du8SuRnA7rpOdJXDRKXYDooe8uwlx7J9sfhuHu6+nuySlJq1S5bYJ5GA1GzVCAyYCll6AESP8viIx5fLyrnfHqjj/SfyY1ztlFEnNVus7F091i9yzbdiIJZAScAZnngfIeQqd9YPJ/9Df0pn15OpA+94fzii6NKL9juk0lu1ItoE3GTHUkkk++SaKFDLq7Z4dP9Q/rRCZ9aFkJKkAazVrbt3bz+wgZjAzttgzjqSQ3zFUd/6ZaZTtbvFbxSpXjZ3u8EgkeE2WUweWTncDWit6dXtbYV0IZSDBUrJBBHBBFDN2NYK7TZtlcHaUESJjEep+ZrarqN9is7O+kti/fSwN4d7YugMoHhKzEycjggcGPOiO2+zAVZgiuwXwqzFQSeJK5P4TxMUXb7ItoyvbtorDghQCAT4gCBwan16nkbj5qMgj3H/bNaxeDOTBfVntg7WCJKBbLooRVAIGwKgKvtLLtHh5JBnL7OqvbvHaW2Lat3YUEqS5LEqXMudoIBmCX8uda9nvEBZIPUE5/A+/4RUb6RW5GecA8jqSOOOvpScpNNDUUZ/VkspDS9zCw0tbBySRbByQDM9DHkKrn7CsMrs1lX3IVPeFkUbjtldoERODIGOnNaYdmhsgGcZ8hz+fSiL2gbaRMg+0I5Hw91FvqbjKUflbRW3ezrVi2lrTjwoI2gs4VB1LHrumc+XFCqgJjNFaxLqm2i23cG6sFWKhRtIJdeCogdSZaYgGrpdCoRio8QBBPTcsg7R5SJ/wBq79Hiko1I5ZaecGX1AAMRUU1GbhJJPJzTg1ejRIpa7TJpVMwej9mM3dqDk7R8to588Yqy0draMDHT9dKr9J7K/wD4l/lFWrdPcK8OR6C2Hkx18q6i+kZ8qZ9ofryp+m4FJGHuSKOa63Sktcfn51li6iauadc05uKVrg01uPoTCk1OHFMNXl8pI4K7XBXakaOUqVKkB1KTiktdNbWYi6kTVGTT3qKosoiC5UU1NcqBqyWQp88/jTe5Q8on+kf0rg/Xyp4oGdQ7Gx7LQPc3APx4+XmaKUUHq/Yb3f0o+3zW0ZlsOikxArpqJq2S3B9Rac/uyg+8hYfABl/X4y6WyPEDOfOT+f5U7r8K6ORTQ2sAy2I88eH4AmujmiG4+J/OoftViZSGw82gZIj48VS3d+n0zSRvI2kgEDex8REk+ZPJrQLxWa+ln7tfv/8AsqvDx5tSKfuSm8MzCmnio7dPFe8chSUqVKpm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03" y="1484784"/>
            <a:ext cx="3984007" cy="26074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035" y="431654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C_prezentace_4_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B707174D3944479EEC45B881411ADA" ma:contentTypeVersion="0" ma:contentTypeDescription="Vytvořit nový dokument" ma:contentTypeScope="" ma:versionID="4eb0ec73345f4ef4223ddc39d5336083">
  <xsd:schema xmlns:xsd="http://www.w3.org/2001/XMLSchema" xmlns:p="http://schemas.microsoft.com/office/2006/metadata/properties" targetNamespace="http://schemas.microsoft.com/office/2006/metadata/properties" ma:root="true" ma:fieldsID="6e09d84638f9847586fe3e45fca291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58C7CE-9550-40DD-9376-E7ADD5F11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1292D15-A7B8-4ECD-AC14-168F595BEB1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ICC_prezentace_4_3</Template>
  <TotalTime>1067</TotalTime>
  <Words>1782</Words>
  <Application>Microsoft Office PowerPoint</Application>
  <PresentationFormat>Předvádění na obrazovce (4:3)</PresentationFormat>
  <Paragraphs>96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Franklin Gothic Demi Cond</vt:lpstr>
      <vt:lpstr>Wingdings</vt:lpstr>
      <vt:lpstr>ICC_prezentace_4_3</vt:lpstr>
      <vt:lpstr>Spojené státy americké logistické aspekty</vt:lpstr>
      <vt:lpstr>Logistické aspekty při obchodech s USA</vt:lpstr>
      <vt:lpstr>Logistické aspekty při obchodech s USA - nejvýznamnější přístavy</vt:lpstr>
      <vt:lpstr>Logistické aspekty při obchodech s USA - nejvýznamnější přístavy</vt:lpstr>
      <vt:lpstr>Logistické aspekty při obchodech s USA - nejvýznamnější přístavy</vt:lpstr>
      <vt:lpstr>Logistické aspekty při obchodech s USA - letecké spojení</vt:lpstr>
      <vt:lpstr>Logistické aspekty při obchodech s USA - letecké spojení</vt:lpstr>
      <vt:lpstr>Logistické aspekty při obchodech s USA - doprava do/z vnitrozemí</vt:lpstr>
      <vt:lpstr>Logistické aspekty při obchodech s USA - doprava do/z vnitrozemí</vt:lpstr>
      <vt:lpstr>Logistické aspekty při obchodech s USA - doprava do/z vnitrozemí</vt:lpstr>
      <vt:lpstr>Logistické aspekty při obchodech s USA - doprava do/z vnitrozemí</vt:lpstr>
      <vt:lpstr>Logistické aspekty při obchodech s USA - celní omezení a ochrana před zavlečením terorismu, škůdců a chorob</vt:lpstr>
      <vt:lpstr>Logistické aspekty při obchodech s USA - celní omezení a ochrana před zavlečením terorismu, škůdců a chorob</vt:lpstr>
      <vt:lpstr>Logistické aspekty při obchodech s USA </vt:lpstr>
      <vt:lpstr>Děkuji za pozornost.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Michaela Janáková</dc:creator>
  <cp:lastModifiedBy>Petr Rožek</cp:lastModifiedBy>
  <cp:revision>199</cp:revision>
  <dcterms:created xsi:type="dcterms:W3CDTF">2009-06-05T18:16:00Z</dcterms:created>
  <dcterms:modified xsi:type="dcterms:W3CDTF">2018-08-08T08:12:42Z</dcterms:modified>
</cp:coreProperties>
</file>