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Layouts/slideLayout7.xml" ContentType="application/vnd.openxmlformats-officedocument.presentationml.slideLayout+xml"/>
  <Default Extension="png" ContentType="image/png"/>
  <Override PartName="/ppt/theme/theme4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32" r:id="rId2"/>
    <p:sldMasterId id="2147483764" r:id="rId3"/>
  </p:sldMasterIdLst>
  <p:notesMasterIdLst>
    <p:notesMasterId r:id="rId7"/>
  </p:notesMasterIdLst>
  <p:handoutMasterIdLst>
    <p:handoutMasterId r:id="rId8"/>
  </p:handoutMasterIdLst>
  <p:sldIdLst>
    <p:sldId id="270" r:id="rId4"/>
    <p:sldId id="296" r:id="rId5"/>
    <p:sldId id="317" r:id="rId6"/>
  </p:sldIdLst>
  <p:sldSz cx="9144000" cy="6858000" type="screen4x3"/>
  <p:notesSz cx="7102475" cy="102346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223">
          <p15:clr>
            <a:srgbClr val="A4A3A4"/>
          </p15:clr>
        </p15:guide>
        <p15:guide id="2" pos="2237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FD6"/>
    <a:srgbClr val="0064A8"/>
    <a:srgbClr val="63656A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561" autoAdjust="0"/>
  </p:normalViewPr>
  <p:slideViewPr>
    <p:cSldViewPr>
      <p:cViewPr>
        <p:scale>
          <a:sx n="75" d="100"/>
          <a:sy n="75" d="100"/>
        </p:scale>
        <p:origin x="-1236" y="-78"/>
      </p:cViewPr>
      <p:guideLst>
        <p:guide orient="horz" pos="1620"/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49" d="100"/>
          <a:sy n="49" d="100"/>
        </p:scale>
        <p:origin x="-3006" y="-114"/>
      </p:cViewPr>
      <p:guideLst>
        <p:guide orient="horz" pos="3223"/>
        <p:guide pos="2237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7" Type="http://schemas.openxmlformats.org/officeDocument/2006/relationships/notesMaster" Target="notesMasters/notesMaster1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theme" Target="theme/theme1.xml"/><Relationship Id="rId5" Type="http://schemas.openxmlformats.org/officeDocument/2006/relationships/slide" Target="slides/slide2.xml"/><Relationship Id="rId10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Se&#353;it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cs-CZ"/>
  <c:style val="3"/>
  <c:chart>
    <c:autoTitleDeleted val="1"/>
    <c:view3D>
      <c:rotX val="30"/>
      <c:perspective val="30"/>
    </c:view3D>
    <c:plotArea>
      <c:layout>
        <c:manualLayout>
          <c:layoutTarget val="inner"/>
          <c:xMode val="edge"/>
          <c:yMode val="edge"/>
          <c:x val="9.3055555555555697E-2"/>
          <c:y val="0.113425925925926"/>
          <c:w val="0.45833333333333326"/>
          <c:h val="0.43518518518518545"/>
        </c:manualLayout>
      </c:layout>
      <c:pie3DChart>
        <c:varyColors val="1"/>
        <c:ser>
          <c:idx val="0"/>
          <c:order val="0"/>
          <c:dLbls>
            <c:txPr>
              <a:bodyPr/>
              <a:lstStyle/>
              <a:p>
                <a:pPr>
                  <a:defRPr b="1"/>
                </a:pPr>
                <a:endParaRPr lang="cs-CZ"/>
              </a:p>
            </c:txPr>
            <c:showCatName val="1"/>
            <c:showPercent val="1"/>
            <c:showLeaderLines val="1"/>
          </c:dLbls>
          <c:cat>
            <c:strRef>
              <c:f>List1!$G$8:$G$10</c:f>
              <c:strCache>
                <c:ptCount val="3"/>
                <c:pt idx="0">
                  <c:v>agriculture</c:v>
                </c:pt>
                <c:pt idx="1">
                  <c:v>industry</c:v>
                </c:pt>
                <c:pt idx="2">
                  <c:v>services </c:v>
                </c:pt>
              </c:strCache>
            </c:strRef>
          </c:cat>
          <c:val>
            <c:numRef>
              <c:f>List1!$H$8:$H$10</c:f>
              <c:numCache>
                <c:formatCode>General</c:formatCode>
                <c:ptCount val="3"/>
                <c:pt idx="0">
                  <c:v>19.3</c:v>
                </c:pt>
                <c:pt idx="1">
                  <c:v>33.9</c:v>
                </c:pt>
                <c:pt idx="2">
                  <c:v>46.8</c:v>
                </c:pt>
              </c:numCache>
            </c:numRef>
          </c:val>
        </c:ser>
        <c:dLbls>
          <c:showCatName val="1"/>
          <c:showPercent val="1"/>
        </c:dLbls>
      </c:pie3DChart>
    </c:plotArea>
    <c:plotVisOnly val="1"/>
  </c:chart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DD31B057-1303-45AA-B558-60817D018432}" type="datetimeFigureOut">
              <a:rPr lang="cs-CZ" smtClean="0"/>
              <a:pPr/>
              <a:t>8.3.2017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E3ABB09-8183-47BA-86CD-04D2B50B0C72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8119648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4023092" y="0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/>
          <a:lstStyle>
            <a:lvl1pPr algn="r">
              <a:defRPr sz="1300"/>
            </a:lvl1pPr>
          </a:lstStyle>
          <a:p>
            <a:fld id="{8B68D63E-EF97-4B69-AEAA-8684DD51F8D7}" type="datetimeFigureOut">
              <a:rPr lang="cs-CZ" smtClean="0"/>
              <a:pPr/>
              <a:t>8.3.2017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66" tIns="49533" rIns="99066" bIns="49533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710248" y="4861441"/>
            <a:ext cx="5681980" cy="4605576"/>
          </a:xfrm>
          <a:prstGeom prst="rect">
            <a:avLst/>
          </a:prstGeom>
        </p:spPr>
        <p:txBody>
          <a:bodyPr vert="horz" lIns="99066" tIns="49533" rIns="99066" bIns="49533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l">
              <a:defRPr sz="13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4023092" y="9721106"/>
            <a:ext cx="3077739" cy="511731"/>
          </a:xfrm>
          <a:prstGeom prst="rect">
            <a:avLst/>
          </a:prstGeom>
        </p:spPr>
        <p:txBody>
          <a:bodyPr vert="horz" lIns="99066" tIns="49533" rIns="99066" bIns="49533" rtlCol="0" anchor="b"/>
          <a:lstStyle>
            <a:lvl1pPr algn="r">
              <a:defRPr sz="1300"/>
            </a:lvl1pPr>
          </a:lstStyle>
          <a:p>
            <a:fld id="{AFF94D7E-DA4D-4CBF-80D6-727AD9D0CDDC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16517417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41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6497132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text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14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Nadpis 1"/>
          <p:cNvSpPr>
            <a:spLocks noGrp="1"/>
          </p:cNvSpPr>
          <p:nvPr>
            <p:ph type="title"/>
          </p:nvPr>
        </p:nvSpPr>
        <p:spPr>
          <a:xfrm>
            <a:off x="2339752" y="836715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F2BA59-B77F-49D1-AFAF-F3B1338A6BF2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298736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Text a 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4AB7-01A3-413A-AF91-35A2F87561F1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073134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graf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10" name="Zástupný symbol pro graf 7"/>
          <p:cNvSpPr>
            <a:spLocks noGrp="1"/>
          </p:cNvSpPr>
          <p:nvPr>
            <p:ph type="chart" sz="quarter" idx="19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11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9C3442-9AD8-458D-9C32-84BB349591CD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5047404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graf 6"/>
          <p:cNvSpPr>
            <a:spLocks noGrp="1"/>
          </p:cNvSpPr>
          <p:nvPr>
            <p:ph type="chart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A8C993-11E6-421A-B456-EC7D2FF04D19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201292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tabul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8" name="Zástupný symbol pro tabulku 7"/>
          <p:cNvSpPr>
            <a:spLocks noGrp="1"/>
          </p:cNvSpPr>
          <p:nvPr>
            <p:ph type="tbl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8"/>
          </p:nvPr>
        </p:nvSpPr>
        <p:spPr>
          <a:xfrm>
            <a:off x="827584" y="1988840"/>
            <a:ext cx="3672008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290BAB-BA1D-4D39-8087-80D4679F80D3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1330164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ulka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tabulku 6"/>
          <p:cNvSpPr>
            <a:spLocks noGrp="1"/>
          </p:cNvSpPr>
          <p:nvPr>
            <p:ph type="tbl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27905-CD1A-45FC-89B5-9C707DC263F7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295511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 obráz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6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3A3F5C-C613-48B4-9F4B-3E2B9D27247F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2820034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ázek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7" name="Zástupný symbol pro obrázek 6"/>
          <p:cNvSpPr>
            <a:spLocks noGrp="1"/>
          </p:cNvSpPr>
          <p:nvPr>
            <p:ph type="pic"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B1E545-3025-4125-BBEC-44EC5FA594A8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5647770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Text a graf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8" name="Zástupný symbol pro graf 7"/>
          <p:cNvSpPr>
            <a:spLocks noGrp="1"/>
          </p:cNvSpPr>
          <p:nvPr>
            <p:ph type="chart" sz="quarter" idx="14"/>
          </p:nvPr>
        </p:nvSpPr>
        <p:spPr>
          <a:xfrm>
            <a:off x="5004048" y="1988840"/>
            <a:ext cx="3600000" cy="3960440"/>
          </a:xfrm>
        </p:spPr>
        <p:txBody>
          <a:bodyPr/>
          <a:lstStyle>
            <a:lvl1pPr marL="0" indent="0">
              <a:buFontTx/>
              <a:buNone/>
              <a:defRPr/>
            </a:lvl1pPr>
          </a:lstStyle>
          <a:p>
            <a:pPr lvl="0"/>
            <a:endParaRPr lang="cs-CZ" noProof="0" dirty="0" smtClean="0"/>
          </a:p>
        </p:txBody>
      </p:sp>
      <p:sp>
        <p:nvSpPr>
          <p:cNvPr id="10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3600000" cy="3960440"/>
          </a:xfrm>
        </p:spPr>
        <p:txBody>
          <a:bodyPr/>
          <a:lstStyle>
            <a:lvl1pPr>
              <a:buClr>
                <a:srgbClr val="CE352B"/>
              </a:buClr>
              <a:buFont typeface="Arial" pitchFamily="34" charset="0"/>
              <a:buChar char="•"/>
              <a:defRPr/>
            </a:lvl1pPr>
            <a:lvl2pPr>
              <a:buClr>
                <a:srgbClr val="CE352B"/>
              </a:buClr>
              <a:buFont typeface="Arial" pitchFamily="34" charset="0"/>
              <a:buChar char="•"/>
              <a:defRPr/>
            </a:lvl2pPr>
            <a:lvl3pPr>
              <a:buClr>
                <a:srgbClr val="CE352B"/>
              </a:buClr>
              <a:buFont typeface="Arial" pitchFamily="34" charset="0"/>
              <a:buChar char="•"/>
              <a:defRPr/>
            </a:lvl3pPr>
            <a:lvl4pPr>
              <a:buClr>
                <a:srgbClr val="CE352B"/>
              </a:buClr>
              <a:buFont typeface="Arial" pitchFamily="34" charset="0"/>
              <a:buChar char="•"/>
              <a:defRPr/>
            </a:lvl4pPr>
            <a:lvl5pPr>
              <a:buClr>
                <a:srgbClr val="CE352B"/>
              </a:buClr>
              <a:buFont typeface="Arial" pitchFamily="34" charset="0"/>
              <a:buChar char="•"/>
              <a:defRPr/>
            </a:lvl5pPr>
          </a:lstStyle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5" name="Zástupný symbol pro datum 2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6D4ADA-9EA1-48FD-9584-E22934E74566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Zástupný symbol pro zápatí 3"/>
          <p:cNvSpPr>
            <a:spLocks noGrp="1"/>
          </p:cNvSpPr>
          <p:nvPr>
            <p:ph type="ftr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>
                <a:solidFill>
                  <a:prstClr val="black">
                    <a:tint val="75000"/>
                  </a:prstClr>
                </a:solidFill>
              </a:rPr>
              <a:t>www.egap.cz</a:t>
            </a:r>
          </a:p>
        </p:txBody>
      </p:sp>
    </p:spTree>
    <p:extLst>
      <p:ext uri="{BB962C8B-B14F-4D97-AF65-F5344CB8AC3E}">
        <p14:creationId xmlns="" xmlns:p14="http://schemas.microsoft.com/office/powerpoint/2010/main" val="33872818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44500" y="446088"/>
            <a:ext cx="8242300" cy="615553"/>
          </a:xfrm>
        </p:spPr>
        <p:txBody>
          <a:bodyPr wrap="square" lIns="0" tIns="0" rIns="0" bIns="0" anchor="t" anchorCtr="0">
            <a:spAutoFit/>
          </a:bodyPr>
          <a:lstStyle>
            <a:lvl1pPr algn="l"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444500" y="1061640"/>
            <a:ext cx="8242300" cy="1800000"/>
          </a:xfrm>
        </p:spPr>
        <p:txBody>
          <a:bodyPr wrap="square" lIns="0" tIns="360000" rIns="0" bIns="0">
            <a:noAutofit/>
          </a:bodyPr>
          <a:lstStyle>
            <a:lvl1pPr marL="0" indent="0" algn="l">
              <a:buNone/>
              <a:defRPr sz="2800">
                <a:solidFill>
                  <a:srgbClr val="004B8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cs-CZ" dirty="0"/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429701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16"/>
            <a:ext cx="8229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525366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 anchor="t" anchorCtr="0"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text 5"/>
          <p:cNvSpPr>
            <a:spLocks noGrp="1"/>
          </p:cNvSpPr>
          <p:nvPr>
            <p:ph type="body" sz="quarter" idx="10"/>
          </p:nvPr>
        </p:nvSpPr>
        <p:spPr>
          <a:xfrm>
            <a:off x="444500" y="1000086"/>
            <a:ext cx="8242300" cy="4654589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4"/>
          <p:cNvSpPr txBox="1">
            <a:spLocks/>
          </p:cNvSpPr>
          <p:nvPr userDrawn="1"/>
        </p:nvSpPr>
        <p:spPr>
          <a:xfrm>
            <a:off x="8244408" y="6347411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7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  <p:sp>
        <p:nvSpPr>
          <p:cNvPr id="8" name="Zástupný symbol pro číslo snímku 4"/>
          <p:cNvSpPr txBox="1">
            <a:spLocks/>
          </p:cNvSpPr>
          <p:nvPr userDrawn="1"/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defPPr>
              <a:defRPr lang="cs-CZ"/>
            </a:defPPr>
            <a:lvl1pPr marL="0" algn="l" defTabSz="914400" rtl="0" eaLnBrk="1" latinLnBrk="0" hangingPunct="1"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17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jekt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091112" y="446088"/>
            <a:ext cx="3609975" cy="430887"/>
          </a:xfrm>
        </p:spPr>
        <p:txBody>
          <a:bodyPr lIns="0" tIns="0" rIns="0" bIns="0" anchor="t" anchorCtr="0">
            <a:spAutoFit/>
          </a:bodyPr>
          <a:lstStyle>
            <a:lvl1pPr algn="l">
              <a:defRPr sz="2800">
                <a:solidFill>
                  <a:srgbClr val="B9E0F7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14"/>
          </p:nvPr>
        </p:nvSpPr>
        <p:spPr>
          <a:xfrm>
            <a:off x="444500" y="446088"/>
            <a:ext cx="4203700" cy="5208587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quarter" idx="15"/>
          </p:nvPr>
        </p:nvSpPr>
        <p:spPr>
          <a:xfrm>
            <a:off x="5091113" y="876975"/>
            <a:ext cx="3609975" cy="47777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7131744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dpis a 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Zástupný symbol pro obsah 5"/>
          <p:cNvSpPr>
            <a:spLocks noGrp="1"/>
          </p:cNvSpPr>
          <p:nvPr>
            <p:ph sz="quarter" idx="10"/>
          </p:nvPr>
        </p:nvSpPr>
        <p:spPr>
          <a:xfrm>
            <a:off x="444500" y="1000085"/>
            <a:ext cx="8256588" cy="4654589"/>
          </a:xfrm>
        </p:spPr>
        <p:txBody>
          <a:bodyPr/>
          <a:lstStyle>
            <a:lvl1pPr>
              <a:buNone/>
              <a:defRPr/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3" name="Nadpis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4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8524363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ečný sníme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 userDrawn="1"/>
        </p:nvSpPr>
        <p:spPr>
          <a:xfrm>
            <a:off x="714" y="0"/>
            <a:ext cx="9143999" cy="620600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8" name="Obdélník 7"/>
          <p:cNvSpPr/>
          <p:nvPr userDrawn="1"/>
        </p:nvSpPr>
        <p:spPr>
          <a:xfrm>
            <a:off x="4851400" y="2844800"/>
            <a:ext cx="4293313" cy="401319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sp>
        <p:nvSpPr>
          <p:cNvPr id="9" name="Obdélník 8"/>
          <p:cNvSpPr/>
          <p:nvPr userDrawn="1"/>
        </p:nvSpPr>
        <p:spPr>
          <a:xfrm>
            <a:off x="0" y="5654675"/>
            <a:ext cx="2320925" cy="120332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solidFill>
                <a:srgbClr val="FFFFFF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500" y="5806746"/>
            <a:ext cx="1698625" cy="798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91113" y="3636829"/>
            <a:ext cx="4053600" cy="32259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Nadpis 6"/>
          <p:cNvSpPr>
            <a:spLocks noGrp="1"/>
          </p:cNvSpPr>
          <p:nvPr>
            <p:ph type="title"/>
          </p:nvPr>
        </p:nvSpPr>
        <p:spPr>
          <a:xfrm>
            <a:off x="444500" y="1800000"/>
            <a:ext cx="8242299" cy="615553"/>
          </a:xfrm>
        </p:spPr>
        <p:txBody>
          <a:bodyPr anchor="t" anchorCtr="0"/>
          <a:lstStyle>
            <a:lvl1pPr>
              <a:defRPr sz="4000">
                <a:solidFill>
                  <a:srgbClr val="004B8D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cs-CZ" dirty="0"/>
          </a:p>
        </p:txBody>
      </p:sp>
      <p:sp>
        <p:nvSpPr>
          <p:cNvPr id="11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6558644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124325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624141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rgbClr val="63656A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95060612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16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16"/>
            <a:ext cx="4038600" cy="38861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8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4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0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8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2581421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rm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6"/>
            <a:ext cx="4040188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33" y="1535113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100" b="1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33" y="2174876"/>
            <a:ext cx="4041775" cy="3311525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24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0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18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16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15610050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04800" y="274637"/>
            <a:ext cx="6629400" cy="715963"/>
          </a:xfrm>
        </p:spPr>
        <p:txBody>
          <a:bodyPr>
            <a:noAutofit/>
          </a:bodyPr>
          <a:lstStyle>
            <a:lvl1pPr algn="l"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607482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19" y="1524000"/>
            <a:ext cx="3008313" cy="68580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1524017"/>
            <a:ext cx="5111750" cy="3962399"/>
          </a:xfrm>
        </p:spPr>
        <p:txBody>
          <a:bodyPr/>
          <a:lstStyle>
            <a:lvl1pPr marL="342900" indent="-342900">
              <a:buClr>
                <a:srgbClr val="63656A"/>
              </a:buClr>
              <a:buFont typeface="Wingdings" pitchFamily="2" charset="2"/>
              <a:buChar char="§"/>
              <a:defRPr sz="3200"/>
            </a:lvl1pPr>
            <a:lvl2pPr marL="742950" indent="-285750">
              <a:buClr>
                <a:srgbClr val="63656A"/>
              </a:buClr>
              <a:buFont typeface="Arial" pitchFamily="34" charset="0"/>
              <a:buChar char="–"/>
              <a:defRPr sz="2800"/>
            </a:lvl2pPr>
            <a:lvl3pPr marL="1143000" indent="-228600">
              <a:buClr>
                <a:srgbClr val="63656A"/>
              </a:buClr>
              <a:buFont typeface="Wingdings" pitchFamily="2" charset="2"/>
              <a:buChar char="§"/>
              <a:defRPr sz="2400"/>
            </a:lvl3pPr>
            <a:lvl4pPr marL="1600200" indent="-228600">
              <a:buClr>
                <a:srgbClr val="63656A"/>
              </a:buClr>
              <a:buFont typeface="Arial" pitchFamily="34" charset="0"/>
              <a:buChar char="–"/>
              <a:defRPr sz="2000"/>
            </a:lvl4pPr>
            <a:lvl5pPr marL="2057400" indent="-228600">
              <a:buClr>
                <a:srgbClr val="63656A"/>
              </a:buClr>
              <a:buFont typeface="Wingdings" pitchFamily="2" charset="2"/>
              <a:buChar char="§"/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2209800"/>
            <a:ext cx="3008313" cy="32766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41106007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5720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524016"/>
            <a:ext cx="5486400" cy="2895601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138753"/>
            <a:ext cx="5486400" cy="3476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Picture Placeholder 4"/>
          <p:cNvSpPr>
            <a:spLocks noGrp="1"/>
          </p:cNvSpPr>
          <p:nvPr>
            <p:ph type="pic" sz="quarter" idx="10" hasCustomPrompt="1"/>
          </p:nvPr>
        </p:nvSpPr>
        <p:spPr>
          <a:xfrm>
            <a:off x="381000" y="5763064"/>
            <a:ext cx="2590800" cy="790136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</a:lstStyle>
          <a:p>
            <a:r>
              <a:rPr lang="en-US" dirty="0" smtClean="0"/>
              <a:t>Insert logo here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3049303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Zástupný symbol pro obsah 6"/>
          <p:cNvSpPr>
            <a:spLocks noGrp="1"/>
          </p:cNvSpPr>
          <p:nvPr>
            <p:ph sz="quarter" idx="13"/>
          </p:nvPr>
        </p:nvSpPr>
        <p:spPr>
          <a:xfrm>
            <a:off x="827584" y="1988840"/>
            <a:ext cx="7772816" cy="3960440"/>
          </a:xfrm>
        </p:spPr>
        <p:txBody>
          <a:bodyPr/>
          <a:lstStyle>
            <a:lvl1pPr marL="0" algn="l">
              <a:spcAft>
                <a:spcPts val="2000"/>
              </a:spcAft>
              <a:buClr>
                <a:srgbClr val="CE352B"/>
              </a:buClr>
              <a:buFont typeface="Arial" pitchFamily="34" charset="0"/>
              <a:buChar char="•"/>
              <a:defRPr sz="2000"/>
            </a:lvl1pPr>
            <a:lvl2pPr>
              <a:defRPr sz="20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 dirty="0" smtClean="0"/>
              <a:t>Klepnutím lze upravit styly předlohy textu.</a:t>
            </a:r>
            <a:endParaRPr lang="cs-CZ" dirty="0"/>
          </a:p>
        </p:txBody>
      </p:sp>
      <p:sp>
        <p:nvSpPr>
          <p:cNvPr id="6" name="Nadpis 1"/>
          <p:cNvSpPr>
            <a:spLocks noGrp="1"/>
          </p:cNvSpPr>
          <p:nvPr>
            <p:ph type="title"/>
          </p:nvPr>
        </p:nvSpPr>
        <p:spPr>
          <a:xfrm>
            <a:off x="2339752" y="836715"/>
            <a:ext cx="6264696" cy="595759"/>
          </a:xfrm>
        </p:spPr>
        <p:txBody>
          <a:bodyPr/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4" name="Zástupný symbol pro datum 2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B7B03A-CD29-475E-8635-F6B8C32EC76A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3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882761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6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12" Type="http://schemas.openxmlformats.org/officeDocument/2006/relationships/image" Target="../media/image2.jpeg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3.xml"/><Relationship Id="rId10" Type="http://schemas.openxmlformats.org/officeDocument/2006/relationships/slideLayout" Target="../slideLayouts/slideLayout18.xml"/><Relationship Id="rId4" Type="http://schemas.openxmlformats.org/officeDocument/2006/relationships/slideLayout" Target="../slideLayouts/slideLayout12.xml"/><Relationship Id="rId9" Type="http://schemas.openxmlformats.org/officeDocument/2006/relationships/slideLayout" Target="../slideLayouts/slideLayout17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wmf"/><Relationship Id="rId3" Type="http://schemas.openxmlformats.org/officeDocument/2006/relationships/slideLayout" Target="../slideLayouts/slideLayout21.xml"/><Relationship Id="rId7" Type="http://schemas.openxmlformats.org/officeDocument/2006/relationships/image" Target="../media/image4.wmf"/><Relationship Id="rId2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9.xml"/><Relationship Id="rId6" Type="http://schemas.openxmlformats.org/officeDocument/2006/relationships/theme" Target="../theme/theme3.xml"/><Relationship Id="rId5" Type="http://schemas.openxmlformats.org/officeDocument/2006/relationships/slideLayout" Target="../slideLayouts/slideLayout23.xml"/><Relationship Id="rId4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B4051C-6113-4E77-A55A-9FDAD54A9914}" type="datetimeFigureOut">
              <a:rPr lang="en-US" smtClean="0"/>
              <a:pPr/>
              <a:t>3/8/2017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FD42A4-E2B4-4020-BB0C-78E6767532E7}" type="slidenum">
              <a:rPr lang="en-US" smtClean="0"/>
              <a:pPr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6304355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7" descr="S:\A_PROJEKTY\Pepa\Projekty\2012\EGAP_dodatečné úpravy PPT_12092\Obrázek2Da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2339976" y="836613"/>
            <a:ext cx="6264275" cy="59531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dirty="0" smtClean="0"/>
              <a:t>Klepnutím lze upravit styl předlohy nadpisů.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55651" y="1989139"/>
            <a:ext cx="7845425" cy="3960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smtClean="0"/>
              <a:t>Klepnutím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6467479" y="6356352"/>
            <a:ext cx="1057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0682DF32-707B-4E58-A2B1-AE5C2760E884}" type="datetime1">
              <a:rPr lang="cs-CZ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8.3.2017</a:t>
            </a:fld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cs-CZ" dirty="0" smtClean="0">
                <a:solidFill>
                  <a:prstClr val="black">
                    <a:tint val="75000"/>
                  </a:prstClr>
                </a:solidFill>
              </a:rPr>
              <a:t>www.egap.cz</a:t>
            </a:r>
            <a:endParaRPr lang="cs-CZ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Zástupný symbol pro číslo snímku 5"/>
          <p:cNvSpPr txBox="1">
            <a:spLocks/>
          </p:cNvSpPr>
          <p:nvPr/>
        </p:nvSpPr>
        <p:spPr>
          <a:xfrm>
            <a:off x="8316917" y="6381752"/>
            <a:ext cx="517525" cy="288925"/>
          </a:xfrm>
          <a:prstGeom prst="rect">
            <a:avLst/>
          </a:prstGeom>
        </p:spPr>
        <p:txBody>
          <a:bodyPr anchor="ctr"/>
          <a:lstStyle>
            <a:lvl1pPr algn="l">
              <a:defRPr sz="1800" b="1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2DCF30EA-BB0B-4FC7-A8DC-E18C410DB840}" type="slidenum">
              <a:rPr lang="cs-CZ" sz="1600" b="0" smtClean="0">
                <a:solidFill>
                  <a:srgbClr val="313689"/>
                </a:solidFill>
              </a:rPr>
              <a:pPr>
                <a:defRPr/>
              </a:pPr>
              <a:t>‹#›</a:t>
            </a:fld>
            <a:endParaRPr lang="cs-CZ" sz="1600" b="0" dirty="0" smtClean="0">
              <a:solidFill>
                <a:srgbClr val="313689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8711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4" r:id="rId10"/>
  </p:sldLayoutIdLst>
  <p:transition spd="med">
    <p:wipe dir="d"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400" spc="20">
          <a:solidFill>
            <a:srgbClr val="CE352B"/>
          </a:solidFill>
          <a:latin typeface="Arial" pitchFamily="34" charset="0"/>
          <a:ea typeface="+mj-ea"/>
          <a:cs typeface="Arial" pitchFamily="34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400">
          <a:solidFill>
            <a:srgbClr val="CE352B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bg1"/>
          </a:solidFill>
          <a:latin typeface="Arial" charset="0"/>
          <a:cs typeface="Arial" charset="0"/>
        </a:defRPr>
      </a:lvl9pPr>
    </p:titleStyle>
    <p:bodyStyle>
      <a:lvl1pPr marL="358775" indent="-358775" algn="l" rtl="0" eaLnBrk="0" fontAlgn="base" hangingPunct="0">
        <a:spcBef>
          <a:spcPct val="0"/>
        </a:spcBef>
        <a:spcAft>
          <a:spcPts val="1800"/>
        </a:spcAft>
        <a:buClr>
          <a:srgbClr val="CE352B"/>
        </a:buClr>
        <a:buFont typeface="Arial" charset="0"/>
        <a:buChar char="•"/>
        <a:defRPr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19138" indent="-358775" algn="l" rtl="0" eaLnBrk="0" fontAlgn="base" hangingPunct="0">
        <a:spcBef>
          <a:spcPct val="0"/>
        </a:spcBef>
        <a:spcAft>
          <a:spcPts val="1400"/>
        </a:spcAft>
        <a:buClr>
          <a:srgbClr val="CE352B"/>
        </a:buClr>
        <a:buFont typeface="Arial" charset="0"/>
        <a:buChar char="•"/>
        <a:defRPr sz="14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1079500" indent="-358775" algn="l" rtl="0" eaLnBrk="0" fontAlgn="base" hangingPunct="0">
        <a:spcBef>
          <a:spcPct val="0"/>
        </a:spcBef>
        <a:spcAft>
          <a:spcPts val="1000"/>
        </a:spcAft>
        <a:buClr>
          <a:srgbClr val="CE352B"/>
        </a:buClr>
        <a:buFont typeface="Arial" charset="0"/>
        <a:buChar char="•"/>
        <a:defRPr sz="1000" spc="2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44500" y="446088"/>
            <a:ext cx="8242299" cy="553998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/>
          <a:p>
            <a:r>
              <a:rPr lang="cs-CZ" dirty="0" smtClean="0"/>
              <a:t>Kliknutím lze upravit styl.</a:t>
            </a:r>
            <a:endParaRPr lang="cs-CZ" dirty="0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44500" y="1000086"/>
            <a:ext cx="8242300" cy="4654589"/>
          </a:xfrm>
          <a:prstGeom prst="rect">
            <a:avLst/>
          </a:prstGeom>
        </p:spPr>
        <p:txBody>
          <a:bodyPr vert="horz" lIns="0" tIns="360000" rIns="0" bIns="0" rtlCol="0">
            <a:normAutofit/>
          </a:bodyPr>
          <a:lstStyle/>
          <a:p>
            <a:pPr lvl="0"/>
            <a:r>
              <a:rPr lang="cs-CZ" dirty="0" smtClean="0"/>
              <a:t>Kliknutím lze upravit styly předlohy textu.</a:t>
            </a:r>
          </a:p>
          <a:p>
            <a:pPr lvl="1"/>
            <a:r>
              <a:rPr lang="cs-CZ" dirty="0" smtClean="0"/>
              <a:t>Druhá úroveň</a:t>
            </a:r>
          </a:p>
          <a:p>
            <a:pPr lvl="2"/>
            <a:r>
              <a:rPr lang="cs-CZ" dirty="0" smtClean="0"/>
              <a:t>Třetí úroveň</a:t>
            </a:r>
          </a:p>
          <a:p>
            <a:pPr lvl="3"/>
            <a:r>
              <a:rPr lang="cs-CZ" dirty="0" smtClean="0"/>
              <a:t>Čtvrtá úroveň</a:t>
            </a:r>
          </a:p>
          <a:p>
            <a:pPr lvl="4"/>
            <a:r>
              <a:rPr lang="cs-CZ" dirty="0" smtClean="0"/>
              <a:t>Pátá úroveň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771776" y="6100763"/>
            <a:ext cx="1800224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r>
              <a:rPr lang="cs-CZ" sz="900" dirty="0" smtClean="0">
                <a:solidFill>
                  <a:srgbClr val="004B8D"/>
                </a:solidFill>
              </a:rPr>
              <a:t>Matyáš Pelant</a:t>
            </a:r>
            <a:br>
              <a:rPr lang="cs-CZ" sz="900" dirty="0" smtClean="0">
                <a:solidFill>
                  <a:srgbClr val="004B8D"/>
                </a:solidFill>
              </a:rPr>
            </a:br>
            <a:r>
              <a:rPr lang="cs-CZ" sz="900" dirty="0" smtClean="0">
                <a:solidFill>
                  <a:srgbClr val="004B8D"/>
                </a:solidFill>
              </a:rPr>
              <a:t>vedoucí oddělení Amerik, MPO</a:t>
            </a:r>
            <a:endParaRPr lang="cs-CZ" sz="900" dirty="0">
              <a:solidFill>
                <a:srgbClr val="004B8D"/>
              </a:solidFill>
            </a:endParaRPr>
          </a:p>
        </p:txBody>
      </p:sp>
      <p:sp>
        <p:nvSpPr>
          <p:cNvPr id="11" name="TextovéPole 10"/>
          <p:cNvSpPr txBox="1"/>
          <p:nvPr/>
        </p:nvSpPr>
        <p:spPr>
          <a:xfrm>
            <a:off x="444500" y="6100763"/>
            <a:ext cx="1876425" cy="75723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ctr"/>
            <a:r>
              <a:rPr lang="cs-CZ" sz="900" b="1" dirty="0" smtClean="0">
                <a:solidFill>
                  <a:srgbClr val="004B8D"/>
                </a:solidFill>
              </a:rPr>
              <a:t>KOLUMBIE, PANAMA, KOSTARIKA – ČR PERSPEKTIVY OBCHODNÍCH VZTAHŮ</a:t>
            </a:r>
            <a:endParaRPr lang="cs-CZ" sz="900" b="1" dirty="0">
              <a:solidFill>
                <a:srgbClr val="004B8D"/>
              </a:solidFill>
            </a:endParaRPr>
          </a:p>
        </p:txBody>
      </p:sp>
      <p:sp>
        <p:nvSpPr>
          <p:cNvPr id="9" name="Zástupný symbol pro číslo snímku 4"/>
          <p:cNvSpPr>
            <a:spLocks noGrp="1"/>
          </p:cNvSpPr>
          <p:nvPr>
            <p:ph type="sldNum" sz="quarter" idx="4"/>
          </p:nvPr>
        </p:nvSpPr>
        <p:spPr>
          <a:xfrm>
            <a:off x="8244408" y="6356350"/>
            <a:ext cx="442392" cy="365125"/>
          </a:xfrm>
          <a:prstGeom prst="rect">
            <a:avLst/>
          </a:prstGeom>
        </p:spPr>
        <p:txBody>
          <a:bodyPr/>
          <a:lstStyle>
            <a:lvl1pPr>
              <a:defRPr sz="1600"/>
            </a:lvl1pPr>
          </a:lstStyle>
          <a:p>
            <a:fld id="{E8840746-E84D-450F-9CEF-85632363BC31}" type="slidenum">
              <a:rPr lang="cs-CZ" smtClean="0">
                <a:solidFill>
                  <a:prstClr val="black"/>
                </a:solidFill>
              </a:rPr>
              <a:pPr/>
              <a:t>‹#›</a:t>
            </a:fld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069478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5" r:id="rId1"/>
    <p:sldLayoutId id="2147483766" r:id="rId2"/>
    <p:sldLayoutId id="2147483767" r:id="rId3"/>
    <p:sldLayoutId id="2147483768" r:id="rId4"/>
    <p:sldLayoutId id="2147483769" r:id="rId5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3600" kern="1200">
          <a:solidFill>
            <a:srgbClr val="B9E0F7"/>
          </a:solidFill>
          <a:latin typeface="+mj-lt"/>
          <a:ea typeface="+mj-ea"/>
          <a:cs typeface="+mj-cs"/>
        </a:defRPr>
      </a:lvl1pPr>
    </p:titleStyle>
    <p:bodyStyle>
      <a:lvl1pPr marL="360363" indent="-360363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1pPr>
      <a:lvl2pPr marL="720725" indent="-360363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073150" indent="-352425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3pPr>
      <a:lvl4pPr marL="1435100" indent="-361950" algn="l" defTabSz="914400" rtl="0" eaLnBrk="1" latinLnBrk="0" hangingPunct="1">
        <a:spcBef>
          <a:spcPct val="20000"/>
        </a:spcBef>
        <a:buFontTx/>
        <a:buBlip>
          <a:blip r:embed="rId8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4pPr>
      <a:lvl5pPr marL="1795463" indent="-360363" algn="l" defTabSz="914400" rtl="0" eaLnBrk="1" latinLnBrk="0" hangingPunct="1">
        <a:spcBef>
          <a:spcPct val="20000"/>
        </a:spcBef>
        <a:buFontTx/>
        <a:buBlip>
          <a:blip r:embed="rId7"/>
        </a:buBlip>
        <a:defRPr sz="2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11" Type="http://schemas.openxmlformats.org/officeDocument/2006/relationships/image" Target="../media/image17.png"/><Relationship Id="rId5" Type="http://schemas.openxmlformats.org/officeDocument/2006/relationships/image" Target="../media/image11.jpe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09600" y="3810000"/>
            <a:ext cx="6400800" cy="914400"/>
          </a:xfrm>
        </p:spPr>
        <p:txBody>
          <a:bodyPr>
            <a:normAutofit/>
          </a:bodyPr>
          <a:lstStyle/>
          <a:p>
            <a:pPr algn="l"/>
            <a:r>
              <a:rPr lang="cs-CZ" dirty="0" smtClean="0"/>
              <a:t>7</a:t>
            </a:r>
            <a:r>
              <a:rPr lang="cs-CZ" sz="3200" baseline="30000" dirty="0" smtClean="0"/>
              <a:t>th</a:t>
            </a:r>
            <a:r>
              <a:rPr lang="cs-CZ" dirty="0" smtClean="0"/>
              <a:t> </a:t>
            </a:r>
            <a:r>
              <a:rPr lang="cs-CZ" dirty="0" err="1" smtClean="0"/>
              <a:t>March</a:t>
            </a:r>
            <a:r>
              <a:rPr lang="en-US" sz="3200" dirty="0" smtClean="0"/>
              <a:t> 201</a:t>
            </a:r>
            <a:r>
              <a:rPr lang="cs-CZ" dirty="0" smtClean="0"/>
              <a:t>7</a:t>
            </a:r>
            <a:endParaRPr lang="en-US" sz="3200" dirty="0"/>
          </a:p>
        </p:txBody>
      </p:sp>
      <p:pic>
        <p:nvPicPr>
          <p:cNvPr id="21" name="Obrázek 2" descr="logo ČEB_eng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096001"/>
            <a:ext cx="1492211" cy="6707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" name="Picture 2" descr="egap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6172200"/>
            <a:ext cx="901011" cy="559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Obrázek 9" descr="HK ČR.bmp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6096000"/>
            <a:ext cx="645205" cy="6452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Obrázek 9" descr="sp_nazev.jpg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6172200"/>
            <a:ext cx="645203" cy="5656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" name="Obrázek 10" descr="logo umsp.jpg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b="22341"/>
          <a:stretch>
            <a:fillRect/>
          </a:stretch>
        </p:blipFill>
        <p:spPr bwMode="auto">
          <a:xfrm>
            <a:off x="5715000" y="6172200"/>
            <a:ext cx="1364308" cy="5297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Obrázek 28" descr="asociace exportérů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391400" y="6248401"/>
            <a:ext cx="1524000" cy="437195"/>
          </a:xfrm>
          <a:prstGeom prst="rect">
            <a:avLst/>
          </a:prstGeom>
        </p:spPr>
      </p:pic>
      <p:pic>
        <p:nvPicPr>
          <p:cNvPr id="30" name="Obrázek 29" descr="MZV logo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429000" y="5257800"/>
            <a:ext cx="2514600" cy="704088"/>
          </a:xfrm>
          <a:prstGeom prst="rect">
            <a:avLst/>
          </a:prstGeom>
        </p:spPr>
      </p:pic>
      <p:pic>
        <p:nvPicPr>
          <p:cNvPr id="31" name="Obrázek 30" descr="mpo-logo kopie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019800" y="5334001"/>
            <a:ext cx="1146048" cy="540071"/>
          </a:xfrm>
          <a:prstGeom prst="rect">
            <a:avLst/>
          </a:prstGeom>
        </p:spPr>
      </p:pic>
      <p:pic>
        <p:nvPicPr>
          <p:cNvPr id="34" name="Obrázek 33" descr="ICC NC WBO Horz logo_CZ_Color (2)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228600" y="4953002"/>
            <a:ext cx="3124200" cy="887119"/>
          </a:xfrm>
          <a:prstGeom prst="rect">
            <a:avLst/>
          </a:prstGeom>
        </p:spPr>
      </p:pic>
      <p:sp>
        <p:nvSpPr>
          <p:cNvPr id="19" name="Title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924800" cy="2438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sz="5400" dirty="0" smtClean="0">
                <a:solidFill>
                  <a:srgbClr val="0064A8"/>
                </a:solidFill>
              </a:rPr>
              <a:t>UZBEKISTAN</a:t>
            </a:r>
            <a:endParaRPr lang="en-US" sz="5400" dirty="0">
              <a:solidFill>
                <a:srgbClr val="0064A8"/>
              </a:solidFill>
            </a:endParaRPr>
          </a:p>
        </p:txBody>
      </p:sp>
      <p:pic>
        <p:nvPicPr>
          <p:cNvPr id="15" name="Obrázek 14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6250230" y="1676400"/>
            <a:ext cx="2524316" cy="231129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355121026"/>
      </p:ext>
    </p:extLst>
  </p:cSld>
  <p:clrMapOvr>
    <a:masterClrMapping/>
  </p:clrMapOvr>
  <p:transition advClick="0" advTm="20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subTitle" idx="1"/>
          </p:nvPr>
        </p:nvSpPr>
        <p:spPr>
          <a:xfrm>
            <a:off x="685800" y="4241800"/>
            <a:ext cx="8001000" cy="1600200"/>
          </a:xfrm>
        </p:spPr>
        <p:txBody>
          <a:bodyPr>
            <a:normAutofit/>
          </a:bodyPr>
          <a:lstStyle/>
          <a:p>
            <a:pPr algn="l"/>
            <a:r>
              <a:rPr lang="en-US" sz="2800" b="1" dirty="0" smtClean="0">
                <a:solidFill>
                  <a:schemeClr val="tx1"/>
                </a:solidFill>
              </a:rPr>
              <a:t>Mr. </a:t>
            </a:r>
            <a:r>
              <a:rPr lang="cs-CZ" sz="2800" b="1" dirty="0" smtClean="0">
                <a:solidFill>
                  <a:schemeClr val="tx1"/>
                </a:solidFill>
              </a:rPr>
              <a:t>Karel MACHOTKA</a:t>
            </a:r>
          </a:p>
          <a:p>
            <a:pPr algn="l"/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Executive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cs-CZ" sz="24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Director</a:t>
            </a:r>
            <a:r>
              <a:rPr lang="cs-CZ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of</a:t>
            </a:r>
            <a:r>
              <a:rPr lang="en-US" sz="2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ICC Czech Republic</a:t>
            </a:r>
            <a:endParaRPr lang="en-US" sz="2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633379" y="50800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2438400"/>
          </a:xfrm>
          <a:solidFill>
            <a:schemeClr val="bg1"/>
          </a:solidFill>
        </p:spPr>
        <p:txBody>
          <a:bodyPr>
            <a:normAutofit/>
          </a:bodyPr>
          <a:lstStyle/>
          <a:p>
            <a:pPr algn="l"/>
            <a:r>
              <a:rPr lang="cs-CZ" sz="5400" dirty="0" smtClean="0">
                <a:solidFill>
                  <a:srgbClr val="0064A8"/>
                </a:solidFill>
              </a:rPr>
              <a:t>UZBEKISTAN</a:t>
            </a:r>
            <a:endParaRPr lang="en-US" sz="5400" dirty="0">
              <a:solidFill>
                <a:srgbClr val="0064A8"/>
              </a:solidFill>
            </a:endParaRPr>
          </a:p>
        </p:txBody>
      </p:sp>
      <p:pic>
        <p:nvPicPr>
          <p:cNvPr id="7" name="Obrázek 6" descr="ICC NC WBO Horz logo_CZ_Color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4800" y="5715002"/>
            <a:ext cx="3124200" cy="887119"/>
          </a:xfrm>
          <a:prstGeom prst="rect">
            <a:avLst/>
          </a:prstGeom>
        </p:spPr>
      </p:pic>
      <p:pic>
        <p:nvPicPr>
          <p:cNvPr id="9" name="Obrázek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372230" y="1823832"/>
            <a:ext cx="2348725" cy="2150521"/>
          </a:xfrm>
          <a:prstGeom prst="rect">
            <a:avLst/>
          </a:prstGeom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248400" y="6096000"/>
            <a:ext cx="2667000" cy="533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7</a:t>
            </a:r>
            <a:r>
              <a:rPr kumimoji="0" lang="cs-CZ" sz="2400" b="0" i="0" u="none" strike="noStrike" kern="1200" cap="none" spc="0" normalizeH="0" baseline="30000" noProof="0" dirty="0" err="1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cs-CZ" sz="2400" dirty="0" err="1" smtClean="0">
                <a:solidFill>
                  <a:schemeClr val="tx1">
                    <a:tint val="75000"/>
                  </a:schemeClr>
                </a:solidFill>
              </a:rPr>
              <a:t>March</a:t>
            </a:r>
            <a:r>
              <a:rPr lang="cs-CZ" sz="2400" dirty="0" smtClean="0">
                <a:solidFill>
                  <a:schemeClr val="tx1">
                    <a:tint val="75000"/>
                  </a:schemeClr>
                </a:solidFill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lang="cs-CZ" sz="2400" noProof="0" dirty="0" smtClean="0">
                <a:solidFill>
                  <a:schemeClr val="tx1">
                    <a:tint val="75000"/>
                  </a:schemeClr>
                </a:solidFill>
              </a:rPr>
              <a:t>7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600839586"/>
      </p:ext>
    </p:extLst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4724400" cy="715963"/>
          </a:xfrm>
          <a:ln>
            <a:solidFill>
              <a:schemeClr val="bg1"/>
            </a:solidFill>
          </a:ln>
        </p:spPr>
        <p:txBody>
          <a:bodyPr/>
          <a:lstStyle/>
          <a:p>
            <a:pPr algn="ctr"/>
            <a:r>
              <a:rPr lang="cs-CZ" dirty="0" smtClean="0">
                <a:solidFill>
                  <a:srgbClr val="0064A8"/>
                </a:solidFill>
                <a:cs typeface="Arial" pitchFamily="34" charset="0"/>
              </a:rPr>
              <a:t>UZBEKISTAN</a:t>
            </a:r>
            <a:endParaRPr lang="cs-CZ" dirty="0">
              <a:solidFill>
                <a:srgbClr val="0064A8"/>
              </a:solidFill>
              <a:cs typeface="Arial" pitchFamily="34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52400" y="762000"/>
            <a:ext cx="4800600" cy="609600"/>
          </a:xfrm>
          <a:prstGeom prst="round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7" name="Obdélník 6"/>
          <p:cNvSpPr/>
          <p:nvPr/>
        </p:nvSpPr>
        <p:spPr>
          <a:xfrm>
            <a:off x="0" y="685800"/>
            <a:ext cx="48768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>
              <a:lnSpc>
                <a:spcPct val="150000"/>
              </a:lnSpc>
            </a:pPr>
            <a:r>
              <a:rPr lang="en-GB" sz="1400" b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GDP</a:t>
            </a:r>
            <a:r>
              <a:rPr lang="en-GB" sz="14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(</a:t>
            </a:r>
            <a:r>
              <a:rPr lang="cs-CZ" sz="14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PPP, 2016</a:t>
            </a:r>
            <a:r>
              <a:rPr lang="en-GB" sz="14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): </a:t>
            </a:r>
            <a:r>
              <a:rPr lang="cs-CZ" sz="1400" dirty="0" smtClean="0"/>
              <a:t>$ 199,335 </a:t>
            </a:r>
            <a:r>
              <a:rPr lang="cs-CZ" sz="1400" dirty="0" err="1" smtClean="0"/>
              <a:t>billion</a:t>
            </a:r>
            <a:r>
              <a:rPr lang="cs-CZ" sz="1400" dirty="0" smtClean="0">
                <a:solidFill>
                  <a:prstClr val="black"/>
                </a:solidFill>
              </a:rPr>
              <a:t> (CZE: </a:t>
            </a:r>
            <a:r>
              <a:rPr lang="cs-CZ" sz="1400" dirty="0" smtClean="0"/>
              <a:t>$ 350.9 </a:t>
            </a:r>
            <a:r>
              <a:rPr lang="cs-CZ" sz="1400" dirty="0" smtClean="0">
                <a:solidFill>
                  <a:prstClr val="black"/>
                </a:solidFill>
              </a:rPr>
              <a:t>bil.)</a:t>
            </a:r>
            <a:endParaRPr lang="en-GB" sz="14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  <a:p>
            <a:pPr algn="ctr" defTabSz="457200">
              <a:lnSpc>
                <a:spcPct val="150000"/>
              </a:lnSpc>
            </a:pPr>
            <a:r>
              <a:rPr lang="en-GB" sz="1400" b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GDP</a:t>
            </a:r>
            <a:r>
              <a:rPr lang="cs-CZ" sz="1400" b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per </a:t>
            </a:r>
            <a:r>
              <a:rPr lang="cs-CZ" sz="1400" b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capita</a:t>
            </a:r>
            <a:r>
              <a:rPr lang="en-GB" sz="1400" b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cs-CZ" sz="1400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(PPP, 2016</a:t>
            </a:r>
            <a:r>
              <a:rPr lang="en-GB" sz="1400" dirty="0" smtClean="0">
                <a:solidFill>
                  <a:prstClr val="black"/>
                </a:solidFill>
                <a:ea typeface="ＭＳ Ｐゴシック" pitchFamily="34" charset="-128"/>
                <a:cs typeface="Arial" charset="0"/>
              </a:rPr>
              <a:t>): </a:t>
            </a:r>
            <a:r>
              <a:rPr lang="cs-CZ" sz="1400" dirty="0" smtClean="0"/>
              <a:t>$ 5716,39 </a:t>
            </a:r>
            <a:r>
              <a:rPr lang="cs-CZ" sz="1400" dirty="0" smtClean="0">
                <a:solidFill>
                  <a:prstClr val="black"/>
                </a:solidFill>
              </a:rPr>
              <a:t>(CZE: </a:t>
            </a:r>
            <a:r>
              <a:rPr lang="cs-CZ" sz="1400" dirty="0" smtClean="0"/>
              <a:t>$ 30,246)*</a:t>
            </a:r>
            <a:r>
              <a:rPr lang="cs-CZ" sz="1400" dirty="0" smtClean="0">
                <a:solidFill>
                  <a:prstClr val="black"/>
                </a:solidFill>
              </a:rPr>
              <a:t> </a:t>
            </a:r>
            <a:r>
              <a:rPr lang="en-GB" sz="1400" dirty="0" smtClean="0">
                <a:solidFill>
                  <a:prstClr val="black"/>
                </a:solidFill>
              </a:rPr>
              <a:t> </a:t>
            </a:r>
            <a:endParaRPr lang="en-GB" sz="1400" dirty="0" smtClean="0">
              <a:solidFill>
                <a:srgbClr val="000000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8" name="Obdélník 7"/>
          <p:cNvSpPr/>
          <p:nvPr/>
        </p:nvSpPr>
        <p:spPr>
          <a:xfrm>
            <a:off x="990600" y="1371600"/>
            <a:ext cx="3352800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500" b="1" u="sng" dirty="0" smtClean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Composition of GDP (201</a:t>
            </a:r>
            <a:r>
              <a:rPr lang="cs-CZ" sz="1500" b="1" u="sng" dirty="0" smtClean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6 </a:t>
            </a:r>
            <a:r>
              <a:rPr lang="cs-CZ" sz="1500" b="1" u="sng" dirty="0" err="1" smtClean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est</a:t>
            </a:r>
            <a:r>
              <a:rPr lang="cs-CZ" sz="1500" b="1" u="sng" dirty="0" smtClean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.</a:t>
            </a:r>
            <a:r>
              <a:rPr lang="en-GB" sz="1500" b="1" u="sng" dirty="0" smtClean="0">
                <a:ln w="10541" cmpd="sng">
                  <a:solidFill>
                    <a:srgbClr val="0063BE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0063BE">
                        <a:tint val="40000"/>
                        <a:satMod val="250000"/>
                      </a:srgbClr>
                    </a:gs>
                    <a:gs pos="9000">
                      <a:srgbClr val="0063BE">
                        <a:tint val="52000"/>
                        <a:satMod val="300000"/>
                      </a:srgbClr>
                    </a:gs>
                    <a:gs pos="50000">
                      <a:srgbClr val="0063BE">
                        <a:shade val="20000"/>
                        <a:satMod val="300000"/>
                      </a:srgbClr>
                    </a:gs>
                    <a:gs pos="79000">
                      <a:srgbClr val="0063BE">
                        <a:tint val="52000"/>
                        <a:satMod val="300000"/>
                      </a:srgbClr>
                    </a:gs>
                    <a:gs pos="100000">
                      <a:srgbClr val="0063BE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a typeface="ＭＳ Ｐゴシック" pitchFamily="34" charset="-128"/>
                <a:cs typeface="Arial" charset="0"/>
              </a:rPr>
              <a:t>)</a:t>
            </a:r>
            <a:endParaRPr lang="en-GB" sz="1500" b="1" u="sng" dirty="0">
              <a:ln w="10541" cmpd="sng">
                <a:solidFill>
                  <a:srgbClr val="0063BE">
                    <a:shade val="88000"/>
                    <a:satMod val="110000"/>
                  </a:srgbClr>
                </a:solidFill>
                <a:prstDash val="solid"/>
              </a:ln>
              <a:gradFill>
                <a:gsLst>
                  <a:gs pos="0">
                    <a:srgbClr val="0063BE">
                      <a:tint val="40000"/>
                      <a:satMod val="250000"/>
                    </a:srgbClr>
                  </a:gs>
                  <a:gs pos="9000">
                    <a:srgbClr val="0063BE">
                      <a:tint val="52000"/>
                      <a:satMod val="300000"/>
                    </a:srgbClr>
                  </a:gs>
                  <a:gs pos="50000">
                    <a:srgbClr val="0063BE">
                      <a:shade val="20000"/>
                      <a:satMod val="300000"/>
                    </a:srgbClr>
                  </a:gs>
                  <a:gs pos="79000">
                    <a:srgbClr val="0063BE">
                      <a:tint val="52000"/>
                      <a:satMod val="300000"/>
                    </a:srgbClr>
                  </a:gs>
                  <a:gs pos="100000">
                    <a:srgbClr val="0063BE">
                      <a:tint val="40000"/>
                      <a:satMod val="250000"/>
                    </a:srgbClr>
                  </a:gs>
                </a:gsLst>
                <a:lin ang="5400000"/>
              </a:gra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14" name="Obdélník 21"/>
          <p:cNvSpPr>
            <a:spLocks noChangeArrowheads="1"/>
          </p:cNvSpPr>
          <p:nvPr/>
        </p:nvSpPr>
        <p:spPr bwMode="auto">
          <a:xfrm>
            <a:off x="1371600" y="3352800"/>
            <a:ext cx="3886200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OECD  Country Risk Classification(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1/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201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7):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200" b="1" dirty="0" smtClean="0">
                <a:cs typeface="Arial" pitchFamily="34" charset="0"/>
              </a:rPr>
              <a:t>6</a:t>
            </a:r>
            <a:r>
              <a:rPr lang="en-GB" sz="1200" b="1" dirty="0" smtClean="0">
                <a:ea typeface="ＭＳ Ｐゴシック" pitchFamily="34" charset="-128"/>
                <a:cs typeface="Arial" pitchFamily="34" charset="0"/>
              </a:rPr>
              <a:t>/7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Global Competitiveness Index (201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-201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7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): </a:t>
            </a:r>
            <a:r>
              <a:rPr lang="cs-CZ" sz="1200" b="1" dirty="0" smtClean="0">
                <a:ea typeface="ＭＳ Ｐゴシック" pitchFamily="34" charset="-128"/>
                <a:cs typeface="Arial" pitchFamily="34" charset="0"/>
              </a:rPr>
              <a:t>N/A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Doing Business (201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):  </a:t>
            </a:r>
            <a:r>
              <a:rPr lang="cs-CZ" sz="1200" b="1" dirty="0" smtClean="0">
                <a:ea typeface="ＭＳ Ｐゴシック" pitchFamily="34" charset="-128"/>
                <a:cs typeface="Arial" pitchFamily="34" charset="0"/>
              </a:rPr>
              <a:t>150/190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IMD World Competitiveness Yearbook (201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6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): </a:t>
            </a:r>
            <a:r>
              <a:rPr lang="cs-CZ" sz="1200" b="1" dirty="0" smtClean="0">
                <a:ea typeface="ＭＳ Ｐゴシック" pitchFamily="34" charset="-128"/>
                <a:cs typeface="Arial" pitchFamily="34" charset="0"/>
              </a:rPr>
              <a:t>N/A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S&amp;P (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9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/201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5)</a:t>
            </a:r>
            <a:r>
              <a:rPr lang="en-GB" sz="1200" dirty="0" smtClean="0">
                <a:ea typeface="ＭＳ Ｐゴシック" pitchFamily="34" charset="-128"/>
                <a:cs typeface="Arial" pitchFamily="34" charset="0"/>
              </a:rPr>
              <a:t>: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200" b="1" dirty="0" smtClean="0">
                <a:ea typeface="ＭＳ Ｐゴシック" pitchFamily="34" charset="-128"/>
                <a:cs typeface="Arial" pitchFamily="34" charset="0"/>
              </a:rPr>
              <a:t>N/A</a:t>
            </a:r>
            <a:endParaRPr lang="en-GB" sz="1200" b="1" dirty="0" smtClean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  <a:buFont typeface="Arial" charset="0"/>
              <a:buChar char="•"/>
            </a:pPr>
            <a:r>
              <a:rPr lang="cs-CZ" sz="1200" dirty="0" err="1" smtClean="0">
                <a:ea typeface="ＭＳ Ｐゴシック" pitchFamily="34" charset="-128"/>
                <a:cs typeface="Arial" pitchFamily="34" charset="0"/>
              </a:rPr>
              <a:t>Fitch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 (3/2016)  </a:t>
            </a:r>
            <a:r>
              <a:rPr lang="cs-CZ" sz="1200" b="1" dirty="0" smtClean="0">
                <a:ea typeface="ＭＳ Ｐゴシック" pitchFamily="34" charset="-128"/>
                <a:cs typeface="Arial" pitchFamily="34" charset="0"/>
              </a:rPr>
              <a:t>N/A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200" b="1" dirty="0">
              <a:solidFill>
                <a:srgbClr val="1F497D"/>
              </a:solidFill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5" name="Obdélník 14"/>
          <p:cNvSpPr/>
          <p:nvPr/>
        </p:nvSpPr>
        <p:spPr>
          <a:xfrm>
            <a:off x="228600" y="3657600"/>
            <a:ext cx="12954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Rankings</a:t>
            </a:r>
            <a:r>
              <a:rPr lang="cs-CZ" sz="1400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**</a:t>
            </a:r>
            <a:endParaRPr lang="en-GB" sz="1400" b="1" dirty="0" smtClean="0">
              <a:ln w="1905"/>
              <a:solidFill>
                <a:schemeClr val="tx2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16" name="Obdélník 15"/>
          <p:cNvSpPr/>
          <p:nvPr/>
        </p:nvSpPr>
        <p:spPr>
          <a:xfrm>
            <a:off x="228600" y="4267200"/>
            <a:ext cx="11834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 </a:t>
            </a:r>
            <a:r>
              <a:rPr lang="en-GB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Ratings</a:t>
            </a:r>
          </a:p>
        </p:txBody>
      </p:sp>
      <p:sp>
        <p:nvSpPr>
          <p:cNvPr id="19" name="TextovéPole 30"/>
          <p:cNvSpPr txBox="1">
            <a:spLocks noChangeArrowheads="1"/>
          </p:cNvSpPr>
          <p:nvPr/>
        </p:nvSpPr>
        <p:spPr bwMode="auto">
          <a:xfrm>
            <a:off x="228600" y="6642556"/>
            <a:ext cx="8686800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800" i="1" dirty="0" err="1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Sources</a:t>
            </a:r>
            <a:r>
              <a:rPr lang="cs-CZ" sz="800" i="1" dirty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: 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*CIA 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Factbook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**OECD, 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Reports.webforum.org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Tradingeconomics.com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Imd.org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, 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DoingBusiness.org</a:t>
            </a:r>
            <a:r>
              <a:rPr lang="cs-CZ" sz="800" i="1" dirty="0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 ***</a:t>
            </a:r>
            <a:r>
              <a:rPr lang="cs-CZ" sz="800" i="1" dirty="0" err="1" smtClean="0">
                <a:solidFill>
                  <a:srgbClr val="000000"/>
                </a:solidFill>
                <a:ea typeface="ＭＳ Ｐゴシック" pitchFamily="34" charset="-128"/>
                <a:cs typeface="Arial" charset="0"/>
              </a:rPr>
              <a:t>BusinessInfo.cz</a:t>
            </a:r>
            <a:endParaRPr lang="cs-CZ" sz="800" i="1" dirty="0">
              <a:solidFill>
                <a:prstClr val="black"/>
              </a:solidFill>
              <a:ea typeface="ＭＳ Ｐゴシック" pitchFamily="34" charset="-128"/>
              <a:cs typeface="Arial" charset="0"/>
            </a:endParaRPr>
          </a:p>
        </p:txBody>
      </p:sp>
      <p:sp>
        <p:nvSpPr>
          <p:cNvPr id="22" name="Obdélník 21"/>
          <p:cNvSpPr>
            <a:spLocks noChangeArrowheads="1"/>
          </p:cNvSpPr>
          <p:nvPr/>
        </p:nvSpPr>
        <p:spPr bwMode="auto">
          <a:xfrm>
            <a:off x="5105400" y="1524000"/>
            <a:ext cx="4038600" cy="32008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200" dirty="0" smtClean="0">
              <a:solidFill>
                <a:srgbClr val="FF000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200" b="1" u="sng" dirty="0" smtClean="0">
              <a:solidFill>
                <a:srgbClr val="FF000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 smtClean="0">
                <a:ea typeface="ＭＳ Ｐゴシック" pitchFamily="34" charset="-128"/>
                <a:cs typeface="Arial" pitchFamily="34" charset="0"/>
              </a:rPr>
              <a:t>Commodities</a:t>
            </a:r>
            <a:r>
              <a:rPr lang="cs-CZ" sz="1200" b="1" u="sng" dirty="0" smtClean="0">
                <a:ea typeface="ＭＳ Ｐゴシック" pitchFamily="34" charset="-128"/>
                <a:cs typeface="Arial" pitchFamily="34" charset="0"/>
              </a:rPr>
              <a:t>: </a:t>
            </a:r>
            <a:r>
              <a:rPr lang="cs-CZ" sz="1200" dirty="0" err="1" smtClean="0"/>
              <a:t>energy</a:t>
            </a:r>
            <a:r>
              <a:rPr lang="cs-CZ" sz="1200" dirty="0" smtClean="0"/>
              <a:t> </a:t>
            </a:r>
            <a:r>
              <a:rPr lang="cs-CZ" sz="1200" dirty="0" err="1" smtClean="0"/>
              <a:t>products</a:t>
            </a:r>
            <a:r>
              <a:rPr lang="cs-CZ" sz="1200" dirty="0" smtClean="0"/>
              <a:t>, </a:t>
            </a:r>
            <a:r>
              <a:rPr lang="cs-CZ" sz="1200" dirty="0" err="1" smtClean="0"/>
              <a:t>cotton</a:t>
            </a:r>
            <a:r>
              <a:rPr lang="cs-CZ" sz="1200" dirty="0" smtClean="0"/>
              <a:t>, </a:t>
            </a:r>
            <a:r>
              <a:rPr lang="cs-CZ" sz="1200" dirty="0" err="1" smtClean="0"/>
              <a:t>gold</a:t>
            </a:r>
            <a:r>
              <a:rPr lang="cs-CZ" sz="1200" dirty="0" smtClean="0"/>
              <a:t>, </a:t>
            </a:r>
            <a:r>
              <a:rPr lang="cs-CZ" sz="1200" dirty="0" err="1" smtClean="0"/>
              <a:t>mineral</a:t>
            </a:r>
            <a:r>
              <a:rPr lang="cs-CZ" sz="1200" dirty="0" smtClean="0"/>
              <a:t> </a:t>
            </a:r>
            <a:r>
              <a:rPr lang="cs-CZ" sz="1200" dirty="0" err="1" smtClean="0"/>
              <a:t>fertilizers</a:t>
            </a:r>
            <a:r>
              <a:rPr lang="cs-CZ" sz="1200" dirty="0" smtClean="0"/>
              <a:t>, </a:t>
            </a:r>
            <a:r>
              <a:rPr lang="cs-CZ" sz="1200" dirty="0" err="1" smtClean="0"/>
              <a:t>ferrous</a:t>
            </a:r>
            <a:r>
              <a:rPr lang="cs-CZ" sz="1200" dirty="0" smtClean="0"/>
              <a:t> </a:t>
            </a:r>
            <a:r>
              <a:rPr lang="cs-CZ" sz="1200" dirty="0" err="1" smtClean="0"/>
              <a:t>and</a:t>
            </a:r>
            <a:r>
              <a:rPr lang="cs-CZ" sz="1200" dirty="0" smtClean="0"/>
              <a:t> </a:t>
            </a:r>
            <a:r>
              <a:rPr lang="cs-CZ" sz="1200" dirty="0" err="1" smtClean="0"/>
              <a:t>nonferrours</a:t>
            </a:r>
            <a:r>
              <a:rPr lang="cs-CZ" sz="1200" dirty="0" smtClean="0"/>
              <a:t> metals, </a:t>
            </a:r>
            <a:r>
              <a:rPr lang="cs-CZ" sz="1200" dirty="0" err="1" smtClean="0"/>
              <a:t>textiles</a:t>
            </a:r>
            <a:r>
              <a:rPr lang="cs-CZ" sz="1200" dirty="0" smtClean="0"/>
              <a:t>, </a:t>
            </a:r>
            <a:r>
              <a:rPr lang="cs-CZ" sz="1200" dirty="0" err="1" smtClean="0"/>
              <a:t>machinery</a:t>
            </a:r>
            <a:r>
              <a:rPr lang="cs-CZ" sz="1200" dirty="0" smtClean="0"/>
              <a:t>, </a:t>
            </a:r>
            <a:r>
              <a:rPr lang="cs-CZ" sz="1200" dirty="0" err="1" smtClean="0"/>
              <a:t>automobiles</a:t>
            </a:r>
            <a:endParaRPr lang="cs-CZ" sz="1200" dirty="0" smtClean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500" dirty="0" smtClean="0"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 smtClean="0">
                <a:ea typeface="ＭＳ Ｐゴシック" pitchFamily="34" charset="-128"/>
                <a:cs typeface="Arial" pitchFamily="34" charset="0"/>
              </a:rPr>
              <a:t>Partners</a:t>
            </a:r>
            <a:r>
              <a:rPr lang="cs-CZ" sz="1200" b="1" u="sng" dirty="0" smtClean="0">
                <a:ea typeface="ＭＳ Ｐゴシック" pitchFamily="34" charset="-128"/>
                <a:cs typeface="Arial" pitchFamily="34" charset="0"/>
              </a:rPr>
              <a:t> (2015):</a:t>
            </a:r>
            <a:endParaRPr lang="cs-CZ" sz="1200" dirty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1200" dirty="0" err="1" smtClean="0">
                <a:ea typeface="ＭＳ Ｐゴシック" pitchFamily="34" charset="-128"/>
                <a:cs typeface="Arial" pitchFamily="34" charset="0"/>
              </a:rPr>
              <a:t>Switzerland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 (25,8%), China (17,6%), </a:t>
            </a:r>
            <a:r>
              <a:rPr lang="cs-CZ" sz="1200" dirty="0" err="1" smtClean="0">
                <a:ea typeface="ＭＳ Ｐゴシック" pitchFamily="34" charset="-128"/>
                <a:cs typeface="Arial" pitchFamily="34" charset="0"/>
              </a:rPr>
              <a:t>Kazakhstan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 (14,2%), </a:t>
            </a:r>
            <a:r>
              <a:rPr lang="cs-CZ" sz="1200" dirty="0" err="1" smtClean="0">
                <a:ea typeface="ＭＳ Ｐゴシック" pitchFamily="34" charset="-128"/>
                <a:cs typeface="Arial" pitchFamily="34" charset="0"/>
              </a:rPr>
              <a:t>Turkey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 (9,9%), </a:t>
            </a:r>
            <a:r>
              <a:rPr lang="cs-CZ" sz="1200" dirty="0" err="1" smtClean="0">
                <a:ea typeface="ＭＳ Ｐゴシック" pitchFamily="34" charset="-128"/>
                <a:cs typeface="Arial" pitchFamily="34" charset="0"/>
              </a:rPr>
              <a:t>Russia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 (8,4%), </a:t>
            </a:r>
            <a:r>
              <a:rPr lang="cs-CZ" sz="1200" dirty="0" err="1" smtClean="0">
                <a:ea typeface="ＭＳ Ｐゴシック" pitchFamily="34" charset="-128"/>
                <a:cs typeface="Arial" pitchFamily="34" charset="0"/>
              </a:rPr>
              <a:t>Bangladesh</a:t>
            </a:r>
            <a:r>
              <a:rPr lang="cs-CZ" sz="1200" dirty="0" smtClean="0">
                <a:ea typeface="ＭＳ Ｐゴシック" pitchFamily="34" charset="-128"/>
                <a:cs typeface="Arial" pitchFamily="34" charset="0"/>
              </a:rPr>
              <a:t> (6,9%)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200" dirty="0" smtClean="0">
              <a:solidFill>
                <a:srgbClr val="FF000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200" b="1" u="sng" dirty="0" smtClean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 smtClean="0">
                <a:ea typeface="ＭＳ Ｐゴシック" pitchFamily="34" charset="-128"/>
                <a:cs typeface="Arial" pitchFamily="34" charset="0"/>
              </a:rPr>
              <a:t>Commodities</a:t>
            </a:r>
            <a:r>
              <a:rPr lang="en-GB" sz="1200" b="1" dirty="0" smtClean="0">
                <a:ea typeface="ＭＳ Ｐゴシック" pitchFamily="34" charset="-128"/>
                <a:cs typeface="Arial" pitchFamily="34" charset="0"/>
              </a:rPr>
              <a:t>: </a:t>
            </a:r>
            <a:r>
              <a:rPr lang="cs-CZ" sz="1200" dirty="0" err="1" smtClean="0"/>
              <a:t>machinery</a:t>
            </a:r>
            <a:r>
              <a:rPr lang="cs-CZ" sz="1200" dirty="0" smtClean="0"/>
              <a:t> </a:t>
            </a:r>
            <a:r>
              <a:rPr lang="cs-CZ" sz="1200" dirty="0" err="1" smtClean="0"/>
              <a:t>and</a:t>
            </a:r>
            <a:r>
              <a:rPr lang="cs-CZ" sz="1200" dirty="0" smtClean="0"/>
              <a:t> </a:t>
            </a:r>
            <a:r>
              <a:rPr lang="cs-CZ" sz="1200" dirty="0" err="1" smtClean="0"/>
              <a:t>equipment</a:t>
            </a:r>
            <a:r>
              <a:rPr lang="cs-CZ" sz="1200" dirty="0" smtClean="0"/>
              <a:t>, </a:t>
            </a:r>
            <a:r>
              <a:rPr lang="cs-CZ" sz="1200" dirty="0" err="1" smtClean="0"/>
              <a:t>foodstuffs</a:t>
            </a:r>
            <a:r>
              <a:rPr lang="cs-CZ" sz="1200" dirty="0" smtClean="0"/>
              <a:t>, </a:t>
            </a:r>
            <a:r>
              <a:rPr lang="cs-CZ" sz="1200" dirty="0" err="1" smtClean="0"/>
              <a:t>chemicals</a:t>
            </a:r>
            <a:r>
              <a:rPr lang="cs-CZ" sz="1200" dirty="0" smtClean="0"/>
              <a:t>, </a:t>
            </a:r>
            <a:r>
              <a:rPr lang="cs-CZ" sz="1200" dirty="0" err="1" smtClean="0"/>
              <a:t>ferrous</a:t>
            </a:r>
            <a:r>
              <a:rPr lang="cs-CZ" sz="1200" dirty="0" smtClean="0"/>
              <a:t> </a:t>
            </a:r>
            <a:r>
              <a:rPr lang="cs-CZ" sz="1200" dirty="0" err="1" smtClean="0"/>
              <a:t>and</a:t>
            </a:r>
            <a:r>
              <a:rPr lang="cs-CZ" sz="1200" dirty="0" smtClean="0"/>
              <a:t> </a:t>
            </a:r>
            <a:r>
              <a:rPr lang="cs-CZ" sz="1200" dirty="0" err="1" smtClean="0"/>
              <a:t>nonferrous</a:t>
            </a:r>
            <a:r>
              <a:rPr lang="cs-CZ" sz="1200" dirty="0" smtClean="0"/>
              <a:t> metals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500" dirty="0" smtClean="0">
                <a:solidFill>
                  <a:srgbClr val="FF0000"/>
                </a:solidFill>
                <a:ea typeface="ＭＳ Ｐゴシック" pitchFamily="34" charset="-128"/>
                <a:cs typeface="Arial" pitchFamily="34" charset="0"/>
              </a:rPr>
              <a:t> 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200" b="1" u="sng" dirty="0" smtClean="0">
                <a:ea typeface="ＭＳ Ｐゴシック" pitchFamily="34" charset="-128"/>
                <a:cs typeface="Arial" pitchFamily="34" charset="0"/>
              </a:rPr>
              <a:t>Partners</a:t>
            </a:r>
            <a:r>
              <a:rPr lang="cs-CZ" sz="1200" b="1" u="sng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200" b="1" dirty="0" smtClean="0">
                <a:ea typeface="ＭＳ Ｐゴシック" pitchFamily="34" charset="-128"/>
                <a:cs typeface="Arial" pitchFamily="34" charset="0"/>
              </a:rPr>
              <a:t>(2015)</a:t>
            </a:r>
            <a:r>
              <a:rPr lang="cs-CZ" sz="1200" dirty="0" smtClean="0"/>
              <a:t> China (20,8%), </a:t>
            </a:r>
            <a:r>
              <a:rPr lang="cs-CZ" sz="1200" dirty="0" err="1" smtClean="0"/>
              <a:t>Russia</a:t>
            </a:r>
            <a:r>
              <a:rPr lang="cs-CZ" sz="1200" dirty="0" smtClean="0"/>
              <a:t>(20,8%), </a:t>
            </a:r>
            <a:r>
              <a:rPr lang="cs-CZ" sz="1200" dirty="0" err="1" smtClean="0"/>
              <a:t>South</a:t>
            </a:r>
            <a:r>
              <a:rPr lang="cs-CZ" sz="1200" dirty="0" smtClean="0"/>
              <a:t> Korea (12 %),  </a:t>
            </a:r>
            <a:r>
              <a:rPr lang="cs-CZ" sz="1200" dirty="0" err="1" smtClean="0"/>
              <a:t>Kazakstan</a:t>
            </a:r>
            <a:r>
              <a:rPr lang="cs-CZ" sz="1200" dirty="0" smtClean="0"/>
              <a:t> (10,8 %), </a:t>
            </a:r>
            <a:r>
              <a:rPr lang="cs-CZ" sz="1200" dirty="0" err="1" smtClean="0"/>
              <a:t>Turkey</a:t>
            </a:r>
            <a:r>
              <a:rPr lang="cs-CZ" sz="1200" dirty="0" smtClean="0"/>
              <a:t> (4,6%) , </a:t>
            </a:r>
            <a:r>
              <a:rPr lang="cs-CZ" sz="1200" dirty="0" err="1" smtClean="0"/>
              <a:t>Germany</a:t>
            </a:r>
            <a:r>
              <a:rPr lang="cs-CZ" sz="1200" dirty="0" smtClean="0"/>
              <a:t>  (4,4 %).</a:t>
            </a:r>
            <a:endParaRPr lang="en-GB" sz="1200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3" name="Zaoblený obdélník 22"/>
          <p:cNvSpPr/>
          <p:nvPr/>
        </p:nvSpPr>
        <p:spPr>
          <a:xfrm>
            <a:off x="5181600" y="762000"/>
            <a:ext cx="3733800" cy="6096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solidFill>
                <a:prstClr val="white"/>
              </a:solidFill>
            </a:endParaRPr>
          </a:p>
        </p:txBody>
      </p:sp>
      <p:sp>
        <p:nvSpPr>
          <p:cNvPr id="24" name="Obdélník 23"/>
          <p:cNvSpPr/>
          <p:nvPr/>
        </p:nvSpPr>
        <p:spPr>
          <a:xfrm>
            <a:off x="5105400" y="381000"/>
            <a:ext cx="533400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cs-CZ" sz="1400" b="1" u="sng" dirty="0" err="1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International</a:t>
            </a:r>
            <a:r>
              <a:rPr lang="cs-CZ" sz="1400" b="1" u="sng" dirty="0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cs-CZ" sz="1400" b="1" u="sng" dirty="0" err="1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Trade</a:t>
            </a:r>
            <a:r>
              <a:rPr lang="cs-CZ" sz="1400" b="1" u="sng" dirty="0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 </a:t>
            </a:r>
            <a:r>
              <a:rPr lang="en-GB" sz="1400" b="1" u="sng" dirty="0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(201</a:t>
            </a:r>
            <a:r>
              <a:rPr lang="cs-CZ" sz="1400" b="1" u="sng" dirty="0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6, </a:t>
            </a:r>
            <a:r>
              <a:rPr lang="cs-CZ" sz="1400" b="1" u="sng" dirty="0" err="1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million</a:t>
            </a:r>
            <a:r>
              <a:rPr lang="cs-CZ" sz="1400" b="1" u="sng" dirty="0" smtClean="0">
                <a:solidFill>
                  <a:srgbClr val="0064A8"/>
                </a:solidFill>
                <a:ea typeface="ＭＳ Ｐゴシック" pitchFamily="34" charset="-128"/>
                <a:cs typeface="Arial" charset="0"/>
              </a:rPr>
              <a:t> USD)* </a:t>
            </a:r>
            <a:endParaRPr lang="en-GB" sz="1400" b="1" u="sng" dirty="0">
              <a:solidFill>
                <a:srgbClr val="0064A8"/>
              </a:solidFill>
              <a:ea typeface="ＭＳ Ｐゴシック" pitchFamily="34" charset="-128"/>
              <a:cs typeface="Arial" charset="0"/>
            </a:endParaRPr>
          </a:p>
        </p:txBody>
      </p:sp>
      <p:graphicFrame>
        <p:nvGraphicFramePr>
          <p:cNvPr id="25" name="Group 3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475968017"/>
              </p:ext>
            </p:extLst>
          </p:nvPr>
        </p:nvGraphicFramePr>
        <p:xfrm>
          <a:off x="5410200" y="762000"/>
          <a:ext cx="3352800" cy="807964"/>
        </p:xfrm>
        <a:graphic>
          <a:graphicData uri="http://schemas.openxmlformats.org/drawingml/2006/table">
            <a:tbl>
              <a:tblPr/>
              <a:tblGrid>
                <a:gridCol w="1051858"/>
                <a:gridCol w="1183341"/>
                <a:gridCol w="1117601"/>
              </a:tblGrid>
              <a:tr h="320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Export</a:t>
                      </a:r>
                    </a:p>
                  </a:txBody>
                  <a:tcPr marL="91455" marR="91455" marT="45781" marB="45781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Import</a:t>
                      </a: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GB" sz="1400" b="1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Arial" charset="0"/>
                        </a:rPr>
                        <a:t>Balance</a:t>
                      </a: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016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12871</a:t>
                      </a:r>
                      <a:endParaRPr kumimoji="0" lang="en-GB" sz="10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5" marR="91455" marT="45781" marB="45781"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kern="1200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12416</a:t>
                      </a:r>
                      <a:endParaRPr kumimoji="0" lang="en-GB" sz="1100" b="1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cs-CZ" sz="1200" b="0" i="0" u="none" strike="noStrike" cap="none" normalizeH="0" baseline="0" noProof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Arial" charset="0"/>
                        </a:rPr>
                        <a:t>455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GB" sz="1400" b="0" i="0" u="none" strike="noStrike" cap="none" normalizeH="0" baseline="0" noProof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Arial" charset="0"/>
                      </a:endParaRPr>
                    </a:p>
                  </a:txBody>
                  <a:tcPr marL="91455" marR="91455" marT="45781" marB="45781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6" name="Obdélník 25"/>
          <p:cNvSpPr/>
          <p:nvPr/>
        </p:nvSpPr>
        <p:spPr>
          <a:xfrm>
            <a:off x="5105400" y="1524000"/>
            <a:ext cx="9156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Export</a:t>
            </a:r>
          </a:p>
        </p:txBody>
      </p:sp>
      <p:sp>
        <p:nvSpPr>
          <p:cNvPr id="27" name="Obdélník 26"/>
          <p:cNvSpPr/>
          <p:nvPr/>
        </p:nvSpPr>
        <p:spPr>
          <a:xfrm>
            <a:off x="5105400" y="3276600"/>
            <a:ext cx="90281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b="1" dirty="0" smtClean="0">
                <a:ln w="1905"/>
                <a:solidFill>
                  <a:schemeClr val="tx2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ea typeface="ＭＳ Ｐゴシック" pitchFamily="34" charset="-128"/>
                <a:cs typeface="Arial" pitchFamily="34" charset="0"/>
              </a:rPr>
              <a:t>Import</a:t>
            </a:r>
          </a:p>
        </p:txBody>
      </p:sp>
      <p:sp>
        <p:nvSpPr>
          <p:cNvPr id="39" name="Obdélník 38"/>
          <p:cNvSpPr/>
          <p:nvPr/>
        </p:nvSpPr>
        <p:spPr>
          <a:xfrm>
            <a:off x="228600" y="4953000"/>
            <a:ext cx="8305800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u="sng" dirty="0" smtClean="0">
                <a:ea typeface="ＭＳ Ｐゴシック" pitchFamily="34" charset="-128"/>
                <a:cs typeface="Arial" pitchFamily="34" charset="0"/>
              </a:rPr>
              <a:t>To CZE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***: Live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animals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Vegetables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Production of chemical compounds of metals earth elements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Cottton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Clothing accessories clothing knitted crocheted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Fiber from wood and cardboard waste paper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textile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fabrics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Base metals,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cermets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Reactors, boilers, mechanical appliances Instruments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Vegetable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plants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edible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tuber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roots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.</a:t>
            </a:r>
            <a:endParaRPr lang="cs-CZ" sz="1100" dirty="0" smtClean="0"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en-GB" sz="1100" dirty="0" smtClean="0">
              <a:solidFill>
                <a:srgbClr val="FF0000"/>
              </a:solidFill>
              <a:ea typeface="ＭＳ Ｐゴシック" pitchFamily="34" charset="-128"/>
              <a:cs typeface="Arial" pitchFamily="34" charset="0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en-GB" sz="1100" b="1" u="sng" dirty="0" smtClean="0">
                <a:ea typeface="ＭＳ Ｐゴシック" pitchFamily="34" charset="-128"/>
                <a:cs typeface="Arial" pitchFamily="34" charset="0"/>
              </a:rPr>
              <a:t>From CZE</a:t>
            </a:r>
            <a:r>
              <a:rPr lang="en-GB" sz="1100" b="1" dirty="0" smtClean="0">
                <a:ea typeface="ＭＳ Ｐゴシック" pitchFamily="34" charset="-128"/>
                <a:cs typeface="Arial" pitchFamily="34" charset="0"/>
              </a:rPr>
              <a:t>:</a:t>
            </a:r>
            <a:r>
              <a:rPr lang="en-GB" sz="1100" dirty="0" smtClean="0"/>
              <a:t>,</a:t>
            </a:r>
            <a:r>
              <a:rPr lang="en-GB" sz="1100" b="1" dirty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Live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animals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Dairy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products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Plants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including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flowers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cereal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malt,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starches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inulin,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wheat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gluten, 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Seeds of medicinal plants fruit industry straw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Sugar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and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sweets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Preparations of vegetables, fruits and nuts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Various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food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preparations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en-US" sz="1100" b="1" dirty="0" smtClean="0">
                <a:ea typeface="ＭＳ Ｐゴシック" pitchFamily="34" charset="-128"/>
                <a:cs typeface="Arial" pitchFamily="34" charset="0"/>
              </a:rPr>
              <a:t>Salt, sulfur, earth and gypsum, lime, cement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Organic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chemical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products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pharmaceutical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products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wax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,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soap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 </a:t>
            </a:r>
            <a:r>
              <a:rPr lang="cs-CZ" sz="1100" b="1" dirty="0" err="1" smtClean="0">
                <a:ea typeface="ＭＳ Ｐゴシック" pitchFamily="34" charset="-128"/>
                <a:cs typeface="Arial" pitchFamily="34" charset="0"/>
              </a:rPr>
              <a:t>products</a:t>
            </a:r>
            <a:r>
              <a:rPr lang="cs-CZ" sz="1100" b="1" dirty="0" smtClean="0">
                <a:ea typeface="ＭＳ Ｐゴシック" pitchFamily="34" charset="-128"/>
                <a:cs typeface="Arial" pitchFamily="34" charset="0"/>
              </a:rPr>
              <a:t>.</a:t>
            </a:r>
            <a:endParaRPr lang="en-US" sz="1100" dirty="0" smtClean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/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cs-CZ" sz="1100" dirty="0" smtClean="0">
              <a:ea typeface="ＭＳ Ｐゴシック" pitchFamily="34" charset="-128"/>
              <a:cs typeface="Arial" pitchFamily="34" charset="0"/>
            </a:endParaRPr>
          </a:p>
        </p:txBody>
      </p:sp>
      <p:sp>
        <p:nvSpPr>
          <p:cNvPr id="28" name="Text Placeholder 2"/>
          <p:cNvSpPr txBox="1">
            <a:spLocks/>
          </p:cNvSpPr>
          <p:nvPr/>
        </p:nvSpPr>
        <p:spPr>
          <a:xfrm>
            <a:off x="6934200" y="6629400"/>
            <a:ext cx="1447800" cy="228600"/>
          </a:xfrm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cs-CZ" sz="12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7t</a:t>
            </a:r>
            <a:r>
              <a:rPr kumimoji="0" lang="cs-CZ" sz="12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</a:t>
            </a:r>
            <a:r>
              <a:rPr kumimoji="0" lang="cs-CZ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March</a:t>
            </a:r>
            <a:r>
              <a:rPr kumimoji="0" lang="cs-CZ" sz="1200" b="0" i="0" u="none" strike="noStrike" kern="1200" cap="none" spc="0" normalizeH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201</a:t>
            </a:r>
            <a:r>
              <a:rPr lang="cs-CZ" sz="1200" noProof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7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" name="Obrázek 29" descr="ICC NC WBO Horz logo_CZ_Color (2)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305800" y="6663267"/>
            <a:ext cx="685800" cy="194733"/>
          </a:xfrm>
          <a:prstGeom prst="rect">
            <a:avLst/>
          </a:prstGeom>
        </p:spPr>
      </p:pic>
      <p:sp>
        <p:nvSpPr>
          <p:cNvPr id="20" name="Zaoblený obdélník 19"/>
          <p:cNvSpPr/>
          <p:nvPr/>
        </p:nvSpPr>
        <p:spPr>
          <a:xfrm>
            <a:off x="228600" y="4876800"/>
            <a:ext cx="8305800" cy="16002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1" name="Zaoblený obdélník 20"/>
          <p:cNvSpPr/>
          <p:nvPr/>
        </p:nvSpPr>
        <p:spPr>
          <a:xfrm>
            <a:off x="1295400" y="3352800"/>
            <a:ext cx="36576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9" name="Zaoblený obdélník 28"/>
          <p:cNvSpPr/>
          <p:nvPr/>
        </p:nvSpPr>
        <p:spPr>
          <a:xfrm>
            <a:off x="5105400" y="1905000"/>
            <a:ext cx="3733800" cy="14478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31" name="Zaoblený obdélník 30"/>
          <p:cNvSpPr/>
          <p:nvPr/>
        </p:nvSpPr>
        <p:spPr>
          <a:xfrm>
            <a:off x="5105400" y="3657600"/>
            <a:ext cx="3810000" cy="1143000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graphicFrame>
        <p:nvGraphicFramePr>
          <p:cNvPr id="32" name="Graf 31"/>
          <p:cNvGraphicFramePr/>
          <p:nvPr/>
        </p:nvGraphicFramePr>
        <p:xfrm>
          <a:off x="914400" y="1752600"/>
          <a:ext cx="4495800" cy="243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 advClick="0" advTm="3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ICC 30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63BE"/>
      </a:accent1>
      <a:accent2>
        <a:srgbClr val="00AEEF"/>
      </a:accent2>
      <a:accent3>
        <a:srgbClr val="B6D554"/>
      </a:accent3>
      <a:accent4>
        <a:srgbClr val="00B192"/>
      </a:accent4>
      <a:accent5>
        <a:srgbClr val="F26531"/>
      </a:accent5>
      <a:accent6>
        <a:srgbClr val="63656A"/>
      </a:accent6>
      <a:hlink>
        <a:srgbClr val="00A0AF"/>
      </a:hlink>
      <a:folHlink>
        <a:srgbClr val="A9218E"/>
      </a:folHlink>
    </a:clrScheme>
    <a:fontScheme name="ICC Fonts 1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5_Vlastní návrh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Prezentace bílá A s číslováním">
  <a:themeElements>
    <a:clrScheme name="MPO">
      <a:dk1>
        <a:sysClr val="windowText" lastClr="000000"/>
      </a:dk1>
      <a:lt1>
        <a:srgbClr val="FFFFFF"/>
      </a:lt1>
      <a:dk2>
        <a:srgbClr val="004B8D"/>
      </a:dk2>
      <a:lt2>
        <a:srgbClr val="FFFFFF"/>
      </a:lt2>
      <a:accent1>
        <a:srgbClr val="FFFFFF"/>
      </a:accent1>
      <a:accent2>
        <a:srgbClr val="B9E0F7"/>
      </a:accent2>
      <a:accent3>
        <a:srgbClr val="13B5F4"/>
      </a:accent3>
      <a:accent4>
        <a:srgbClr val="0096D6"/>
      </a:accent4>
      <a:accent5>
        <a:srgbClr val="E31B23"/>
      </a:accent5>
      <a:accent6>
        <a:srgbClr val="B5121B"/>
      </a:accent6>
      <a:hlink>
        <a:srgbClr val="B9E0F7"/>
      </a:hlink>
      <a:folHlink>
        <a:srgbClr val="13B5F4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3430</TotalTime>
  <Words>375</Words>
  <Application>Microsoft Office PowerPoint</Application>
  <PresentationFormat>Předvádění na obrazovce (4:3)</PresentationFormat>
  <Paragraphs>44</Paragraphs>
  <Slides>3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3</vt:i4>
      </vt:variant>
      <vt:variant>
        <vt:lpstr>Nadpisy snímků</vt:lpstr>
      </vt:variant>
      <vt:variant>
        <vt:i4>3</vt:i4>
      </vt:variant>
    </vt:vector>
  </HeadingPairs>
  <TitlesOfParts>
    <vt:vector size="6" baseType="lpstr">
      <vt:lpstr>Office Theme</vt:lpstr>
      <vt:lpstr>5_Vlastní návrh</vt:lpstr>
      <vt:lpstr>Prezentace bílá A s číslováním</vt:lpstr>
      <vt:lpstr>UZBEKISTAN</vt:lpstr>
      <vt:lpstr>UZBEKISTAN</vt:lpstr>
      <vt:lpstr>UZBEKISTAN</vt:lpstr>
    </vt:vector>
  </TitlesOfParts>
  <Company>Chambre de Commerce Internationale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WU Fung Fung</dc:creator>
  <cp:lastModifiedBy>Brunclikova</cp:lastModifiedBy>
  <cp:revision>422</cp:revision>
  <dcterms:created xsi:type="dcterms:W3CDTF">2013-11-18T11:48:39Z</dcterms:created>
  <dcterms:modified xsi:type="dcterms:W3CDTF">2017-03-08T08:29:12Z</dcterms:modified>
</cp:coreProperties>
</file>