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45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5EF2D-9C80-49C6-9107-4E897874F5F5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82DAC-152F-4352-8136-2570680BC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84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589E-5F21-7D49-9840-FED24072E9F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01AB1-6F17-384C-87D8-34B91938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869A-0AFD-2C4E-A521-B6A693F380C3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A1F7-C668-429D-B885-EE2B51C170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89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B0FC-91FD-5143-B11A-5E1766CE815A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D297-A344-455E-B4D1-46E9D6B500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93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D7AC-DC3C-6E42-99AA-F13EBC9B6F43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38F4-9ABA-45BB-9067-994B2E23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1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D341-0551-0744-8A52-058CF6F07D15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E0F6-E9FE-4F38-9C5A-264E3AF3E9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2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7543-EA93-B14F-9E31-0156303AA440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92F0-C34F-45A6-9EC3-EC2198D21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06CE-EBE3-0B43-ABB5-BB7CBE76D97F}" type="datetime1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1C9D-7914-41C2-B80A-FB18752ED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1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C902-09E4-7347-A1A0-FA9E0283A24F}" type="datetime1">
              <a:rPr lang="cs-CZ" smtClean="0"/>
              <a:t>2.3.2017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D6C1-55AA-495D-B94A-D40357302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38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B704-6E41-184D-B4BF-0DD77820C2B0}" type="datetime1">
              <a:rPr lang="cs-CZ" smtClean="0"/>
              <a:t>2.3.2017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B9BB-F93F-4294-BEB9-5927C4E179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4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F10B-0517-584B-A672-728CEB823B45}" type="datetime1">
              <a:rPr lang="cs-CZ" smtClean="0"/>
              <a:t>2.3.2017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696B-5CFD-4D00-9550-72D75B65C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40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2FC9-BDC2-DD47-B69A-8D44D7A16BE3}" type="datetime1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B36F-BBE7-4E13-A1EB-343B38377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F1A6-268D-7D4C-A206-A402BF3585FF}" type="datetime1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26F0-12C4-4D41-A2AA-C3E544FB5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6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FFFC7-E968-C647-A8D1-3FA0AAECF41C}" type="datetime1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DAE32-3E57-4CB4-92A6-6A78B7E35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www.xrusko.cz/wp-content/uploads/T&#225;d&#382;ikist&#225;n.jpg" TargetMode="External"/><Relationship Id="rId7" Type="http://schemas.openxmlformats.org/officeDocument/2006/relationships/image" Target="../media/image49.jpeg"/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6988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Exportní příležitosti </a:t>
            </a:r>
            <a:b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a podnikatelské prostředí </a:t>
            </a:r>
            <a:b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v Uzbekistánu</a:t>
            </a:r>
            <a:b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Tádžikistánu a </a:t>
            </a:r>
            <a:r>
              <a:rPr lang="cs-CZ" sz="36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Turkmenistánu</a:t>
            </a:r>
          </a:p>
          <a:p>
            <a:pPr marL="26988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cs-CZ" sz="3600" b="1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cs-CZ" sz="2000" b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000099"/>
                </a:solidFill>
                <a:latin typeface="Georgia" panose="02040502050405020303" pitchFamily="18" charset="0"/>
              </a:rPr>
              <a:t>Praha, 7. března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4" y="4714428"/>
            <a:ext cx="1832350" cy="111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gis.uz/upload/files/flag_uzbekist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8" y="4725144"/>
            <a:ext cx="1912949" cy="1116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User_Data\jsiro\Pictures\tadzikista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98" y="4735860"/>
            <a:ext cx="2216632" cy="111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User_Data\jsiro\Pictures\turkmenista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70" y="4714428"/>
            <a:ext cx="1698563" cy="1137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Podmínky </a:t>
            </a:r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pro podnikání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6988" indent="0">
              <a:spcAft>
                <a:spcPts val="1200"/>
              </a:spcAft>
              <a:buNone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Uzbekistán zjednodušuje podmínky pro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podnikání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ruší všechny mimořádné prověrky podnikatelských subjektů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osvobozuje podnikatele od správní a trestní odpovědnosti za přestupky, k nimž dochází poprvé, s výjimkou náhrady hmotné škody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ruší </a:t>
            </a: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sankcionování podnikatelských subjektů formou odnětí práva na podnikání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umožňuje nově vzniklým firmám se zahraniční účastí uplatňovat po dobu 5 let sazby daní a odvodů platné k datu založení firmy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osvobozuje vývozce od povinnosti registrovat exportní smlouvy u státní celní služby, s výjimkou kontraktů na zbraně, vzácné kovy, radioaktivní látky, bavlnu,, ropu, elektřinu, obilí, cukr, dobytek, hedvábí a kůže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vytváří pozici ombudsmana pro ochranu práv a zájmů podnikatelských subjektů</a:t>
            </a:r>
          </a:p>
          <a:p>
            <a:pPr marL="369888">
              <a:spcBef>
                <a:spcPts val="400"/>
              </a:spcBef>
              <a:spcAft>
                <a:spcPts val="400"/>
              </a:spcAft>
            </a:pP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rozšiřuje seznam státních služeb poskytovaných prostřednictvím </a:t>
            </a:r>
            <a:r>
              <a:rPr lang="cs-CZ" sz="1900" dirty="0" err="1">
                <a:solidFill>
                  <a:srgbClr val="000099"/>
                </a:solidFill>
                <a:latin typeface="Georgia" panose="02040502050405020303" pitchFamily="18" charset="0"/>
              </a:rPr>
              <a:t>one</a:t>
            </a:r>
            <a:r>
              <a:rPr lang="cs-CZ" sz="1900" dirty="0">
                <a:solidFill>
                  <a:srgbClr val="000099"/>
                </a:solidFill>
                <a:latin typeface="Georgia" panose="02040502050405020303" pitchFamily="18" charset="0"/>
              </a:rPr>
              <a:t>-stop-</a:t>
            </a:r>
            <a:r>
              <a:rPr lang="cs-CZ" sz="1900" dirty="0" err="1">
                <a:solidFill>
                  <a:srgbClr val="000099"/>
                </a:solidFill>
                <a:latin typeface="Georgia" panose="02040502050405020303" pitchFamily="18" charset="0"/>
              </a:rPr>
              <a:t>shop</a:t>
            </a:r>
            <a:endParaRPr lang="cs-CZ" sz="19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>
              <a:spcAft>
                <a:spcPts val="600"/>
              </a:spcAft>
              <a:buNone/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EU - Uzbekistán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EU jako celek je 4. největším obchodním partnerem UZ (po RF, CN 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KZ); obchodní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výměna 2016: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2,5 mld. USD (zůstala na úrovni 2015)</a:t>
            </a: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80% vývoz – strojírenské a dopravní zařízení, farmaceutické výrobky, potraviny a živá zvířata; 20% dovoz – suroviny a minerály, textil, chemikálie, zemědělské produkty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obchodní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výměna UZ-SNS: 8,5 mld. USD, UZ-Asie: 7,5 mld. USD</a:t>
            </a:r>
          </a:p>
          <a:p>
            <a:pPr marL="274638" indent="-247650"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 UZ působí více než 1000 firem s kapitálovou účastí z ČS EU</a:t>
            </a: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jednání je dohoda o ochraně a podpoře investic, normalizace vztahů s EBRD 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EIB, </a:t>
            </a:r>
            <a:r>
              <a:rPr lang="cs-CZ" sz="2000" dirty="0" err="1" smtClean="0">
                <a:solidFill>
                  <a:srgbClr val="000099"/>
                </a:solidFill>
                <a:latin typeface="Georgia" panose="02040502050405020303" pitchFamily="18" charset="0"/>
              </a:rPr>
              <a:t>Association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of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European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 smtClean="0">
                <a:solidFill>
                  <a:srgbClr val="000099"/>
                </a:solidFill>
                <a:latin typeface="Georgia" panose="02040502050405020303" pitchFamily="18" charset="0"/>
              </a:rPr>
              <a:t>Businesses</a:t>
            </a:r>
            <a:endParaRPr lang="cs-CZ" sz="20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Rozvojová spolupráce - 168 mil. Eur na léta 2014-2020 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profituje z GSP, zvažuje podání žádosti o zařazení do GSP+</a:t>
            </a:r>
          </a:p>
          <a:p>
            <a:pPr marL="274638" indent="-247650"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EP ratifikoval dodatek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k textilnímu protokolu</a:t>
            </a:r>
          </a:p>
          <a:p>
            <a:pPr marL="274638" indent="-247650"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zájem o transfer know-how a moderních technologií</a:t>
            </a:r>
          </a:p>
          <a:p>
            <a:pPr marL="26988" indent="0">
              <a:spcAft>
                <a:spcPts val="600"/>
              </a:spcAft>
              <a:buNone/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Vývoj obchodu ČR - UZ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User_Data\jsiro\Pictures\tabulk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11406"/>
            <a:ext cx="8064896" cy="5733533"/>
          </a:xfrm>
          <a:noFill/>
        </p:spPr>
      </p:pic>
    </p:spTree>
    <p:extLst>
      <p:ext uri="{BB962C8B-B14F-4D97-AF65-F5344CB8AC3E}">
        <p14:creationId xmlns:p14="http://schemas.microsoft.com/office/powerpoint/2010/main" val="21065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Obchod </a:t>
            </a:r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ČR - UZ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6988" indent="0"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Obchodní výměna </a:t>
            </a:r>
            <a:endParaRPr lang="cs-CZ" sz="2400" b="1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je 2. největším obchodním partnerem ČR v regionu SA (za KZ)</a:t>
            </a: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od r. 2005 saldo je vzájemného obchodu vždy pozitivní a růst českého exportu má rostoucí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tendenci</a:t>
            </a: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Obrat 2016: 73,9 mil. USD (2015 - 66,6 mil. USD)</a:t>
            </a: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Vývoz: 68,8 mil.; dovoz: 5,1 mil. USD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komoditní struktuře českého exportu za posledních 5 let dominuje co do hodnoty následujících 10 položek: pneumatiky a duše, léčiva, elektrické komponenty, armatury,  železniční dopravní prostředky, zařízení pro ohřev a chlazení, plastové trubky a hadice, zařízení pro zpracování dat a živá zvířata</a:t>
            </a:r>
          </a:p>
          <a:p>
            <a:pPr marL="369888"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komoditní struktuře českého dovozu za posledních 5 let dominuje co do hodnoty následujících 10 položek: textilní příze, textilní vlákna, zelenina a ovoce, anorganické chemikálie, suroviny živočišného původu, drobné předměty, koření, umělá hnojiva, živá zvířata a dřevo.</a:t>
            </a:r>
          </a:p>
          <a:p>
            <a:pPr marL="26988" indent="0">
              <a:spcAft>
                <a:spcPts val="600"/>
              </a:spcAft>
              <a:buNone/>
            </a:pPr>
            <a:endParaRPr lang="cs-CZ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Perspektivní sektory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endParaRPr lang="cs-CZ" sz="24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zpracování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bavlny, textilní průmysl</a:t>
            </a: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zemědělská technika, zpracování a skladování zeleniny a ovoce, nové zemědělské kultury (ovocné stromy)</a:t>
            </a: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dopravní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prostředky, zdravotnické prostředky</a:t>
            </a: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energetický, ropný a těžební průmysl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chemický průmysl, výroba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hnojiv, farmaceutické výrobky</a:t>
            </a:r>
          </a:p>
          <a:p>
            <a:pPr marL="36988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právní rámec zahrnuje všechny základní smlouvy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Akce na podporu exportu 2017</a:t>
            </a:r>
            <a:endParaRPr lang="cs-CZ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r>
              <a:rPr lang="cs-CZ" sz="1800" dirty="0" smtClean="0">
                <a:latin typeface="Georgia" panose="02040502050405020303" pitchFamily="18" charset="0"/>
              </a:rPr>
              <a:t>podnikatelská </a:t>
            </a:r>
            <a:r>
              <a:rPr lang="cs-CZ" sz="1800" dirty="0">
                <a:latin typeface="Georgia" panose="02040502050405020303" pitchFamily="18" charset="0"/>
              </a:rPr>
              <a:t>mise doprovázející předsedu PS </a:t>
            </a:r>
            <a:r>
              <a:rPr lang="cs-CZ" sz="1800" dirty="0" smtClean="0">
                <a:latin typeface="Georgia" panose="02040502050405020303" pitchFamily="18" charset="0"/>
              </a:rPr>
              <a:t>PČR organizovaná </a:t>
            </a:r>
            <a:r>
              <a:rPr lang="cs-CZ" sz="1800" dirty="0">
                <a:latin typeface="Georgia" panose="02040502050405020303" pitchFamily="18" charset="0"/>
              </a:rPr>
              <a:t>Komorou pro spolupráci se SNS a Hospodářskou komorou (9. února)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jednání J. Hamáčka s ministrem pro vnější ekonomické vztahy, obchod a investice (9.2.)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účast </a:t>
            </a:r>
            <a:r>
              <a:rPr lang="cs-CZ" sz="1800" dirty="0" err="1">
                <a:latin typeface="Georgia" panose="02040502050405020303" pitchFamily="18" charset="0"/>
              </a:rPr>
              <a:t>CzechTrade</a:t>
            </a:r>
            <a:r>
              <a:rPr lang="cs-CZ" sz="1800" dirty="0">
                <a:latin typeface="Georgia" panose="02040502050405020303" pitchFamily="18" charset="0"/>
              </a:rPr>
              <a:t> na výstavách </a:t>
            </a:r>
            <a:r>
              <a:rPr lang="cs-CZ" sz="1800" dirty="0" err="1">
                <a:latin typeface="Georgia" panose="02040502050405020303" pitchFamily="18" charset="0"/>
              </a:rPr>
              <a:t>UzBuild</a:t>
            </a:r>
            <a:r>
              <a:rPr lang="cs-CZ" sz="1800" dirty="0">
                <a:latin typeface="Georgia" panose="02040502050405020303" pitchFamily="18" charset="0"/>
              </a:rPr>
              <a:t>, </a:t>
            </a:r>
            <a:r>
              <a:rPr lang="cs-CZ" sz="1800" dirty="0" err="1">
                <a:latin typeface="Georgia" panose="02040502050405020303" pitchFamily="18" charset="0"/>
              </a:rPr>
              <a:t>BuildTech</a:t>
            </a:r>
            <a:r>
              <a:rPr lang="cs-CZ" sz="1800" dirty="0">
                <a:latin typeface="Georgia" panose="02040502050405020303" pitchFamily="18" charset="0"/>
              </a:rPr>
              <a:t> a </a:t>
            </a:r>
            <a:r>
              <a:rPr lang="cs-CZ" sz="1800" dirty="0" err="1">
                <a:latin typeface="Georgia" panose="02040502050405020303" pitchFamily="18" charset="0"/>
              </a:rPr>
              <a:t>AquaTherm</a:t>
            </a:r>
            <a:r>
              <a:rPr lang="cs-CZ" sz="1800" dirty="0">
                <a:latin typeface="Georgia" panose="02040502050405020303" pitchFamily="18" charset="0"/>
              </a:rPr>
              <a:t> v </a:t>
            </a:r>
            <a:r>
              <a:rPr lang="cs-CZ" sz="1800" dirty="0" smtClean="0">
                <a:latin typeface="Georgia" panose="02040502050405020303" pitchFamily="18" charset="0"/>
              </a:rPr>
              <a:t>Taškentu (1</a:t>
            </a:r>
            <a:r>
              <a:rPr lang="cs-CZ" sz="1800" dirty="0">
                <a:latin typeface="Georgia" panose="02040502050405020303" pitchFamily="18" charset="0"/>
              </a:rPr>
              <a:t>.-3.3.)</a:t>
            </a:r>
          </a:p>
          <a:p>
            <a:pPr lvl="0"/>
            <a:r>
              <a:rPr lang="cs-CZ" sz="1800" dirty="0" smtClean="0">
                <a:latin typeface="Georgia" panose="02040502050405020303" pitchFamily="18" charset="0"/>
              </a:rPr>
              <a:t>teritoriální </a:t>
            </a:r>
            <a:r>
              <a:rPr lang="cs-CZ" sz="1800" dirty="0">
                <a:latin typeface="Georgia" panose="02040502050405020303" pitchFamily="18" charset="0"/>
              </a:rPr>
              <a:t>setkání k UZ, TJ a TM pořádané ICC (7.3.)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incomingová mise UZ dovozců potravinářských technologií ve spolupráci s </a:t>
            </a:r>
            <a:r>
              <a:rPr lang="cs-CZ" sz="1800" dirty="0" err="1">
                <a:latin typeface="Georgia" panose="02040502050405020303" pitchFamily="18" charset="0"/>
              </a:rPr>
              <a:t>MZe</a:t>
            </a:r>
            <a:r>
              <a:rPr lang="cs-CZ" sz="1800" dirty="0">
                <a:latin typeface="Georgia" panose="02040502050405020303" pitchFamily="18" charset="0"/>
              </a:rPr>
              <a:t> (konec května)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zasedání smíšené mezivládní komise (UZ strana navrhla červenec/srpen 2017)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incomingová mise zaměřená na podporu vývozu zdravotnických prostředků ve spolupráci s Asociací výrobců a dodavatelů zdravotnických prostředků (2. pol. září)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prezentace českého obranného průmyslu v UZ a TM spojená s návštěvou náměstka ministra obrany s podnikatelskou misí AOBP (říjen)</a:t>
            </a:r>
          </a:p>
          <a:p>
            <a:pPr lvl="0"/>
            <a:r>
              <a:rPr lang="cs-CZ" sz="1800" dirty="0">
                <a:latin typeface="Georgia" panose="02040502050405020303" pitchFamily="18" charset="0"/>
              </a:rPr>
              <a:t>oficiální účast ČR na veletrhu „</a:t>
            </a:r>
            <a:r>
              <a:rPr lang="cs-CZ" sz="1800" dirty="0" err="1">
                <a:latin typeface="Georgia" panose="02040502050405020303" pitchFamily="18" charset="0"/>
              </a:rPr>
              <a:t>Central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Asian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Industrial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Week</a:t>
            </a:r>
            <a:r>
              <a:rPr lang="cs-CZ" sz="1800" dirty="0">
                <a:latin typeface="Georgia" panose="02040502050405020303" pitchFamily="18" charset="0"/>
              </a:rPr>
              <a:t>“ ve spolupráci s </a:t>
            </a:r>
            <a:r>
              <a:rPr lang="cs-CZ" sz="1800" dirty="0" err="1">
                <a:latin typeface="Georgia" panose="02040502050405020303" pitchFamily="18" charset="0"/>
              </a:rPr>
              <a:t>MPaO</a:t>
            </a:r>
            <a:r>
              <a:rPr lang="cs-CZ" sz="1800" dirty="0">
                <a:latin typeface="Georgia" panose="02040502050405020303" pitchFamily="18" charset="0"/>
              </a:rPr>
              <a:t> a SPD ČR (Taškent, polovina listopadu)</a:t>
            </a:r>
          </a:p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954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500" b="1" dirty="0">
                <a:solidFill>
                  <a:srgbClr val="000099"/>
                </a:solidFill>
                <a:latin typeface="Georgia" panose="02040502050405020303" pitchFamily="18" charset="0"/>
              </a:rPr>
              <a:t>Mezinárodní veletrhy a výstavy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04056"/>
          </a:xfrm>
        </p:spPr>
        <p:txBody>
          <a:bodyPr/>
          <a:lstStyle/>
          <a:p>
            <a:pPr marL="26988" indent="0">
              <a:spcAft>
                <a:spcPts val="600"/>
              </a:spcAft>
              <a:buNone/>
            </a:pPr>
            <a:r>
              <a:rPr lang="cs-CZ" sz="2600" dirty="0">
                <a:solidFill>
                  <a:srgbClr val="000099"/>
                </a:solidFill>
                <a:latin typeface="Georgia" panose="02040502050405020303" pitchFamily="18" charset="0"/>
              </a:rPr>
              <a:t>ITE </a:t>
            </a:r>
            <a:r>
              <a:rPr lang="cs-CZ" sz="2600" dirty="0" err="1">
                <a:solidFill>
                  <a:srgbClr val="000099"/>
                </a:solidFill>
                <a:latin typeface="Georgia" panose="02040502050405020303" pitchFamily="18" charset="0"/>
              </a:rPr>
              <a:t>Uzbekistan</a:t>
            </a:r>
            <a:r>
              <a:rPr lang="cs-CZ" sz="2600" dirty="0">
                <a:solidFill>
                  <a:srgbClr val="000099"/>
                </a:solidFill>
                <a:latin typeface="Georgia" panose="02040502050405020303" pitchFamily="18" charset="0"/>
              </a:rPr>
              <a:t> - </a:t>
            </a:r>
            <a:r>
              <a:rPr lang="cs-CZ" sz="26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www.ite-uzbekistan.uz</a:t>
            </a:r>
          </a:p>
          <a:p>
            <a:pPr marL="26988" indent="0" algn="ctr">
              <a:spcAft>
                <a:spcPts val="600"/>
              </a:spcAft>
              <a:buNone/>
            </a:pPr>
            <a:endParaRPr lang="cs-CZ" sz="2600" dirty="0">
              <a:solidFill>
                <a:srgbClr val="D52B1E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83568" y="1574645"/>
            <a:ext cx="828092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indent="0">
              <a:spcAft>
                <a:spcPts val="600"/>
              </a:spcAft>
              <a:buNone/>
            </a:pPr>
            <a:r>
              <a:rPr lang="cs-CZ" sz="26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	březen-duben</a:t>
            </a:r>
          </a:p>
          <a:p>
            <a:pPr marL="26988" indent="0" algn="ctr">
              <a:spcAft>
                <a:spcPts val="600"/>
              </a:spcAft>
              <a:buNone/>
            </a:pPr>
            <a:r>
              <a:rPr lang="cs-CZ" sz="26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květen-červen</a:t>
            </a:r>
            <a:endParaRPr lang="cs-CZ" sz="26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1" descr="http://www.ite-gulf.com/wp-content/uploads/2015/10/UzBu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0" y="2564904"/>
            <a:ext cx="1657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terra-expo.com/uploads/exhibition/logo/MebelEx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90" y="2217241"/>
            <a:ext cx="1652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http://www.advantour.com/img/uzbekistan/exhibitions/aquatherm_tashkent_2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8" y="2880816"/>
            <a:ext cx="1533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ite-uzbekistan.uz/upload/iblock/e33/WorldFoo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28" y="4061916"/>
            <a:ext cx="1498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http://generalexpo.ru/common/upload/agroworld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8" y="3893641"/>
            <a:ext cx="18224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http://img.medicalexpo.fr/images_me/salon/salon-p/tashkent-international-healthcare-exhibition-tihe-2016-W494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5" y="5068391"/>
            <a:ext cx="1490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http://www.ite-exhibitions.com/getmedia/c3135320-3ddc-497b-a858-fc95275d1532/Stomatology-Uzbekistan.png.aspx?width=214&amp;height=111&amp;ext=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3" y="5192216"/>
            <a:ext cx="1393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 descr="http://mail.terra-expo.com/uploads/cache/fb/d3/fbd376da6a908f0400bced738286ee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5" y="5006479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17"/>
          <p:cNvCxnSpPr/>
          <p:nvPr/>
        </p:nvCxnSpPr>
        <p:spPr>
          <a:xfrm>
            <a:off x="5191125" y="1844675"/>
            <a:ext cx="0" cy="439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7" descr="http://www.terra-expo.com/uploads/exhibition/logo/2016/06/01/%D1%83%D0%B7%D0%B1%D0%B5%D0%BA%D0%B8%D1%81%D1%82%D0%B0%D0%B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160588"/>
            <a:ext cx="182086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freshexpo.ru/upload/iblock/ec5/ogu_logo260e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279775"/>
            <a:ext cx="21034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www.afisha.uz/ui/materials/2016/03/000277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8850"/>
            <a:ext cx="19081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500" b="1" dirty="0">
                <a:solidFill>
                  <a:srgbClr val="000099"/>
                </a:solidFill>
                <a:latin typeface="Georgia" panose="02040502050405020303" pitchFamily="18" charset="0"/>
              </a:rPr>
              <a:t>Mezinárodní veletrhy a výstavy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04056"/>
          </a:xfrm>
        </p:spPr>
        <p:txBody>
          <a:bodyPr/>
          <a:lstStyle/>
          <a:p>
            <a:pPr marL="26988" indent="0">
              <a:spcAft>
                <a:spcPts val="600"/>
              </a:spcAft>
              <a:buNone/>
            </a:pPr>
            <a:r>
              <a:rPr lang="cs-CZ" sz="2600" dirty="0">
                <a:solidFill>
                  <a:srgbClr val="000099"/>
                </a:solidFill>
                <a:latin typeface="Georgia" panose="02040502050405020303" pitchFamily="18" charset="0"/>
              </a:rPr>
              <a:t>ITE </a:t>
            </a:r>
            <a:r>
              <a:rPr lang="cs-CZ" sz="2600" dirty="0" err="1">
                <a:solidFill>
                  <a:srgbClr val="000099"/>
                </a:solidFill>
                <a:latin typeface="Georgia" panose="02040502050405020303" pitchFamily="18" charset="0"/>
              </a:rPr>
              <a:t>Uzbekistan</a:t>
            </a:r>
            <a:r>
              <a:rPr lang="cs-CZ" sz="2600" dirty="0">
                <a:solidFill>
                  <a:srgbClr val="000099"/>
                </a:solidFill>
                <a:latin typeface="Georgia" panose="02040502050405020303" pitchFamily="18" charset="0"/>
              </a:rPr>
              <a:t> - </a:t>
            </a:r>
            <a:r>
              <a:rPr lang="cs-CZ" sz="26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www.ite-uzbekistan.uz</a:t>
            </a:r>
          </a:p>
          <a:p>
            <a:pPr marL="26988" indent="0" algn="ctr">
              <a:spcAft>
                <a:spcPts val="600"/>
              </a:spcAft>
              <a:buNone/>
            </a:pPr>
            <a:endParaRPr lang="cs-CZ" sz="2600" dirty="0">
              <a:solidFill>
                <a:srgbClr val="D52B1E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83568" y="1574645"/>
            <a:ext cx="828092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indent="0">
              <a:spcAft>
                <a:spcPts val="600"/>
              </a:spcAft>
              <a:buNone/>
            </a:pPr>
            <a:r>
              <a:rPr lang="cs-CZ" sz="2600" dirty="0">
                <a:solidFill>
                  <a:srgbClr val="00B050"/>
                </a:solidFill>
                <a:latin typeface="Georgia" panose="02040502050405020303" pitchFamily="18" charset="0"/>
              </a:rPr>
              <a:t>	září - říjen</a:t>
            </a:r>
          </a:p>
          <a:p>
            <a:pPr marL="26988" indent="0" algn="ctr">
              <a:spcAft>
                <a:spcPts val="600"/>
              </a:spcAft>
              <a:buNone/>
            </a:pPr>
            <a:r>
              <a:rPr lang="cs-CZ" sz="2600" dirty="0">
                <a:solidFill>
                  <a:srgbClr val="FFC000"/>
                </a:solidFill>
                <a:latin typeface="Georgia" panose="02040502050405020303" pitchFamily="18" charset="0"/>
              </a:rPr>
              <a:t>listopad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4716016" y="1886862"/>
            <a:ext cx="0" cy="439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ite-uzbekistan.uz/upload/iblock/b72/cait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408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ite-uzbekistan.uz/upload/iblock/019/Text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05" y="2597547"/>
            <a:ext cx="1409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www.ite-uzbekistan.uz/upload/iblock/619/plast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3" y="4669234"/>
            <a:ext cx="14636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http://www.ite-uzbekistan.uz/upload/iblock/8fc/OzPrint_Up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0" y="4023122"/>
            <a:ext cx="16954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http://www.ite-uzbekistan.uz/upload/iblock/fb8/Chem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" y="3426222"/>
            <a:ext cx="14097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http://tradeuzbekistan.com/images/e31993397eb29149d8fd5c6f5a6368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30" y="5099447"/>
            <a:ext cx="200818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 descr="http://www.ite-gulf.com/wp-content/uploads/2015/10/Transport-Uz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00" y="4705361"/>
            <a:ext cx="1943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www.ite-china.com.cn/itechina/wp-content/uploads/2014/07/miningWorld-uzbekistan-expo-300x14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1" y="3674155"/>
            <a:ext cx="19446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ttp://generalexpo.ru/common/upload/machiner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31" y="2224881"/>
            <a:ext cx="23764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500" b="1" dirty="0">
                <a:solidFill>
                  <a:srgbClr val="000099"/>
                </a:solidFill>
                <a:latin typeface="Georgia" panose="02040502050405020303" pitchFamily="18" charset="0"/>
              </a:rPr>
              <a:t>Mezinárodní veletrhy a výstavy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04056"/>
          </a:xfrm>
        </p:spPr>
        <p:txBody>
          <a:bodyPr/>
          <a:lstStyle/>
          <a:p>
            <a:pPr marL="26988" indent="0">
              <a:spcAft>
                <a:spcPts val="600"/>
              </a:spcAft>
              <a:buNone/>
            </a:pPr>
            <a:r>
              <a:rPr lang="en-US" sz="2600" dirty="0">
                <a:solidFill>
                  <a:srgbClr val="000099"/>
                </a:solidFill>
                <a:latin typeface="Georgia" panose="02040502050405020303" pitchFamily="18" charset="0"/>
              </a:rPr>
              <a:t>International Exhibition Group (IEG) - www.ieg.uz</a:t>
            </a:r>
            <a:endParaRPr lang="cs-CZ" sz="2600" dirty="0">
              <a:solidFill>
                <a:srgbClr val="D52B1E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683568" y="1574645"/>
            <a:ext cx="828092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indent="0">
              <a:spcAft>
                <a:spcPts val="600"/>
              </a:spcAft>
              <a:buNone/>
            </a:pPr>
            <a:r>
              <a:rPr lang="cs-CZ" sz="2600" dirty="0">
                <a:solidFill>
                  <a:srgbClr val="00B050"/>
                </a:solidFill>
                <a:latin typeface="Georgia" panose="02040502050405020303" pitchFamily="18" charset="0"/>
              </a:rPr>
              <a:t>	březen</a:t>
            </a:r>
          </a:p>
          <a:p>
            <a:pPr marL="26988" indent="0" algn="ctr">
              <a:spcAft>
                <a:spcPts val="600"/>
              </a:spcAft>
              <a:buNone/>
            </a:pPr>
            <a:r>
              <a:rPr lang="cs-CZ" sz="2600" dirty="0">
                <a:solidFill>
                  <a:srgbClr val="FFC000"/>
                </a:solidFill>
                <a:latin typeface="Georgia" panose="02040502050405020303" pitchFamily="18" charset="0"/>
              </a:rPr>
              <a:t>říjen - listopad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4518534" y="1886862"/>
            <a:ext cx="0" cy="439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afisha.uz/ui/materials/2016/01/0784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1" y="2428664"/>
            <a:ext cx="15367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sibmet24.ru/upload/iblock/bb6/kopiya-uzmetalmash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86" y="2428664"/>
            <a:ext cx="21637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ttp://ieg.uz/wp-content/uploads/2011/01/UzMiningExpo_2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4" y="3801851"/>
            <a:ext cx="153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http://tradeuzbekistan.com/images/6eb1cf8397990dce6eda24c5779ad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48" y="3566901"/>
            <a:ext cx="19415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ieg.uz/wp-content/uploads/2011/02/UzAutomation_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3" y="4898029"/>
            <a:ext cx="2381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ieg.uz/wp-content/uploads/2012/02/3333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20" y="2561496"/>
            <a:ext cx="1584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ieg.uz/wp-content/uploads/2012/02/11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8" y="3814034"/>
            <a:ext cx="1584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eg.uz/wp-content/uploads/2011/01/UzMedExpo_logo_26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8" y="5171346"/>
            <a:ext cx="20224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ieg.uz/wp-content/uploads/2012/02/UzAgro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45" y="2483709"/>
            <a:ext cx="13239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http://static.mg.uz/images/119325_048008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20" y="3523521"/>
            <a:ext cx="2081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TÁDŽIKISTÁN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676791" y="980728"/>
            <a:ext cx="8298278" cy="5587606"/>
            <a:chOff x="676791" y="980728"/>
            <a:chExt cx="8298278" cy="5587606"/>
          </a:xfrm>
        </p:grpSpPr>
        <p:pic>
          <p:nvPicPr>
            <p:cNvPr id="9" name="Picture 7" descr="http://www.xrusko.cz/wp-content/uploads/Tádžikistán-300x225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15" y="2181299"/>
              <a:ext cx="3009454" cy="225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D:\User_Data\jsiro\Pictures\03_stavb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91" y="2746922"/>
              <a:ext cx="2815089" cy="187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http://www.stoplusjednicka.cz/sites/default/files/zeme-sveta/2014/03/tadz_chlapi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403" y="985453"/>
              <a:ext cx="3417666" cy="229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D:\User_Data\jsiro\Pictures\SPQFWUJ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585" y="4451036"/>
              <a:ext cx="3150484" cy="211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D:\User_Data\jsiro\Pictures\01_hory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980728"/>
              <a:ext cx="3060378" cy="229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D:\User_Data\jsiro\Pictures\Hamáček v UZ a TJ\DSC0036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2" y="980728"/>
              <a:ext cx="3443899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D:\User_Data\jsiro\Pictures\02_kon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00" y="4768109"/>
              <a:ext cx="2700337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User_Data\jsiro\Pictures\tadzikistan_6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2" y="4451036"/>
              <a:ext cx="3065463" cy="211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D:\User_Data\jsiro\Pictures\tadzikistan_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775" y="3156703"/>
              <a:ext cx="3200585" cy="161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5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Politická mapa Střední Asie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908720"/>
            <a:ext cx="7064697" cy="55979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Tádžikistán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endParaRPr lang="cs-CZ" sz="20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TJ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na rozdíl od zbylých čtyř zemí regionu není součástí turkického, ale perského světa.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TJ je třetí nejchudší zemí Asie po Afghánistánu a KLDR a 33. nejchudší zemí světa.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Autokraticky vládne prezident E. </a:t>
            </a: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Rachmon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, je vnímán jako mírotvorce.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TJ je země rozvojová. Podle klasifikace Světové banky patří mezi ekonomiky s nižším středním příjmem. V Indexu lidského rozvoje OSN patří Tádžikistánu 129. místo. 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Ekonomika stojí na pěstování bavlny, produkci hliníku a příspěvcích, zasílaných TJ gastarbeitery ze zahraničí. Roste vývoz elektřiny.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TJ se potýká s řadou bezpečnostních výzev.</a:t>
            </a:r>
          </a:p>
          <a:p>
            <a:pPr marL="274638" indent="-247650">
              <a:spcBef>
                <a:spcPts val="400"/>
              </a:spcBef>
              <a:spcAft>
                <a:spcPts val="4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Přátelské vztahy se nedaří přetavit v obchodní a </a:t>
            </a: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ek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. spolupráci.</a:t>
            </a:r>
          </a:p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Tádžikistán v číslech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8,5 mil. obyvatel, rozloha 143 tis.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km² 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HDP: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6,4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mld. USD, pokles ekonomiky o 1 % v r. 2016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HDP: služby 51 %; zemědělství 27 %, průmysl 22 %  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 na hlavu: 5 700 USD 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dovoz – 2,1 mld. USD, vývoz – 0,5 mld. USD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běžný účet platební bilance – schodek 220 mil. USD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dominující položky vývozu – 20 % hliník,  17 % bavlna 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remitenty – klíčové pro ekonomiku, i když jejich podíl klesá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z 50% na 33% (2016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- 1,9 mld.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USD pouze z Ruska)   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postupná depreciace domácí měny (TJS) vůči USD, o 60% za poslední 3 roky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, problémy s likviditou 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Obrat: 5,1 mil. USD; vývoz: 4,4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mil.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USD; dovoz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cca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0,7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mil. USD</a:t>
            </a:r>
          </a:p>
          <a:p>
            <a:pPr marL="26988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    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Vývoj obchodu ČR - </a:t>
            </a:r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TJ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875895"/>
            <a:ext cx="8136903" cy="5753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Perspektivní  </a:t>
            </a:r>
            <a:r>
              <a:rPr lang="pl-PL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sektory </a:t>
            </a:r>
            <a:r>
              <a:rPr lang="pl-PL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spolupráce</a:t>
            </a:r>
            <a:endParaRPr lang="cs-CZ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Energetický průmysl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-  postupná rekonstrukce a dostavba vodních elektráren a systémů vodních přehrad, potřeba dostavby a modernizace přenosových soustav a distribučních sítí; v popředí zájmu i výstavba malých vodních děl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Potravinářství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 – zvyšování produktivity při výrobě základních výstupů živočišné výroby, zejména mléka s využitím nových technologií; zlepšování kvality genofondu hovězího dobytka; v rostlinné výrobě dodávky sazenic ovocných stromů, zkvalitnění sběru a zpracování ovoce a zeleniny; zvyšování přidané hodnoty u potravinářských výrobků (výroba kvalitních ovocných šťáv a džusů z místních surovin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)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SEZ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 -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Sught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Daugara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Iškošim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 a </a:t>
            </a:r>
            <a:r>
              <a:rPr lang="cs-CZ" sz="2400" dirty="0" err="1" smtClean="0">
                <a:solidFill>
                  <a:srgbClr val="000099"/>
                </a:solidFill>
                <a:latin typeface="Georgia" panose="02040502050405020303" pitchFamily="18" charset="0"/>
              </a:rPr>
              <a:t>Panč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0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TURKMENISTÁN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User_Data\jsiro\Pictures\QP5KR5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80" y="4509121"/>
            <a:ext cx="3041314" cy="2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User_Data\jsiro\Pictures\JV2VCJQ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2744736"/>
            <a:ext cx="3028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:\User_Data\jsiro\Pictures\283897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8984"/>
            <a:ext cx="32385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D:\User_Data\jsiro\Pictures\2838972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141538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:\User_Data\jsiro\Pictures\2838969-im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7466"/>
            <a:ext cx="34702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User_Data\jsiro\Pictures\V0HAAW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2259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D:\User_Data\jsiro\Pictures\IVV4OQQ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862456"/>
            <a:ext cx="3238500" cy="166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:\User_Data\jsiro\Pictures\22W74XU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93" y="4544961"/>
            <a:ext cx="296068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_Data\jsiro\Pictures\turkmenistan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812777"/>
            <a:ext cx="3092267" cy="207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Turkmenistán v číslech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5,4 mil. obyvatel, rozloha 488 tis.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km² 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HDP: 35 mld. USD, zmírnění růstu ekonomiky ze 4% v r. 2015 na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2,5%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 r. 2016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HDP: průmysl 54 %, služby 34 %, zemědělství 12 %, 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HDP na hlavu: 6 500 USD 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dovoz – 7,4 mld. USD, vývoz – 8,6 mld. USD (výrazný pokles oproti 2014 a 2015, kdy vývoz řádově 11-12 mld. USD)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běžný účet platební bilance – schodek 690 mil. USD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dominující položky vývozu – 81 % plyn, 10 % ropa a ropné deriváty, 6% bavlna a textil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dominující položky dovozu – 30% strojírenské výrobky, 20% výrobky z kovů, 16% dopravní prostředky, potraviny</a:t>
            </a:r>
          </a:p>
          <a:p>
            <a:pPr marL="274638" indent="-247650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Obrat 2016: 25,2 mil. USD; CZ vývoz: 24,6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mil. USD, CZ dovoz cca 0,6 mil.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USD (po poklesu v 2015 návrat na úroveň 2012-2014)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Perspektivní </a:t>
            </a: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sektory spolupráce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endParaRPr lang="cs-CZ" sz="24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E</a:t>
            </a:r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nergetický </a:t>
            </a: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průmysl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– národní strategie rozvoje energetického sektoru do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r. 2020 počítá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s dosažením roční produkce cca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45 </a:t>
            </a:r>
            <a:r>
              <a:rPr lang="cs-CZ" sz="2400" dirty="0" err="1" smtClean="0">
                <a:solidFill>
                  <a:srgbClr val="000099"/>
                </a:solidFill>
                <a:latin typeface="Georgia" panose="02040502050405020303" pitchFamily="18" charset="0"/>
              </a:rPr>
              <a:t>TWh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(ze současných 22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TWh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), z čehož na vývoz cca 13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TWh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 ( ze současných 4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TWh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); výstavba a modernizace elektráren s paroplynovým cyklem a přenosových soustav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Důlní</a:t>
            </a: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, těžební a ropný průmysl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– jedny z největších zásob zemního plynu, snaha o výstavbu tranzitní infrastruktury a investice do zkapalňovacích zařízení a technologií na chemické zpracování plynu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Obranný </a:t>
            </a:r>
            <a:r>
              <a:rPr lang="cs-CZ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a bezpečnostní </a:t>
            </a:r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průmysl</a:t>
            </a:r>
            <a:endParaRPr lang="cs-CZ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ZÚ Taškent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_Data\jsiro\Pictures\ZÚ Tašken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3" y="1268760"/>
            <a:ext cx="3857571" cy="2520280"/>
          </a:xfrm>
          <a:noFill/>
        </p:spPr>
      </p:pic>
      <p:pic>
        <p:nvPicPr>
          <p:cNvPr id="9" name="Picture 3" descr="D:\User_Data\jsiro\Pictures\521542_417631_Navnihol3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8507"/>
            <a:ext cx="384422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3" y="1268760"/>
            <a:ext cx="38442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Velvyslanectví České republiky</a:t>
            </a:r>
            <a:b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Třetí ulice </a:t>
            </a: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Navnichol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 č. 6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/>
            </a:r>
            <a:b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2000" dirty="0" err="1">
                <a:solidFill>
                  <a:srgbClr val="000099"/>
                </a:solidFill>
                <a:latin typeface="Georgia" panose="02040502050405020303" pitchFamily="18" charset="0"/>
              </a:rPr>
              <a:t>Mirzo-Ulugbekský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 rajon</a:t>
            </a:r>
            <a:b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100041 Taškent</a:t>
            </a:r>
            <a:b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</a:b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Uzbekistán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4293096"/>
            <a:ext cx="3844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+998 71 120 60 71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tashkent@mzv.cz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commerce_tashkent@mzv.cz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http://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www.mzv.cz/tashkent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6988" indent="0" algn="ctr">
              <a:spcAft>
                <a:spcPts val="600"/>
              </a:spcAft>
              <a:buNone/>
            </a:pPr>
            <a:endParaRPr lang="cs-CZ" sz="36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 algn="ctr">
              <a:spcAft>
                <a:spcPts val="600"/>
              </a:spcAft>
              <a:buNone/>
            </a:pPr>
            <a:endParaRPr lang="cs-CZ" sz="36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 algn="ctr">
              <a:spcAft>
                <a:spcPts val="600"/>
              </a:spcAft>
              <a:buNone/>
            </a:pPr>
            <a:endParaRPr lang="cs-CZ" sz="36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 algn="ctr">
              <a:spcAft>
                <a:spcPts val="600"/>
              </a:spcAft>
              <a:buNone/>
            </a:pPr>
            <a:r>
              <a:rPr lang="cs-CZ" sz="36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Děkuji </a:t>
            </a:r>
            <a:r>
              <a:rPr lang="cs-CZ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za pozornost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Obsah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endParaRPr lang="cs-CZ" sz="24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Uzbekistán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v číslech</a:t>
            </a: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Hlavní položky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dovozu/vývozu</a:t>
            </a:r>
          </a:p>
          <a:p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Aktuální stav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Liberalizace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Vzájemný obchod a perspektivní sektory pro spolupráci</a:t>
            </a: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Mezinárodní výstavy</a:t>
            </a:r>
          </a:p>
          <a:p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Tádžikistán</a:t>
            </a: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Turkmenistán</a:t>
            </a:r>
          </a:p>
          <a:p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ZÚ Taškent</a:t>
            </a:r>
          </a:p>
          <a:p>
            <a:pPr marL="0" indent="0">
              <a:buNone/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UZBEKISTÁN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544616"/>
          </a:xfrm>
        </p:spPr>
        <p:txBody>
          <a:bodyPr/>
          <a:lstStyle/>
          <a:p>
            <a:pPr marL="0" indent="0">
              <a:buNone/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971600" y="980618"/>
            <a:ext cx="7942094" cy="5563506"/>
            <a:chOff x="971600" y="980618"/>
            <a:chExt cx="7942094" cy="5563506"/>
          </a:xfrm>
        </p:grpSpPr>
        <p:pic>
          <p:nvPicPr>
            <p:cNvPr id="9" name="Picture 2" descr="D:\User_Data\jsiro\Pictures\uzbekistan_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47" y="980618"/>
              <a:ext cx="3708847" cy="262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D:\User_Data\jsiro\Pictures\uzbekistan_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4" y="980619"/>
              <a:ext cx="3881746" cy="262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D:\User_Data\jsiro\Pictures\uzbekistan_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605341"/>
              <a:ext cx="4443593" cy="293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D:\User_Data\jsiro\Pictures\uzbekistan_1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135" y="980618"/>
              <a:ext cx="1744993" cy="262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D:\User_Data\jsiro\Pictures\Hamáček v UZ a TJ\DSC0011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000" y="3605341"/>
              <a:ext cx="4351694" cy="293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D:\User_Data\jsiro\Pictures\uz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965" y="2885409"/>
              <a:ext cx="287972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0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Uzbekistán </a:t>
            </a:r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v číslech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endParaRPr lang="cs-CZ" sz="2400" dirty="0" smtClean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32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mil. obyvatel (3 x CZ), rozloha 448 978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km²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(5,7 x CZ)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HDP: 65,8 mld. USD, růst HDP v r. 2016 oficiálně 7,8%, reálně ale pouze 3,5% (služby 3%; </a:t>
            </a:r>
            <a:r>
              <a:rPr lang="cs-CZ" sz="2400">
                <a:solidFill>
                  <a:srgbClr val="000099"/>
                </a:solidFill>
                <a:latin typeface="Georgia" panose="02040502050405020303" pitchFamily="18" charset="0"/>
              </a:rPr>
              <a:t>průmysl </a:t>
            </a:r>
            <a:r>
              <a:rPr lang="cs-CZ" sz="2400" smtClean="0">
                <a:solidFill>
                  <a:srgbClr val="000099"/>
                </a:solidFill>
                <a:latin typeface="Georgia" panose="02040502050405020303" pitchFamily="18" charset="0"/>
              </a:rPr>
              <a:t>6%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a zemědělství 5,5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%, stavebnictví 12,5%, obchod 13,4%, doprava, telekomunikace 7,1%).  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Aft>
                <a:spcPts val="600"/>
              </a:spcAft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HDP: 43 % služby, 24 % průmysl, 17% zemědělství, 6% stavebnictví</a:t>
            </a:r>
          </a:p>
          <a:p>
            <a:pPr marL="274638" indent="-247650"/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HDP na hlavu: 2 440 USD 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dovoz – 11,7 mld. USD, vývoz – 11,2 mld. USD, obchodní bilance skončila se schodkem 486 mil. USD</a:t>
            </a:r>
          </a:p>
          <a:p>
            <a:pPr marL="274638" indent="-247650"/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běžný účet platební bilance skončil schodkem 654 mil. USD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Uzbekistán v </a:t>
            </a:r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číslech II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74638" indent="-247650">
              <a:spcAft>
                <a:spcPts val="600"/>
              </a:spcAft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výše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čistého zahraničního dluhu – 14,4% HDP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výše devizových rezerv poklesla na 14 mld. USD (z 15 mld.)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inflace (měřena indexem spotřebitelských cen CIP) vzrostla z 8,5 v r. 2015 na 10,5% na konci r. 2016</a:t>
            </a:r>
          </a:p>
          <a:p>
            <a:pPr marL="274638" indent="-247650">
              <a:spcAft>
                <a:spcPts val="600"/>
              </a:spcAft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s ohledem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na nízkou výkonnost a nedostatečnou rozmanitost ekonomiky, jež se vyznačuje velkou závislostí na vývozu nerostných surovin a úrovni remitent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uzbeckých 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gastarbeitrů v zahraničí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(jenom z Ruska 11.7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% HDP v r. 2016) budou ekonomické výsledky ve střednědobém výhledu záviset především na cenách surovin na světových trzích a na hospodářské situaci v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Rusku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Pracovní migrace</a:t>
            </a:r>
            <a:endParaRPr lang="cs-CZ" sz="2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User_Data\jsiro\Pictures\Gastarbeitři v Rusku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91547"/>
            <a:ext cx="8280400" cy="5522605"/>
          </a:xfrm>
          <a:noFill/>
        </p:spPr>
      </p:pic>
    </p:spTree>
    <p:extLst>
      <p:ext uri="{BB962C8B-B14F-4D97-AF65-F5344CB8AC3E}">
        <p14:creationId xmlns:p14="http://schemas.microsoft.com/office/powerpoint/2010/main" val="9132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pPr algn="l"/>
            <a:r>
              <a:rPr lang="cs-CZ" sz="2600" b="1" dirty="0">
                <a:solidFill>
                  <a:srgbClr val="000099"/>
                </a:solidFill>
                <a:latin typeface="Georgia" panose="02040502050405020303" pitchFamily="18" charset="0"/>
              </a:rPr>
              <a:t>Hlavní položky dovozu/vývozu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177800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Dovoz (RF, Čína, KZ, EU)</a:t>
            </a:r>
          </a:p>
          <a:p>
            <a:pPr marL="76993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strojírenské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výrobky a zařízení  = 39,7 %</a:t>
            </a:r>
          </a:p>
          <a:p>
            <a:pPr marL="76993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chemické výrobky = 16 %</a:t>
            </a:r>
          </a:p>
          <a:p>
            <a:pPr marL="76993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železné a barevné kovy = 8 %</a:t>
            </a:r>
          </a:p>
          <a:p>
            <a:pPr marL="76993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služby = 7,5 %</a:t>
            </a:r>
          </a:p>
          <a:p>
            <a:pPr marL="76993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energetické suroviny a ropné výrobky = 6,2 %</a:t>
            </a:r>
          </a:p>
          <a:p>
            <a:pPr marL="177800" indent="0">
              <a:spcAft>
                <a:spcPts val="600"/>
              </a:spcAft>
              <a:buNone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Vývoz 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(RF, Čína, KZ, TR)</a:t>
            </a: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712788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energetické suroviny a ropné výrobky = 30% (plyn 11%)</a:t>
            </a:r>
          </a:p>
          <a:p>
            <a:pPr marL="712788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služby =18%</a:t>
            </a:r>
          </a:p>
          <a:p>
            <a:pPr marL="712788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potraviny = 15%</a:t>
            </a:r>
          </a:p>
          <a:p>
            <a:pPr marL="712788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železo a barevné kovy = 8%</a:t>
            </a:r>
          </a:p>
          <a:p>
            <a:pPr marL="712788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strojírenské výrobky = 7%</a:t>
            </a:r>
          </a:p>
          <a:p>
            <a:pPr marL="274638" indent="-247650">
              <a:spcAft>
                <a:spcPts val="600"/>
              </a:spcAft>
            </a:pPr>
            <a:endParaRPr lang="cs-CZ" sz="24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491880" y="115888"/>
            <a:ext cx="5400600" cy="666750"/>
          </a:xfrm>
        </p:spPr>
        <p:txBody>
          <a:bodyPr/>
          <a:lstStyle/>
          <a:p>
            <a:pPr algn="l"/>
            <a:r>
              <a:rPr lang="cs-CZ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Opatření směřující k liberalizaci</a:t>
            </a:r>
            <a:endParaRPr lang="cs-CZ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404664"/>
          </a:xfrm>
        </p:spPr>
        <p:txBody>
          <a:bodyPr/>
          <a:lstStyle/>
          <a:p>
            <a:pPr>
              <a:defRPr/>
            </a:pPr>
            <a:fld id="{9D41A1F7-C668-429D-B885-EE2B51C170C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10" name="Picture 4" descr="D:\User_Data\jsiro\Pictures\683381_583904_tashke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95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7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5544616"/>
          </a:xfrm>
        </p:spPr>
        <p:txBody>
          <a:bodyPr/>
          <a:lstStyle/>
          <a:p>
            <a:pPr marL="26988" indent="0">
              <a:spcAft>
                <a:spcPts val="600"/>
              </a:spcAft>
              <a:buNone/>
            </a:pP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Nový prezident Š. </a:t>
            </a:r>
            <a:r>
              <a:rPr lang="cs-CZ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Mirzijojev</a:t>
            </a:r>
            <a:r>
              <a:rPr lang="cs-CZ" sz="2400" dirty="0">
                <a:solidFill>
                  <a:srgbClr val="000099"/>
                </a:solidFill>
                <a:latin typeface="Georgia" panose="02040502050405020303" pitchFamily="18" charset="0"/>
              </a:rPr>
              <a:t> deklaruje snahu o</a:t>
            </a:r>
            <a:r>
              <a:rPr lang="cs-CZ" sz="24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: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zajištění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dlouhodobě udržitelného ekonomického růstu 6%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přilákání zahraničních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investic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intenzivní modernizaci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průmyslu 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urychlení privatizace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rozvoj a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modernizaci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zemědělství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diverzifikaci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výrobních sektorů,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privatizaci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(600 podniků v r. 2016)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zajištění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komplexního rozvoje zaostalých regionů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tvorbu nových pracovních míst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posílení ochrany soukromého vlastnictví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vytváření </a:t>
            </a: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zón volného obchodu (3 + 4)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zjednodušení a zlepšení podnikatelského a investičního prostředí</a:t>
            </a:r>
          </a:p>
          <a:p>
            <a:pPr marL="274638" indent="-247650">
              <a:spcBef>
                <a:spcPts val="400"/>
              </a:spcBef>
              <a:spcAft>
                <a:spcPts val="500"/>
              </a:spcAft>
            </a:pPr>
            <a:r>
              <a:rPr lang="cs-CZ" sz="2000" dirty="0">
                <a:solidFill>
                  <a:srgbClr val="000099"/>
                </a:solidFill>
                <a:latin typeface="Georgia" panose="02040502050405020303" pitchFamily="18" charset="0"/>
              </a:rPr>
              <a:t>omezení zasahování státu do </a:t>
            </a:r>
            <a:r>
              <a:rPr lang="cs-CZ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ekonomiky</a:t>
            </a: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marL="26988" indent="0">
              <a:spcAft>
                <a:spcPts val="600"/>
              </a:spcAft>
              <a:buNone/>
            </a:pPr>
            <a:endParaRPr lang="cs-CZ" sz="20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1443</Words>
  <Application>Microsoft Office PowerPoint</Application>
  <PresentationFormat>Předvádění na obrazovce (4:3)</PresentationFormat>
  <Paragraphs>197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Politická mapa Střední Asie</vt:lpstr>
      <vt:lpstr>Obsah</vt:lpstr>
      <vt:lpstr>UZBEKISTÁN</vt:lpstr>
      <vt:lpstr>Uzbekistán v číslech</vt:lpstr>
      <vt:lpstr>Uzbekistán v číslech II</vt:lpstr>
      <vt:lpstr>Pracovní migrace</vt:lpstr>
      <vt:lpstr>Hlavní položky dovozu/vývozu</vt:lpstr>
      <vt:lpstr>Opatření směřující k liberalizaci</vt:lpstr>
      <vt:lpstr>Podmínky pro podnikání</vt:lpstr>
      <vt:lpstr>EU - Uzbekistán</vt:lpstr>
      <vt:lpstr>Vývoj obchodu ČR - UZ</vt:lpstr>
      <vt:lpstr>Obchod ČR - UZ</vt:lpstr>
      <vt:lpstr>Perspektivní sektory</vt:lpstr>
      <vt:lpstr>Akce na podporu exportu 2017</vt:lpstr>
      <vt:lpstr>Mezinárodní veletrhy a výstavy</vt:lpstr>
      <vt:lpstr>Mezinárodní veletrhy a výstavy</vt:lpstr>
      <vt:lpstr>Mezinárodní veletrhy a výstavy</vt:lpstr>
      <vt:lpstr>TÁDŽIKISTÁN</vt:lpstr>
      <vt:lpstr>Tádžikistán</vt:lpstr>
      <vt:lpstr>Tádžikistán v číslech</vt:lpstr>
      <vt:lpstr>Vývoj obchodu ČR - TJ</vt:lpstr>
      <vt:lpstr>Perspektivní  sektory spolupráce</vt:lpstr>
      <vt:lpstr>TURKMENISTÁN</vt:lpstr>
      <vt:lpstr>Turkmenistán v číslech</vt:lpstr>
      <vt:lpstr>Perspektivní sektory spolupráce</vt:lpstr>
      <vt:lpstr>ZÚ Taškent</vt:lpstr>
      <vt:lpstr>Prezentace aplikace PowerPoint</vt:lpstr>
    </vt:vector>
  </TitlesOfParts>
  <Company>MZV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POSPÍŠIL</dc:creator>
  <cp:lastModifiedBy>Jaroslav SIRO</cp:lastModifiedBy>
  <cp:revision>109</cp:revision>
  <cp:lastPrinted>2015-04-22T10:42:36Z</cp:lastPrinted>
  <dcterms:created xsi:type="dcterms:W3CDTF">2015-04-10T08:48:02Z</dcterms:created>
  <dcterms:modified xsi:type="dcterms:W3CDTF">2017-03-02T06:38:56Z</dcterms:modified>
</cp:coreProperties>
</file>