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handoutMasterIdLst>
    <p:handoutMasterId r:id="rId16"/>
  </p:handoutMasterIdLst>
  <p:sldIdLst>
    <p:sldId id="279" r:id="rId2"/>
    <p:sldId id="280" r:id="rId3"/>
    <p:sldId id="283" r:id="rId4"/>
    <p:sldId id="258" r:id="rId5"/>
    <p:sldId id="261" r:id="rId6"/>
    <p:sldId id="260" r:id="rId7"/>
    <p:sldId id="277" r:id="rId8"/>
    <p:sldId id="262" r:id="rId9"/>
    <p:sldId id="278" r:id="rId10"/>
    <p:sldId id="276" r:id="rId11"/>
    <p:sldId id="281" r:id="rId12"/>
    <p:sldId id="282" r:id="rId13"/>
    <p:sldId id="270" r:id="rId14"/>
  </p:sldIdLst>
  <p:sldSz cx="9144000" cy="6858000" type="screen4x3"/>
  <p:notesSz cx="6669088"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029"/>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3" autoAdjust="0"/>
    <p:restoredTop sz="66036" autoAdjust="0"/>
  </p:normalViewPr>
  <p:slideViewPr>
    <p:cSldViewPr>
      <p:cViewPr varScale="1">
        <p:scale>
          <a:sx n="85" d="100"/>
          <a:sy n="85" d="100"/>
        </p:scale>
        <p:origin x="-2406" y="-84"/>
      </p:cViewPr>
      <p:guideLst>
        <p:guide orient="horz" pos="2886"/>
        <p:guide pos="2880"/>
      </p:guideLst>
    </p:cSldViewPr>
  </p:slideViewPr>
  <p:outlineViewPr>
    <p:cViewPr>
      <p:scale>
        <a:sx n="33" d="100"/>
        <a:sy n="33" d="100"/>
      </p:scale>
      <p:origin x="0" y="142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934" y="-78"/>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List4!$B$1</c:f>
              <c:strCache>
                <c:ptCount val="1"/>
                <c:pt idx="0">
                  <c:v>SME</c:v>
                </c:pt>
              </c:strCache>
            </c:strRef>
          </c:tx>
          <c:invertIfNegative val="0"/>
          <c:cat>
            <c:numRef>
              <c:f>List4!$A$2:$A$5</c:f>
              <c:numCache>
                <c:formatCode>General</c:formatCode>
                <c:ptCount val="4"/>
                <c:pt idx="0">
                  <c:v>2013</c:v>
                </c:pt>
                <c:pt idx="1">
                  <c:v>2014</c:v>
                </c:pt>
                <c:pt idx="2">
                  <c:v>2015</c:v>
                </c:pt>
                <c:pt idx="3">
                  <c:v>2016</c:v>
                </c:pt>
              </c:numCache>
            </c:numRef>
          </c:cat>
          <c:val>
            <c:numRef>
              <c:f>List4!$B$2:$B$5</c:f>
              <c:numCache>
                <c:formatCode>General</c:formatCode>
                <c:ptCount val="4"/>
                <c:pt idx="0">
                  <c:v>9</c:v>
                </c:pt>
                <c:pt idx="1">
                  <c:v>18</c:v>
                </c:pt>
                <c:pt idx="2">
                  <c:v>30</c:v>
                </c:pt>
                <c:pt idx="3">
                  <c:v>33</c:v>
                </c:pt>
              </c:numCache>
            </c:numRef>
          </c:val>
        </c:ser>
        <c:ser>
          <c:idx val="1"/>
          <c:order val="1"/>
          <c:tx>
            <c:strRef>
              <c:f>List4!$C$1</c:f>
              <c:strCache>
                <c:ptCount val="1"/>
                <c:pt idx="0">
                  <c:v>Velké podniky</c:v>
                </c:pt>
              </c:strCache>
            </c:strRef>
          </c:tx>
          <c:invertIfNegative val="0"/>
          <c:cat>
            <c:numRef>
              <c:f>List4!$A$2:$A$5</c:f>
              <c:numCache>
                <c:formatCode>General</c:formatCode>
                <c:ptCount val="4"/>
                <c:pt idx="0">
                  <c:v>2013</c:v>
                </c:pt>
                <c:pt idx="1">
                  <c:v>2014</c:v>
                </c:pt>
                <c:pt idx="2">
                  <c:v>2015</c:v>
                </c:pt>
                <c:pt idx="3">
                  <c:v>2016</c:v>
                </c:pt>
              </c:numCache>
            </c:numRef>
          </c:cat>
          <c:val>
            <c:numRef>
              <c:f>List4!$C$2:$C$5</c:f>
              <c:numCache>
                <c:formatCode>General</c:formatCode>
                <c:ptCount val="4"/>
                <c:pt idx="0">
                  <c:v>6</c:v>
                </c:pt>
                <c:pt idx="1">
                  <c:v>12</c:v>
                </c:pt>
                <c:pt idx="2">
                  <c:v>9</c:v>
                </c:pt>
                <c:pt idx="3">
                  <c:v>14</c:v>
                </c:pt>
              </c:numCache>
            </c:numRef>
          </c:val>
        </c:ser>
        <c:dLbls>
          <c:showLegendKey val="0"/>
          <c:showVal val="0"/>
          <c:showCatName val="0"/>
          <c:showSerName val="0"/>
          <c:showPercent val="0"/>
          <c:showBubbleSize val="0"/>
        </c:dLbls>
        <c:gapWidth val="150"/>
        <c:overlap val="100"/>
        <c:axId val="233511168"/>
        <c:axId val="233517056"/>
      </c:barChart>
      <c:catAx>
        <c:axId val="233511168"/>
        <c:scaling>
          <c:orientation val="minMax"/>
        </c:scaling>
        <c:delete val="0"/>
        <c:axPos val="b"/>
        <c:numFmt formatCode="General" sourceLinked="1"/>
        <c:majorTickMark val="out"/>
        <c:minorTickMark val="none"/>
        <c:tickLblPos val="nextTo"/>
        <c:crossAx val="233517056"/>
        <c:crosses val="autoZero"/>
        <c:auto val="1"/>
        <c:lblAlgn val="ctr"/>
        <c:lblOffset val="100"/>
        <c:noMultiLvlLbl val="0"/>
      </c:catAx>
      <c:valAx>
        <c:axId val="233517056"/>
        <c:scaling>
          <c:orientation val="minMax"/>
        </c:scaling>
        <c:delete val="0"/>
        <c:axPos val="l"/>
        <c:majorGridlines/>
        <c:numFmt formatCode="General" sourceLinked="1"/>
        <c:majorTickMark val="out"/>
        <c:minorTickMark val="none"/>
        <c:tickLblPos val="nextTo"/>
        <c:crossAx val="233511168"/>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90665" cy="494186"/>
          </a:xfrm>
          <a:prstGeom prst="rect">
            <a:avLst/>
          </a:prstGeom>
        </p:spPr>
        <p:txBody>
          <a:bodyPr vert="horz" lIns="90434" tIns="45217" rIns="90434" bIns="45217" rtlCol="0"/>
          <a:lstStyle>
            <a:lvl1pPr algn="l">
              <a:defRPr sz="1200"/>
            </a:lvl1pPr>
          </a:lstStyle>
          <a:p>
            <a:endParaRPr lang="en-US"/>
          </a:p>
        </p:txBody>
      </p:sp>
      <p:sp>
        <p:nvSpPr>
          <p:cNvPr id="3" name="Zástupný symbol pro datum 2"/>
          <p:cNvSpPr>
            <a:spLocks noGrp="1"/>
          </p:cNvSpPr>
          <p:nvPr>
            <p:ph type="dt" sz="quarter" idx="1"/>
          </p:nvPr>
        </p:nvSpPr>
        <p:spPr>
          <a:xfrm>
            <a:off x="3776866" y="0"/>
            <a:ext cx="2890665" cy="494186"/>
          </a:xfrm>
          <a:prstGeom prst="rect">
            <a:avLst/>
          </a:prstGeom>
        </p:spPr>
        <p:txBody>
          <a:bodyPr vert="horz" lIns="90434" tIns="45217" rIns="90434" bIns="45217" rtlCol="0"/>
          <a:lstStyle>
            <a:lvl1pPr algn="r">
              <a:defRPr sz="1200"/>
            </a:lvl1pPr>
          </a:lstStyle>
          <a:p>
            <a:fld id="{BEA8809C-B814-4AD1-A842-E56C7D50C5C9}" type="datetimeFigureOut">
              <a:rPr lang="en-US" smtClean="0"/>
              <a:t>4/11/2017</a:t>
            </a:fld>
            <a:endParaRPr lang="en-US"/>
          </a:p>
        </p:txBody>
      </p:sp>
      <p:sp>
        <p:nvSpPr>
          <p:cNvPr id="4" name="Zástupný symbol pro zápatí 3"/>
          <p:cNvSpPr>
            <a:spLocks noGrp="1"/>
          </p:cNvSpPr>
          <p:nvPr>
            <p:ph type="ftr" sz="quarter" idx="2"/>
          </p:nvPr>
        </p:nvSpPr>
        <p:spPr>
          <a:xfrm>
            <a:off x="0" y="9376899"/>
            <a:ext cx="2890665" cy="494185"/>
          </a:xfrm>
          <a:prstGeom prst="rect">
            <a:avLst/>
          </a:prstGeom>
        </p:spPr>
        <p:txBody>
          <a:bodyPr vert="horz" lIns="90434" tIns="45217" rIns="90434" bIns="45217"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776866" y="9376899"/>
            <a:ext cx="2890665" cy="494185"/>
          </a:xfrm>
          <a:prstGeom prst="rect">
            <a:avLst/>
          </a:prstGeom>
        </p:spPr>
        <p:txBody>
          <a:bodyPr vert="horz" lIns="90434" tIns="45217" rIns="90434" bIns="45217" rtlCol="0" anchor="b"/>
          <a:lstStyle>
            <a:lvl1pPr algn="r">
              <a:defRPr sz="1200"/>
            </a:lvl1pPr>
          </a:lstStyle>
          <a:p>
            <a:fld id="{551F9AFC-3E7B-41E2-A5EC-B36601A6A579}" type="slidenum">
              <a:rPr lang="en-US" smtClean="0"/>
              <a:t>‹#›</a:t>
            </a:fld>
            <a:endParaRPr lang="en-US"/>
          </a:p>
        </p:txBody>
      </p:sp>
    </p:spTree>
    <p:extLst>
      <p:ext uri="{BB962C8B-B14F-4D97-AF65-F5344CB8AC3E}">
        <p14:creationId xmlns:p14="http://schemas.microsoft.com/office/powerpoint/2010/main" val="80162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889938" cy="493633"/>
          </a:xfrm>
          <a:prstGeom prst="rect">
            <a:avLst/>
          </a:prstGeom>
        </p:spPr>
        <p:txBody>
          <a:bodyPr vert="horz" lIns="90434" tIns="45217" rIns="90434" bIns="45217" rtlCol="0"/>
          <a:lstStyle>
            <a:lvl1pPr algn="l">
              <a:defRPr sz="1200"/>
            </a:lvl1pPr>
          </a:lstStyle>
          <a:p>
            <a:endParaRPr lang="cs-CZ"/>
          </a:p>
        </p:txBody>
      </p:sp>
      <p:sp>
        <p:nvSpPr>
          <p:cNvPr id="3" name="Zástupný symbol pro datum 2"/>
          <p:cNvSpPr>
            <a:spLocks noGrp="1"/>
          </p:cNvSpPr>
          <p:nvPr>
            <p:ph type="dt" idx="1"/>
          </p:nvPr>
        </p:nvSpPr>
        <p:spPr>
          <a:xfrm>
            <a:off x="3777608" y="0"/>
            <a:ext cx="2889938" cy="493633"/>
          </a:xfrm>
          <a:prstGeom prst="rect">
            <a:avLst/>
          </a:prstGeom>
        </p:spPr>
        <p:txBody>
          <a:bodyPr vert="horz" lIns="90434" tIns="45217" rIns="90434" bIns="45217" rtlCol="0"/>
          <a:lstStyle>
            <a:lvl1pPr algn="r">
              <a:defRPr sz="1200"/>
            </a:lvl1pPr>
          </a:lstStyle>
          <a:p>
            <a:fld id="{D2537D0C-62D8-4498-9985-BFB0ED9DB7C5}" type="datetimeFigureOut">
              <a:rPr lang="cs-CZ" smtClean="0"/>
              <a:pPr/>
              <a:t>11.4.2017</a:t>
            </a:fld>
            <a:endParaRPr lang="cs-CZ"/>
          </a:p>
        </p:txBody>
      </p:sp>
      <p:sp>
        <p:nvSpPr>
          <p:cNvPr id="4" name="Zástupný symbol pro obrázek snímku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434" tIns="45217" rIns="90434" bIns="45217" rtlCol="0" anchor="ctr"/>
          <a:lstStyle/>
          <a:p>
            <a:endParaRPr lang="cs-CZ"/>
          </a:p>
        </p:txBody>
      </p:sp>
      <p:sp>
        <p:nvSpPr>
          <p:cNvPr id="5" name="Zástupný symbol pro poznámky 4"/>
          <p:cNvSpPr>
            <a:spLocks noGrp="1"/>
          </p:cNvSpPr>
          <p:nvPr>
            <p:ph type="body" sz="quarter" idx="3"/>
          </p:nvPr>
        </p:nvSpPr>
        <p:spPr>
          <a:xfrm>
            <a:off x="666909" y="4689515"/>
            <a:ext cx="5335270" cy="4442698"/>
          </a:xfrm>
          <a:prstGeom prst="rect">
            <a:avLst/>
          </a:prstGeom>
        </p:spPr>
        <p:txBody>
          <a:bodyPr vert="horz" lIns="90434" tIns="45217" rIns="90434" bIns="45217"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377316"/>
            <a:ext cx="2889938" cy="493633"/>
          </a:xfrm>
          <a:prstGeom prst="rect">
            <a:avLst/>
          </a:prstGeom>
        </p:spPr>
        <p:txBody>
          <a:bodyPr vert="horz" lIns="90434" tIns="45217" rIns="90434" bIns="4521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7608" y="9377316"/>
            <a:ext cx="2889938" cy="493633"/>
          </a:xfrm>
          <a:prstGeom prst="rect">
            <a:avLst/>
          </a:prstGeom>
        </p:spPr>
        <p:txBody>
          <a:bodyPr vert="horz" lIns="90434" tIns="45217" rIns="90434" bIns="45217" rtlCol="0" anchor="b"/>
          <a:lstStyle>
            <a:lvl1pPr algn="r">
              <a:defRPr sz="1200"/>
            </a:lvl1pPr>
          </a:lstStyle>
          <a:p>
            <a:fld id="{CF66EA51-E4EE-4BCA-916C-98689C4925B5}" type="slidenum">
              <a:rPr lang="cs-CZ" smtClean="0"/>
              <a:pPr/>
              <a:t>‹#›</a:t>
            </a:fld>
            <a:endParaRPr lang="cs-CZ"/>
          </a:p>
        </p:txBody>
      </p:sp>
    </p:spTree>
    <p:extLst>
      <p:ext uri="{BB962C8B-B14F-4D97-AF65-F5344CB8AC3E}">
        <p14:creationId xmlns:p14="http://schemas.microsoft.com/office/powerpoint/2010/main" val="412710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a:t>
            </a:fld>
            <a:endParaRPr lang="cs-CZ"/>
          </a:p>
        </p:txBody>
      </p:sp>
    </p:spTree>
    <p:extLst>
      <p:ext uri="{BB962C8B-B14F-4D97-AF65-F5344CB8AC3E}">
        <p14:creationId xmlns:p14="http://schemas.microsoft.com/office/powerpoint/2010/main" val="253626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67699" indent="-167699">
              <a:buFontTx/>
              <a:buChar char="-"/>
            </a:pPr>
            <a:r>
              <a:rPr lang="cs-CZ" dirty="0" smtClean="0"/>
              <a:t>Na úvod si dovolím v krátkosti</a:t>
            </a:r>
            <a:r>
              <a:rPr lang="cs-CZ" baseline="0" dirty="0" smtClean="0"/>
              <a:t> </a:t>
            </a:r>
            <a:r>
              <a:rPr lang="cs-CZ" baseline="0" dirty="0" err="1" smtClean="0"/>
              <a:t>predstavit</a:t>
            </a:r>
            <a:r>
              <a:rPr lang="cs-CZ" baseline="0" dirty="0" smtClean="0"/>
              <a:t> </a:t>
            </a:r>
            <a:r>
              <a:rPr lang="cs-CZ" baseline="0" dirty="0" err="1" smtClean="0"/>
              <a:t>Cesku</a:t>
            </a:r>
            <a:r>
              <a:rPr lang="cs-CZ" baseline="0" dirty="0" smtClean="0"/>
              <a:t> exportní banku.</a:t>
            </a:r>
          </a:p>
          <a:p>
            <a:pPr marL="167699" indent="-167699">
              <a:buFontTx/>
              <a:buChar char="-"/>
            </a:pPr>
            <a:r>
              <a:rPr lang="cs-CZ" baseline="0" dirty="0" smtClean="0"/>
              <a:t>CEB je specializovaná bankovní instituce, </a:t>
            </a:r>
            <a:r>
              <a:rPr lang="cs-CZ" baseline="0" dirty="0" err="1" smtClean="0"/>
              <a:t>pre</a:t>
            </a:r>
            <a:r>
              <a:rPr lang="cs-CZ" baseline="0" dirty="0" smtClean="0"/>
              <a:t> </a:t>
            </a:r>
            <a:r>
              <a:rPr lang="cs-CZ" baseline="0" dirty="0" err="1" smtClean="0"/>
              <a:t>ktoru</a:t>
            </a:r>
            <a:r>
              <a:rPr lang="cs-CZ" baseline="0" dirty="0" smtClean="0"/>
              <a:t> je alfou a omegou podpora </a:t>
            </a:r>
            <a:r>
              <a:rPr lang="cs-CZ" baseline="0" dirty="0" err="1" smtClean="0"/>
              <a:t>ceského</a:t>
            </a:r>
            <a:r>
              <a:rPr lang="cs-CZ" baseline="0" dirty="0" smtClean="0"/>
              <a:t> exportu.</a:t>
            </a:r>
          </a:p>
          <a:p>
            <a:r>
              <a:rPr lang="cs-CZ" baseline="0" dirty="0" smtClean="0"/>
              <a:t>- </a:t>
            </a:r>
            <a:r>
              <a:rPr lang="cs-CZ" baseline="0" dirty="0" err="1" smtClean="0"/>
              <a:t>Sme</a:t>
            </a:r>
            <a:r>
              <a:rPr lang="cs-CZ" baseline="0" dirty="0" smtClean="0"/>
              <a:t> 100pct </a:t>
            </a:r>
            <a:r>
              <a:rPr lang="cs-CZ" baseline="0" dirty="0" err="1" smtClean="0"/>
              <a:t>vlastnení</a:t>
            </a:r>
            <a:r>
              <a:rPr lang="cs-CZ" baseline="0" dirty="0" smtClean="0"/>
              <a:t> </a:t>
            </a:r>
            <a:r>
              <a:rPr lang="cs-CZ" baseline="0" dirty="0" err="1" smtClean="0"/>
              <a:t>štátom</a:t>
            </a:r>
            <a:r>
              <a:rPr lang="cs-CZ" baseline="0" dirty="0" smtClean="0"/>
              <a:t>, </a:t>
            </a:r>
            <a:r>
              <a:rPr lang="cs-CZ" baseline="0" dirty="0" err="1" smtClean="0"/>
              <a:t>čo</a:t>
            </a:r>
            <a:r>
              <a:rPr lang="cs-CZ" baseline="0" dirty="0" smtClean="0"/>
              <a:t> nám </a:t>
            </a:r>
            <a:r>
              <a:rPr lang="cs-CZ" baseline="0" dirty="0" err="1" smtClean="0"/>
              <a:t>dáva</a:t>
            </a:r>
            <a:r>
              <a:rPr lang="cs-CZ" baseline="0" dirty="0" smtClean="0"/>
              <a:t> do </a:t>
            </a:r>
            <a:r>
              <a:rPr lang="cs-CZ" baseline="0" dirty="0" err="1" smtClean="0"/>
              <a:t>vienka</a:t>
            </a:r>
            <a:r>
              <a:rPr lang="cs-CZ" baseline="0" dirty="0" smtClean="0"/>
              <a:t> rating </a:t>
            </a:r>
            <a:r>
              <a:rPr lang="cs-CZ" baseline="0" dirty="0" err="1" smtClean="0"/>
              <a:t>Moodys</a:t>
            </a:r>
            <a:r>
              <a:rPr lang="cs-CZ" baseline="0" dirty="0" smtClean="0"/>
              <a:t> a </a:t>
            </a:r>
            <a:r>
              <a:rPr lang="cs-CZ" baseline="0" dirty="0" err="1" smtClean="0"/>
              <a:t>StandardPoor</a:t>
            </a:r>
            <a:r>
              <a:rPr lang="cs-CZ" baseline="0" dirty="0" smtClean="0"/>
              <a:t> české republiky. </a:t>
            </a:r>
            <a:r>
              <a:rPr lang="cs-CZ" baseline="0" dirty="0" err="1" smtClean="0"/>
              <a:t>Vďaka</a:t>
            </a:r>
            <a:r>
              <a:rPr lang="cs-CZ" baseline="0" dirty="0" smtClean="0"/>
              <a:t> tomu máme </a:t>
            </a:r>
            <a:r>
              <a:rPr lang="cs-CZ" baseline="0" dirty="0" err="1" smtClean="0"/>
              <a:t>prístup</a:t>
            </a:r>
            <a:r>
              <a:rPr lang="cs-CZ" baseline="0" dirty="0" smtClean="0"/>
              <a:t> k </a:t>
            </a:r>
            <a:r>
              <a:rPr lang="cs-CZ" baseline="0" dirty="0" err="1" smtClean="0"/>
              <a:t>lacným</a:t>
            </a:r>
            <a:r>
              <a:rPr lang="cs-CZ" baseline="0" dirty="0" smtClean="0"/>
              <a:t> </a:t>
            </a:r>
            <a:r>
              <a:rPr lang="cs-CZ" baseline="0" dirty="0" err="1" smtClean="0"/>
              <a:t>zdrojom</a:t>
            </a:r>
            <a:r>
              <a:rPr lang="cs-CZ" baseline="0" dirty="0" smtClean="0"/>
              <a:t>, </a:t>
            </a:r>
            <a:r>
              <a:rPr lang="cs-CZ" baseline="0" dirty="0" err="1" smtClean="0"/>
              <a:t>čo</a:t>
            </a:r>
            <a:r>
              <a:rPr lang="cs-CZ" baseline="0" dirty="0" smtClean="0"/>
              <a:t> </a:t>
            </a:r>
            <a:r>
              <a:rPr lang="cs-CZ" baseline="0" dirty="0" err="1" smtClean="0"/>
              <a:t>sa</a:t>
            </a:r>
            <a:r>
              <a:rPr lang="cs-CZ" baseline="0" dirty="0" smtClean="0"/>
              <a:t> následně </a:t>
            </a:r>
            <a:r>
              <a:rPr lang="cs-CZ" baseline="0" dirty="0" err="1" smtClean="0"/>
              <a:t>odzrkadluje</a:t>
            </a:r>
            <a:r>
              <a:rPr lang="cs-CZ" baseline="0" dirty="0" smtClean="0"/>
              <a:t> na </a:t>
            </a:r>
            <a:r>
              <a:rPr lang="cs-CZ" baseline="0" dirty="0" err="1" smtClean="0"/>
              <a:t>priaznivej</a:t>
            </a:r>
            <a:r>
              <a:rPr lang="cs-CZ" baseline="0" dirty="0" smtClean="0"/>
              <a:t> </a:t>
            </a:r>
            <a:r>
              <a:rPr lang="cs-CZ" baseline="0" dirty="0" err="1" smtClean="0"/>
              <a:t>cenovej</a:t>
            </a:r>
            <a:r>
              <a:rPr lang="cs-CZ" baseline="0" dirty="0" smtClean="0"/>
              <a:t> </a:t>
            </a:r>
            <a:r>
              <a:rPr lang="cs-CZ" baseline="0" dirty="0" err="1" smtClean="0"/>
              <a:t>politike</a:t>
            </a:r>
            <a:r>
              <a:rPr lang="cs-CZ" baseline="0" dirty="0" smtClean="0"/>
              <a:t>. </a:t>
            </a:r>
          </a:p>
          <a:p>
            <a:r>
              <a:rPr lang="cs-CZ" dirty="0" smtClean="0"/>
              <a:t>- za dobu </a:t>
            </a:r>
            <a:r>
              <a:rPr lang="cs-CZ" dirty="0" err="1" smtClean="0"/>
              <a:t>svojej</a:t>
            </a:r>
            <a:r>
              <a:rPr lang="cs-CZ" dirty="0" smtClean="0"/>
              <a:t> </a:t>
            </a:r>
            <a:r>
              <a:rPr lang="cs-CZ" dirty="0" err="1" smtClean="0"/>
              <a:t>existencie</a:t>
            </a:r>
            <a:r>
              <a:rPr lang="cs-CZ" dirty="0" smtClean="0"/>
              <a:t> </a:t>
            </a:r>
            <a:r>
              <a:rPr lang="cs-CZ" dirty="0" err="1" smtClean="0"/>
              <a:t>sme</a:t>
            </a:r>
            <a:r>
              <a:rPr lang="cs-CZ" dirty="0" smtClean="0"/>
              <a:t> podpořili export poskytnutím</a:t>
            </a:r>
            <a:r>
              <a:rPr lang="cs-CZ" baseline="0" dirty="0" smtClean="0"/>
              <a:t> </a:t>
            </a:r>
            <a:r>
              <a:rPr lang="cs-CZ" baseline="0" dirty="0" err="1" smtClean="0"/>
              <a:t>roznych</a:t>
            </a:r>
            <a:r>
              <a:rPr lang="cs-CZ" baseline="0" dirty="0" smtClean="0"/>
              <a:t> </a:t>
            </a:r>
            <a:r>
              <a:rPr lang="cs-CZ" baseline="0" dirty="0" err="1" smtClean="0"/>
              <a:t>produktov</a:t>
            </a:r>
            <a:r>
              <a:rPr lang="cs-CZ" baseline="0" dirty="0" smtClean="0"/>
              <a:t> v </a:t>
            </a:r>
            <a:r>
              <a:rPr lang="cs-CZ" baseline="0" dirty="0" err="1" smtClean="0"/>
              <a:t>celkovom</a:t>
            </a:r>
            <a:r>
              <a:rPr lang="cs-CZ" baseline="0" dirty="0" smtClean="0"/>
              <a:t> objeme 380 </a:t>
            </a:r>
            <a:r>
              <a:rPr lang="cs-CZ" baseline="0" dirty="0" err="1" smtClean="0"/>
              <a:t>mld</a:t>
            </a:r>
            <a:r>
              <a:rPr lang="cs-CZ" baseline="0" dirty="0" smtClean="0"/>
              <a:t> CZK. jednalo </a:t>
            </a:r>
            <a:r>
              <a:rPr lang="cs-CZ" baseline="0" dirty="0" err="1" smtClean="0"/>
              <a:t>sa</a:t>
            </a:r>
            <a:r>
              <a:rPr lang="cs-CZ" baseline="0" dirty="0" smtClean="0"/>
              <a:t> o 1300 obchodných </a:t>
            </a:r>
            <a:r>
              <a:rPr lang="cs-CZ" baseline="0" dirty="0" err="1" smtClean="0"/>
              <a:t>prípadov</a:t>
            </a:r>
            <a:r>
              <a:rPr lang="cs-CZ" baseline="0" dirty="0" smtClean="0"/>
              <a:t> v 80 </a:t>
            </a:r>
            <a:r>
              <a:rPr lang="cs-CZ" baseline="0" dirty="0" err="1" smtClean="0"/>
              <a:t>roznych</a:t>
            </a:r>
            <a:r>
              <a:rPr lang="cs-CZ" baseline="0" dirty="0" smtClean="0"/>
              <a:t> krajinách </a:t>
            </a:r>
            <a:r>
              <a:rPr lang="cs-CZ" baseline="0" dirty="0" err="1" smtClean="0"/>
              <a:t>sveta</a:t>
            </a:r>
            <a:r>
              <a:rPr lang="cs-CZ" baseline="0" dirty="0" smtClean="0"/>
              <a:t> </a:t>
            </a:r>
            <a:endParaRPr lang="cs-CZ" dirty="0" smtClean="0"/>
          </a:p>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4</a:t>
            </a:fld>
            <a:endParaRPr lang="cs-CZ"/>
          </a:p>
        </p:txBody>
      </p:sp>
    </p:spTree>
    <p:extLst>
      <p:ext uri="{BB962C8B-B14F-4D97-AF65-F5344CB8AC3E}">
        <p14:creationId xmlns:p14="http://schemas.microsoft.com/office/powerpoint/2010/main" val="38934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67699" indent="-167699">
              <a:buFontTx/>
              <a:buChar char="-"/>
            </a:pPr>
            <a:r>
              <a:rPr lang="cs-CZ" baseline="0" dirty="0" smtClean="0"/>
              <a:t> </a:t>
            </a:r>
            <a:r>
              <a:rPr lang="cs-CZ" dirty="0" smtClean="0"/>
              <a:t>Zajištujeme </a:t>
            </a:r>
            <a:r>
              <a:rPr lang="cs-CZ" dirty="0" err="1" smtClean="0"/>
              <a:t>všetky</a:t>
            </a:r>
            <a:r>
              <a:rPr lang="cs-CZ" baseline="0" dirty="0" smtClean="0"/>
              <a:t> typy financování, </a:t>
            </a:r>
            <a:r>
              <a:rPr lang="cs-CZ" baseline="0" dirty="0" err="1" smtClean="0"/>
              <a:t>hlavne</a:t>
            </a:r>
            <a:r>
              <a:rPr lang="cs-CZ" baseline="0" dirty="0" smtClean="0"/>
              <a:t> v </a:t>
            </a:r>
            <a:r>
              <a:rPr lang="cs-CZ" baseline="0" dirty="0" err="1" smtClean="0"/>
              <a:t>pripadoch</a:t>
            </a:r>
            <a:r>
              <a:rPr lang="cs-CZ" baseline="0" dirty="0" smtClean="0"/>
              <a:t>, </a:t>
            </a:r>
            <a:r>
              <a:rPr lang="cs-CZ" baseline="0" dirty="0" err="1" smtClean="0"/>
              <a:t>ktoré</a:t>
            </a:r>
            <a:r>
              <a:rPr lang="cs-CZ" baseline="0" dirty="0" smtClean="0"/>
              <a:t> </a:t>
            </a:r>
            <a:r>
              <a:rPr lang="cs-CZ" baseline="0" dirty="0" err="1" smtClean="0"/>
              <a:t>su</a:t>
            </a:r>
            <a:r>
              <a:rPr lang="cs-CZ" baseline="0" dirty="0" smtClean="0"/>
              <a:t> </a:t>
            </a:r>
            <a:r>
              <a:rPr lang="cs-CZ" baseline="0" dirty="0" err="1" smtClean="0"/>
              <a:t>pre</a:t>
            </a:r>
            <a:r>
              <a:rPr lang="cs-CZ" baseline="0" dirty="0" smtClean="0"/>
              <a:t> </a:t>
            </a:r>
            <a:r>
              <a:rPr lang="cs-CZ" baseline="0" dirty="0" err="1" smtClean="0"/>
              <a:t>komerčné</a:t>
            </a:r>
            <a:r>
              <a:rPr lang="cs-CZ" baseline="0" dirty="0" smtClean="0"/>
              <a:t> banky obtížně realizovatelné z </a:t>
            </a:r>
            <a:r>
              <a:rPr lang="cs-CZ" baseline="0" dirty="0" err="1" smtClean="0"/>
              <a:t>dvodu</a:t>
            </a:r>
            <a:r>
              <a:rPr lang="cs-CZ" baseline="0" dirty="0" smtClean="0"/>
              <a:t> </a:t>
            </a:r>
            <a:r>
              <a:rPr lang="cs-CZ" baseline="0" dirty="0" err="1" smtClean="0"/>
              <a:t>teritoriálneho</a:t>
            </a:r>
            <a:r>
              <a:rPr lang="cs-CZ" baseline="0" dirty="0" smtClean="0"/>
              <a:t> rizika, resp. so </a:t>
            </a:r>
            <a:r>
              <a:rPr lang="cs-CZ" baseline="0" dirty="0" err="1" smtClean="0"/>
              <a:t>zložitou</a:t>
            </a:r>
            <a:r>
              <a:rPr lang="cs-CZ" baseline="0" dirty="0" smtClean="0"/>
              <a:t> </a:t>
            </a:r>
            <a:r>
              <a:rPr lang="cs-CZ" baseline="0" dirty="0" err="1" smtClean="0"/>
              <a:t>štruktúrou</a:t>
            </a:r>
            <a:r>
              <a:rPr lang="cs-CZ" baseline="0" dirty="0" smtClean="0"/>
              <a:t> </a:t>
            </a:r>
            <a:r>
              <a:rPr lang="cs-CZ" baseline="0" dirty="0" err="1" smtClean="0"/>
              <a:t>financovania</a:t>
            </a:r>
            <a:r>
              <a:rPr lang="cs-CZ" baseline="0" dirty="0" smtClean="0"/>
              <a:t> ( z </a:t>
            </a:r>
            <a:r>
              <a:rPr lang="cs-CZ" baseline="0" dirty="0" err="1" smtClean="0"/>
              <a:t>dovodu</a:t>
            </a:r>
            <a:r>
              <a:rPr lang="cs-CZ" baseline="0" dirty="0" smtClean="0"/>
              <a:t> </a:t>
            </a:r>
            <a:r>
              <a:rPr lang="cs-CZ" baseline="0" dirty="0" err="1" smtClean="0"/>
              <a:t>dlhej</a:t>
            </a:r>
            <a:r>
              <a:rPr lang="cs-CZ" baseline="0" dirty="0" smtClean="0"/>
              <a:t> doby splatnosti </a:t>
            </a:r>
            <a:r>
              <a:rPr lang="cs-CZ" baseline="0" dirty="0" err="1" smtClean="0"/>
              <a:t>alebo</a:t>
            </a:r>
            <a:r>
              <a:rPr lang="cs-CZ" baseline="0" dirty="0" smtClean="0"/>
              <a:t> velkého objemu), či </a:t>
            </a:r>
            <a:r>
              <a:rPr lang="cs-CZ" baseline="0" dirty="0" err="1" smtClean="0"/>
              <a:t>kvoli</a:t>
            </a:r>
            <a:r>
              <a:rPr lang="cs-CZ" baseline="0" dirty="0" smtClean="0"/>
              <a:t> </a:t>
            </a:r>
            <a:r>
              <a:rPr lang="cs-CZ" baseline="0" dirty="0" err="1" smtClean="0"/>
              <a:t>špecifickému</a:t>
            </a:r>
            <a:r>
              <a:rPr lang="cs-CZ" baseline="0" dirty="0" smtClean="0"/>
              <a:t> </a:t>
            </a:r>
            <a:r>
              <a:rPr lang="cs-CZ" baseline="0" dirty="0" err="1" smtClean="0"/>
              <a:t>predmetu</a:t>
            </a:r>
            <a:r>
              <a:rPr lang="cs-CZ" baseline="0" dirty="0" smtClean="0"/>
              <a:t> </a:t>
            </a:r>
            <a:r>
              <a:rPr lang="cs-CZ" baseline="0" dirty="0" err="1" smtClean="0"/>
              <a:t>financovania</a:t>
            </a:r>
            <a:endParaRPr lang="cs-CZ" baseline="0" dirty="0" smtClean="0"/>
          </a:p>
          <a:p>
            <a:pPr marL="167699" indent="-167699">
              <a:buFontTx/>
              <a:buChar char="-"/>
            </a:pPr>
            <a:r>
              <a:rPr lang="cs-CZ" baseline="0" dirty="0" smtClean="0"/>
              <a:t>Specifický předmět financování – letectví, jaderná energetika, </a:t>
            </a:r>
            <a:r>
              <a:rPr lang="cs-CZ" baseline="0" dirty="0" err="1" smtClean="0"/>
              <a:t>high-tech</a:t>
            </a:r>
            <a:r>
              <a:rPr lang="cs-CZ" baseline="0" dirty="0" smtClean="0"/>
              <a:t> atd.</a:t>
            </a:r>
          </a:p>
          <a:p>
            <a:pPr marL="167699" indent="-167699">
              <a:buFontTx/>
              <a:buChar char="-"/>
            </a:pPr>
            <a:r>
              <a:rPr lang="cs-CZ" baseline="0" dirty="0" smtClean="0"/>
              <a:t>avšak rada by </a:t>
            </a:r>
            <a:r>
              <a:rPr lang="cs-CZ" baseline="0" dirty="0" err="1" smtClean="0"/>
              <a:t>som</a:t>
            </a:r>
            <a:r>
              <a:rPr lang="cs-CZ" baseline="0" dirty="0" smtClean="0"/>
              <a:t> </a:t>
            </a:r>
            <a:r>
              <a:rPr lang="cs-CZ" baseline="0" dirty="0" err="1" smtClean="0"/>
              <a:t>zdoraznila</a:t>
            </a:r>
            <a:r>
              <a:rPr lang="cs-CZ" baseline="0" dirty="0" smtClean="0"/>
              <a:t>, že podporujeme export </a:t>
            </a:r>
            <a:r>
              <a:rPr lang="cs-CZ" baseline="0" dirty="0" err="1" smtClean="0"/>
              <a:t>všetkých</a:t>
            </a:r>
            <a:r>
              <a:rPr lang="cs-CZ" baseline="0" dirty="0" smtClean="0"/>
              <a:t> </a:t>
            </a:r>
            <a:r>
              <a:rPr lang="cs-CZ" baseline="0" dirty="0" err="1" smtClean="0"/>
              <a:t>druhov</a:t>
            </a:r>
            <a:r>
              <a:rPr lang="cs-CZ" baseline="0" dirty="0" smtClean="0"/>
              <a:t> </a:t>
            </a:r>
            <a:r>
              <a:rPr lang="cs-CZ" baseline="0" dirty="0" err="1" smtClean="0"/>
              <a:t>výrobkov</a:t>
            </a:r>
            <a:r>
              <a:rPr lang="cs-CZ" baseline="0" dirty="0" smtClean="0"/>
              <a:t> v </a:t>
            </a:r>
            <a:r>
              <a:rPr lang="cs-CZ" baseline="0" dirty="0" err="1" smtClean="0"/>
              <a:t>roznych</a:t>
            </a:r>
            <a:r>
              <a:rPr lang="cs-CZ" baseline="0" dirty="0" smtClean="0"/>
              <a:t> cenových </a:t>
            </a:r>
            <a:r>
              <a:rPr lang="cs-CZ" baseline="0" dirty="0" err="1" smtClean="0"/>
              <a:t>kategoriách</a:t>
            </a:r>
            <a:r>
              <a:rPr lang="cs-CZ" baseline="0" dirty="0" smtClean="0"/>
              <a:t>, tj. </a:t>
            </a:r>
            <a:r>
              <a:rPr lang="cs-CZ" baseline="0" dirty="0" err="1" smtClean="0"/>
              <a:t>nie</a:t>
            </a:r>
            <a:r>
              <a:rPr lang="cs-CZ" baseline="0" dirty="0" smtClean="0"/>
              <a:t> </a:t>
            </a:r>
            <a:r>
              <a:rPr lang="cs-CZ" baseline="0" dirty="0" err="1" smtClean="0"/>
              <a:t>sme</a:t>
            </a:r>
            <a:r>
              <a:rPr lang="cs-CZ" baseline="0" dirty="0" smtClean="0"/>
              <a:t> </a:t>
            </a:r>
            <a:r>
              <a:rPr lang="cs-CZ" baseline="0" dirty="0" err="1" smtClean="0"/>
              <a:t>špecializovaní</a:t>
            </a:r>
            <a:r>
              <a:rPr lang="cs-CZ" baseline="0" dirty="0" smtClean="0"/>
              <a:t> iba </a:t>
            </a:r>
            <a:r>
              <a:rPr lang="cs-CZ" baseline="0" dirty="0" err="1" smtClean="0"/>
              <a:t>vo</a:t>
            </a:r>
            <a:r>
              <a:rPr lang="cs-CZ" baseline="0" dirty="0" smtClean="0"/>
              <a:t> výstavbě velkých </a:t>
            </a:r>
            <a:r>
              <a:rPr lang="cs-CZ" baseline="0" dirty="0" err="1" smtClean="0"/>
              <a:t>investočných</a:t>
            </a:r>
            <a:r>
              <a:rPr lang="cs-CZ" baseline="0" dirty="0" smtClean="0"/>
              <a:t> </a:t>
            </a:r>
            <a:r>
              <a:rPr lang="cs-CZ" baseline="0" dirty="0" err="1" smtClean="0"/>
              <a:t>celkov</a:t>
            </a:r>
            <a:r>
              <a:rPr lang="cs-CZ" baseline="0" dirty="0" smtClean="0"/>
              <a:t> a </a:t>
            </a:r>
            <a:r>
              <a:rPr lang="cs-CZ" baseline="0" dirty="0" err="1" smtClean="0"/>
              <a:t>elektrární</a:t>
            </a:r>
            <a:r>
              <a:rPr lang="cs-CZ" baseline="0" dirty="0" smtClean="0"/>
              <a:t>, </a:t>
            </a:r>
            <a:r>
              <a:rPr lang="cs-CZ" baseline="0" dirty="0" err="1" smtClean="0"/>
              <a:t>čo</a:t>
            </a:r>
            <a:r>
              <a:rPr lang="cs-CZ" baseline="0" dirty="0" smtClean="0"/>
              <a:t> je dost </a:t>
            </a:r>
            <a:r>
              <a:rPr lang="cs-CZ" baseline="0" dirty="0" err="1" smtClean="0"/>
              <a:t>žažitá</a:t>
            </a:r>
            <a:r>
              <a:rPr lang="cs-CZ" baseline="0" dirty="0" smtClean="0"/>
              <a:t> </a:t>
            </a:r>
            <a:r>
              <a:rPr lang="cs-CZ" baseline="0" dirty="0" err="1" smtClean="0"/>
              <a:t>predstava</a:t>
            </a:r>
            <a:r>
              <a:rPr lang="cs-CZ" baseline="0" dirty="0" smtClean="0"/>
              <a:t>. Podporujeme vývoz i </a:t>
            </a:r>
            <a:r>
              <a:rPr lang="cs-CZ" baseline="0" dirty="0" err="1" smtClean="0"/>
              <a:t>ovela</a:t>
            </a:r>
            <a:r>
              <a:rPr lang="cs-CZ" baseline="0" dirty="0" smtClean="0"/>
              <a:t> menších </a:t>
            </a:r>
            <a:r>
              <a:rPr lang="cs-CZ" baseline="0" dirty="0" err="1" smtClean="0"/>
              <a:t>celkov</a:t>
            </a:r>
            <a:r>
              <a:rPr lang="cs-CZ" baseline="0" dirty="0" smtClean="0"/>
              <a:t>, až kusových </a:t>
            </a:r>
            <a:r>
              <a:rPr lang="cs-CZ" baseline="0" dirty="0" err="1" smtClean="0"/>
              <a:t>produktov</a:t>
            </a:r>
            <a:r>
              <a:rPr lang="cs-CZ" baseline="0" dirty="0" smtClean="0"/>
              <a:t>, </a:t>
            </a:r>
            <a:r>
              <a:rPr lang="cs-CZ" baseline="0" dirty="0" err="1" smtClean="0"/>
              <a:t>ako</a:t>
            </a:r>
            <a:r>
              <a:rPr lang="cs-CZ" baseline="0" dirty="0" smtClean="0"/>
              <a:t> </a:t>
            </a:r>
            <a:r>
              <a:rPr lang="cs-CZ" baseline="0" dirty="0" err="1" smtClean="0"/>
              <a:t>napr</a:t>
            </a:r>
            <a:r>
              <a:rPr lang="cs-CZ" baseline="0" dirty="0" smtClean="0"/>
              <a:t>. pekárenské pece, </a:t>
            </a:r>
            <a:r>
              <a:rPr lang="cs-CZ" baseline="0" dirty="0" err="1" smtClean="0"/>
              <a:t>obrábacie</a:t>
            </a:r>
            <a:r>
              <a:rPr lang="cs-CZ" baseline="0" dirty="0" smtClean="0"/>
              <a:t> stroje, </a:t>
            </a:r>
            <a:r>
              <a:rPr lang="cs-CZ" baseline="0" dirty="0" err="1" smtClean="0"/>
              <a:t>prístroje</a:t>
            </a:r>
            <a:r>
              <a:rPr lang="cs-CZ" baseline="0" dirty="0" smtClean="0"/>
              <a:t> a </a:t>
            </a:r>
            <a:r>
              <a:rPr lang="cs-CZ" baseline="0" dirty="0" err="1" smtClean="0"/>
              <a:t>meracie</a:t>
            </a:r>
            <a:r>
              <a:rPr lang="cs-CZ" baseline="0" dirty="0" smtClean="0"/>
              <a:t> </a:t>
            </a:r>
            <a:r>
              <a:rPr lang="cs-CZ" baseline="0" dirty="0" err="1" smtClean="0"/>
              <a:t>zariadenia</a:t>
            </a:r>
            <a:r>
              <a:rPr lang="cs-CZ" baseline="0" dirty="0" smtClean="0"/>
              <a:t>, </a:t>
            </a:r>
            <a:r>
              <a:rPr lang="cs-CZ" baseline="0" dirty="0" err="1" smtClean="0"/>
              <a:t>satelitné</a:t>
            </a:r>
            <a:r>
              <a:rPr lang="cs-CZ" baseline="0" dirty="0" smtClean="0"/>
              <a:t> spínače, </a:t>
            </a:r>
            <a:r>
              <a:rPr lang="cs-CZ" baseline="0" dirty="0" err="1" smtClean="0"/>
              <a:t>potravinárske</a:t>
            </a:r>
            <a:r>
              <a:rPr lang="cs-CZ" baseline="0" dirty="0" smtClean="0"/>
              <a:t> produkty atd.</a:t>
            </a: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6</a:t>
            </a:fld>
            <a:endParaRPr lang="cs-CZ"/>
          </a:p>
        </p:txBody>
      </p:sp>
    </p:spTree>
    <p:extLst>
      <p:ext uri="{BB962C8B-B14F-4D97-AF65-F5344CB8AC3E}">
        <p14:creationId xmlns:p14="http://schemas.microsoft.com/office/powerpoint/2010/main" val="236735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Rok 2016 je uveden ke</a:t>
            </a:r>
            <a:r>
              <a:rPr lang="cs-CZ" baseline="0" dirty="0" smtClean="0"/>
              <a:t> konci srpna </a:t>
            </a:r>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7</a:t>
            </a:fld>
            <a:endParaRPr lang="cs-CZ"/>
          </a:p>
        </p:txBody>
      </p:sp>
    </p:spTree>
    <p:extLst>
      <p:ext uri="{BB962C8B-B14F-4D97-AF65-F5344CB8AC3E}">
        <p14:creationId xmlns:p14="http://schemas.microsoft.com/office/powerpoint/2010/main" val="75751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Všechny obrázky jsou konkrétními příklady zboží financovaného ČEB. </a:t>
            </a:r>
            <a:r>
              <a:rPr lang="cs-CZ" dirty="0" err="1" smtClean="0"/>
              <a:t>Portofilo</a:t>
            </a:r>
            <a:r>
              <a:rPr lang="cs-CZ" baseline="0" dirty="0" smtClean="0"/>
              <a:t> námi financovaných komodit je velmi diverzifikované. Ve výjimečných případech se nebráníme ani financování komodit podléhajících speciálním režimům.</a:t>
            </a:r>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9</a:t>
            </a:fld>
            <a:endParaRPr lang="cs-CZ"/>
          </a:p>
        </p:txBody>
      </p:sp>
    </p:spTree>
    <p:extLst>
      <p:ext uri="{BB962C8B-B14F-4D97-AF65-F5344CB8AC3E}">
        <p14:creationId xmlns:p14="http://schemas.microsoft.com/office/powerpoint/2010/main" val="187467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07176">
              <a:defRPr/>
            </a:pPr>
            <a:r>
              <a:rPr lang="cs-CZ" dirty="0" smtClean="0"/>
              <a:t>Rating na ú</a:t>
            </a:r>
            <a:r>
              <a:rPr lang="en-US" dirty="0" err="1" smtClean="0"/>
              <a:t>rovni</a:t>
            </a:r>
            <a:r>
              <a:rPr lang="en-US" dirty="0" smtClean="0"/>
              <a:t> </a:t>
            </a:r>
            <a:r>
              <a:rPr lang="en-US" dirty="0" err="1" smtClean="0"/>
              <a:t>investi</a:t>
            </a:r>
            <a:r>
              <a:rPr lang="cs-CZ" dirty="0" err="1" smtClean="0"/>
              <a:t>čního</a:t>
            </a:r>
            <a:r>
              <a:rPr lang="cs-CZ" dirty="0" smtClean="0"/>
              <a:t> pásma</a:t>
            </a:r>
          </a:p>
          <a:p>
            <a:pPr defTabSz="907176">
              <a:defRPr/>
            </a:pPr>
            <a:endParaRPr lang="cs-CZ" dirty="0" smtClean="0"/>
          </a:p>
          <a:p>
            <a:pPr defTabSz="907176">
              <a:defRPr/>
            </a:pPr>
            <a:r>
              <a:rPr lang="cs-CZ" dirty="0" smtClean="0"/>
              <a:t>Přísnější podmínky</a:t>
            </a:r>
            <a:r>
              <a:rPr lang="cs-CZ" baseline="0" dirty="0" smtClean="0"/>
              <a:t> EGAP</a:t>
            </a:r>
          </a:p>
          <a:p>
            <a:pPr marL="171450" indent="-171450" defTabSz="907176">
              <a:buFontTx/>
              <a:buChar char="-"/>
              <a:defRPr/>
            </a:pPr>
            <a:r>
              <a:rPr lang="cs-CZ" baseline="0" dirty="0" smtClean="0">
                <a:solidFill>
                  <a:schemeClr val="bg1">
                    <a:lumMod val="75000"/>
                  </a:schemeClr>
                </a:solidFill>
              </a:rPr>
              <a:t>volný </a:t>
            </a:r>
            <a:r>
              <a:rPr lang="cs-CZ" baseline="0" dirty="0" smtClean="0">
                <a:solidFill>
                  <a:schemeClr val="bg1">
                    <a:lumMod val="75000"/>
                  </a:schemeClr>
                </a:solidFill>
              </a:rPr>
              <a:t>limit cca </a:t>
            </a:r>
            <a:r>
              <a:rPr lang="cs-CZ" baseline="0" dirty="0" smtClean="0">
                <a:solidFill>
                  <a:schemeClr val="bg1">
                    <a:lumMod val="75000"/>
                  </a:schemeClr>
                </a:solidFill>
              </a:rPr>
              <a:t>8 mld</a:t>
            </a:r>
            <a:r>
              <a:rPr lang="cs-CZ" baseline="0" dirty="0" smtClean="0">
                <a:solidFill>
                  <a:schemeClr val="bg1">
                    <a:lumMod val="75000"/>
                  </a:schemeClr>
                </a:solidFill>
              </a:rPr>
              <a:t>. Kč!!!!</a:t>
            </a:r>
          </a:p>
          <a:p>
            <a:pPr marL="171450" indent="-171450" defTabSz="907176">
              <a:buFontTx/>
              <a:buChar char="-"/>
              <a:defRPr/>
            </a:pPr>
            <a:endParaRPr lang="cs-CZ" baseline="0" dirty="0">
              <a:solidFill>
                <a:schemeClr val="bg1">
                  <a:lumMod val="75000"/>
                </a:schemeClr>
              </a:solidFill>
            </a:endParaRP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10</a:t>
            </a:fld>
            <a:endParaRPr lang="cs-CZ"/>
          </a:p>
        </p:txBody>
      </p:sp>
    </p:spTree>
    <p:extLst>
      <p:ext uri="{BB962C8B-B14F-4D97-AF65-F5344CB8AC3E}">
        <p14:creationId xmlns:p14="http://schemas.microsoft.com/office/powerpoint/2010/main" val="269299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13</a:t>
            </a:fld>
            <a:endParaRPr lang="cs-CZ"/>
          </a:p>
        </p:txBody>
      </p:sp>
    </p:spTree>
    <p:extLst>
      <p:ext uri="{BB962C8B-B14F-4D97-AF65-F5344CB8AC3E}">
        <p14:creationId xmlns:p14="http://schemas.microsoft.com/office/powerpoint/2010/main" val="322693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61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val="392781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4"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0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3431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Picture Placeholder 2"/>
          <p:cNvSpPr>
            <a:spLocks noGrp="1"/>
          </p:cNvSpPr>
          <p:nvPr>
            <p:ph type="pic" sz="quarter" idx="15" hasCustomPrompt="1"/>
          </p:nvPr>
        </p:nvSpPr>
        <p:spPr>
          <a:xfrm flipH="1">
            <a:off x="3747123" y="1645547"/>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6" name="Picture Placeholder 2"/>
          <p:cNvSpPr>
            <a:spLocks noGrp="1"/>
          </p:cNvSpPr>
          <p:nvPr>
            <p:ph type="pic" sz="quarter" idx="16" hasCustomPrompt="1"/>
          </p:nvPr>
        </p:nvSpPr>
        <p:spPr>
          <a:xfrm flipH="1">
            <a:off x="629919" y="3879059"/>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7" name="Picture Placeholder 2"/>
          <p:cNvSpPr>
            <a:spLocks noGrp="1"/>
          </p:cNvSpPr>
          <p:nvPr>
            <p:ph type="pic" sz="quarter" idx="17" hasCustomPrompt="1"/>
          </p:nvPr>
        </p:nvSpPr>
        <p:spPr>
          <a:xfrm flipH="1">
            <a:off x="219393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8" name="Picture Placeholder 2"/>
          <p:cNvSpPr>
            <a:spLocks noGrp="1"/>
          </p:cNvSpPr>
          <p:nvPr>
            <p:ph type="pic" sz="quarter" idx="18" hasCustomPrompt="1"/>
          </p:nvPr>
        </p:nvSpPr>
        <p:spPr>
          <a:xfrm flipH="1">
            <a:off x="3781376"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9" name="Picture Placeholder 2"/>
          <p:cNvSpPr>
            <a:spLocks noGrp="1"/>
          </p:cNvSpPr>
          <p:nvPr>
            <p:ph type="pic" sz="quarter" idx="19" hasCustomPrompt="1"/>
          </p:nvPr>
        </p:nvSpPr>
        <p:spPr>
          <a:xfrm flipH="1">
            <a:off x="5382762"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40" name="Picture Placeholder 2"/>
          <p:cNvSpPr>
            <a:spLocks noGrp="1"/>
          </p:cNvSpPr>
          <p:nvPr>
            <p:ph type="pic" sz="quarter" idx="20" hasCustomPrompt="1"/>
          </p:nvPr>
        </p:nvSpPr>
        <p:spPr>
          <a:xfrm flipH="1">
            <a:off x="694826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125199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6981" y="515986"/>
            <a:ext cx="334088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6228184"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084168" y="980728"/>
            <a:ext cx="266429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622818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13" name="Picture Placeholder 2"/>
          <p:cNvSpPr>
            <a:spLocks noGrp="1"/>
          </p:cNvSpPr>
          <p:nvPr>
            <p:ph type="pic" sz="quarter" idx="17" hasCustomPrompt="1"/>
          </p:nvPr>
        </p:nvSpPr>
        <p:spPr>
          <a:xfrm>
            <a:off x="1" y="3573016"/>
            <a:ext cx="241176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4" name="Picture Placeholder 2"/>
          <p:cNvSpPr>
            <a:spLocks noGrp="1"/>
          </p:cNvSpPr>
          <p:nvPr>
            <p:ph type="pic" sz="quarter" idx="18" hasCustomPrompt="1"/>
          </p:nvPr>
        </p:nvSpPr>
        <p:spPr>
          <a:xfrm>
            <a:off x="3347865" y="506799"/>
            <a:ext cx="237626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5" name="Picture Placeholder 2"/>
          <p:cNvSpPr>
            <a:spLocks noGrp="1"/>
          </p:cNvSpPr>
          <p:nvPr>
            <p:ph type="pic" sz="quarter" idx="19" hasCustomPrompt="1"/>
          </p:nvPr>
        </p:nvSpPr>
        <p:spPr>
          <a:xfrm>
            <a:off x="2411760" y="3573016"/>
            <a:ext cx="3312368"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53103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44925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0" y="511629"/>
            <a:ext cx="4644008"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5148064" y="1844824"/>
            <a:ext cx="3528392"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5004048" y="980728"/>
            <a:ext cx="3888432"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6" name="Zástupný symbol pro text 3"/>
          <p:cNvSpPr>
            <a:spLocks noGrp="1"/>
          </p:cNvSpPr>
          <p:nvPr>
            <p:ph type="body" sz="quarter" idx="16"/>
          </p:nvPr>
        </p:nvSpPr>
        <p:spPr>
          <a:xfrm>
            <a:off x="514806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8627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11.4.2017</a:t>
            </a:fld>
            <a:endParaRPr lang="cs-CZ">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3380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17404"/>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62807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916832"/>
            <a:ext cx="7704856"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Zástupný symbol pro text 3"/>
          <p:cNvSpPr>
            <a:spLocks noGrp="1"/>
          </p:cNvSpPr>
          <p:nvPr>
            <p:ph type="body" sz="quarter" idx="15"/>
          </p:nvPr>
        </p:nvSpPr>
        <p:spPr>
          <a:xfrm>
            <a:off x="4693156" y="1556792"/>
            <a:ext cx="3743697"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Zástupný symbol pro text 3"/>
          <p:cNvSpPr>
            <a:spLocks noGrp="1"/>
          </p:cNvSpPr>
          <p:nvPr>
            <p:ph type="body" sz="quarter" idx="16"/>
          </p:nvPr>
        </p:nvSpPr>
        <p:spPr>
          <a:xfrm>
            <a:off x="755576" y="1556792"/>
            <a:ext cx="3816424"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val="352938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413969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7704856"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Zástupný symbol pro text 3"/>
          <p:cNvSpPr>
            <a:spLocks noGrp="1"/>
          </p:cNvSpPr>
          <p:nvPr>
            <p:ph type="body" sz="quarter" idx="17"/>
          </p:nvPr>
        </p:nvSpPr>
        <p:spPr>
          <a:xfrm>
            <a:off x="3381772"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10" name="Zástupný symbol pro text 3"/>
          <p:cNvSpPr>
            <a:spLocks noGrp="1"/>
          </p:cNvSpPr>
          <p:nvPr>
            <p:ph type="body" sz="quarter" idx="18"/>
          </p:nvPr>
        </p:nvSpPr>
        <p:spPr>
          <a:xfrm>
            <a:off x="6012160"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val="36336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val="55526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55"/>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val="8945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685617" rtl="0" eaLnBrk="1" fontAlgn="auto" latinLnBrk="0" hangingPunct="1">
              <a:lnSpc>
                <a:spcPct val="100000"/>
              </a:lnSpc>
              <a:spcBef>
                <a:spcPts val="0"/>
              </a:spcBef>
              <a:spcAft>
                <a:spcPts val="0"/>
              </a:spcAft>
              <a:buClrTx/>
              <a:buSzTx/>
              <a:buFontTx/>
              <a:buNone/>
              <a:tabLst/>
              <a:defRPr/>
            </a:pPr>
            <a:fld id="{44B5E3D8-B559-49FC-84E7-900B409E63B2}" type="slidenum">
              <a:rPr kumimoji="0" lang="id-ID" sz="900" b="1" i="0" u="none" strike="noStrike" kern="1200" cap="none" spc="0" normalizeH="0" baseline="0" noProof="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pPr marL="0" marR="0" lvl="0" indent="0" algn="l" defTabSz="685617" rtl="0" eaLnBrk="1" fontAlgn="auto" latinLnBrk="0" hangingPunct="1">
                <a:lnSpc>
                  <a:spcPct val="100000"/>
                </a:lnSpc>
                <a:spcBef>
                  <a:spcPts val="0"/>
                </a:spcBef>
                <a:spcAft>
                  <a:spcPts val="0"/>
                </a:spcAft>
                <a:buClrTx/>
                <a:buSzTx/>
                <a:buFontTx/>
                <a:buNone/>
                <a:tabLst/>
                <a:defRPr/>
              </a:pPr>
              <a:t>‹#›</a:t>
            </a:fld>
            <a:r>
              <a:rPr kumimoji="0" lang="cs-CZ" sz="900" b="1"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kumimoji="0" lang="cs-CZ" sz="900" b="0"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kumimoji="0" lang="bg-BG" sz="787" b="0"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45" r:id="rId1"/>
    <p:sldLayoutId id="2147483739" r:id="rId2"/>
    <p:sldLayoutId id="2147483746" r:id="rId3"/>
    <p:sldLayoutId id="2147483747" r:id="rId4"/>
    <p:sldLayoutId id="2147483749" r:id="rId5"/>
    <p:sldLayoutId id="2147483748" r:id="rId6"/>
    <p:sldLayoutId id="2147483750" r:id="rId7"/>
    <p:sldLayoutId id="2147483752" r:id="rId8"/>
    <p:sldLayoutId id="2147483753" r:id="rId9"/>
    <p:sldLayoutId id="2147483754" r:id="rId10"/>
    <p:sldLayoutId id="2147483755" r:id="rId11"/>
    <p:sldLayoutId id="2147483756" r:id="rId12"/>
    <p:sldLayoutId id="2147483761" r:id="rId13"/>
    <p:sldLayoutId id="2147483757" r:id="rId14"/>
    <p:sldLayoutId id="2147483758" r:id="rId15"/>
    <p:sldLayoutId id="2147483759" r:id="rId16"/>
    <p:sldLayoutId id="2147483760" r:id="rId17"/>
    <p:sldLayoutId id="2147483762" r:id="rId18"/>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hyperlink" Target="http://www.google.cz/url?sa=i&amp;rct=j&amp;q=&amp;esrc=s&amp;source=images&amp;cd=&amp;cad=rja&amp;uact=8&amp;ved=0ahUKEwi3oNC4pprTAhXCvxQKHXGmBdgQjRwIBw&amp;url=http://www.stoplusjednicka.cz/lotyssko-peclive-strezena-svoboda&amp;bvm=bv.152174688,d.ZGg&amp;psig=AFQjCNG39MiYPKDI_Gt-EkGhMouBwd6QnQ&amp;ust=14919278296338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ahUKEwjdsd2krJrTAhUNrRQKHcXzCIkQjRwIBw&amp;url=http://www.freeflagicons.com/country/latvia/waving_flag/&amp;bvm=bv.152174688,d.bGg&amp;psig=AFQjCNG_B3XBeYP838ZthEP0owGPAOmetg&amp;ust=1491929380110292"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z/url?sa=i&amp;rct=j&amp;q=&amp;esrc=s&amp;source=images&amp;cd=&amp;cad=rja&amp;uact=8&amp;ved=0ahUKEwjnm_WYsZrTAhVD_SwKHbcMDlAQjRwIBw&amp;url=http://www.slevice.cz/stranka/nejcastejsi-dotazy&amp;psig=AFQjCNE7KJZ7HF1LmcSoSc1lhHjxpJ8DYA&amp;ust=1491930714901239"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daniel.strejc@ceb.cz"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hyperlink" Target="https://www.google.cz/url?sa=i&amp;rct=j&amp;q=&amp;esrc=s&amp;source=images&amp;cd=&amp;cad=rja&amp;uact=8&amp;ved=0ahUKEwjsntiLlZzTAhUEVSwKHaMSB30QjRwIBw&amp;url=https%3A%2F%2Fcs.wikipedia.org%2Fwiki%2F%25C4%258Cesk%25C3%25A1_exportn%25C3%25AD_banka&amp;bvm=bv.152180690,d.bGg&amp;psig=AFQjCNGzhSSwe8iNtTX1aOzo5Y8feVq3Lw&amp;ust=1491991874965213"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cz/url?sa=i&amp;rct=j&amp;q=&amp;esrc=s&amp;source=images&amp;cd=&amp;cad=rja&amp;uact=8&amp;ved=0ahUKEwiFjrPNtZrTAhUjApoKHdZBDaQQjRwIBw&amp;url=https://cz.linkedin.com/in/monika-vilhelmova-a5043259&amp;psig=AFQjCNE8_IlXzqjF4TL3hPIhc8yAMm30uA&amp;ust=1491931904694310" TargetMode="External"/><Relationship Id="rId1" Type="http://schemas.openxmlformats.org/officeDocument/2006/relationships/slideLayout" Target="../slideLayouts/slideLayout3.xml"/><Relationship Id="rId6" Type="http://schemas.openxmlformats.org/officeDocument/2006/relationships/hyperlink" Target="https://www.google.cz/url?sa=i&amp;rct=j&amp;q=&amp;esrc=s&amp;source=images&amp;cd=&amp;cad=rja&amp;uact=8&amp;ved=0ahUKEwiegOyDtprTAhVFJJoKHSImCh8QjRwIBw&amp;url=https://cz.linkedin.com/in/vychodilov%C3%A1-michaela-616b2a58&amp;bvm=bv.152174688,d.bGs&amp;psig=AFQjCNElAB_EKaHAtUfnt3hhW9yqY-0P1Q&amp;ust=1491932020860838" TargetMode="External"/><Relationship Id="rId5" Type="http://schemas.openxmlformats.org/officeDocument/2006/relationships/image" Target="../media/image7.jpeg"/><Relationship Id="rId4" Type="http://schemas.openxmlformats.org/officeDocument/2006/relationships/hyperlink" Target="https://www.google.cz/url?sa=i&amp;rct=j&amp;q=&amp;esrc=s&amp;source=images&amp;cd=&amp;cad=rja&amp;uact=8&amp;ved=0ahUKEwinqPD1tZrTAhUBDywKHanxBoUQjRwIBw&amp;url=https://cz.linkedin.com/in/marek-jen%C3%ADk-a9048064&amp;bvm=bv.152174688,d.bGs&amp;psig=AFQjCNFuoG3ph9tkx6wIfFrBz4YhL8nb8A&amp;ust=149193197851702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074279"/>
            <a:ext cx="3025052" cy="13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850" t="15339" r="11378" b="79358"/>
          <a:stretch/>
        </p:blipFill>
        <p:spPr bwMode="auto">
          <a:xfrm>
            <a:off x="0" y="4136502"/>
            <a:ext cx="9144000" cy="74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304875" y="4188199"/>
            <a:ext cx="6984776" cy="646331"/>
          </a:xfrm>
          <a:prstGeom prst="rect">
            <a:avLst/>
          </a:prstGeom>
          <a:noFill/>
        </p:spPr>
        <p:txBody>
          <a:bodyPr wrap="square" rtlCol="0">
            <a:spAutoFit/>
          </a:bodyPr>
          <a:lstStyle/>
          <a:p>
            <a:r>
              <a:rPr lang="cs-CZ" sz="2000" b="1" cap="small" noProof="1" smtClean="0">
                <a:solidFill>
                  <a:schemeClr val="bg1"/>
                </a:solidFill>
              </a:rPr>
              <a:t>Financování exportu do Lotyšska</a:t>
            </a:r>
          </a:p>
          <a:p>
            <a:r>
              <a:rPr lang="cs-CZ" sz="1600" b="1" cap="small" noProof="1" smtClean="0">
                <a:solidFill>
                  <a:schemeClr val="bg1"/>
                </a:solidFill>
              </a:rPr>
              <a:t>12 </a:t>
            </a:r>
            <a:r>
              <a:rPr lang="cs-CZ" sz="1600" b="1" cap="small" noProof="1" smtClean="0">
                <a:solidFill>
                  <a:schemeClr val="bg1"/>
                </a:solidFill>
              </a:rPr>
              <a:t>dubna 2017</a:t>
            </a:r>
            <a:endParaRPr lang="cs-CZ" sz="1600" dirty="0"/>
          </a:p>
        </p:txBody>
      </p:sp>
      <p:pic>
        <p:nvPicPr>
          <p:cNvPr id="1026" name="Picture 2" descr="Výsledek obrázku pro lotyšsko">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077" b="6309"/>
          <a:stretch/>
        </p:blipFill>
        <p:spPr bwMode="auto">
          <a:xfrm>
            <a:off x="0" y="1"/>
            <a:ext cx="9144000" cy="4136502"/>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text 5"/>
          <p:cNvSpPr txBox="1">
            <a:spLocks/>
          </p:cNvSpPr>
          <p:nvPr/>
        </p:nvSpPr>
        <p:spPr>
          <a:xfrm>
            <a:off x="4929893" y="5229200"/>
            <a:ext cx="3846924" cy="1388159"/>
          </a:xfrm>
          <a:prstGeom prst="rect">
            <a:avLst/>
          </a:prstGeom>
        </p:spPr>
        <p:txBody>
          <a:bodyPr>
            <a:noAutofit/>
          </a:bodyPr>
          <a:lstStyle>
            <a:lvl1pPr marL="359181" indent="-359181" algn="l" defTabSz="95781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buNone/>
            </a:pPr>
            <a:r>
              <a:rPr lang="cs-CZ" sz="2400" b="1" dirty="0" smtClean="0"/>
              <a:t>Ing. Daniel Strejc, M.A.</a:t>
            </a:r>
          </a:p>
          <a:p>
            <a:pPr marL="0" indent="0" algn="ctr">
              <a:buNone/>
            </a:pPr>
            <a:r>
              <a:rPr lang="cs-CZ" sz="1600" b="1" dirty="0" smtClean="0">
                <a:solidFill>
                  <a:schemeClr val="tx1">
                    <a:lumMod val="60000"/>
                    <a:lumOff val="40000"/>
                  </a:schemeClr>
                </a:solidFill>
              </a:rPr>
              <a:t>zástupce ředitele odboru </a:t>
            </a:r>
            <a:br>
              <a:rPr lang="cs-CZ" sz="1600" b="1" dirty="0" smtClean="0">
                <a:solidFill>
                  <a:schemeClr val="tx1">
                    <a:lumMod val="60000"/>
                    <a:lumOff val="40000"/>
                  </a:schemeClr>
                </a:solidFill>
              </a:rPr>
            </a:br>
            <a:r>
              <a:rPr lang="cs-CZ" sz="1600" b="1" dirty="0" err="1" smtClean="0">
                <a:solidFill>
                  <a:schemeClr val="tx1">
                    <a:lumMod val="60000"/>
                    <a:lumOff val="40000"/>
                  </a:schemeClr>
                </a:solidFill>
              </a:rPr>
              <a:t>Trade</a:t>
            </a:r>
            <a:r>
              <a:rPr lang="cs-CZ" sz="1600" b="1" dirty="0" smtClean="0">
                <a:solidFill>
                  <a:schemeClr val="tx1">
                    <a:lumMod val="60000"/>
                    <a:lumOff val="40000"/>
                  </a:schemeClr>
                </a:solidFill>
              </a:rPr>
              <a:t> </a:t>
            </a:r>
            <a:r>
              <a:rPr lang="en-US" sz="1600" b="1" dirty="0" smtClean="0">
                <a:solidFill>
                  <a:schemeClr val="tx1">
                    <a:lumMod val="60000"/>
                    <a:lumOff val="40000"/>
                  </a:schemeClr>
                </a:solidFill>
              </a:rPr>
              <a:t>&amp; Export </a:t>
            </a:r>
            <a:r>
              <a:rPr lang="en-US" sz="1600" b="1" dirty="0" smtClean="0">
                <a:solidFill>
                  <a:schemeClr val="tx1">
                    <a:lumMod val="60000"/>
                    <a:lumOff val="40000"/>
                  </a:schemeClr>
                </a:solidFill>
              </a:rPr>
              <a:t>Finance</a:t>
            </a:r>
            <a:endParaRPr lang="cs-CZ" sz="1600" b="1" dirty="0" smtClean="0">
              <a:solidFill>
                <a:schemeClr val="tx1">
                  <a:lumMod val="60000"/>
                  <a:lumOff val="40000"/>
                </a:schemeClr>
              </a:solidFill>
            </a:endParaRPr>
          </a:p>
        </p:txBody>
      </p:sp>
    </p:spTree>
    <p:extLst>
      <p:ext uri="{BB962C8B-B14F-4D97-AF65-F5344CB8AC3E}">
        <p14:creationId xmlns:p14="http://schemas.microsoft.com/office/powerpoint/2010/main" val="2066001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2"/>
          </p:nvPr>
        </p:nvSpPr>
        <p:spPr>
          <a:xfrm>
            <a:off x="755576" y="1196752"/>
            <a:ext cx="3528392" cy="4896544"/>
          </a:xfrm>
        </p:spPr>
        <p:txBody>
          <a:bodyPr>
            <a:normAutofit/>
          </a:bodyPr>
          <a:lstStyle/>
          <a:p>
            <a:pPr marL="285750" indent="-285750">
              <a:buFont typeface="Arial" panose="020B0604020202020204" pitchFamily="34" charset="0"/>
              <a:buChar char="•"/>
            </a:pPr>
            <a:r>
              <a:rPr lang="cs-CZ" sz="1800" dirty="0" smtClean="0"/>
              <a:t>OECD kategorie </a:t>
            </a:r>
            <a:r>
              <a:rPr lang="en-US" sz="1800" dirty="0" smtClean="0"/>
              <a:t>0</a:t>
            </a:r>
            <a:endParaRPr lang="cs-CZ" sz="1800" dirty="0" smtClean="0"/>
          </a:p>
          <a:p>
            <a:pPr marL="285750" indent="-285750">
              <a:buFont typeface="Arial" panose="020B0604020202020204" pitchFamily="34" charset="0"/>
              <a:buChar char="•"/>
            </a:pPr>
            <a:r>
              <a:rPr lang="cs-CZ" sz="1800" dirty="0"/>
              <a:t>Externí rating: Baa2 </a:t>
            </a:r>
            <a:r>
              <a:rPr lang="cs-CZ" sz="1800" dirty="0" smtClean="0"/>
              <a:t>/</a:t>
            </a:r>
            <a:r>
              <a:rPr lang="en-US" sz="1800" dirty="0" smtClean="0"/>
              <a:t> </a:t>
            </a:r>
            <a:r>
              <a:rPr lang="cs-CZ" sz="1800" dirty="0" smtClean="0"/>
              <a:t>BBB+</a:t>
            </a:r>
            <a:br>
              <a:rPr lang="cs-CZ" sz="1800" dirty="0" smtClean="0"/>
            </a:br>
            <a:r>
              <a:rPr lang="cs-CZ" sz="1800" dirty="0" smtClean="0"/>
              <a:t>(</a:t>
            </a:r>
            <a:r>
              <a:rPr lang="cs-CZ" sz="1800" dirty="0" err="1" smtClean="0"/>
              <a:t>Moody‘s</a:t>
            </a:r>
            <a:r>
              <a:rPr lang="cs-CZ" sz="1800" dirty="0" smtClean="0"/>
              <a:t> </a:t>
            </a:r>
            <a:r>
              <a:rPr lang="en-US" sz="1800" dirty="0" smtClean="0"/>
              <a:t>/</a:t>
            </a:r>
            <a:r>
              <a:rPr lang="cs-CZ" sz="1800" dirty="0" smtClean="0"/>
              <a:t> </a:t>
            </a:r>
            <a:r>
              <a:rPr lang="cs-CZ" sz="1800" dirty="0" err="1" smtClean="0"/>
              <a:t>Fitch</a:t>
            </a:r>
            <a:r>
              <a:rPr lang="en-US" sz="1800" dirty="0" smtClean="0"/>
              <a:t> + </a:t>
            </a:r>
            <a:r>
              <a:rPr lang="cs-CZ" sz="1800" dirty="0" smtClean="0"/>
              <a:t>S</a:t>
            </a:r>
            <a:r>
              <a:rPr lang="en-US" sz="1800" dirty="0" smtClean="0"/>
              <a:t>&amp;P</a:t>
            </a:r>
            <a:r>
              <a:rPr lang="cs-CZ" sz="1800" dirty="0" smtClean="0"/>
              <a:t>)</a:t>
            </a:r>
          </a:p>
          <a:p>
            <a:pPr marL="285750" indent="-285750">
              <a:buFont typeface="Arial" panose="020B0604020202020204" pitchFamily="34" charset="0"/>
              <a:buChar char="•"/>
            </a:pPr>
            <a:r>
              <a:rPr lang="cs-CZ" sz="1800" dirty="0" smtClean="0"/>
              <a:t>Dostatečný teritoriální limit</a:t>
            </a:r>
          </a:p>
          <a:p>
            <a:pPr marL="285750" indent="-285750">
              <a:buFont typeface="Arial" panose="020B0604020202020204" pitchFamily="34" charset="0"/>
              <a:buChar char="•"/>
            </a:pPr>
            <a:r>
              <a:rPr lang="cs-CZ" sz="1800" dirty="0"/>
              <a:t>Doporučené platební podmínky: platba prostřednictvím </a:t>
            </a:r>
            <a:r>
              <a:rPr lang="cs-CZ" sz="1800" dirty="0" smtClean="0"/>
              <a:t>akreditivu</a:t>
            </a:r>
          </a:p>
          <a:p>
            <a:pPr marL="285750" indent="-285750">
              <a:buFont typeface="Arial" panose="020B0604020202020204" pitchFamily="34" charset="0"/>
              <a:buChar char="•"/>
            </a:pPr>
            <a:r>
              <a:rPr lang="cs-CZ" sz="1800" dirty="0" smtClean="0"/>
              <a:t>Doporučené banky:</a:t>
            </a:r>
          </a:p>
          <a:p>
            <a:pPr marL="742950" lvl="1" indent="-285750">
              <a:buFont typeface="Arial" panose="020B0604020202020204" pitchFamily="34" charset="0"/>
              <a:buChar char="•"/>
            </a:pPr>
            <a:r>
              <a:rPr lang="de-DE" sz="1800" dirty="0" err="1">
                <a:solidFill>
                  <a:srgbClr val="706F6F"/>
                </a:solidFill>
              </a:rPr>
              <a:t>Swedbank</a:t>
            </a:r>
            <a:r>
              <a:rPr lang="de-DE" sz="1800" dirty="0">
                <a:solidFill>
                  <a:srgbClr val="706F6F"/>
                </a:solidFill>
              </a:rPr>
              <a:t> AB</a:t>
            </a:r>
          </a:p>
          <a:p>
            <a:pPr marL="742950" lvl="1" indent="-285750">
              <a:buFont typeface="Arial" panose="020B0604020202020204" pitchFamily="34" charset="0"/>
              <a:buChar char="•"/>
            </a:pPr>
            <a:r>
              <a:rPr lang="de-DE" sz="1800" dirty="0">
                <a:solidFill>
                  <a:srgbClr val="706F6F"/>
                </a:solidFill>
              </a:rPr>
              <a:t>AB SEB </a:t>
            </a:r>
            <a:r>
              <a:rPr lang="de-DE" sz="1800" dirty="0" err="1">
                <a:solidFill>
                  <a:srgbClr val="706F6F"/>
                </a:solidFill>
              </a:rPr>
              <a:t>Bankas</a:t>
            </a:r>
            <a:endParaRPr lang="de-DE" sz="1800" dirty="0">
              <a:solidFill>
                <a:srgbClr val="706F6F"/>
              </a:solidFill>
            </a:endParaRPr>
          </a:p>
          <a:p>
            <a:pPr marL="742950" lvl="1" indent="-285750">
              <a:buFont typeface="Arial" panose="020B0604020202020204" pitchFamily="34" charset="0"/>
              <a:buChar char="•"/>
            </a:pPr>
            <a:r>
              <a:rPr lang="de-DE" sz="1800" dirty="0">
                <a:solidFill>
                  <a:srgbClr val="706F6F"/>
                </a:solidFill>
              </a:rPr>
              <a:t>AB DNB </a:t>
            </a:r>
            <a:r>
              <a:rPr lang="de-DE" sz="1800" dirty="0" err="1">
                <a:solidFill>
                  <a:srgbClr val="706F6F"/>
                </a:solidFill>
              </a:rPr>
              <a:t>Bankas</a:t>
            </a:r>
            <a:endParaRPr lang="de-DE" sz="1800" dirty="0">
              <a:solidFill>
                <a:srgbClr val="706F6F"/>
              </a:solidFill>
            </a:endParaRPr>
          </a:p>
          <a:p>
            <a:pPr marL="742950" lvl="1" indent="-285750">
              <a:buFont typeface="Arial" panose="020B0604020202020204" pitchFamily="34" charset="0"/>
              <a:buChar char="•"/>
            </a:pPr>
            <a:endParaRPr lang="cs-CZ" sz="1950" dirty="0" smtClean="0"/>
          </a:p>
          <a:p>
            <a:pPr marL="742950" lvl="1" indent="-285750">
              <a:buFont typeface="Arial" panose="020B0604020202020204" pitchFamily="34" charset="0"/>
              <a:buChar char="•"/>
            </a:pPr>
            <a:endParaRPr lang="cs-CZ" sz="1950" dirty="0" smtClean="0"/>
          </a:p>
          <a:p>
            <a:pPr marL="742950" lvl="1" indent="-285750">
              <a:buFont typeface="Arial" panose="020B0604020202020204" pitchFamily="34" charset="0"/>
              <a:buChar char="•"/>
            </a:pPr>
            <a:endParaRPr lang="cs-CZ" sz="1950" dirty="0" smtClean="0"/>
          </a:p>
          <a:p>
            <a:pPr lvl="1"/>
            <a:endParaRPr lang="cs-CZ" sz="1950" dirty="0" smtClean="0"/>
          </a:p>
          <a:p>
            <a:pPr marL="285750" indent="-285750">
              <a:buFont typeface="Arial" panose="020B0604020202020204" pitchFamily="34" charset="0"/>
              <a:buChar char="•"/>
            </a:pPr>
            <a:endParaRPr lang="en-US" sz="1800" dirty="0"/>
          </a:p>
        </p:txBody>
      </p:sp>
      <p:sp>
        <p:nvSpPr>
          <p:cNvPr id="4" name="Zástupný symbol pro text 3"/>
          <p:cNvSpPr>
            <a:spLocks noGrp="1"/>
          </p:cNvSpPr>
          <p:nvPr>
            <p:ph type="body" sz="quarter" idx="14"/>
          </p:nvPr>
        </p:nvSpPr>
        <p:spPr/>
        <p:txBody>
          <a:bodyPr/>
          <a:lstStyle/>
          <a:p>
            <a:r>
              <a:rPr lang="cs-CZ" dirty="0" smtClean="0"/>
              <a:t>Specifika financování do Lotyšska</a:t>
            </a:r>
            <a:endParaRPr lang="en-US" dirty="0"/>
          </a:p>
        </p:txBody>
      </p:sp>
      <p:pic>
        <p:nvPicPr>
          <p:cNvPr id="1028" name="Picture 4" descr="Výsledek obrázku pro latvia 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122" y="1556792"/>
            <a:ext cx="5039882" cy="377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2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dotaz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400" y="242088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Podnadpis 2"/>
          <p:cNvSpPr txBox="1">
            <a:spLocks/>
          </p:cNvSpPr>
          <p:nvPr/>
        </p:nvSpPr>
        <p:spPr>
          <a:xfrm>
            <a:off x="1470450" y="3140968"/>
            <a:ext cx="2551236" cy="1118200"/>
          </a:xfrm>
          <a:prstGeom prst="rect">
            <a:avLst/>
          </a:prstGeom>
        </p:spPr>
        <p:txBody>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5400" dirty="0" smtClean="0"/>
              <a:t>Dotazy</a:t>
            </a:r>
          </a:p>
          <a:p>
            <a:pPr marL="457200" indent="-457200"/>
            <a:endParaRPr lang="cs-CZ" dirty="0"/>
          </a:p>
        </p:txBody>
      </p:sp>
    </p:spTree>
    <p:extLst>
      <p:ext uri="{BB962C8B-B14F-4D97-AF65-F5344CB8AC3E}">
        <p14:creationId xmlns:p14="http://schemas.microsoft.com/office/powerpoint/2010/main" val="43390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1124744"/>
            <a:ext cx="6400800" cy="3168352"/>
          </a:xfrm>
        </p:spPr>
        <p:txBody>
          <a:bodyPr/>
          <a:lstStyle/>
          <a:p>
            <a:pPr marL="457200" indent="-457200" algn="l">
              <a:buFont typeface="Arial" panose="020B0604020202020204" pitchFamily="34" charset="0"/>
              <a:buChar char="•"/>
            </a:pPr>
            <a:r>
              <a:rPr lang="cs-CZ" dirty="0" smtClean="0">
                <a:solidFill>
                  <a:schemeClr val="tx1"/>
                </a:solidFill>
              </a:rPr>
              <a:t>ČEB v kostce</a:t>
            </a:r>
          </a:p>
          <a:p>
            <a:pPr marL="457200" indent="-457200" algn="l">
              <a:buFont typeface="Arial" panose="020B0604020202020204" pitchFamily="34" charset="0"/>
              <a:buChar char="•"/>
            </a:pPr>
            <a:r>
              <a:rPr lang="cs-CZ" dirty="0" smtClean="0">
                <a:solidFill>
                  <a:schemeClr val="tx1"/>
                </a:solidFill>
              </a:rPr>
              <a:t>SME v portfoliu ČEB</a:t>
            </a:r>
          </a:p>
          <a:p>
            <a:pPr marL="457200" indent="-457200" algn="l">
              <a:buFont typeface="Arial" panose="020B0604020202020204" pitchFamily="34" charset="0"/>
              <a:buChar char="•"/>
            </a:pPr>
            <a:r>
              <a:rPr lang="cs-CZ" dirty="0" smtClean="0">
                <a:solidFill>
                  <a:schemeClr val="tx1"/>
                </a:solidFill>
              </a:rPr>
              <a:t>Produktová </a:t>
            </a:r>
            <a:r>
              <a:rPr lang="cs-CZ" dirty="0" smtClean="0">
                <a:solidFill>
                  <a:schemeClr val="tx1"/>
                </a:solidFill>
              </a:rPr>
              <a:t>nabídka ČEB</a:t>
            </a:r>
          </a:p>
          <a:p>
            <a:pPr marL="457200" indent="-457200" algn="l">
              <a:buFont typeface="Arial" panose="020B0604020202020204" pitchFamily="34" charset="0"/>
              <a:buChar char="•"/>
            </a:pPr>
            <a:r>
              <a:rPr lang="cs-CZ" dirty="0" smtClean="0">
                <a:solidFill>
                  <a:schemeClr val="tx1"/>
                </a:solidFill>
              </a:rPr>
              <a:t>Specifika financování do Lotyšska</a:t>
            </a:r>
            <a:endParaRPr lang="cs-CZ" dirty="0" smtClean="0"/>
          </a:p>
        </p:txBody>
      </p:sp>
      <p:sp>
        <p:nvSpPr>
          <p:cNvPr id="7" name="Zástupný symbol pro text 41"/>
          <p:cNvSpPr txBox="1">
            <a:spLocks/>
          </p:cNvSpPr>
          <p:nvPr/>
        </p:nvSpPr>
        <p:spPr>
          <a:xfrm>
            <a:off x="251520" y="116632"/>
            <a:ext cx="6984776" cy="288032"/>
          </a:xfrm>
          <a:prstGeom prst="rect">
            <a:avLst/>
          </a:prstGeom>
        </p:spPr>
        <p:txBody>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smtClean="0">
                <a:solidFill>
                  <a:schemeClr val="bg1"/>
                </a:solidFill>
              </a:rPr>
              <a:t>Dnešní shrnutí</a:t>
            </a:r>
            <a:endParaRPr lang="en-US" sz="1400" dirty="0">
              <a:solidFill>
                <a:schemeClr val="bg1"/>
              </a:solidFill>
            </a:endParaRPr>
          </a:p>
        </p:txBody>
      </p:sp>
      <p:sp>
        <p:nvSpPr>
          <p:cNvPr id="4" name="Podnadpis 2"/>
          <p:cNvSpPr txBox="1">
            <a:spLocks/>
          </p:cNvSpPr>
          <p:nvPr/>
        </p:nvSpPr>
        <p:spPr>
          <a:xfrm>
            <a:off x="971600" y="4797152"/>
            <a:ext cx="7416824" cy="1224136"/>
          </a:xfrm>
          <a:prstGeom prst="rect">
            <a:avLst/>
          </a:prstGeom>
        </p:spPr>
        <p:txBody>
          <a:bodyPr/>
          <a:lstStyle>
            <a:lvl1pPr marL="0" indent="0" algn="ctr" defTabSz="914226"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226"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226"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226"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dirty="0" smtClean="0">
                <a:solidFill>
                  <a:srgbClr val="FF0000"/>
                </a:solidFill>
              </a:rPr>
              <a:t>Již při počátečních úvahách o exportu nás neváhejte kontaktovat pro radu! </a:t>
            </a:r>
          </a:p>
          <a:p>
            <a:pPr marL="457200" indent="-457200" algn="l">
              <a:buFont typeface="Arial" panose="020B0604020202020204" pitchFamily="34" charset="0"/>
              <a:buChar char="•"/>
            </a:pPr>
            <a:endParaRPr lang="cs-CZ" dirty="0"/>
          </a:p>
        </p:txBody>
      </p:sp>
    </p:spTree>
    <p:extLst>
      <p:ext uri="{BB962C8B-B14F-4D97-AF65-F5344CB8AC3E}">
        <p14:creationId xmlns:p14="http://schemas.microsoft.com/office/powerpoint/2010/main" val="5652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364088" y="0"/>
            <a:ext cx="3779912"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Title 3"/>
          <p:cNvSpPr txBox="1">
            <a:spLocks/>
          </p:cNvSpPr>
          <p:nvPr/>
        </p:nvSpPr>
        <p:spPr>
          <a:xfrm>
            <a:off x="5685573" y="3773649"/>
            <a:ext cx="3098703" cy="480605"/>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dirty="0" smtClean="0">
                <a:latin typeface="+mj-lt"/>
              </a:rPr>
              <a:t>Ing. Daniel Strejc, M.A.</a:t>
            </a:r>
            <a:endParaRPr lang="en-US" sz="2400" dirty="0">
              <a:latin typeface="+mj-lt"/>
            </a:endParaRPr>
          </a:p>
        </p:txBody>
      </p:sp>
      <p:sp>
        <p:nvSpPr>
          <p:cNvPr id="16" name="Title 3"/>
          <p:cNvSpPr txBox="1">
            <a:spLocks/>
          </p:cNvSpPr>
          <p:nvPr/>
        </p:nvSpPr>
        <p:spPr>
          <a:xfrm>
            <a:off x="5765773" y="5661248"/>
            <a:ext cx="2938301" cy="742437"/>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120000"/>
              </a:lnSpc>
            </a:pPr>
            <a:r>
              <a:rPr lang="cs-CZ" sz="1100" b="0" dirty="0" smtClean="0"/>
              <a:t>Spolehlivý partner s unikátním servisem pro financování exportních příležitostí na zahraničních trzích. </a:t>
            </a:r>
            <a:endParaRPr lang="cs-CZ" sz="1200" b="0" dirty="0">
              <a:solidFill>
                <a:schemeClr val="tx1">
                  <a:alpha val="70000"/>
                </a:schemeClr>
              </a:solidFill>
              <a:latin typeface="+mj-lt"/>
              <a:ea typeface="Source Sans Pro" charset="0"/>
              <a:cs typeface="Source Sans Pro" charset="0"/>
            </a:endParaRPr>
          </a:p>
        </p:txBody>
      </p:sp>
      <p:sp>
        <p:nvSpPr>
          <p:cNvPr id="17" name="Title 3"/>
          <p:cNvSpPr txBox="1">
            <a:spLocks/>
          </p:cNvSpPr>
          <p:nvPr/>
        </p:nvSpPr>
        <p:spPr>
          <a:xfrm>
            <a:off x="5685573" y="4227657"/>
            <a:ext cx="3098703" cy="73088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1200" b="0" dirty="0" smtClean="0">
                <a:solidFill>
                  <a:schemeClr val="tx1">
                    <a:alpha val="50000"/>
                  </a:schemeClr>
                </a:solidFill>
                <a:latin typeface="+mj-lt"/>
              </a:rPr>
              <a:t>Zástupce ředitele </a:t>
            </a:r>
          </a:p>
          <a:p>
            <a:pPr algn="ctr">
              <a:lnSpc>
                <a:spcPct val="80000"/>
              </a:lnSpc>
            </a:pPr>
            <a:r>
              <a:rPr lang="cs-CZ" sz="1200" b="0" dirty="0" smtClean="0">
                <a:solidFill>
                  <a:schemeClr val="tx1">
                    <a:alpha val="50000"/>
                  </a:schemeClr>
                </a:solidFill>
                <a:latin typeface="+mj-lt"/>
              </a:rPr>
              <a:t>odboru </a:t>
            </a:r>
            <a:r>
              <a:rPr lang="en-US" sz="1200" b="0" dirty="0" smtClean="0">
                <a:solidFill>
                  <a:schemeClr val="tx1">
                    <a:alpha val="50000"/>
                  </a:schemeClr>
                </a:solidFill>
                <a:latin typeface="+mj-lt"/>
              </a:rPr>
              <a:t>Trade &amp; Export Finance</a:t>
            </a:r>
            <a:r>
              <a:rPr lang="cs-CZ" sz="1200" b="0" dirty="0" smtClean="0">
                <a:solidFill>
                  <a:schemeClr val="tx1">
                    <a:alpha val="50000"/>
                  </a:schemeClr>
                </a:solidFill>
                <a:latin typeface="+mj-lt"/>
              </a:rPr>
              <a:t> </a:t>
            </a:r>
            <a:endParaRPr lang="cs-CZ" sz="1200" b="0" dirty="0">
              <a:solidFill>
                <a:schemeClr val="tx1">
                  <a:alpha val="50000"/>
                </a:schemeClr>
              </a:solidFill>
              <a:latin typeface="+mj-lt"/>
            </a:endParaRPr>
          </a:p>
          <a:p>
            <a:pPr algn="ctr">
              <a:lnSpc>
                <a:spcPct val="100000"/>
              </a:lnSpc>
            </a:pPr>
            <a:r>
              <a:rPr lang="cs-CZ" sz="1200" b="0" dirty="0" smtClean="0">
                <a:solidFill>
                  <a:schemeClr val="tx1">
                    <a:alpha val="50000"/>
                  </a:schemeClr>
                </a:solidFill>
                <a:latin typeface="+mj-lt"/>
                <a:hlinkClick r:id="rId3"/>
              </a:rPr>
              <a:t>daniel.strejc@ceb.cz</a:t>
            </a:r>
            <a:endParaRPr lang="cs-CZ" sz="1200" b="0" dirty="0" smtClean="0">
              <a:solidFill>
                <a:schemeClr val="tx1">
                  <a:alpha val="50000"/>
                </a:schemeClr>
              </a:solidFill>
              <a:latin typeface="+mj-lt"/>
            </a:endParaRPr>
          </a:p>
        </p:txBody>
      </p:sp>
      <p:sp>
        <p:nvSpPr>
          <p:cNvPr id="2" name="TextovéPole 1"/>
          <p:cNvSpPr txBox="1"/>
          <p:nvPr/>
        </p:nvSpPr>
        <p:spPr>
          <a:xfrm>
            <a:off x="661760" y="5517232"/>
            <a:ext cx="4371325" cy="707886"/>
          </a:xfrm>
          <a:prstGeom prst="rect">
            <a:avLst/>
          </a:prstGeom>
          <a:noFill/>
        </p:spPr>
        <p:txBody>
          <a:bodyPr wrap="none" rtlCol="0">
            <a:spAutoFit/>
          </a:bodyPr>
          <a:lstStyle/>
          <a:p>
            <a:r>
              <a:rPr lang="cs-CZ" sz="4000" dirty="0" smtClean="0">
                <a:solidFill>
                  <a:schemeClr val="bg1"/>
                </a:solidFill>
              </a:rPr>
              <a:t>Děkuji za pozornost</a:t>
            </a:r>
            <a:endParaRPr lang="cs-CZ" sz="4000" dirty="0">
              <a:solidFill>
                <a:schemeClr val="bg1"/>
              </a:solidFill>
            </a:endParaRPr>
          </a:p>
        </p:txBody>
      </p:sp>
      <p:pic>
        <p:nvPicPr>
          <p:cNvPr id="22" name="Obráze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3" y="1052736"/>
            <a:ext cx="2693857" cy="1221559"/>
          </a:xfrm>
          <a:prstGeom prst="rect">
            <a:avLst/>
          </a:prstGeom>
        </p:spPr>
      </p:pic>
      <p:pic>
        <p:nvPicPr>
          <p:cNvPr id="2050" name="Picture 2" descr="Výsledek obrázku pro česká exportní bank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364089" cy="3574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67706" y="3773649"/>
            <a:ext cx="2917273" cy="1323439"/>
          </a:xfrm>
          <a:prstGeom prst="rect">
            <a:avLst/>
          </a:prstGeom>
          <a:noFill/>
        </p:spPr>
        <p:txBody>
          <a:bodyPr wrap="none" rtlCol="0">
            <a:spAutoFit/>
          </a:bodyPr>
          <a:lstStyle/>
          <a:p>
            <a:r>
              <a:rPr lang="cs-CZ" sz="4000" dirty="0" smtClean="0">
                <a:solidFill>
                  <a:schemeClr val="bg1"/>
                </a:solidFill>
              </a:rPr>
              <a:t>Vodičkova 34</a:t>
            </a:r>
          </a:p>
          <a:p>
            <a:r>
              <a:rPr lang="cs-CZ" sz="4000" dirty="0" smtClean="0">
                <a:solidFill>
                  <a:schemeClr val="bg1"/>
                </a:solidFill>
              </a:rPr>
              <a:t>Praha 1</a:t>
            </a:r>
            <a:endParaRPr lang="cs-CZ" sz="4000" dirty="0">
              <a:solidFill>
                <a:schemeClr val="bg1"/>
              </a:solidFill>
            </a:endParaRPr>
          </a:p>
        </p:txBody>
      </p:sp>
    </p:spTree>
    <p:extLst>
      <p:ext uri="{BB962C8B-B14F-4D97-AF65-F5344CB8AC3E}">
        <p14:creationId xmlns:p14="http://schemas.microsoft.com/office/powerpoint/2010/main" val="67642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1124744"/>
            <a:ext cx="6400800" cy="4824536"/>
          </a:xfrm>
        </p:spPr>
        <p:txBody>
          <a:bodyPr/>
          <a:lstStyle/>
          <a:p>
            <a:pPr marL="457200" indent="-457200" algn="l">
              <a:buFont typeface="Arial" panose="020B0604020202020204" pitchFamily="34" charset="0"/>
              <a:buChar char="•"/>
            </a:pPr>
            <a:r>
              <a:rPr lang="cs-CZ" sz="2800" dirty="0" smtClean="0">
                <a:solidFill>
                  <a:schemeClr val="tx1"/>
                </a:solidFill>
              </a:rPr>
              <a:t>Úvod</a:t>
            </a:r>
          </a:p>
          <a:p>
            <a:pPr marL="457200" indent="-457200" algn="l">
              <a:buFont typeface="Arial" panose="020B0604020202020204" pitchFamily="34" charset="0"/>
              <a:buChar char="•"/>
            </a:pPr>
            <a:r>
              <a:rPr lang="cs-CZ" sz="2800" dirty="0" smtClean="0">
                <a:solidFill>
                  <a:schemeClr val="tx1"/>
                </a:solidFill>
              </a:rPr>
              <a:t>Obchodní tým ČEB</a:t>
            </a:r>
          </a:p>
          <a:p>
            <a:pPr marL="457200" indent="-457200" algn="l">
              <a:buFont typeface="Arial" panose="020B0604020202020204" pitchFamily="34" charset="0"/>
              <a:buChar char="•"/>
            </a:pPr>
            <a:r>
              <a:rPr lang="cs-CZ" sz="2800" dirty="0" smtClean="0">
                <a:solidFill>
                  <a:schemeClr val="tx1"/>
                </a:solidFill>
              </a:rPr>
              <a:t>ČEB v kostce</a:t>
            </a:r>
          </a:p>
          <a:p>
            <a:pPr marL="457200" indent="-457200" algn="l">
              <a:buFont typeface="Arial" panose="020B0604020202020204" pitchFamily="34" charset="0"/>
              <a:buChar char="•"/>
            </a:pPr>
            <a:r>
              <a:rPr lang="cs-CZ" sz="2800" dirty="0" smtClean="0">
                <a:solidFill>
                  <a:schemeClr val="tx1"/>
                </a:solidFill>
              </a:rPr>
              <a:t>SME v portfoliu ČEB</a:t>
            </a:r>
          </a:p>
          <a:p>
            <a:pPr marL="457200" indent="-457200" algn="l">
              <a:buFont typeface="Arial" panose="020B0604020202020204" pitchFamily="34" charset="0"/>
              <a:buChar char="•"/>
            </a:pPr>
            <a:r>
              <a:rPr lang="cs-CZ" sz="2800" dirty="0" smtClean="0">
                <a:solidFill>
                  <a:schemeClr val="tx1"/>
                </a:solidFill>
              </a:rPr>
              <a:t>Produktová </a:t>
            </a:r>
            <a:r>
              <a:rPr lang="cs-CZ" sz="2800" dirty="0" smtClean="0">
                <a:solidFill>
                  <a:schemeClr val="tx1"/>
                </a:solidFill>
              </a:rPr>
              <a:t>nabídka ČEB</a:t>
            </a:r>
          </a:p>
          <a:p>
            <a:pPr marL="457200" indent="-457200" algn="l">
              <a:buFont typeface="Arial" panose="020B0604020202020204" pitchFamily="34" charset="0"/>
              <a:buChar char="•"/>
            </a:pPr>
            <a:r>
              <a:rPr lang="cs-CZ" sz="2800" dirty="0" smtClean="0">
                <a:solidFill>
                  <a:schemeClr val="tx1"/>
                </a:solidFill>
              </a:rPr>
              <a:t>Specifika financování do Lotyšska</a:t>
            </a:r>
          </a:p>
          <a:p>
            <a:pPr marL="457200" indent="-457200" algn="l">
              <a:buFont typeface="Arial" panose="020B0604020202020204" pitchFamily="34" charset="0"/>
              <a:buChar char="•"/>
            </a:pPr>
            <a:r>
              <a:rPr lang="cs-CZ" sz="2800" dirty="0" smtClean="0">
                <a:solidFill>
                  <a:schemeClr val="tx1"/>
                </a:solidFill>
              </a:rPr>
              <a:t>Dotazy</a:t>
            </a:r>
          </a:p>
          <a:p>
            <a:pPr marL="457200" indent="-457200" algn="l">
              <a:buFont typeface="Arial" panose="020B0604020202020204" pitchFamily="34" charset="0"/>
              <a:buChar char="•"/>
            </a:pPr>
            <a:r>
              <a:rPr lang="cs-CZ" sz="2800" dirty="0" smtClean="0">
                <a:solidFill>
                  <a:schemeClr val="tx1"/>
                </a:solidFill>
              </a:rPr>
              <a:t>Shrnutí</a:t>
            </a:r>
          </a:p>
          <a:p>
            <a:pPr marL="457200" indent="-457200" algn="l">
              <a:buFont typeface="Arial" panose="020B0604020202020204" pitchFamily="34" charset="0"/>
              <a:buChar char="•"/>
            </a:pPr>
            <a:endParaRPr lang="cs-CZ" dirty="0" smtClean="0"/>
          </a:p>
          <a:p>
            <a:pPr marL="457200" indent="-457200" algn="l">
              <a:buFont typeface="Arial" panose="020B0604020202020204" pitchFamily="34" charset="0"/>
              <a:buChar char="•"/>
            </a:pPr>
            <a:endParaRPr lang="cs-CZ" dirty="0"/>
          </a:p>
        </p:txBody>
      </p:sp>
      <p:sp>
        <p:nvSpPr>
          <p:cNvPr id="7" name="Zástupný symbol pro text 41"/>
          <p:cNvSpPr txBox="1">
            <a:spLocks/>
          </p:cNvSpPr>
          <p:nvPr/>
        </p:nvSpPr>
        <p:spPr>
          <a:xfrm>
            <a:off x="251520" y="116632"/>
            <a:ext cx="6984776" cy="288032"/>
          </a:xfrm>
          <a:prstGeom prst="rect">
            <a:avLst/>
          </a:prstGeom>
        </p:spPr>
        <p:txBody>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smtClean="0">
                <a:solidFill>
                  <a:schemeClr val="bg1"/>
                </a:solidFill>
              </a:rPr>
              <a:t>Obsah prezentace</a:t>
            </a:r>
            <a:endParaRPr lang="en-US" sz="1400" dirty="0">
              <a:solidFill>
                <a:schemeClr val="bg1"/>
              </a:solidFill>
            </a:endParaRPr>
          </a:p>
        </p:txBody>
      </p:sp>
    </p:spTree>
    <p:extLst>
      <p:ext uri="{BB962C8B-B14F-4D97-AF65-F5344CB8AC3E}">
        <p14:creationId xmlns:p14="http://schemas.microsoft.com/office/powerpoint/2010/main" val="30814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dirty="0" smtClean="0"/>
              <a:t>Obchodní tým ČEB</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921869739"/>
              </p:ext>
            </p:extLst>
          </p:nvPr>
        </p:nvGraphicFramePr>
        <p:xfrm>
          <a:off x="467544" y="1268760"/>
          <a:ext cx="8229600" cy="3749040"/>
        </p:xfrm>
        <a:graphic>
          <a:graphicData uri="http://schemas.openxmlformats.org/drawingml/2006/table">
            <a:tbl>
              <a:tblPr/>
              <a:tblGrid>
                <a:gridCol w="2890664"/>
                <a:gridCol w="2952328"/>
                <a:gridCol w="2386608"/>
              </a:tblGrid>
              <a:tr h="0">
                <a:tc gridSpan="3">
                  <a:txBody>
                    <a:bodyPr/>
                    <a:lstStyle/>
                    <a:p>
                      <a:pPr algn="just"/>
                      <a:r>
                        <a:rPr lang="cs-CZ" b="1" dirty="0" err="1">
                          <a:effectLst/>
                        </a:rPr>
                        <a:t>Trade</a:t>
                      </a:r>
                      <a:r>
                        <a:rPr lang="cs-CZ" b="1" dirty="0">
                          <a:effectLst/>
                        </a:rPr>
                        <a:t> and Export </a:t>
                      </a:r>
                      <a:r>
                        <a:rPr lang="cs-CZ" b="1" dirty="0" smtClean="0">
                          <a:effectLst/>
                        </a:rPr>
                        <a:t>Finance</a:t>
                      </a:r>
                      <a:endParaRPr lang="cs-CZ" b="1" dirty="0">
                        <a:effectLst/>
                      </a:endParaRPr>
                    </a:p>
                    <a:p>
                      <a:pPr algn="just"/>
                      <a:r>
                        <a:rPr lang="cs-CZ" dirty="0">
                          <a:effectLst/>
                        </a:rPr>
                        <a:t>Ing. Monika Vilhelmová</a:t>
                      </a:r>
                    </a:p>
                    <a:p>
                      <a:pPr algn="just"/>
                      <a:r>
                        <a:rPr lang="cs-CZ" dirty="0">
                          <a:effectLst/>
                        </a:rPr>
                        <a:t>ředitelka odboru</a:t>
                      </a:r>
                    </a:p>
                    <a:p>
                      <a:r>
                        <a:rPr lang="cs-CZ" dirty="0"/>
                        <a:t>Tel: +420 222 843 389</a:t>
                      </a:r>
                      <a:br>
                        <a:rPr lang="cs-CZ" dirty="0"/>
                      </a:br>
                      <a:r>
                        <a:rPr lang="cs-CZ" dirty="0" smtClean="0"/>
                        <a:t>E-mail</a:t>
                      </a:r>
                      <a:r>
                        <a:rPr lang="cs-CZ" dirty="0"/>
                        <a:t>: </a:t>
                      </a:r>
                      <a:r>
                        <a:rPr lang="cs-CZ" dirty="0" smtClean="0"/>
                        <a:t>monika.vilhelmova@ceb.cz</a:t>
                      </a:r>
                    </a:p>
                    <a:p>
                      <a:endParaRPr lang="cs-CZ" dirty="0"/>
                    </a:p>
                  </a:txBody>
                  <a:tcPr anchor="ctr">
                    <a:lnL>
                      <a:noFill/>
                    </a:lnL>
                    <a:lnR>
                      <a:noFill/>
                    </a:lnR>
                    <a:lnT>
                      <a:noFill/>
                    </a:lnT>
                    <a:lnB>
                      <a:noFill/>
                    </a:lnB>
                  </a:tcPr>
                </a:tc>
                <a:tc hMerge="1">
                  <a:txBody>
                    <a:bodyPr/>
                    <a:lstStyle/>
                    <a:p>
                      <a:endParaRPr lang="cs-CZ"/>
                    </a:p>
                  </a:txBody>
                  <a:tcPr/>
                </a:tc>
                <a:tc hMerge="1">
                  <a:txBody>
                    <a:bodyPr/>
                    <a:lstStyle/>
                    <a:p>
                      <a:endParaRPr lang="cs-CZ"/>
                    </a:p>
                  </a:txBody>
                  <a:tcPr/>
                </a:tc>
              </a:tr>
              <a:tr h="0">
                <a:tc>
                  <a:txBody>
                    <a:bodyPr/>
                    <a:lstStyle/>
                    <a:p>
                      <a:r>
                        <a:rPr lang="cs-CZ" b="1" dirty="0" err="1" smtClean="0"/>
                        <a:t>Trade</a:t>
                      </a:r>
                      <a:r>
                        <a:rPr lang="cs-CZ" b="1" dirty="0" smtClean="0"/>
                        <a:t> Finance</a:t>
                      </a:r>
                    </a:p>
                    <a:p>
                      <a:r>
                        <a:rPr lang="cs-CZ" dirty="0" smtClean="0"/>
                        <a:t>Ing. Michal Nejedlý, Ph.D.</a:t>
                      </a:r>
                    </a:p>
                    <a:p>
                      <a:r>
                        <a:rPr lang="cs-CZ" dirty="0" smtClean="0"/>
                        <a:t>vedoucí oddělení</a:t>
                      </a:r>
                    </a:p>
                    <a:p>
                      <a:r>
                        <a:rPr lang="cs-CZ" dirty="0" smtClean="0"/>
                        <a:t>+420 222 843 221</a:t>
                      </a:r>
                      <a:br>
                        <a:rPr lang="cs-CZ" dirty="0" smtClean="0"/>
                      </a:br>
                      <a:r>
                        <a:rPr lang="cs-CZ" dirty="0" smtClean="0"/>
                        <a:t>michal.nejedly@ceb.cz</a:t>
                      </a:r>
                    </a:p>
                  </a:txBody>
                  <a:tcPr anchor="ctr">
                    <a:lnL>
                      <a:noFill/>
                    </a:lnL>
                    <a:lnR>
                      <a:noFill/>
                    </a:lnR>
                    <a:lnT>
                      <a:noFill/>
                    </a:lnT>
                    <a:lnB>
                      <a:noFill/>
                    </a:lnB>
                  </a:tcPr>
                </a:tc>
                <a:tc>
                  <a:txBody>
                    <a:bodyPr/>
                    <a:lstStyle/>
                    <a:p>
                      <a:endParaRPr lang="cs-CZ" b="1" dirty="0" smtClean="0"/>
                    </a:p>
                    <a:p>
                      <a:r>
                        <a:rPr lang="cs-CZ" b="1" dirty="0" smtClean="0"/>
                        <a:t>Exportní financování 2</a:t>
                      </a:r>
                    </a:p>
                    <a:p>
                      <a:r>
                        <a:rPr lang="cs-CZ" dirty="0" smtClean="0"/>
                        <a:t>Ing. Michaela Vychodilová</a:t>
                      </a:r>
                    </a:p>
                    <a:p>
                      <a:r>
                        <a:rPr lang="cs-CZ" dirty="0" smtClean="0"/>
                        <a:t>vedoucí oddělení</a:t>
                      </a:r>
                    </a:p>
                    <a:p>
                      <a:r>
                        <a:rPr lang="cs-CZ" dirty="0" smtClean="0"/>
                        <a:t>+420 222 843 379</a:t>
                      </a:r>
                      <a:br>
                        <a:rPr lang="cs-CZ" dirty="0" smtClean="0"/>
                      </a:br>
                      <a:r>
                        <a:rPr lang="cs-CZ" dirty="0" smtClean="0"/>
                        <a:t>michaela.vychodilova@ceb.cz</a:t>
                      </a:r>
                    </a:p>
                    <a:p>
                      <a:endParaRPr lang="cs-CZ" dirty="0"/>
                    </a:p>
                  </a:txBody>
                  <a:tcPr anchor="ctr">
                    <a:lnL>
                      <a:noFill/>
                    </a:lnL>
                    <a:lnR>
                      <a:noFill/>
                    </a:lnR>
                    <a:lnT>
                      <a:noFill/>
                    </a:lnT>
                    <a:lnB>
                      <a:noFill/>
                    </a:lnB>
                  </a:tcPr>
                </a:tc>
                <a:tc>
                  <a:txBody>
                    <a:bodyPr/>
                    <a:lstStyle/>
                    <a:p>
                      <a:endParaRPr lang="cs-CZ" b="1" dirty="0" smtClean="0"/>
                    </a:p>
                    <a:p>
                      <a:r>
                        <a:rPr lang="cs-CZ" b="1" dirty="0" smtClean="0"/>
                        <a:t>Exportní financování 3</a:t>
                      </a:r>
                    </a:p>
                    <a:p>
                      <a:r>
                        <a:rPr lang="cs-CZ" dirty="0" smtClean="0"/>
                        <a:t>Ing. Marek Jeník</a:t>
                      </a:r>
                    </a:p>
                    <a:p>
                      <a:r>
                        <a:rPr lang="cs-CZ" dirty="0" smtClean="0"/>
                        <a:t>vedoucí oddělení</a:t>
                      </a:r>
                    </a:p>
                    <a:p>
                      <a:r>
                        <a:rPr lang="cs-CZ" dirty="0" smtClean="0"/>
                        <a:t>+420 222 843 257</a:t>
                      </a:r>
                    </a:p>
                    <a:p>
                      <a:r>
                        <a:rPr lang="cs-CZ" dirty="0" smtClean="0"/>
                        <a:t>marek.jenik@ceb.cz</a:t>
                      </a:r>
                    </a:p>
                    <a:p>
                      <a:endParaRPr lang="cs-CZ" dirty="0"/>
                    </a:p>
                  </a:txBody>
                  <a:tcPr anchor="ctr">
                    <a:lnL>
                      <a:noFill/>
                    </a:lnL>
                    <a:lnR>
                      <a:noFill/>
                    </a:lnR>
                    <a:lnT>
                      <a:noFill/>
                    </a:lnT>
                    <a:lnB>
                      <a:noFill/>
                    </a:lnB>
                  </a:tcPr>
                </a:tc>
              </a:tr>
            </a:tbl>
          </a:graphicData>
        </a:graphic>
      </p:graphicFrame>
      <p:pic>
        <p:nvPicPr>
          <p:cNvPr id="4098" name="Picture 2" descr="Výsledek obrázku pro monika vilhelmov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152" y="764704"/>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michal nejedlý bank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797152"/>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ýsledek obrázku pro michaela vychodilová">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4797152"/>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rd\AppData\Local\Microsoft\Windows\Temporary Internet Files\Content.Outlook\50JTCEE6\IMG_0407 (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8107" r="721" b="17660"/>
          <a:stretch/>
        </p:blipFill>
        <p:spPr bwMode="auto">
          <a:xfrm>
            <a:off x="864096" y="4705814"/>
            <a:ext cx="1533416" cy="16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9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Skupina 50"/>
          <p:cNvGrpSpPr/>
          <p:nvPr/>
        </p:nvGrpSpPr>
        <p:grpSpPr>
          <a:xfrm>
            <a:off x="323528" y="5085184"/>
            <a:ext cx="5004472" cy="1512000"/>
            <a:chOff x="323528" y="5085184"/>
            <a:chExt cx="5004472" cy="1512000"/>
          </a:xfrm>
        </p:grpSpPr>
        <p:sp>
          <p:nvSpPr>
            <p:cNvPr id="11" name="Zaoblený obdélník 10"/>
            <p:cNvSpPr/>
            <p:nvPr/>
          </p:nvSpPr>
          <p:spPr>
            <a:xfrm>
              <a:off x="3816000" y="5085184"/>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rPr>
                <a:t>80</a:t>
              </a:r>
              <a:endParaRPr lang="en-US" sz="3600" b="1" dirty="0">
                <a:solidFill>
                  <a:schemeClr val="bg1"/>
                </a:solidFill>
              </a:endParaRPr>
            </a:p>
          </p:txBody>
        </p:sp>
        <p:sp>
          <p:nvSpPr>
            <p:cNvPr id="39" name="TextovéPole 38"/>
            <p:cNvSpPr txBox="1"/>
            <p:nvPr/>
          </p:nvSpPr>
          <p:spPr>
            <a:xfrm>
              <a:off x="323684" y="5481354"/>
              <a:ext cx="2895440" cy="800219"/>
            </a:xfrm>
            <a:prstGeom prst="rect">
              <a:avLst/>
            </a:prstGeom>
            <a:noFill/>
          </p:spPr>
          <p:txBody>
            <a:bodyPr wrap="square" rtlCol="0">
              <a:spAutoFit/>
            </a:bodyPr>
            <a:lstStyle/>
            <a:p>
              <a:r>
                <a:rPr lang="cs-CZ" dirty="0" smtClean="0"/>
                <a:t>Cílových zemí podpořeného</a:t>
              </a:r>
            </a:p>
            <a:p>
              <a:endParaRPr lang="cs-CZ" sz="1000" dirty="0"/>
            </a:p>
            <a:p>
              <a:r>
                <a:rPr lang="cs-CZ" dirty="0" smtClean="0"/>
                <a:t>financování</a:t>
              </a:r>
              <a:endParaRPr lang="en-US" dirty="0"/>
            </a:p>
          </p:txBody>
        </p:sp>
        <p:cxnSp>
          <p:nvCxnSpPr>
            <p:cNvPr id="26" name="Přímá spojnice 25"/>
            <p:cNvCxnSpPr/>
            <p:nvPr/>
          </p:nvCxnSpPr>
          <p:spPr>
            <a:xfrm flipH="1">
              <a:off x="323528" y="588146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0" name="Skupina 49"/>
          <p:cNvGrpSpPr/>
          <p:nvPr/>
        </p:nvGrpSpPr>
        <p:grpSpPr>
          <a:xfrm>
            <a:off x="3816000" y="4536144"/>
            <a:ext cx="5019032" cy="1512000"/>
            <a:chOff x="3816000" y="4536144"/>
            <a:chExt cx="5019032" cy="1512000"/>
          </a:xfrm>
        </p:grpSpPr>
        <p:sp>
          <p:nvSpPr>
            <p:cNvPr id="12" name="Zaoblený obdélník 11"/>
            <p:cNvSpPr/>
            <p:nvPr/>
          </p:nvSpPr>
          <p:spPr>
            <a:xfrm>
              <a:off x="3816000" y="453614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1300</a:t>
              </a:r>
              <a:endParaRPr lang="en-US" sz="3600" b="1" dirty="0"/>
            </a:p>
          </p:txBody>
        </p:sp>
        <p:cxnSp>
          <p:nvCxnSpPr>
            <p:cNvPr id="30" name="Přímá spojnice 29"/>
            <p:cNvCxnSpPr/>
            <p:nvPr/>
          </p:nvCxnSpPr>
          <p:spPr>
            <a:xfrm flipH="1">
              <a:off x="5940152" y="5373216"/>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8" name="TextovéPole 37"/>
            <p:cNvSpPr txBox="1"/>
            <p:nvPr/>
          </p:nvSpPr>
          <p:spPr>
            <a:xfrm>
              <a:off x="6045788" y="5003884"/>
              <a:ext cx="2789244" cy="369332"/>
            </a:xfrm>
            <a:prstGeom prst="rect">
              <a:avLst/>
            </a:prstGeom>
            <a:noFill/>
          </p:spPr>
          <p:txBody>
            <a:bodyPr wrap="square" rtlCol="0">
              <a:spAutoFit/>
            </a:bodyPr>
            <a:lstStyle/>
            <a:p>
              <a:pPr algn="r"/>
              <a:r>
                <a:rPr lang="cs-CZ" dirty="0" smtClean="0"/>
                <a:t>Realizovaných obchodů</a:t>
              </a:r>
              <a:endParaRPr lang="en-US" dirty="0"/>
            </a:p>
          </p:txBody>
        </p:sp>
      </p:grpSp>
      <p:grpSp>
        <p:nvGrpSpPr>
          <p:cNvPr id="49" name="Skupina 48"/>
          <p:cNvGrpSpPr/>
          <p:nvPr/>
        </p:nvGrpSpPr>
        <p:grpSpPr>
          <a:xfrm>
            <a:off x="323528" y="3987104"/>
            <a:ext cx="5004472" cy="1512000"/>
            <a:chOff x="323528" y="3987104"/>
            <a:chExt cx="5004472"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380</a:t>
              </a:r>
              <a:endParaRPr lang="en-US" sz="3600" b="1" dirty="0"/>
            </a:p>
          </p:txBody>
        </p:sp>
        <p:sp>
          <p:nvSpPr>
            <p:cNvPr id="37" name="TextovéPole 36"/>
            <p:cNvSpPr txBox="1"/>
            <p:nvPr/>
          </p:nvSpPr>
          <p:spPr>
            <a:xfrm>
              <a:off x="323684" y="4428981"/>
              <a:ext cx="3126213" cy="800219"/>
            </a:xfrm>
            <a:prstGeom prst="rect">
              <a:avLst/>
            </a:prstGeom>
            <a:noFill/>
          </p:spPr>
          <p:txBody>
            <a:bodyPr wrap="square" rtlCol="0">
              <a:spAutoFit/>
            </a:bodyPr>
            <a:lstStyle/>
            <a:p>
              <a:r>
                <a:rPr lang="cs-CZ" dirty="0" smtClean="0"/>
                <a:t>Mld. CZK objemu podpořeného</a:t>
              </a:r>
            </a:p>
            <a:p>
              <a:endParaRPr lang="cs-CZ" sz="1000" dirty="0"/>
            </a:p>
            <a:p>
              <a:r>
                <a:rPr lang="cs-CZ" dirty="0" smtClean="0"/>
                <a:t>financování</a:t>
              </a:r>
              <a:endParaRPr lang="en-US" dirty="0"/>
            </a:p>
          </p:txBody>
        </p:sp>
        <p:cxnSp>
          <p:nvCxnSpPr>
            <p:cNvPr id="25" name="Přímá spojnice 24"/>
            <p:cNvCxnSpPr/>
            <p:nvPr/>
          </p:nvCxnSpPr>
          <p:spPr>
            <a:xfrm flipH="1">
              <a:off x="323528" y="4801344"/>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48" name="Skupina 47"/>
          <p:cNvGrpSpPr/>
          <p:nvPr/>
        </p:nvGrpSpPr>
        <p:grpSpPr>
          <a:xfrm>
            <a:off x="3816000" y="3438064"/>
            <a:ext cx="5004472" cy="1512000"/>
            <a:chOff x="3816000" y="3438064"/>
            <a:chExt cx="5004472" cy="1512000"/>
          </a:xfrm>
        </p:grpSpPr>
        <p:sp>
          <p:nvSpPr>
            <p:cNvPr id="14" name="Zaoblený obdélník 13"/>
            <p:cNvSpPr/>
            <p:nvPr/>
          </p:nvSpPr>
          <p:spPr>
            <a:xfrm>
              <a:off x="3816000" y="343806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142</a:t>
              </a:r>
              <a:endParaRPr lang="en-US" sz="3600" b="1" dirty="0"/>
            </a:p>
          </p:txBody>
        </p:sp>
        <p:cxnSp>
          <p:nvCxnSpPr>
            <p:cNvPr id="29" name="Přímá spojnice 28"/>
            <p:cNvCxnSpPr/>
            <p:nvPr/>
          </p:nvCxnSpPr>
          <p:spPr>
            <a:xfrm flipH="1">
              <a:off x="5940152" y="4278300"/>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6" name="TextovéPole 35"/>
            <p:cNvSpPr txBox="1"/>
            <p:nvPr/>
          </p:nvSpPr>
          <p:spPr>
            <a:xfrm>
              <a:off x="6031228" y="3933056"/>
              <a:ext cx="2789244" cy="369332"/>
            </a:xfrm>
            <a:prstGeom prst="rect">
              <a:avLst/>
            </a:prstGeom>
            <a:noFill/>
          </p:spPr>
          <p:txBody>
            <a:bodyPr wrap="square" rtlCol="0">
              <a:spAutoFit/>
            </a:bodyPr>
            <a:lstStyle/>
            <a:p>
              <a:pPr algn="r"/>
              <a:r>
                <a:rPr lang="cs-CZ" dirty="0" smtClean="0"/>
                <a:t>Spokojených klientů</a:t>
              </a:r>
              <a:endParaRPr lang="en-US" dirty="0"/>
            </a:p>
          </p:txBody>
        </p:sp>
      </p:grpSp>
      <p:grpSp>
        <p:nvGrpSpPr>
          <p:cNvPr id="47"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3,28</a:t>
              </a:r>
              <a:endParaRPr lang="en-US" sz="3600" b="1" dirty="0"/>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582054" cy="369332"/>
            </a:xfrm>
            <a:prstGeom prst="rect">
              <a:avLst/>
            </a:prstGeom>
            <a:noFill/>
          </p:spPr>
          <p:txBody>
            <a:bodyPr wrap="none" rtlCol="0">
              <a:spAutoFit/>
            </a:bodyPr>
            <a:lstStyle/>
            <a:p>
              <a:r>
                <a:rPr lang="cs-CZ" dirty="0" smtClean="0"/>
                <a:t>Celková aktiva v </a:t>
              </a:r>
              <a:r>
                <a:rPr lang="cs-CZ" dirty="0" err="1" smtClean="0"/>
                <a:t>bln</a:t>
              </a:r>
              <a:r>
                <a:rPr lang="cs-CZ" dirty="0" smtClean="0"/>
                <a:t>. EUR</a:t>
              </a:r>
              <a:endParaRPr lang="en-US" sz="1000" dirty="0"/>
            </a:p>
          </p:txBody>
        </p:sp>
      </p:grpSp>
      <p:grpSp>
        <p:nvGrpSpPr>
          <p:cNvPr id="46" name="Skupina 45"/>
          <p:cNvGrpSpPr/>
          <p:nvPr/>
        </p:nvGrpSpPr>
        <p:grpSpPr>
          <a:xfrm>
            <a:off x="3816000" y="2339984"/>
            <a:ext cx="5004472" cy="1512000"/>
            <a:chOff x="3816000" y="2339984"/>
            <a:chExt cx="5004472"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AA-</a:t>
              </a:r>
              <a:endParaRPr lang="en-US" sz="3600" b="1" dirty="0"/>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5985690" y="2834392"/>
              <a:ext cx="2789244" cy="677108"/>
            </a:xfrm>
            <a:prstGeom prst="rect">
              <a:avLst/>
            </a:prstGeom>
            <a:noFill/>
          </p:spPr>
          <p:txBody>
            <a:bodyPr wrap="square" rtlCol="0">
              <a:spAutoFit/>
            </a:bodyPr>
            <a:lstStyle/>
            <a:p>
              <a:pPr algn="r"/>
              <a:r>
                <a:rPr lang="cs-CZ" dirty="0" smtClean="0"/>
                <a:t>S </a:t>
              </a:r>
              <a:r>
                <a:rPr lang="en-US" dirty="0" smtClean="0"/>
                <a:t>&amp; P rating</a:t>
              </a:r>
            </a:p>
            <a:p>
              <a:pPr algn="r"/>
              <a:endParaRPr lang="cs-CZ" sz="1000" dirty="0" smtClean="0"/>
            </a:p>
            <a:p>
              <a:pPr algn="r"/>
              <a:r>
                <a:rPr lang="cs-CZ" sz="1000" dirty="0" smtClean="0"/>
                <a:t>Stabilní výhled</a:t>
              </a:r>
              <a:endParaRPr lang="en-US" sz="1000" dirty="0"/>
            </a:p>
          </p:txBody>
        </p:sp>
      </p:grpSp>
      <p:grpSp>
        <p:nvGrpSpPr>
          <p:cNvPr id="45"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A1</a:t>
              </a:r>
              <a:endParaRPr lang="en-US" sz="3600" b="1" dirty="0"/>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592808" cy="677108"/>
            </a:xfrm>
            <a:prstGeom prst="rect">
              <a:avLst/>
            </a:prstGeom>
            <a:noFill/>
          </p:spPr>
          <p:txBody>
            <a:bodyPr wrap="none" rtlCol="0">
              <a:spAutoFit/>
            </a:bodyPr>
            <a:lstStyle/>
            <a:p>
              <a:r>
                <a:rPr lang="cs-CZ" dirty="0" err="1" smtClean="0"/>
                <a:t>Moody‘s</a:t>
              </a:r>
              <a:r>
                <a:rPr lang="cs-CZ" dirty="0" smtClean="0"/>
                <a:t> rating</a:t>
              </a:r>
            </a:p>
            <a:p>
              <a:endParaRPr lang="cs-CZ" sz="1000" dirty="0" smtClean="0"/>
            </a:p>
            <a:p>
              <a:r>
                <a:rPr lang="cs-CZ" sz="1000" dirty="0" smtClean="0"/>
                <a:t>Stabilní výhled</a:t>
              </a:r>
              <a:endParaRPr lang="en-US" sz="1000" dirty="0"/>
            </a:p>
          </p:txBody>
        </p:sp>
      </p:grpSp>
      <p:grpSp>
        <p:nvGrpSpPr>
          <p:cNvPr id="44" name="Skupina 43"/>
          <p:cNvGrpSpPr/>
          <p:nvPr/>
        </p:nvGrpSpPr>
        <p:grpSpPr>
          <a:xfrm>
            <a:off x="3816000" y="1241904"/>
            <a:ext cx="5004472" cy="1512000"/>
            <a:chOff x="3816000" y="1241904"/>
            <a:chExt cx="5004472"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100%</a:t>
              </a:r>
              <a:endParaRPr lang="en-US" sz="3600" b="1" dirty="0"/>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5940152" y="1785464"/>
              <a:ext cx="2789244" cy="369332"/>
            </a:xfrm>
            <a:prstGeom prst="rect">
              <a:avLst/>
            </a:prstGeom>
            <a:noFill/>
          </p:spPr>
          <p:txBody>
            <a:bodyPr wrap="square" rtlCol="0">
              <a:spAutoFit/>
            </a:bodyPr>
            <a:lstStyle/>
            <a:p>
              <a:pPr algn="r"/>
              <a:r>
                <a:rPr lang="cs-CZ" dirty="0" smtClean="0"/>
                <a:t>Vlastněno státem</a:t>
              </a:r>
              <a:endParaRPr lang="en-US" dirty="0"/>
            </a:p>
          </p:txBody>
        </p:sp>
      </p:grpSp>
      <p:grpSp>
        <p:nvGrpSpPr>
          <p:cNvPr id="43"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rPr>
                <a:t>1995</a:t>
              </a:r>
              <a:endParaRPr lang="en-US" sz="3600" b="1" dirty="0">
                <a:solidFill>
                  <a:schemeClr val="bg1"/>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1565108" cy="369332"/>
            </a:xfrm>
            <a:prstGeom prst="rect">
              <a:avLst/>
            </a:prstGeom>
            <a:noFill/>
          </p:spPr>
          <p:txBody>
            <a:bodyPr wrap="none" rtlCol="0">
              <a:spAutoFit/>
            </a:bodyPr>
            <a:lstStyle/>
            <a:p>
              <a:r>
                <a:rPr lang="cs-CZ" dirty="0" smtClean="0"/>
                <a:t>Založení banky</a:t>
              </a:r>
              <a:endParaRPr lang="en-US" dirty="0"/>
            </a:p>
          </p:txBody>
        </p:sp>
      </p:grpSp>
      <p:sp>
        <p:nvSpPr>
          <p:cNvPr id="42" name="Zástupný symbol pro text 41"/>
          <p:cNvSpPr>
            <a:spLocks noGrp="1"/>
          </p:cNvSpPr>
          <p:nvPr>
            <p:ph type="body" sz="quarter" idx="14"/>
          </p:nvPr>
        </p:nvSpPr>
        <p:spPr/>
        <p:txBody>
          <a:bodyPr/>
          <a:lstStyle/>
          <a:p>
            <a:r>
              <a:rPr lang="cs-CZ" dirty="0" smtClean="0"/>
              <a:t>Česká exportní banka v kostce</a:t>
            </a:r>
            <a:endParaRPr lang="en-US" dirty="0"/>
          </a:p>
        </p:txBody>
      </p:sp>
    </p:spTree>
    <p:extLst>
      <p:ext uri="{BB962C8B-B14F-4D97-AF65-F5344CB8AC3E}">
        <p14:creationId xmlns:p14="http://schemas.microsoft.com/office/powerpoint/2010/main" val="38795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right)">
                                      <p:cBhvr>
                                        <p:cTn id="17" dur="1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right)">
                                      <p:cBhvr>
                                        <p:cTn id="27" dur="1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1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1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10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right)">
                                      <p:cBhvr>
                                        <p:cTn id="4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dirty="0" smtClean="0"/>
              <a:t>Česká exportní banka v kostce</a:t>
            </a:r>
            <a:endParaRPr lang="en-US" dirty="0"/>
          </a:p>
        </p:txBody>
      </p:sp>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nvGrpSpPr>
          <p:cNvPr id="13" name="Group 9"/>
          <p:cNvGrpSpPr/>
          <p:nvPr/>
        </p:nvGrpSpPr>
        <p:grpSpPr>
          <a:xfrm>
            <a:off x="126615" y="1436099"/>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spTree>
    <p:extLst>
      <p:ext uri="{BB962C8B-B14F-4D97-AF65-F5344CB8AC3E}">
        <p14:creationId xmlns:p14="http://schemas.microsoft.com/office/powerpoint/2010/main" val="99114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4504230" y="2454061"/>
            <a:ext cx="1591200" cy="1589479"/>
            <a:chOff x="6174725" y="2751841"/>
            <a:chExt cx="1282700" cy="1287463"/>
          </a:xfrm>
        </p:grpSpPr>
        <p:sp>
          <p:nvSpPr>
            <p:cNvPr id="3" name="Freeform 11"/>
            <p:cNvSpPr>
              <a:spLocks/>
            </p:cNvSpPr>
            <p:nvPr/>
          </p:nvSpPr>
          <p:spPr bwMode="auto">
            <a:xfrm>
              <a:off x="6181075" y="2751841"/>
              <a:ext cx="1276350" cy="1287463"/>
            </a:xfrm>
            <a:custGeom>
              <a:avLst/>
              <a:gdLst>
                <a:gd name="T0" fmla="*/ 38 w 191"/>
                <a:gd name="T1" fmla="*/ 173 h 193"/>
                <a:gd name="T2" fmla="*/ 33 w 191"/>
                <a:gd name="T3" fmla="*/ 169 h 193"/>
                <a:gd name="T4" fmla="*/ 26 w 191"/>
                <a:gd name="T5" fmla="*/ 162 h 193"/>
                <a:gd name="T6" fmla="*/ 17 w 191"/>
                <a:gd name="T7" fmla="*/ 151 h 193"/>
                <a:gd name="T8" fmla="*/ 12 w 191"/>
                <a:gd name="T9" fmla="*/ 143 h 193"/>
                <a:gd name="T10" fmla="*/ 6 w 191"/>
                <a:gd name="T11" fmla="*/ 129 h 193"/>
                <a:gd name="T12" fmla="*/ 0 w 191"/>
                <a:gd name="T13" fmla="*/ 105 h 193"/>
                <a:gd name="T14" fmla="*/ 0 w 191"/>
                <a:gd name="T15" fmla="*/ 90 h 193"/>
                <a:gd name="T16" fmla="*/ 2 w 191"/>
                <a:gd name="T17" fmla="*/ 76 h 193"/>
                <a:gd name="T18" fmla="*/ 5 w 191"/>
                <a:gd name="T19" fmla="*/ 68 h 193"/>
                <a:gd name="T20" fmla="*/ 7 w 191"/>
                <a:gd name="T21" fmla="*/ 61 h 193"/>
                <a:gd name="T22" fmla="*/ 11 w 191"/>
                <a:gd name="T23" fmla="*/ 53 h 193"/>
                <a:gd name="T24" fmla="*/ 14 w 191"/>
                <a:gd name="T25" fmla="*/ 47 h 193"/>
                <a:gd name="T26" fmla="*/ 19 w 191"/>
                <a:gd name="T27" fmla="*/ 40 h 193"/>
                <a:gd name="T28" fmla="*/ 29 w 191"/>
                <a:gd name="T29" fmla="*/ 28 h 193"/>
                <a:gd name="T30" fmla="*/ 40 w 191"/>
                <a:gd name="T31" fmla="*/ 19 h 193"/>
                <a:gd name="T32" fmla="*/ 52 w 191"/>
                <a:gd name="T33" fmla="*/ 12 h 193"/>
                <a:gd name="T34" fmla="*/ 60 w 191"/>
                <a:gd name="T35" fmla="*/ 8 h 193"/>
                <a:gd name="T36" fmla="*/ 66 w 191"/>
                <a:gd name="T37" fmla="*/ 6 h 193"/>
                <a:gd name="T38" fmla="*/ 83 w 191"/>
                <a:gd name="T39" fmla="*/ 2 h 193"/>
                <a:gd name="T40" fmla="*/ 120 w 191"/>
                <a:gd name="T41" fmla="*/ 4 h 193"/>
                <a:gd name="T42" fmla="*/ 138 w 191"/>
                <a:gd name="T43" fmla="*/ 11 h 193"/>
                <a:gd name="T44" fmla="*/ 154 w 191"/>
                <a:gd name="T45" fmla="*/ 21 h 193"/>
                <a:gd name="T46" fmla="*/ 154 w 191"/>
                <a:gd name="T47" fmla="*/ 21 h 193"/>
                <a:gd name="T48" fmla="*/ 154 w 191"/>
                <a:gd name="T49" fmla="*/ 21 h 193"/>
                <a:gd name="T50" fmla="*/ 163 w 191"/>
                <a:gd name="T51" fmla="*/ 29 h 193"/>
                <a:gd name="T52" fmla="*/ 174 w 191"/>
                <a:gd name="T53" fmla="*/ 41 h 193"/>
                <a:gd name="T54" fmla="*/ 182 w 191"/>
                <a:gd name="T55" fmla="*/ 55 h 193"/>
                <a:gd name="T56" fmla="*/ 185 w 191"/>
                <a:gd name="T57" fmla="*/ 63 h 193"/>
                <a:gd name="T58" fmla="*/ 187 w 191"/>
                <a:gd name="T59" fmla="*/ 70 h 193"/>
                <a:gd name="T60" fmla="*/ 189 w 191"/>
                <a:gd name="T61" fmla="*/ 78 h 193"/>
                <a:gd name="T62" fmla="*/ 191 w 191"/>
                <a:gd name="T63" fmla="*/ 85 h 193"/>
                <a:gd name="T64" fmla="*/ 191 w 191"/>
                <a:gd name="T65" fmla="*/ 93 h 193"/>
                <a:gd name="T66" fmla="*/ 191 w 191"/>
                <a:gd name="T67" fmla="*/ 101 h 193"/>
                <a:gd name="T68" fmla="*/ 190 w 191"/>
                <a:gd name="T69" fmla="*/ 110 h 193"/>
                <a:gd name="T70" fmla="*/ 187 w 191"/>
                <a:gd name="T71" fmla="*/ 125 h 193"/>
                <a:gd name="T72" fmla="*/ 184 w 191"/>
                <a:gd name="T73" fmla="*/ 133 h 193"/>
                <a:gd name="T74" fmla="*/ 177 w 191"/>
                <a:gd name="T75" fmla="*/ 147 h 193"/>
                <a:gd name="T76" fmla="*/ 173 w 191"/>
                <a:gd name="T77" fmla="*/ 153 h 193"/>
                <a:gd name="T78" fmla="*/ 168 w 191"/>
                <a:gd name="T79" fmla="*/ 160 h 193"/>
                <a:gd name="T80" fmla="*/ 156 w 191"/>
                <a:gd name="T81" fmla="*/ 170 h 193"/>
                <a:gd name="T82" fmla="*/ 144 w 191"/>
                <a:gd name="T83" fmla="*/ 179 h 193"/>
                <a:gd name="T84" fmla="*/ 138 w 191"/>
                <a:gd name="T85" fmla="*/ 182 h 193"/>
                <a:gd name="T86" fmla="*/ 130 w 191"/>
                <a:gd name="T87" fmla="*/ 186 h 193"/>
                <a:gd name="T88" fmla="*/ 119 w 191"/>
                <a:gd name="T89" fmla="*/ 189 h 193"/>
                <a:gd name="T90" fmla="*/ 104 w 191"/>
                <a:gd name="T91" fmla="*/ 192 h 193"/>
                <a:gd name="T92" fmla="*/ 69 w 191"/>
                <a:gd name="T93" fmla="*/ 189 h 193"/>
                <a:gd name="T94" fmla="*/ 38 w 191"/>
                <a:gd name="T95" fmla="*/ 17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193">
                  <a:moveTo>
                    <a:pt x="38" y="173"/>
                  </a:moveTo>
                  <a:cubicBezTo>
                    <a:pt x="36" y="172"/>
                    <a:pt x="34" y="170"/>
                    <a:pt x="33" y="169"/>
                  </a:cubicBezTo>
                  <a:cubicBezTo>
                    <a:pt x="31" y="167"/>
                    <a:pt x="28" y="164"/>
                    <a:pt x="26" y="162"/>
                  </a:cubicBezTo>
                  <a:cubicBezTo>
                    <a:pt x="23" y="159"/>
                    <a:pt x="19" y="154"/>
                    <a:pt x="17" y="151"/>
                  </a:cubicBezTo>
                  <a:cubicBezTo>
                    <a:pt x="15" y="149"/>
                    <a:pt x="13" y="146"/>
                    <a:pt x="12" y="143"/>
                  </a:cubicBezTo>
                  <a:cubicBezTo>
                    <a:pt x="8" y="135"/>
                    <a:pt x="8" y="135"/>
                    <a:pt x="6" y="129"/>
                  </a:cubicBezTo>
                  <a:cubicBezTo>
                    <a:pt x="1" y="117"/>
                    <a:pt x="0" y="105"/>
                    <a:pt x="0" y="105"/>
                  </a:cubicBezTo>
                  <a:cubicBezTo>
                    <a:pt x="0" y="101"/>
                    <a:pt x="0" y="95"/>
                    <a:pt x="0" y="90"/>
                  </a:cubicBezTo>
                  <a:cubicBezTo>
                    <a:pt x="1" y="86"/>
                    <a:pt x="1" y="80"/>
                    <a:pt x="2" y="76"/>
                  </a:cubicBezTo>
                  <a:cubicBezTo>
                    <a:pt x="3" y="74"/>
                    <a:pt x="4" y="70"/>
                    <a:pt x="5" y="68"/>
                  </a:cubicBezTo>
                  <a:cubicBezTo>
                    <a:pt x="5" y="66"/>
                    <a:pt x="6" y="63"/>
                    <a:pt x="7" y="61"/>
                  </a:cubicBezTo>
                  <a:cubicBezTo>
                    <a:pt x="8" y="59"/>
                    <a:pt x="9" y="56"/>
                    <a:pt x="11" y="53"/>
                  </a:cubicBezTo>
                  <a:cubicBezTo>
                    <a:pt x="12" y="51"/>
                    <a:pt x="13" y="49"/>
                    <a:pt x="14" y="47"/>
                  </a:cubicBezTo>
                  <a:cubicBezTo>
                    <a:pt x="15" y="45"/>
                    <a:pt x="17" y="42"/>
                    <a:pt x="19" y="40"/>
                  </a:cubicBezTo>
                  <a:cubicBezTo>
                    <a:pt x="24" y="33"/>
                    <a:pt x="29" y="28"/>
                    <a:pt x="29" y="28"/>
                  </a:cubicBezTo>
                  <a:cubicBezTo>
                    <a:pt x="32" y="25"/>
                    <a:pt x="36" y="22"/>
                    <a:pt x="40" y="19"/>
                  </a:cubicBezTo>
                  <a:cubicBezTo>
                    <a:pt x="40" y="19"/>
                    <a:pt x="47" y="14"/>
                    <a:pt x="52" y="12"/>
                  </a:cubicBezTo>
                  <a:cubicBezTo>
                    <a:pt x="55" y="10"/>
                    <a:pt x="58" y="9"/>
                    <a:pt x="60" y="8"/>
                  </a:cubicBezTo>
                  <a:cubicBezTo>
                    <a:pt x="62" y="7"/>
                    <a:pt x="64" y="7"/>
                    <a:pt x="66" y="6"/>
                  </a:cubicBezTo>
                  <a:cubicBezTo>
                    <a:pt x="70" y="5"/>
                    <a:pt x="75" y="3"/>
                    <a:pt x="83" y="2"/>
                  </a:cubicBezTo>
                  <a:cubicBezTo>
                    <a:pt x="95" y="0"/>
                    <a:pt x="108" y="1"/>
                    <a:pt x="120" y="4"/>
                  </a:cubicBezTo>
                  <a:cubicBezTo>
                    <a:pt x="126" y="6"/>
                    <a:pt x="132" y="8"/>
                    <a:pt x="138" y="11"/>
                  </a:cubicBezTo>
                  <a:cubicBezTo>
                    <a:pt x="145" y="15"/>
                    <a:pt x="150" y="18"/>
                    <a:pt x="154" y="21"/>
                  </a:cubicBezTo>
                  <a:cubicBezTo>
                    <a:pt x="141" y="11"/>
                    <a:pt x="141" y="11"/>
                    <a:pt x="154" y="21"/>
                  </a:cubicBezTo>
                  <a:cubicBezTo>
                    <a:pt x="154" y="21"/>
                    <a:pt x="154" y="21"/>
                    <a:pt x="154" y="21"/>
                  </a:cubicBezTo>
                  <a:cubicBezTo>
                    <a:pt x="157" y="23"/>
                    <a:pt x="161" y="26"/>
                    <a:pt x="163" y="29"/>
                  </a:cubicBezTo>
                  <a:cubicBezTo>
                    <a:pt x="166" y="32"/>
                    <a:pt x="170" y="36"/>
                    <a:pt x="174" y="41"/>
                  </a:cubicBezTo>
                  <a:cubicBezTo>
                    <a:pt x="176" y="45"/>
                    <a:pt x="179" y="49"/>
                    <a:pt x="182" y="55"/>
                  </a:cubicBezTo>
                  <a:cubicBezTo>
                    <a:pt x="183" y="57"/>
                    <a:pt x="184" y="60"/>
                    <a:pt x="185" y="63"/>
                  </a:cubicBezTo>
                  <a:cubicBezTo>
                    <a:pt x="186" y="65"/>
                    <a:pt x="187" y="68"/>
                    <a:pt x="187" y="70"/>
                  </a:cubicBezTo>
                  <a:cubicBezTo>
                    <a:pt x="188" y="72"/>
                    <a:pt x="189" y="75"/>
                    <a:pt x="189" y="78"/>
                  </a:cubicBezTo>
                  <a:cubicBezTo>
                    <a:pt x="190" y="80"/>
                    <a:pt x="190" y="83"/>
                    <a:pt x="191" y="85"/>
                  </a:cubicBezTo>
                  <a:cubicBezTo>
                    <a:pt x="191" y="88"/>
                    <a:pt x="191" y="91"/>
                    <a:pt x="191" y="93"/>
                  </a:cubicBezTo>
                  <a:cubicBezTo>
                    <a:pt x="191" y="96"/>
                    <a:pt x="191" y="99"/>
                    <a:pt x="191" y="101"/>
                  </a:cubicBezTo>
                  <a:cubicBezTo>
                    <a:pt x="191" y="104"/>
                    <a:pt x="191" y="107"/>
                    <a:pt x="190" y="110"/>
                  </a:cubicBezTo>
                  <a:cubicBezTo>
                    <a:pt x="190" y="114"/>
                    <a:pt x="188" y="120"/>
                    <a:pt x="187" y="125"/>
                  </a:cubicBezTo>
                  <a:cubicBezTo>
                    <a:pt x="186" y="127"/>
                    <a:pt x="185" y="131"/>
                    <a:pt x="184" y="133"/>
                  </a:cubicBezTo>
                  <a:cubicBezTo>
                    <a:pt x="181" y="140"/>
                    <a:pt x="179" y="143"/>
                    <a:pt x="177" y="147"/>
                  </a:cubicBezTo>
                  <a:cubicBezTo>
                    <a:pt x="176" y="149"/>
                    <a:pt x="174" y="152"/>
                    <a:pt x="173" y="153"/>
                  </a:cubicBezTo>
                  <a:cubicBezTo>
                    <a:pt x="171" y="155"/>
                    <a:pt x="169" y="158"/>
                    <a:pt x="168" y="160"/>
                  </a:cubicBezTo>
                  <a:cubicBezTo>
                    <a:pt x="163" y="165"/>
                    <a:pt x="159" y="168"/>
                    <a:pt x="156" y="170"/>
                  </a:cubicBezTo>
                  <a:cubicBezTo>
                    <a:pt x="154" y="173"/>
                    <a:pt x="150" y="176"/>
                    <a:pt x="144" y="179"/>
                  </a:cubicBezTo>
                  <a:cubicBezTo>
                    <a:pt x="142" y="180"/>
                    <a:pt x="140" y="181"/>
                    <a:pt x="138" y="182"/>
                  </a:cubicBezTo>
                  <a:cubicBezTo>
                    <a:pt x="136" y="183"/>
                    <a:pt x="133" y="185"/>
                    <a:pt x="130" y="186"/>
                  </a:cubicBezTo>
                  <a:cubicBezTo>
                    <a:pt x="126" y="187"/>
                    <a:pt x="120" y="189"/>
                    <a:pt x="119" y="189"/>
                  </a:cubicBezTo>
                  <a:cubicBezTo>
                    <a:pt x="116" y="190"/>
                    <a:pt x="111" y="191"/>
                    <a:pt x="104" y="192"/>
                  </a:cubicBezTo>
                  <a:cubicBezTo>
                    <a:pt x="93" y="193"/>
                    <a:pt x="81" y="192"/>
                    <a:pt x="69" y="189"/>
                  </a:cubicBezTo>
                  <a:cubicBezTo>
                    <a:pt x="54" y="184"/>
                    <a:pt x="43" y="177"/>
                    <a:pt x="38" y="17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 name="Freeform 12"/>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 name="Freeform 13"/>
            <p:cNvSpPr>
              <a:spLocks/>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6" name="Freeform 14"/>
            <p:cNvSpPr>
              <a:spLocks/>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7" name="Freeform 15"/>
            <p:cNvSpPr>
              <a:spLocks/>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8" name="Freeform 16"/>
            <p:cNvSpPr>
              <a:spLocks/>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9" name="Freeform 17"/>
            <p:cNvSpPr>
              <a:spLocks/>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0" name="Freeform 18"/>
            <p:cNvSpPr>
              <a:spLocks/>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1" name="Freeform 19"/>
            <p:cNvSpPr>
              <a:spLocks/>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2" name="Freeform 20"/>
            <p:cNvSpPr>
              <a:spLocks/>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3" name="Freeform 21"/>
            <p:cNvSpPr>
              <a:spLocks/>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4" name="Freeform 22"/>
            <p:cNvSpPr>
              <a:spLocks/>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5" name="Freeform 23"/>
            <p:cNvSpPr>
              <a:spLocks/>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6" name="Freeform 24"/>
            <p:cNvSpPr>
              <a:spLocks/>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7" name="Freeform 25"/>
            <p:cNvSpPr>
              <a:spLocks/>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8" name="Freeform 26"/>
            <p:cNvSpPr>
              <a:spLocks/>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9" name="Freeform 27"/>
            <p:cNvSpPr>
              <a:spLocks/>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0" name="Freeform 28"/>
            <p:cNvSpPr>
              <a:spLocks/>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1" name="Freeform 29"/>
            <p:cNvSpPr>
              <a:spLocks/>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2" name="Freeform 30"/>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3" name="Freeform 31"/>
            <p:cNvSpPr>
              <a:spLocks/>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4" name="Freeform 32"/>
            <p:cNvSpPr>
              <a:spLocks/>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5" name="Freeform 33"/>
            <p:cNvSpPr>
              <a:spLocks/>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6" name="Freeform 34"/>
            <p:cNvSpPr>
              <a:spLocks/>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7" name="Freeform 35"/>
            <p:cNvSpPr>
              <a:spLocks/>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8" name="Freeform 36"/>
            <p:cNvSpPr>
              <a:spLocks/>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9" name="Freeform 37"/>
            <p:cNvSpPr>
              <a:spLocks/>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0" name="Freeform 38"/>
            <p:cNvSpPr>
              <a:spLocks noEditPoints="1"/>
            </p:cNvSpPr>
            <p:nvPr/>
          </p:nvSpPr>
          <p:spPr bwMode="auto">
            <a:xfrm>
              <a:off x="6562075" y="2926466"/>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1" name="Freeform 39"/>
            <p:cNvSpPr>
              <a:spLocks/>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2" name="Freeform 40"/>
            <p:cNvSpPr>
              <a:spLocks/>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3" name="Freeform 41"/>
            <p:cNvSpPr>
              <a:spLocks/>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4" name="Freeform 42"/>
            <p:cNvSpPr>
              <a:spLocks/>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5" name="Freeform 43"/>
            <p:cNvSpPr>
              <a:spLocks/>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6" name="Freeform 44"/>
            <p:cNvSpPr>
              <a:spLocks/>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7" name="Freeform 45"/>
            <p:cNvSpPr>
              <a:spLocks/>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8" name="Freeform 46"/>
            <p:cNvSpPr>
              <a:spLocks/>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9" name="Freeform 47"/>
            <p:cNvSpPr>
              <a:spLocks/>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0" name="Freeform 48"/>
            <p:cNvSpPr>
              <a:spLocks/>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1" name="Freeform 49"/>
            <p:cNvSpPr>
              <a:spLocks/>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2" name="Freeform 50"/>
            <p:cNvSpPr>
              <a:spLocks/>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3" name="Freeform 51"/>
            <p:cNvSpPr>
              <a:spLocks/>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4" name="Freeform 52"/>
            <p:cNvSpPr>
              <a:spLocks/>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5" name="Freeform 53"/>
            <p:cNvSpPr>
              <a:spLocks/>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6" name="Freeform 54"/>
            <p:cNvSpPr>
              <a:spLocks/>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7" name="Freeform 55"/>
            <p:cNvSpPr>
              <a:spLocks/>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8" name="Freeform 56"/>
            <p:cNvSpPr>
              <a:spLocks/>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9" name="Freeform 57"/>
            <p:cNvSpPr>
              <a:spLocks/>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0" name="Freeform 58"/>
            <p:cNvSpPr>
              <a:spLocks/>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1" name="Freeform 59"/>
            <p:cNvSpPr>
              <a:spLocks/>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grpSp>
      <p:sp>
        <p:nvSpPr>
          <p:cNvPr id="66" name="Oblouk 65"/>
          <p:cNvSpPr/>
          <p:nvPr/>
        </p:nvSpPr>
        <p:spPr>
          <a:xfrm>
            <a:off x="3679830" y="1628800"/>
            <a:ext cx="3240000" cy="3240000"/>
          </a:xfrm>
          <a:prstGeom prst="arc">
            <a:avLst>
              <a:gd name="adj1" fmla="val 10836237"/>
              <a:gd name="adj2" fmla="val 21313596"/>
            </a:avLst>
          </a:prstGeom>
          <a:ln w="1143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 name="Přímá spojnice 70"/>
          <p:cNvCxnSpPr/>
          <p:nvPr/>
        </p:nvCxnSpPr>
        <p:spPr>
          <a:xfrm flipV="1">
            <a:off x="6921056" y="3131114"/>
            <a:ext cx="2222944" cy="1"/>
          </a:xfrm>
          <a:prstGeom prst="line">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3679830" y="3253700"/>
            <a:ext cx="0" cy="50173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ál 106"/>
          <p:cNvSpPr/>
          <p:nvPr/>
        </p:nvSpPr>
        <p:spPr>
          <a:xfrm>
            <a:off x="1717307" y="315645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3"/>
          <p:cNvSpPr/>
          <p:nvPr/>
        </p:nvSpPr>
        <p:spPr>
          <a:xfrm>
            <a:off x="495995" y="2142745"/>
            <a:ext cx="2658624" cy="847348"/>
          </a:xfrm>
          <a:prstGeom prst="rect">
            <a:avLst/>
          </a:prstGeom>
        </p:spPr>
        <p:txBody>
          <a:bodyPr wrap="square" lIns="121920" rIns="121920" bIns="60960">
            <a:spAutoFit/>
          </a:bodyPr>
          <a:lstStyle/>
          <a:p>
            <a:pPr>
              <a:lnSpc>
                <a:spcPct val="89000"/>
              </a:lnSpc>
            </a:pPr>
            <a:r>
              <a:rPr lang="cs-CZ" dirty="0" smtClean="0">
                <a:latin typeface="+mj-lt"/>
                <a:ea typeface="Bebas Neue" charset="0"/>
                <a:cs typeface="Bebas Neue" charset="0"/>
              </a:rPr>
              <a:t>Transakce do zemí s vyšší mírou teritoriálního a komerčního rizika</a:t>
            </a:r>
            <a:endParaRPr lang="en-US" sz="1050" dirty="0">
              <a:latin typeface="+mj-lt"/>
            </a:endParaRPr>
          </a:p>
        </p:txBody>
      </p:sp>
      <p:sp>
        <p:nvSpPr>
          <p:cNvPr id="64" name="Oblouk 63"/>
          <p:cNvSpPr/>
          <p:nvPr/>
        </p:nvSpPr>
        <p:spPr>
          <a:xfrm>
            <a:off x="4399830" y="2348800"/>
            <a:ext cx="1800000" cy="1800000"/>
          </a:xfrm>
          <a:prstGeom prst="arc">
            <a:avLst>
              <a:gd name="adj1" fmla="val 10836237"/>
              <a:gd name="adj2" fmla="val 2327731"/>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Přímá spojnice 67"/>
          <p:cNvCxnSpPr>
            <a:stCxn id="64" idx="2"/>
          </p:cNvCxnSpPr>
          <p:nvPr/>
        </p:nvCxnSpPr>
        <p:spPr>
          <a:xfrm>
            <a:off x="6001278" y="3812689"/>
            <a:ext cx="3142722" cy="0"/>
          </a:xfrm>
          <a:prstGeom prst="line">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Ovál 75"/>
          <p:cNvSpPr/>
          <p:nvPr/>
        </p:nvSpPr>
        <p:spPr>
          <a:xfrm>
            <a:off x="4897089" y="4534748"/>
            <a:ext cx="108000" cy="10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3"/>
          <p:cNvSpPr/>
          <p:nvPr/>
        </p:nvSpPr>
        <p:spPr>
          <a:xfrm>
            <a:off x="741628" y="4116370"/>
            <a:ext cx="2658624" cy="1093889"/>
          </a:xfrm>
          <a:prstGeom prst="rect">
            <a:avLst/>
          </a:prstGeom>
        </p:spPr>
        <p:txBody>
          <a:bodyPr wrap="square" lIns="121920" rIns="121920" bIns="60960">
            <a:spAutoFit/>
          </a:bodyPr>
          <a:lstStyle/>
          <a:p>
            <a:pPr>
              <a:lnSpc>
                <a:spcPct val="89000"/>
              </a:lnSpc>
              <a:spcAft>
                <a:spcPts val="1200"/>
              </a:spcAft>
              <a:buClr>
                <a:srgbClr val="C00000"/>
              </a:buClr>
            </a:pPr>
            <a:r>
              <a:rPr lang="cs-CZ" dirty="0" smtClean="0">
                <a:latin typeface="+mj-lt"/>
                <a:ea typeface="Bebas Neue" charset="0"/>
                <a:cs typeface="Bebas Neue" charset="0"/>
              </a:rPr>
              <a:t>Všechny </a:t>
            </a:r>
            <a:r>
              <a:rPr lang="cs-CZ" dirty="0">
                <a:latin typeface="+mj-lt"/>
                <a:ea typeface="Bebas Neue" charset="0"/>
                <a:cs typeface="Bebas Neue" charset="0"/>
              </a:rPr>
              <a:t>typy výrobků, zejména však podpora odvětví, která nejsou pro </a:t>
            </a:r>
            <a:r>
              <a:rPr lang="cs-CZ" dirty="0" smtClean="0">
                <a:latin typeface="+mj-lt"/>
                <a:ea typeface="Bebas Neue" charset="0"/>
                <a:cs typeface="Bebas Neue" charset="0"/>
              </a:rPr>
              <a:t>komerční </a:t>
            </a:r>
            <a:r>
              <a:rPr lang="cs-CZ" dirty="0">
                <a:latin typeface="+mj-lt"/>
                <a:ea typeface="Bebas Neue" charset="0"/>
                <a:cs typeface="Bebas Neue" charset="0"/>
              </a:rPr>
              <a:t>banky atraktivní</a:t>
            </a:r>
          </a:p>
        </p:txBody>
      </p:sp>
      <p:sp>
        <p:nvSpPr>
          <p:cNvPr id="65" name="Oblouk 64"/>
          <p:cNvSpPr/>
          <p:nvPr/>
        </p:nvSpPr>
        <p:spPr>
          <a:xfrm>
            <a:off x="4039830" y="1988800"/>
            <a:ext cx="2520000" cy="2520000"/>
          </a:xfrm>
          <a:prstGeom prst="arc">
            <a:avLst>
              <a:gd name="adj1" fmla="val 10836237"/>
              <a:gd name="adj2" fmla="val 536917"/>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Přímá spojnice 69"/>
          <p:cNvCxnSpPr/>
          <p:nvPr/>
        </p:nvCxnSpPr>
        <p:spPr>
          <a:xfrm flipV="1">
            <a:off x="6538920" y="3469908"/>
            <a:ext cx="2605080" cy="12050"/>
          </a:xfrm>
          <a:prstGeom prst="line">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Ovál 86"/>
          <p:cNvSpPr/>
          <p:nvPr/>
        </p:nvSpPr>
        <p:spPr>
          <a:xfrm>
            <a:off x="3419872" y="4534748"/>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63"/>
          <p:cNvSpPr/>
          <p:nvPr/>
        </p:nvSpPr>
        <p:spPr>
          <a:xfrm>
            <a:off x="5085830" y="4291920"/>
            <a:ext cx="2658624" cy="847348"/>
          </a:xfrm>
          <a:prstGeom prst="rect">
            <a:avLst/>
          </a:prstGeom>
        </p:spPr>
        <p:txBody>
          <a:bodyPr wrap="square" lIns="121920" rIns="121920" bIns="60960">
            <a:spAutoFit/>
          </a:bodyPr>
          <a:lstStyle/>
          <a:p>
            <a:pPr>
              <a:lnSpc>
                <a:spcPct val="89000"/>
              </a:lnSpc>
              <a:spcAft>
                <a:spcPts val="1200"/>
              </a:spcAft>
              <a:buClr>
                <a:srgbClr val="C00000"/>
              </a:buClr>
            </a:pPr>
            <a:r>
              <a:rPr lang="cs-CZ" dirty="0">
                <a:latin typeface="+mj-lt"/>
                <a:ea typeface="Bebas Neue" charset="0"/>
                <a:cs typeface="Bebas Neue" charset="0"/>
              </a:rPr>
              <a:t>Poskytuje financování v souladu s pravidly WTO, OECD a EU</a:t>
            </a:r>
          </a:p>
        </p:txBody>
      </p:sp>
      <p:sp>
        <p:nvSpPr>
          <p:cNvPr id="119" name="Zástupný symbol pro text 118"/>
          <p:cNvSpPr>
            <a:spLocks noGrp="1"/>
          </p:cNvSpPr>
          <p:nvPr>
            <p:ph type="body" sz="quarter" idx="14"/>
          </p:nvPr>
        </p:nvSpPr>
        <p:spPr/>
        <p:txBody>
          <a:bodyPr/>
          <a:lstStyle/>
          <a:p>
            <a:r>
              <a:rPr lang="cs-CZ" dirty="0" smtClean="0"/>
              <a:t>Česká exportní banka v kostce</a:t>
            </a:r>
            <a:endParaRPr lang="en-US" dirty="0"/>
          </a:p>
        </p:txBody>
      </p:sp>
      <p:cxnSp>
        <p:nvCxnSpPr>
          <p:cNvPr id="124" name="Přímá spojnice 123"/>
          <p:cNvCxnSpPr/>
          <p:nvPr/>
        </p:nvCxnSpPr>
        <p:spPr>
          <a:xfrm>
            <a:off x="4399830" y="3248800"/>
            <a:ext cx="0" cy="13399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a:endCxn id="76" idx="2"/>
          </p:cNvCxnSpPr>
          <p:nvPr/>
        </p:nvCxnSpPr>
        <p:spPr>
          <a:xfrm>
            <a:off x="4399830" y="4588748"/>
            <a:ext cx="497259"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a:off x="4039830" y="3264453"/>
            <a:ext cx="0" cy="13242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a:endCxn id="87" idx="6"/>
          </p:cNvCxnSpPr>
          <p:nvPr/>
        </p:nvCxnSpPr>
        <p:spPr>
          <a:xfrm flipH="1">
            <a:off x="3527872" y="4588748"/>
            <a:ext cx="511958"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Přímá spojnice 131"/>
          <p:cNvCxnSpPr/>
          <p:nvPr/>
        </p:nvCxnSpPr>
        <p:spPr>
          <a:xfrm flipH="1">
            <a:off x="1771307" y="3755434"/>
            <a:ext cx="1908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Přímá spojnice 134"/>
          <p:cNvCxnSpPr>
            <a:stCxn id="107" idx="0"/>
          </p:cNvCxnSpPr>
          <p:nvPr/>
        </p:nvCxnSpPr>
        <p:spPr>
          <a:xfrm>
            <a:off x="1771307" y="3156453"/>
            <a:ext cx="0" cy="598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right)">
                                      <p:cBhvr>
                                        <p:cTn id="11" dur="500"/>
                                        <p:tgtEl>
                                          <p:spTgt spid="6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up)">
                                      <p:cBhvr>
                                        <p:cTn id="15" dur="500"/>
                                        <p:tgtEl>
                                          <p:spTgt spid="1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left)">
                                      <p:cBhvr>
                                        <p:cTn id="19" dur="500"/>
                                        <p:tgtEl>
                                          <p:spTgt spid="12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right)">
                                      <p:cBhvr>
                                        <p:cTn id="23" dur="500"/>
                                        <p:tgtEl>
                                          <p:spTgt spid="7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left)">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right)">
                                      <p:cBhvr>
                                        <p:cTn id="32" dur="500"/>
                                        <p:tgtEl>
                                          <p:spTgt spid="7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right)">
                                      <p:cBhvr>
                                        <p:cTn id="36" dur="500"/>
                                        <p:tgtEl>
                                          <p:spTgt spid="65"/>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wipe(up)">
                                      <p:cBhvr>
                                        <p:cTn id="40" dur="500"/>
                                        <p:tgtEl>
                                          <p:spTgt spid="128"/>
                                        </p:tgtEl>
                                      </p:cBhvr>
                                    </p:animEffect>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wipe(right)">
                                      <p:cBhvr>
                                        <p:cTn id="44" dur="500"/>
                                        <p:tgtEl>
                                          <p:spTgt spid="130"/>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right)">
                                      <p:cBhvr>
                                        <p:cTn id="48" dur="500"/>
                                        <p:tgtEl>
                                          <p:spTgt spid="87"/>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right)">
                                      <p:cBhvr>
                                        <p:cTn id="57" dur="500"/>
                                        <p:tgtEl>
                                          <p:spTgt spid="71"/>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up)">
                                      <p:cBhvr>
                                        <p:cTn id="65" dur="500"/>
                                        <p:tgtEl>
                                          <p:spTgt spid="95"/>
                                        </p:tgtEl>
                                      </p:cBhvr>
                                    </p:animEffect>
                                  </p:childTnLst>
                                </p:cTn>
                              </p:par>
                            </p:childTnLst>
                          </p:cTn>
                        </p:par>
                        <p:par>
                          <p:cTn id="66" fill="hold">
                            <p:stCondLst>
                              <p:cond delay="1500"/>
                            </p:stCondLst>
                            <p:childTnLst>
                              <p:par>
                                <p:cTn id="67" presetID="22" presetClass="entr" presetSubtype="2" fill="hold" nodeType="after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wipe(right)">
                                      <p:cBhvr>
                                        <p:cTn id="69" dur="500"/>
                                        <p:tgtEl>
                                          <p:spTgt spid="132"/>
                                        </p:tgtEl>
                                      </p:cBhvr>
                                    </p:animEffect>
                                  </p:childTnLst>
                                </p:cTn>
                              </p:par>
                            </p:childTnLst>
                          </p:cTn>
                        </p:par>
                        <p:par>
                          <p:cTn id="70" fill="hold">
                            <p:stCondLst>
                              <p:cond delay="2000"/>
                            </p:stCondLst>
                            <p:childTnLst>
                              <p:par>
                                <p:cTn id="71" presetID="22" presetClass="entr" presetSubtype="4" fill="hold" nodeType="after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wipe(down)">
                                      <p:cBhvr>
                                        <p:cTn id="73" dur="500"/>
                                        <p:tgtEl>
                                          <p:spTgt spid="135"/>
                                        </p:tgtEl>
                                      </p:cBhvr>
                                    </p:animEffect>
                                  </p:childTnLst>
                                </p:cTn>
                              </p:par>
                            </p:childTnLst>
                          </p:cTn>
                        </p:par>
                        <p:par>
                          <p:cTn id="74" fill="hold">
                            <p:stCondLst>
                              <p:cond delay="2500"/>
                            </p:stCondLst>
                            <p:childTnLst>
                              <p:par>
                                <p:cTn id="75" presetID="22" presetClass="entr" presetSubtype="4"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wipe(down)">
                                      <p:cBhvr>
                                        <p:cTn id="77" dur="500"/>
                                        <p:tgtEl>
                                          <p:spTgt spid="107"/>
                                        </p:tgtEl>
                                      </p:cBhvr>
                                    </p:animEffect>
                                  </p:childTnLst>
                                </p:cTn>
                              </p:par>
                            </p:childTnLst>
                          </p:cTn>
                        </p:par>
                        <p:par>
                          <p:cTn id="78" fill="hold">
                            <p:stCondLst>
                              <p:cond delay="3000"/>
                            </p:stCondLst>
                            <p:childTnLst>
                              <p:par>
                                <p:cTn id="79" presetID="22" presetClass="entr" presetSubtype="4" fill="hold" grpId="0"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wipe(down)">
                                      <p:cBhvr>
                                        <p:cTn id="8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07" grpId="0" animBg="1"/>
      <p:bldP spid="114" grpId="0"/>
      <p:bldP spid="64" grpId="0" animBg="1"/>
      <p:bldP spid="76" grpId="0" animBg="1"/>
      <p:bldP spid="115" grpId="0"/>
      <p:bldP spid="65" grpId="0" animBg="1"/>
      <p:bldP spid="87" grpId="0" animBg="1"/>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2"/>
          </p:nvPr>
        </p:nvSpPr>
        <p:spPr>
          <a:xfrm>
            <a:off x="755576" y="1412776"/>
            <a:ext cx="3744416" cy="4104456"/>
          </a:xfrm>
        </p:spPr>
        <p:txBody>
          <a:bodyPr/>
          <a:lstStyle/>
          <a:p>
            <a:pPr marL="171450" indent="-171450">
              <a:buFont typeface="Arial" panose="020B0604020202020204" pitchFamily="34" charset="0"/>
              <a:buChar char="•"/>
            </a:pPr>
            <a:r>
              <a:rPr lang="cs-CZ" sz="1600" dirty="0" smtClean="0"/>
              <a:t>Rostoucí podíl SME v portfoliu banky</a:t>
            </a:r>
          </a:p>
          <a:p>
            <a:pPr marL="171450" indent="-171450">
              <a:buFont typeface="Arial" panose="020B0604020202020204" pitchFamily="34" charset="0"/>
              <a:buChar char="•"/>
            </a:pPr>
            <a:r>
              <a:rPr lang="cs-CZ" sz="1600" dirty="0" smtClean="0"/>
              <a:t>Obchody menšího rozsahu</a:t>
            </a:r>
          </a:p>
          <a:p>
            <a:pPr marL="171450" indent="-171450">
              <a:buFont typeface="Arial" panose="020B0604020202020204" pitchFamily="34" charset="0"/>
              <a:buChar char="•"/>
            </a:pPr>
            <a:r>
              <a:rPr lang="cs-CZ" sz="1600" dirty="0" smtClean="0"/>
              <a:t>Často opakované obchody</a:t>
            </a:r>
          </a:p>
          <a:p>
            <a:pPr marL="171450" indent="-171450">
              <a:buFont typeface="Arial" panose="020B0604020202020204" pitchFamily="34" charset="0"/>
              <a:buChar char="•"/>
            </a:pPr>
            <a:r>
              <a:rPr lang="cs-CZ" sz="1600" dirty="0" smtClean="0"/>
              <a:t>Menší rizikovost, diverzifikace portfolia</a:t>
            </a:r>
          </a:p>
          <a:p>
            <a:pPr marL="171450" indent="-171450">
              <a:buFont typeface="Arial" panose="020B0604020202020204" pitchFamily="34" charset="0"/>
              <a:buChar char="•"/>
            </a:pPr>
            <a:r>
              <a:rPr lang="cs-CZ" sz="1600" dirty="0" smtClean="0"/>
              <a:t>Financování: </a:t>
            </a:r>
          </a:p>
          <a:p>
            <a:pPr marL="628650" lvl="1" indent="-171450">
              <a:buFont typeface="Arial" panose="020B0604020202020204" pitchFamily="34" charset="0"/>
              <a:buChar char="•"/>
            </a:pPr>
            <a:r>
              <a:rPr lang="cs-CZ" dirty="0" smtClean="0"/>
              <a:t>úvěry a záruky na riziko vývozce</a:t>
            </a:r>
          </a:p>
          <a:p>
            <a:pPr marL="628650" lvl="1" indent="-171450">
              <a:buFont typeface="Arial" panose="020B0604020202020204" pitchFamily="34" charset="0"/>
              <a:buChar char="•"/>
            </a:pPr>
            <a:r>
              <a:rPr lang="cs-CZ" dirty="0" smtClean="0"/>
              <a:t> odkupy pohledávek</a:t>
            </a:r>
          </a:p>
          <a:p>
            <a:pPr marL="171450" indent="-171450">
              <a:buFont typeface="Arial" panose="020B0604020202020204" pitchFamily="34" charset="0"/>
              <a:buChar char="•"/>
            </a:pPr>
            <a:r>
              <a:rPr lang="cs-CZ" sz="1600" dirty="0" smtClean="0"/>
              <a:t>Spolupráce </a:t>
            </a:r>
            <a:r>
              <a:rPr lang="cs-CZ" sz="1600" dirty="0" smtClean="0"/>
              <a:t>i s jinými pojišťovnami než EGAP</a:t>
            </a:r>
            <a:endParaRPr lang="en-US" sz="1600" dirty="0"/>
          </a:p>
        </p:txBody>
      </p:sp>
      <p:sp>
        <p:nvSpPr>
          <p:cNvPr id="4" name="Zástupný symbol pro text 3"/>
          <p:cNvSpPr>
            <a:spLocks noGrp="1"/>
          </p:cNvSpPr>
          <p:nvPr>
            <p:ph type="body" sz="quarter" idx="14"/>
          </p:nvPr>
        </p:nvSpPr>
        <p:spPr/>
        <p:txBody>
          <a:bodyPr/>
          <a:lstStyle/>
          <a:p>
            <a:r>
              <a:rPr lang="cs-CZ" dirty="0" smtClean="0"/>
              <a:t>SME v portfoliu ČEB</a:t>
            </a:r>
            <a:endParaRPr lang="en-US" dirty="0"/>
          </a:p>
        </p:txBody>
      </p:sp>
      <p:graphicFrame>
        <p:nvGraphicFramePr>
          <p:cNvPr id="7" name="Graf 6"/>
          <p:cNvGraphicFramePr>
            <a:graphicFrameLocks/>
          </p:cNvGraphicFramePr>
          <p:nvPr>
            <p:extLst>
              <p:ext uri="{D42A27DB-BD31-4B8C-83A1-F6EECF244321}">
                <p14:modId xmlns:p14="http://schemas.microsoft.com/office/powerpoint/2010/main" val="3335822689"/>
              </p:ext>
            </p:extLst>
          </p:nvPr>
        </p:nvGraphicFramePr>
        <p:xfrm>
          <a:off x="4788024" y="1844824"/>
          <a:ext cx="3707904"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90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dirty="0" smtClean="0"/>
              <a:t>Produktová nabídka</a:t>
            </a:r>
            <a:endParaRPr lang="en-US" dirty="0"/>
          </a:p>
        </p:txBody>
      </p:sp>
      <p:grpSp>
        <p:nvGrpSpPr>
          <p:cNvPr id="512" name="Skupina 511"/>
          <p:cNvGrpSpPr/>
          <p:nvPr/>
        </p:nvGrpSpPr>
        <p:grpSpPr>
          <a:xfrm>
            <a:off x="827584" y="2132856"/>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4" name="Obrázek 513"/>
            <p:cNvPicPr>
              <a:picLocks noChangeAspect="1"/>
            </p:cNvPicPr>
            <p:nvPr/>
          </p:nvPicPr>
          <p:blipFill>
            <a:blip r:embed="rId2">
              <a:extLst>
                <a:ext uri="{BEBA8EAE-BF5A-486C-A8C5-ECC9F3942E4B}">
                  <a14:imgProps xmlns:a14="http://schemas.microsoft.com/office/drawing/2010/main">
                    <a14:imgLayer r:embed="rId3">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515" name="Skupina 514"/>
          <p:cNvGrpSpPr/>
          <p:nvPr/>
        </p:nvGrpSpPr>
        <p:grpSpPr>
          <a:xfrm>
            <a:off x="4908038" y="2132856"/>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7" name="Obrázek 516"/>
            <p:cNvPicPr>
              <a:picLocks noChangeAspect="1"/>
            </p:cNvPicPr>
            <p:nvPr/>
          </p:nvPicPr>
          <p:blipFill>
            <a:blip r:embed="rId4" cstate="print">
              <a:extLst>
                <a:ext uri="{BEBA8EAE-BF5A-486C-A8C5-ECC9F3942E4B}">
                  <a14:imgProps xmlns:a14="http://schemas.microsoft.com/office/drawing/2010/main">
                    <a14:imgLayer r:embed="rId5">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518" name="Skupina 517"/>
          <p:cNvGrpSpPr/>
          <p:nvPr/>
        </p:nvGrpSpPr>
        <p:grpSpPr>
          <a:xfrm>
            <a:off x="2867811" y="2132856"/>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0" name="Obrázek 519"/>
            <p:cNvPicPr>
              <a:picLocks noChangeAspect="1"/>
            </p:cNvPicPr>
            <p:nvPr/>
          </p:nvPicPr>
          <p:blipFill>
            <a:blip r:embed="rId6" cstate="print">
              <a:biLevel thresh="25000"/>
              <a:extLst>
                <a:ext uri="{BEBA8EAE-BF5A-486C-A8C5-ECC9F3942E4B}">
                  <a14:imgProps xmlns:a14="http://schemas.microsoft.com/office/drawing/2010/main">
                    <a14:imgLayer r:embed="rId7">
                      <a14:imgEffect>
                        <a14:backgroundRemoval t="4007" b="89770" l="8132" r="91965"/>
                      </a14:imgEffect>
                      <a14:imgEffect>
                        <a14:artisticMarker/>
                      </a14:imgEffect>
                    </a14:imgLayer>
                  </a14:imgProps>
                </a:ext>
                <a:ext uri="{28A0092B-C50C-407E-A947-70E740481C1C}">
                  <a14:useLocalDpi xmlns:a14="http://schemas.microsoft.com/office/drawing/2010/main" val="0"/>
                </a:ext>
              </a:extLst>
            </a:blip>
            <a:stretch>
              <a:fillRect/>
            </a:stretch>
          </p:blipFill>
          <p:spPr>
            <a:xfrm>
              <a:off x="2687958" y="2564904"/>
              <a:ext cx="887766" cy="1008112"/>
            </a:xfrm>
            <a:prstGeom prst="rect">
              <a:avLst/>
            </a:prstGeom>
            <a:ln>
              <a:noFill/>
            </a:ln>
          </p:spPr>
        </p:pic>
      </p:grpSp>
      <p:grpSp>
        <p:nvGrpSpPr>
          <p:cNvPr id="521" name="Skupina 520"/>
          <p:cNvGrpSpPr/>
          <p:nvPr/>
        </p:nvGrpSpPr>
        <p:grpSpPr>
          <a:xfrm>
            <a:off x="6948264" y="2132856"/>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3" name="Picture 2" descr="C:\Users\antp\AppData\Local\Microsoft\Windows\Temporary Internet Files\Content.IE5\2Z7K8MW9\869px-Documents_icon.svg[1].pn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524" name="TextovéPole 523"/>
          <p:cNvSpPr txBox="1"/>
          <p:nvPr/>
        </p:nvSpPr>
        <p:spPr>
          <a:xfrm>
            <a:off x="649109" y="4102913"/>
            <a:ext cx="1782091" cy="1323439"/>
          </a:xfrm>
          <a:prstGeom prst="rect">
            <a:avLst/>
          </a:prstGeom>
          <a:noFill/>
        </p:spPr>
        <p:txBody>
          <a:bodyPr wrap="none" rtlCol="0">
            <a:spAutoFit/>
          </a:bodyPr>
          <a:lstStyle/>
          <a:p>
            <a:pPr algn="ctr"/>
            <a:r>
              <a:rPr lang="cs-CZ" sz="1600" b="1" i="1" dirty="0" smtClean="0"/>
              <a:t>bankovní záruky:</a:t>
            </a:r>
          </a:p>
          <a:p>
            <a:pPr marL="342900" indent="-342900">
              <a:buFontTx/>
              <a:buChar char="-"/>
            </a:pPr>
            <a:r>
              <a:rPr lang="cs-CZ" sz="1600" i="1" dirty="0" smtClean="0"/>
              <a:t>za akontaci</a:t>
            </a:r>
          </a:p>
          <a:p>
            <a:pPr marL="342900" indent="-342900">
              <a:buFontTx/>
              <a:buChar char="-"/>
            </a:pPr>
            <a:r>
              <a:rPr lang="cs-CZ" sz="1600" i="1" dirty="0" smtClean="0"/>
              <a:t>za výrobu</a:t>
            </a:r>
          </a:p>
          <a:p>
            <a:pPr marL="342900" indent="-342900">
              <a:buFontTx/>
              <a:buChar char="-"/>
            </a:pPr>
            <a:r>
              <a:rPr lang="cs-CZ" sz="1600" i="1" dirty="0" smtClean="0"/>
              <a:t>za zádržné</a:t>
            </a:r>
          </a:p>
          <a:p>
            <a:pPr marL="342900" indent="-342900">
              <a:buFontTx/>
              <a:buChar char="-"/>
            </a:pPr>
            <a:endParaRPr lang="cs-CZ" sz="1600" b="1" i="1" dirty="0" smtClean="0">
              <a:solidFill>
                <a:schemeClr val="tx2">
                  <a:lumMod val="75000"/>
                </a:schemeClr>
              </a:solidFill>
            </a:endParaRPr>
          </a:p>
        </p:txBody>
      </p:sp>
      <p:sp>
        <p:nvSpPr>
          <p:cNvPr id="525" name="TextovéPole 524"/>
          <p:cNvSpPr txBox="1"/>
          <p:nvPr/>
        </p:nvSpPr>
        <p:spPr>
          <a:xfrm>
            <a:off x="2277164" y="4102913"/>
            <a:ext cx="2376228" cy="1569660"/>
          </a:xfrm>
          <a:prstGeom prst="rect">
            <a:avLst/>
          </a:prstGeom>
          <a:noFill/>
        </p:spPr>
        <p:txBody>
          <a:bodyPr wrap="none" rtlCol="0">
            <a:spAutoFit/>
          </a:bodyPr>
          <a:lstStyle/>
          <a:p>
            <a:pPr algn="ctr"/>
            <a:r>
              <a:rPr lang="cs-CZ" sz="1600" b="1" i="1" dirty="0" smtClean="0"/>
              <a:t>financování dodavatele:</a:t>
            </a:r>
          </a:p>
          <a:p>
            <a:pPr marL="342900" indent="-342900">
              <a:buFontTx/>
              <a:buChar char="-"/>
            </a:pPr>
            <a:r>
              <a:rPr lang="cs-CZ" sz="1600" i="1" dirty="0" smtClean="0"/>
              <a:t>na výrobu</a:t>
            </a:r>
          </a:p>
          <a:p>
            <a:pPr marL="342900" indent="-342900">
              <a:buFontTx/>
              <a:buChar char="-"/>
            </a:pPr>
            <a:r>
              <a:rPr lang="cs-CZ" sz="1600" i="1" dirty="0" smtClean="0"/>
              <a:t>dodavatelský</a:t>
            </a:r>
          </a:p>
          <a:p>
            <a:pPr marL="342900" indent="-342900">
              <a:buFontTx/>
              <a:buChar char="-"/>
            </a:pPr>
            <a:r>
              <a:rPr lang="cs-CZ" sz="1600" i="1" dirty="0" smtClean="0"/>
              <a:t>odkup pohledávky </a:t>
            </a:r>
          </a:p>
          <a:p>
            <a:r>
              <a:rPr lang="cs-CZ" sz="1600" i="1" dirty="0"/>
              <a:t> </a:t>
            </a:r>
            <a:r>
              <a:rPr lang="cs-CZ" sz="1600" i="1" dirty="0" smtClean="0"/>
              <a:t>      s regresem</a:t>
            </a:r>
          </a:p>
          <a:p>
            <a:r>
              <a:rPr lang="cs-CZ" sz="1600" i="1" dirty="0" smtClean="0"/>
              <a:t>-      investiční</a:t>
            </a:r>
            <a:endParaRPr lang="en-US" sz="1600" i="1" dirty="0"/>
          </a:p>
        </p:txBody>
      </p:sp>
      <p:sp>
        <p:nvSpPr>
          <p:cNvPr id="526" name="TextovéPole 525"/>
          <p:cNvSpPr txBox="1"/>
          <p:nvPr/>
        </p:nvSpPr>
        <p:spPr>
          <a:xfrm>
            <a:off x="4664968" y="4102913"/>
            <a:ext cx="2268442" cy="1569660"/>
          </a:xfrm>
          <a:prstGeom prst="rect">
            <a:avLst/>
          </a:prstGeom>
          <a:noFill/>
        </p:spPr>
        <p:txBody>
          <a:bodyPr wrap="none" rtlCol="0">
            <a:spAutoFit/>
          </a:bodyPr>
          <a:lstStyle/>
          <a:p>
            <a:r>
              <a:rPr lang="cs-CZ" sz="1600" b="1" i="1" dirty="0" smtClean="0"/>
              <a:t>financování odběratele:</a:t>
            </a:r>
          </a:p>
          <a:p>
            <a:pPr marL="342900" indent="-342900">
              <a:buFontTx/>
              <a:buChar char="-"/>
            </a:pPr>
            <a:r>
              <a:rPr lang="cs-CZ" sz="1600" i="1" dirty="0" smtClean="0"/>
              <a:t>odběratelský</a:t>
            </a:r>
          </a:p>
          <a:p>
            <a:pPr marL="342900" indent="-342900">
              <a:buFontTx/>
              <a:buChar char="-"/>
            </a:pPr>
            <a:r>
              <a:rPr lang="cs-CZ" sz="1600" i="1" dirty="0" smtClean="0"/>
              <a:t>odkup pohledávky</a:t>
            </a:r>
          </a:p>
          <a:p>
            <a:r>
              <a:rPr lang="cs-CZ" sz="1600" i="1" dirty="0" smtClean="0"/>
              <a:t>       bez regresu</a:t>
            </a:r>
          </a:p>
          <a:p>
            <a:pPr marL="342900" indent="-342900">
              <a:buFontTx/>
              <a:buChar char="-"/>
            </a:pPr>
            <a:r>
              <a:rPr lang="cs-CZ" sz="1600" i="1" dirty="0" smtClean="0"/>
              <a:t>odkup pohledávky z </a:t>
            </a:r>
          </a:p>
          <a:p>
            <a:r>
              <a:rPr lang="cs-CZ" sz="1600" i="1" dirty="0"/>
              <a:t> </a:t>
            </a:r>
            <a:r>
              <a:rPr lang="cs-CZ" sz="1600" i="1" dirty="0" smtClean="0"/>
              <a:t>      dok. akreditivu</a:t>
            </a:r>
            <a:endParaRPr lang="en-US" sz="1600" i="1" dirty="0"/>
          </a:p>
        </p:txBody>
      </p:sp>
      <p:sp>
        <p:nvSpPr>
          <p:cNvPr id="527" name="TextovéPole 526"/>
          <p:cNvSpPr txBox="1"/>
          <p:nvPr/>
        </p:nvSpPr>
        <p:spPr>
          <a:xfrm>
            <a:off x="6825208" y="4102913"/>
            <a:ext cx="2014526" cy="1323439"/>
          </a:xfrm>
          <a:prstGeom prst="rect">
            <a:avLst/>
          </a:prstGeom>
          <a:noFill/>
        </p:spPr>
        <p:txBody>
          <a:bodyPr wrap="none" rtlCol="0">
            <a:spAutoFit/>
          </a:bodyPr>
          <a:lstStyle/>
          <a:p>
            <a:r>
              <a:rPr lang="cs-CZ" sz="1600" b="1" i="1" dirty="0" smtClean="0"/>
              <a:t>dokumentární služby:</a:t>
            </a:r>
          </a:p>
          <a:p>
            <a:r>
              <a:rPr lang="cs-CZ" sz="1600" i="1" dirty="0" smtClean="0"/>
              <a:t> -     avízo LC</a:t>
            </a:r>
          </a:p>
          <a:p>
            <a:pPr marL="342900" indent="-342900">
              <a:buFontTx/>
              <a:buChar char="-"/>
            </a:pPr>
            <a:r>
              <a:rPr lang="cs-CZ" sz="1600" i="1" dirty="0" smtClean="0"/>
              <a:t>kontrola LC</a:t>
            </a:r>
          </a:p>
          <a:p>
            <a:pPr marL="342900" indent="-342900">
              <a:buFontTx/>
              <a:buChar char="-"/>
            </a:pPr>
            <a:r>
              <a:rPr lang="cs-CZ" sz="1600" i="1" dirty="0" smtClean="0"/>
              <a:t>potvrzení LC</a:t>
            </a:r>
          </a:p>
          <a:p>
            <a:pPr marL="342900" indent="-342900">
              <a:buFontTx/>
              <a:buChar char="-"/>
            </a:pPr>
            <a:endParaRPr lang="en-US" sz="1600" i="1" dirty="0">
              <a:solidFill>
                <a:schemeClr val="tx2">
                  <a:lumMod val="75000"/>
                </a:schemeClr>
              </a:solidFill>
            </a:endParaRPr>
          </a:p>
        </p:txBody>
      </p:sp>
    </p:spTree>
    <p:extLst>
      <p:ext uri="{BB962C8B-B14F-4D97-AF65-F5344CB8AC3E}">
        <p14:creationId xmlns:p14="http://schemas.microsoft.com/office/powerpoint/2010/main" val="122839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heel(1)">
                                      <p:cBhvr>
                                        <p:cTn id="7" dur="2000"/>
                                        <p:tgtEl>
                                          <p:spTgt spid="51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18"/>
                                        </p:tgtEl>
                                        <p:attrNameLst>
                                          <p:attrName>style.visibility</p:attrName>
                                        </p:attrNameLst>
                                      </p:cBhvr>
                                      <p:to>
                                        <p:strVal val="visible"/>
                                      </p:to>
                                    </p:set>
                                    <p:animEffect transition="in" filter="wheel(1)">
                                      <p:cBhvr>
                                        <p:cTn id="16" dur="2000"/>
                                        <p:tgtEl>
                                          <p:spTgt spid="51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5"/>
                                        </p:tgtEl>
                                        <p:attrNameLst>
                                          <p:attrName>style.visibility</p:attrName>
                                        </p:attrNameLst>
                                      </p:cBhvr>
                                      <p:to>
                                        <p:strVal val="visible"/>
                                      </p:to>
                                    </p:set>
                                    <p:animEffect transition="in" filter="wheel(1)">
                                      <p:cBhvr>
                                        <p:cTn id="25" dur="2000"/>
                                        <p:tgtEl>
                                          <p:spTgt spid="5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21"/>
                                        </p:tgtEl>
                                        <p:attrNameLst>
                                          <p:attrName>style.visibility</p:attrName>
                                        </p:attrNameLst>
                                      </p:cBhvr>
                                      <p:to>
                                        <p:strVal val="visible"/>
                                      </p:to>
                                    </p:set>
                                    <p:animEffect transition="in" filter="wheel(1)">
                                      <p:cBhvr>
                                        <p:cTn id="34" dur="2000"/>
                                        <p:tgtEl>
                                          <p:spTgt spid="521"/>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dirty="0" smtClean="0"/>
              <a:t>Příklady naší činnosti</a:t>
            </a:r>
            <a:endParaRPr lang="en-US" dirty="0"/>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b="-460"/>
          <a:stretch/>
        </p:blipFill>
        <p:spPr>
          <a:xfrm>
            <a:off x="449552" y="1580503"/>
            <a:ext cx="1980000" cy="1980000"/>
          </a:xfrm>
          <a:prstGeom prst="rect">
            <a:avLst/>
          </a:prstGeom>
          <a:ln>
            <a:noFill/>
          </a:ln>
          <a:effectLst/>
        </p:spPr>
      </p:pic>
      <p:sp>
        <p:nvSpPr>
          <p:cNvPr id="6" name="Obdélník 5"/>
          <p:cNvSpPr/>
          <p:nvPr/>
        </p:nvSpPr>
        <p:spPr>
          <a:xfrm>
            <a:off x="449552" y="3069896"/>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CNC </a:t>
            </a:r>
            <a:r>
              <a:rPr lang="cs-CZ" sz="1200" b="1" dirty="0" smtClean="0">
                <a:solidFill>
                  <a:schemeClr val="bg1"/>
                </a:solidFill>
              </a:rPr>
              <a:t>brusky</a:t>
            </a:r>
            <a:r>
              <a:rPr lang="en-US" sz="1200" b="1" dirty="0" smtClean="0">
                <a:solidFill>
                  <a:schemeClr val="bg1"/>
                </a:solidFill>
              </a:rPr>
              <a:t>,</a:t>
            </a:r>
            <a:r>
              <a:rPr lang="cs-CZ" sz="1200" b="1" dirty="0" smtClean="0">
                <a:solidFill>
                  <a:schemeClr val="bg1"/>
                </a:solidFill>
              </a:rPr>
              <a:t> vrtačky,</a:t>
            </a:r>
          </a:p>
          <a:p>
            <a:pPr algn="ctr"/>
            <a:r>
              <a:rPr lang="cs-CZ" sz="1200" b="1" dirty="0" smtClean="0">
                <a:solidFill>
                  <a:schemeClr val="bg1"/>
                </a:solidFill>
              </a:rPr>
              <a:t>obráběcí stroje</a:t>
            </a:r>
            <a:r>
              <a:rPr lang="en-US" sz="1200" b="1" dirty="0" smtClean="0">
                <a:solidFill>
                  <a:schemeClr val="bg1"/>
                </a:solidFill>
              </a:rPr>
              <a:t> </a:t>
            </a:r>
            <a:endParaRPr lang="en-US" sz="1200" b="1" dirty="0">
              <a:solidFill>
                <a:schemeClr val="bg1"/>
              </a:solidFill>
            </a:endParaRPr>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50706" y="1581075"/>
            <a:ext cx="1980000" cy="1980000"/>
          </a:xfrm>
          <a:prstGeom prst="rect">
            <a:avLst/>
          </a:prstGeom>
        </p:spPr>
      </p:pic>
      <p:sp>
        <p:nvSpPr>
          <p:cNvPr id="8" name="Obdélník 7"/>
          <p:cNvSpPr/>
          <p:nvPr/>
        </p:nvSpPr>
        <p:spPr>
          <a:xfrm>
            <a:off x="2549534" y="3069814"/>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motory</a:t>
            </a:r>
            <a:r>
              <a:rPr lang="en-US" sz="1200" b="1" dirty="0" smtClean="0">
                <a:solidFill>
                  <a:schemeClr val="bg1"/>
                </a:solidFill>
              </a:rPr>
              <a:t>,</a:t>
            </a:r>
            <a:endParaRPr lang="cs-CZ" sz="1200" b="1" dirty="0" smtClean="0">
              <a:solidFill>
                <a:schemeClr val="bg1"/>
              </a:solidFill>
            </a:endParaRPr>
          </a:p>
          <a:p>
            <a:pPr algn="ctr"/>
            <a:r>
              <a:rPr lang="en-US" sz="1200" b="1" dirty="0" smtClean="0">
                <a:solidFill>
                  <a:schemeClr val="bg1"/>
                </a:solidFill>
              </a:rPr>
              <a:t> </a:t>
            </a:r>
            <a:r>
              <a:rPr lang="cs-CZ" sz="1200" b="1" dirty="0" smtClean="0">
                <a:solidFill>
                  <a:schemeClr val="bg1"/>
                </a:solidFill>
              </a:rPr>
              <a:t>náhradní díly</a:t>
            </a:r>
            <a:endParaRPr lang="en-US" sz="1200" b="1" dirty="0">
              <a:solidFill>
                <a:schemeClr val="bg1"/>
              </a:solidFill>
            </a:endParaRPr>
          </a:p>
        </p:txBody>
      </p:sp>
      <p:pic>
        <p:nvPicPr>
          <p:cNvPr id="9"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32027" y="1581075"/>
            <a:ext cx="1980000" cy="1980000"/>
          </a:xfrm>
          <a:prstGeom prst="rect">
            <a:avLst/>
          </a:prstGeom>
        </p:spPr>
      </p:pic>
      <p:sp>
        <p:nvSpPr>
          <p:cNvPr id="10" name="Obdélník 9"/>
          <p:cNvSpPr/>
          <p:nvPr/>
        </p:nvSpPr>
        <p:spPr>
          <a:xfrm>
            <a:off x="4632027" y="3057592"/>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elektrárny</a:t>
            </a:r>
            <a:endParaRPr lang="en-US" sz="1200" b="1" dirty="0">
              <a:solidFill>
                <a:schemeClr val="bg1"/>
              </a:solidFill>
            </a:endParaRPr>
          </a:p>
        </p:txBody>
      </p:sp>
      <p:pic>
        <p:nvPicPr>
          <p:cNvPr id="11" name="Obrázek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14146" y="1581075"/>
            <a:ext cx="1980000" cy="1980000"/>
          </a:xfrm>
          <a:prstGeom prst="rect">
            <a:avLst/>
          </a:prstGeom>
        </p:spPr>
      </p:pic>
      <p:sp>
        <p:nvSpPr>
          <p:cNvPr id="12" name="Obdélník 11"/>
          <p:cNvSpPr/>
          <p:nvPr/>
        </p:nvSpPr>
        <p:spPr>
          <a:xfrm>
            <a:off x="6716394" y="3060289"/>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výrobní závody</a:t>
            </a:r>
            <a:endParaRPr lang="en-US" sz="1200" b="1" dirty="0">
              <a:solidFill>
                <a:schemeClr val="bg1"/>
              </a:solidFill>
            </a:endParaRPr>
          </a:p>
        </p:txBody>
      </p:sp>
      <p:pic>
        <p:nvPicPr>
          <p:cNvPr id="13" name="Obrázek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9552" y="3699040"/>
            <a:ext cx="1980000" cy="1980000"/>
          </a:xfrm>
          <a:prstGeom prst="rect">
            <a:avLst/>
          </a:prstGeom>
        </p:spPr>
      </p:pic>
      <p:sp>
        <p:nvSpPr>
          <p:cNvPr id="14" name="Obdélník 13"/>
          <p:cNvSpPr/>
          <p:nvPr/>
        </p:nvSpPr>
        <p:spPr>
          <a:xfrm>
            <a:off x="449552"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turbíny</a:t>
            </a:r>
            <a:r>
              <a:rPr lang="en-US" sz="1200" b="1" dirty="0" smtClean="0">
                <a:solidFill>
                  <a:schemeClr val="bg1"/>
                </a:solidFill>
              </a:rPr>
              <a:t>, </a:t>
            </a:r>
            <a:r>
              <a:rPr lang="cs-CZ" sz="1200" b="1" dirty="0" smtClean="0">
                <a:solidFill>
                  <a:schemeClr val="bg1"/>
                </a:solidFill>
              </a:rPr>
              <a:t>kotle</a:t>
            </a:r>
            <a:r>
              <a:rPr lang="en-US" sz="1200" b="1" dirty="0" smtClean="0">
                <a:solidFill>
                  <a:schemeClr val="bg1"/>
                </a:solidFill>
              </a:rPr>
              <a:t>,</a:t>
            </a:r>
          </a:p>
          <a:p>
            <a:pPr algn="ctr"/>
            <a:r>
              <a:rPr lang="cs-CZ" sz="1200" b="1" dirty="0" smtClean="0">
                <a:solidFill>
                  <a:schemeClr val="bg1"/>
                </a:solidFill>
              </a:rPr>
              <a:t>kondenzátory</a:t>
            </a:r>
            <a:endParaRPr lang="en-US" sz="1200" b="1" dirty="0">
              <a:solidFill>
                <a:schemeClr val="bg1"/>
              </a:solidFill>
            </a:endParaRPr>
          </a:p>
        </p:txBody>
      </p:sp>
      <p:pic>
        <p:nvPicPr>
          <p:cNvPr id="15" name="Obrázek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49371" y="3699040"/>
            <a:ext cx="1980000" cy="1980000"/>
          </a:xfrm>
          <a:prstGeom prst="rect">
            <a:avLst/>
          </a:prstGeom>
        </p:spPr>
      </p:pic>
      <p:sp>
        <p:nvSpPr>
          <p:cNvPr id="16" name="Obdélník 15"/>
          <p:cNvSpPr/>
          <p:nvPr/>
        </p:nvSpPr>
        <p:spPr>
          <a:xfrm>
            <a:off x="2549371"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zařízení na výrobu potravin</a:t>
            </a:r>
            <a:endParaRPr lang="en-US" sz="1200" b="1" dirty="0">
              <a:solidFill>
                <a:schemeClr val="bg1"/>
              </a:solidFill>
            </a:endParaRPr>
          </a:p>
        </p:txBody>
      </p:sp>
      <p:pic>
        <p:nvPicPr>
          <p:cNvPr id="17" name="Obrázek 1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49190" y="3699030"/>
            <a:ext cx="1980000" cy="1980000"/>
          </a:xfrm>
          <a:prstGeom prst="rect">
            <a:avLst/>
          </a:prstGeom>
        </p:spPr>
      </p:pic>
      <p:sp>
        <p:nvSpPr>
          <p:cNvPr id="18" name="Obdélník 17"/>
          <p:cNvSpPr/>
          <p:nvPr/>
        </p:nvSpPr>
        <p:spPr>
          <a:xfrm>
            <a:off x="4649190"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zemědělské produkty</a:t>
            </a:r>
            <a:endParaRPr lang="en-US" sz="1200" b="1" dirty="0">
              <a:solidFill>
                <a:schemeClr val="bg1"/>
              </a:solidFill>
            </a:endParaRPr>
          </a:p>
        </p:txBody>
      </p:sp>
      <p:pic>
        <p:nvPicPr>
          <p:cNvPr id="19" name="Obrázek 18"/>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750945" y="3699030"/>
            <a:ext cx="1980000" cy="1980000"/>
          </a:xfrm>
          <a:prstGeom prst="rect">
            <a:avLst/>
          </a:prstGeom>
        </p:spPr>
      </p:pic>
      <p:sp>
        <p:nvSpPr>
          <p:cNvPr id="20" name="Obdélník 19"/>
          <p:cNvSpPr/>
          <p:nvPr/>
        </p:nvSpPr>
        <p:spPr>
          <a:xfrm>
            <a:off x="6748917"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bg1"/>
                </a:solidFill>
              </a:rPr>
              <a:t>dopravní prostředky</a:t>
            </a:r>
            <a:endParaRPr lang="en-US" sz="1200" b="1" dirty="0">
              <a:solidFill>
                <a:schemeClr val="bg1"/>
              </a:solidFill>
            </a:endParaRPr>
          </a:p>
        </p:txBody>
      </p:sp>
    </p:spTree>
    <p:extLst>
      <p:ext uri="{BB962C8B-B14F-4D97-AF65-F5344CB8AC3E}">
        <p14:creationId xmlns:p14="http://schemas.microsoft.com/office/powerpoint/2010/main" val="230170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par>
                          <p:cTn id="48" fill="hold">
                            <p:stCondLst>
                              <p:cond delay="9000"/>
                            </p:stCondLst>
                            <p:childTnLst>
                              <p:par>
                                <p:cTn id="49" presetID="42"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1000"/>
                                        <p:tgtEl>
                                          <p:spTgt spid="15"/>
                                        </p:tgtEl>
                                      </p:cBhvr>
                                    </p:animEffect>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par>
                          <p:cTn id="68" fill="hold">
                            <p:stCondLst>
                              <p:cond delay="130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14000"/>
                            </p:stCondLst>
                            <p:childTnLst>
                              <p:par>
                                <p:cTn id="75" presetID="2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1000"/>
                                        <p:tgtEl>
                                          <p:spTgt spid="19"/>
                                        </p:tgtEl>
                                      </p:cBhvr>
                                    </p:animEffect>
                                  </p:childTnLst>
                                </p:cTn>
                              </p:par>
                            </p:childTnLst>
                          </p:cTn>
                        </p:par>
                        <p:par>
                          <p:cTn id="78" fill="hold">
                            <p:stCondLst>
                              <p:cond delay="15000"/>
                            </p:stCondLst>
                            <p:childTnLst>
                              <p:par>
                                <p:cTn id="79" presetID="4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Lst>
  </p:timing>
</p:sld>
</file>

<file path=ppt/theme/theme1.xml><?xml version="1.0" encoding="utf-8"?>
<a:theme xmlns:a="http://schemas.openxmlformats.org/drawingml/2006/main" name="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Prezentace_ČEB-2016</Template>
  <TotalTime>1136</TotalTime>
  <Words>674</Words>
  <Application>Microsoft Office PowerPoint</Application>
  <PresentationFormat>Předvádění na obrazovce (4:3)</PresentationFormat>
  <Paragraphs>154</Paragraphs>
  <Slides>13</Slides>
  <Notes>7</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Prezentace_ČEB-2016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Česká exportní banka,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Antoš</dc:creator>
  <cp:lastModifiedBy>Strejc Daniel, Ing.</cp:lastModifiedBy>
  <cp:revision>94</cp:revision>
  <cp:lastPrinted>2016-08-30T12:05:57Z</cp:lastPrinted>
  <dcterms:created xsi:type="dcterms:W3CDTF">2016-08-18T12:41:59Z</dcterms:created>
  <dcterms:modified xsi:type="dcterms:W3CDTF">2017-04-11T10:13:33Z</dcterms:modified>
</cp:coreProperties>
</file>